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448" y="330138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831" y="329742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633" y="329742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96" y="329107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527" y="329742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38" y="33037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37" y="329742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38" y="329107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47" y="329107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46" y="329742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47" y="332917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44" y="329107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2155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9506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9107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8861"/>
            <a:ext cx="18326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‹#›</a:t>
            </a:fld>
            <a:r>
              <a:rPr spc="-4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‹#›</a:t>
            </a:fld>
            <a:r>
              <a:rPr spc="-4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‹#›</a:t>
            </a:fld>
            <a:r>
              <a:rPr spc="-4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448" y="330138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831" y="329742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633" y="329742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96" y="329107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527" y="329742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38" y="33037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37" y="329742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38" y="329107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47" y="329107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46" y="329742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47" y="332917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44" y="329107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2155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9506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9107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‹#›</a:t>
            </a:fld>
            <a:r>
              <a:rPr spc="-4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448" y="330138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831" y="329742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633" y="329742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96" y="329107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527" y="329742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38" y="33037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37" y="329742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38" y="329107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47" y="329107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46" y="329742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47" y="332917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44" y="329107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2155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9506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9107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‹#›</a:t>
            </a:fld>
            <a:r>
              <a:rPr spc="-4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448" y="330138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831" y="329742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633" y="329742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96" y="329107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527" y="329742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38" y="33037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37" y="329742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38" y="329107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47" y="329107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46" y="329742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47" y="332917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44" y="329107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2155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9506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9107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8861"/>
            <a:ext cx="236347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332" y="713695"/>
            <a:ext cx="3787140" cy="2110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1431" y="3358150"/>
            <a:ext cx="21653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‹#›</a:t>
            </a:fld>
            <a:r>
              <a:rPr spc="-4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spc="-25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6.png"/><Relationship Id="rId17" Type="http://schemas.openxmlformats.org/officeDocument/2006/relationships/slide" Target="slide15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0.xml"/><Relationship Id="rId5" Type="http://schemas.openxmlformats.org/officeDocument/2006/relationships/image" Target="../media/image4.png"/><Relationship Id="rId15" Type="http://schemas.openxmlformats.org/officeDocument/2006/relationships/slide" Target="slide13.xml"/><Relationship Id="rId10" Type="http://schemas.openxmlformats.org/officeDocument/2006/relationships/image" Target="../media/image5.png"/><Relationship Id="rId19" Type="http://schemas.openxmlformats.org/officeDocument/2006/relationships/slide" Target="slide18.xml"/><Relationship Id="rId4" Type="http://schemas.openxmlformats.org/officeDocument/2006/relationships/image" Target="../media/image3.png"/><Relationship Id="rId9" Type="http://schemas.openxmlformats.org/officeDocument/2006/relationships/slide" Target="slide9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729" y="400621"/>
            <a:ext cx="4507865" cy="496570"/>
            <a:chOff x="75729" y="400621"/>
            <a:chExt cx="4507865" cy="496570"/>
          </a:xfrm>
        </p:grpSpPr>
        <p:sp>
          <p:nvSpPr>
            <p:cNvPr id="3" name="object 3"/>
            <p:cNvSpPr/>
            <p:nvPr/>
          </p:nvSpPr>
          <p:spPr>
            <a:xfrm>
              <a:off x="75729" y="400621"/>
              <a:ext cx="4457065" cy="82550"/>
            </a:xfrm>
            <a:custGeom>
              <a:avLst/>
              <a:gdLst/>
              <a:ahLst/>
              <a:cxnLst/>
              <a:rect l="l" t="t" r="r" b="b"/>
              <a:pathLst>
                <a:path w="4457065" h="82550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56606" y="82384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530" y="463882"/>
              <a:ext cx="4457065" cy="433070"/>
            </a:xfrm>
            <a:custGeom>
              <a:avLst/>
              <a:gdLst/>
              <a:ahLst/>
              <a:cxnLst/>
              <a:rect l="l" t="t" r="r" b="b"/>
              <a:pathLst>
                <a:path w="4457065" h="433069">
                  <a:moveTo>
                    <a:pt x="4456607" y="0"/>
                  </a:moveTo>
                  <a:lnTo>
                    <a:pt x="0" y="0"/>
                  </a:lnTo>
                  <a:lnTo>
                    <a:pt x="0" y="433043"/>
                  </a:lnTo>
                  <a:lnTo>
                    <a:pt x="4456607" y="433043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9" y="445046"/>
              <a:ext cx="4457065" cy="401320"/>
            </a:xfrm>
            <a:custGeom>
              <a:avLst/>
              <a:gdLst/>
              <a:ahLst/>
              <a:cxnLst/>
              <a:rect l="l" t="t" r="r" b="b"/>
              <a:pathLst>
                <a:path w="4457065" h="401319">
                  <a:moveTo>
                    <a:pt x="4456606" y="0"/>
                  </a:moveTo>
                  <a:lnTo>
                    <a:pt x="0" y="0"/>
                  </a:lnTo>
                  <a:lnTo>
                    <a:pt x="0" y="350278"/>
                  </a:lnTo>
                  <a:lnTo>
                    <a:pt x="4008" y="370003"/>
                  </a:lnTo>
                  <a:lnTo>
                    <a:pt x="14922" y="386156"/>
                  </a:lnTo>
                  <a:lnTo>
                    <a:pt x="31075" y="397070"/>
                  </a:lnTo>
                  <a:lnTo>
                    <a:pt x="50800" y="401079"/>
                  </a:lnTo>
                  <a:lnTo>
                    <a:pt x="4405806" y="401079"/>
                  </a:lnTo>
                  <a:lnTo>
                    <a:pt x="4425531" y="397070"/>
                  </a:lnTo>
                  <a:lnTo>
                    <a:pt x="4441684" y="386156"/>
                  </a:lnTo>
                  <a:lnTo>
                    <a:pt x="4452598" y="370003"/>
                  </a:lnTo>
                  <a:lnTo>
                    <a:pt x="4456606" y="350278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530" y="463882"/>
            <a:ext cx="4457065" cy="4330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434"/>
              </a:spcBef>
            </a:pPr>
            <a:r>
              <a:rPr b="1" dirty="0">
                <a:latin typeface="Times New Roman"/>
                <a:cs typeface="Times New Roman"/>
              </a:rPr>
              <a:t>Introduction</a:t>
            </a:r>
            <a:r>
              <a:rPr b="1" spc="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8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Stack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1</a:t>
            </a:fld>
            <a:r>
              <a:rPr spc="-4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spc="-25" dirty="0"/>
              <a:t>19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2525" y="1127646"/>
            <a:ext cx="2305050" cy="120545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IN" sz="3200" b="1" spc="-5" dirty="0">
                <a:latin typeface="Arial"/>
                <a:cs typeface="Arial"/>
              </a:rPr>
              <a:t>Lecture</a:t>
            </a:r>
            <a:r>
              <a:rPr lang="en-IN" sz="3200" b="1" spc="-45" dirty="0">
                <a:latin typeface="Arial"/>
                <a:cs typeface="Arial"/>
              </a:rPr>
              <a:t> #</a:t>
            </a:r>
            <a:endParaRPr lang="en-IN"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200" dirty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IN" spc="-5" dirty="0">
                <a:latin typeface="Microsoft Sans Serif"/>
                <a:cs typeface="Microsoft Sans Serif"/>
              </a:rPr>
              <a:t>By: Abdul Aleem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Last</a:t>
            </a:r>
            <a:r>
              <a:rPr spc="45" dirty="0"/>
              <a:t> </a:t>
            </a:r>
            <a:r>
              <a:rPr dirty="0"/>
              <a:t>In</a:t>
            </a:r>
            <a:r>
              <a:rPr spc="45" dirty="0"/>
              <a:t> </a:t>
            </a:r>
            <a:r>
              <a:rPr dirty="0"/>
              <a:t>First</a:t>
            </a:r>
            <a:r>
              <a:rPr spc="45" dirty="0"/>
              <a:t> </a:t>
            </a:r>
            <a:r>
              <a:rPr spc="-10" dirty="0"/>
              <a:t>Out(LIFO)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8975" y="802319"/>
            <a:ext cx="1926435" cy="17869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950" b="0" spc="400" dirty="0">
                <a:latin typeface="Times New Roman"/>
                <a:cs typeface="Times New Roman"/>
              </a:rPr>
              <a:t>  </a:t>
            </a:r>
            <a:r>
              <a:rPr b="0" dirty="0">
                <a:latin typeface="Times New Roman"/>
                <a:cs typeface="Times New Roman"/>
              </a:rPr>
              <a:t>Stack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dirty="0"/>
              <a:t>LIFO(Last</a:t>
            </a:r>
            <a:r>
              <a:rPr spc="20" dirty="0"/>
              <a:t> </a:t>
            </a:r>
            <a:r>
              <a:rPr dirty="0"/>
              <a:t>In</a:t>
            </a:r>
            <a:r>
              <a:rPr spc="20" dirty="0"/>
              <a:t> </a:t>
            </a:r>
            <a:r>
              <a:rPr dirty="0"/>
              <a:t>First</a:t>
            </a:r>
            <a:r>
              <a:rPr spc="20" dirty="0"/>
              <a:t> </a:t>
            </a:r>
            <a:r>
              <a:rPr spc="-20" dirty="0"/>
              <a:t>Out)</a:t>
            </a:r>
            <a:endParaRPr sz="950">
              <a:latin typeface="Times New Roman"/>
              <a:cs typeface="Times New Roman"/>
            </a:endParaRPr>
          </a:p>
          <a:p>
            <a:pPr marL="182245">
              <a:lnSpc>
                <a:spcPct val="100000"/>
              </a:lnSpc>
              <a:spcBef>
                <a:spcPts val="590"/>
              </a:spcBef>
            </a:pPr>
            <a:r>
              <a:rPr b="0" spc="-10" dirty="0">
                <a:latin typeface="Times New Roman"/>
                <a:cs typeface="Times New Roman"/>
              </a:rPr>
              <a:t>structure.</a:t>
            </a:r>
          </a:p>
          <a:p>
            <a:pPr>
              <a:lnSpc>
                <a:spcPct val="100000"/>
              </a:lnSpc>
            </a:pPr>
            <a:endParaRPr b="0" spc="-1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b="0" spc="-10" dirty="0">
              <a:latin typeface="Times New Roman"/>
              <a:cs typeface="Times New Roman"/>
            </a:endParaRPr>
          </a:p>
          <a:p>
            <a:pPr marL="181610" marR="1735455" indent="-169545" algn="just">
              <a:lnSpc>
                <a:spcPct val="149400"/>
              </a:lnSpc>
            </a:pPr>
            <a:r>
              <a:rPr sz="950" b="0" spc="400" dirty="0">
                <a:latin typeface="Times New Roman"/>
                <a:cs typeface="Times New Roman"/>
              </a:rPr>
              <a:t>  </a:t>
            </a:r>
            <a:r>
              <a:rPr b="0" dirty="0">
                <a:latin typeface="Times New Roman"/>
                <a:cs typeface="Times New Roman"/>
              </a:rPr>
              <a:t>In a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stack,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when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element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added </a:t>
            </a:r>
            <a:r>
              <a:rPr b="0" dirty="0">
                <a:latin typeface="Times New Roman"/>
                <a:cs typeface="Times New Roman"/>
              </a:rPr>
              <a:t>(</a:t>
            </a:r>
            <a:r>
              <a:rPr dirty="0"/>
              <a:t>PUSH</a:t>
            </a:r>
            <a:r>
              <a:rPr b="0" dirty="0">
                <a:latin typeface="Times New Roman"/>
                <a:cs typeface="Times New Roman"/>
              </a:rPr>
              <a:t>),it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goes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on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dirty="0"/>
              <a:t>Top</a:t>
            </a:r>
            <a:r>
              <a:rPr spc="10" dirty="0"/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Times New Roman"/>
                <a:cs typeface="Times New Roman"/>
              </a:rPr>
              <a:t>the </a:t>
            </a:r>
            <a:r>
              <a:rPr b="0" dirty="0">
                <a:latin typeface="Times New Roman"/>
                <a:cs typeface="Times New Roman"/>
              </a:rPr>
              <a:t>stack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when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element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deleted </a:t>
            </a:r>
            <a:r>
              <a:rPr b="0" dirty="0">
                <a:latin typeface="Times New Roman"/>
                <a:cs typeface="Times New Roman"/>
              </a:rPr>
              <a:t>(</a:t>
            </a:r>
            <a:r>
              <a:rPr dirty="0"/>
              <a:t>POP</a:t>
            </a:r>
            <a:r>
              <a:rPr b="0" dirty="0">
                <a:latin typeface="Times New Roman"/>
                <a:cs typeface="Times New Roman"/>
              </a:rPr>
              <a:t>),</a:t>
            </a:r>
            <a:r>
              <a:rPr b="0" spc="7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it</a:t>
            </a:r>
            <a:r>
              <a:rPr b="0" spc="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goes</a:t>
            </a:r>
            <a:r>
              <a:rPr b="0" spc="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out</a:t>
            </a:r>
            <a:r>
              <a:rPr b="0" spc="7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from</a:t>
            </a:r>
            <a:r>
              <a:rPr b="0" spc="7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75" dirty="0">
                <a:latin typeface="Times New Roman"/>
                <a:cs typeface="Times New Roman"/>
              </a:rPr>
              <a:t> </a:t>
            </a:r>
            <a:r>
              <a:rPr dirty="0"/>
              <a:t>Top</a:t>
            </a:r>
            <a:r>
              <a:rPr spc="75" dirty="0"/>
              <a:t> </a:t>
            </a:r>
            <a:r>
              <a:rPr b="0" spc="-25" dirty="0">
                <a:latin typeface="Times New Roman"/>
                <a:cs typeface="Times New Roman"/>
              </a:rPr>
              <a:t>of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stack.</a:t>
            </a:r>
            <a:endParaRPr sz="9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95"/>
              </a:spcBef>
            </a:pPr>
            <a:r>
              <a:rPr sz="900" b="0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b="0" spc="-2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b="0" dirty="0">
                <a:solidFill>
                  <a:srgbClr val="3333B2"/>
                </a:solidFill>
                <a:latin typeface="Times New Roman"/>
                <a:cs typeface="Times New Roman"/>
              </a:rPr>
              <a:t>7:</a:t>
            </a:r>
            <a:r>
              <a:rPr sz="900" b="0" spc="-2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b="0" dirty="0">
                <a:solidFill>
                  <a:srgbClr val="968D00"/>
                </a:solidFill>
                <a:latin typeface="Times New Roman"/>
                <a:cs typeface="Times New Roman"/>
              </a:rPr>
              <a:t>LIFO</a:t>
            </a:r>
            <a:r>
              <a:rPr sz="900" b="0" spc="-2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b="0" dirty="0">
                <a:solidFill>
                  <a:srgbClr val="968D00"/>
                </a:solidFill>
                <a:latin typeface="Times New Roman"/>
                <a:cs typeface="Times New Roman"/>
              </a:rPr>
              <a:t>in</a:t>
            </a:r>
            <a:r>
              <a:rPr sz="900" b="0" spc="-2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b="0" spc="-10" dirty="0">
                <a:solidFill>
                  <a:srgbClr val="968D00"/>
                </a:solidFill>
                <a:latin typeface="Times New Roman"/>
                <a:cs typeface="Times New Roman"/>
              </a:rPr>
              <a:t>Stack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10</a:t>
            </a:fld>
            <a:r>
              <a:rPr spc="-4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Push</a:t>
            </a:r>
            <a:r>
              <a:rPr spc="70" dirty="0"/>
              <a:t> </a:t>
            </a:r>
            <a:r>
              <a:rPr dirty="0"/>
              <a:t>operations</a:t>
            </a:r>
            <a:r>
              <a:rPr spc="70" dirty="0"/>
              <a:t> </a:t>
            </a:r>
            <a:r>
              <a:rPr dirty="0"/>
              <a:t>on</a:t>
            </a:r>
            <a:r>
              <a:rPr spc="70" dirty="0"/>
              <a:t> </a:t>
            </a:r>
            <a:r>
              <a:rPr spc="-10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830" y="618380"/>
            <a:ext cx="2124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Push():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insert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element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stack.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961" y="892711"/>
            <a:ext cx="3492141" cy="18000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95793" y="2752224"/>
            <a:ext cx="1616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8: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PUSH</a:t>
            </a:r>
            <a:r>
              <a:rPr sz="900" spc="-2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operation</a:t>
            </a:r>
            <a:r>
              <a:rPr sz="900" spc="-2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in</a:t>
            </a:r>
            <a:r>
              <a:rPr sz="900" spc="-2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68D00"/>
                </a:solidFill>
                <a:latin typeface="Times New Roman"/>
                <a:cs typeface="Times New Roman"/>
              </a:rPr>
              <a:t>Stack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11</a:t>
            </a:fld>
            <a:r>
              <a:rPr spc="-4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25406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Push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stack(Example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872" y="772057"/>
            <a:ext cx="3492272" cy="17282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89888" y="2559730"/>
            <a:ext cx="18288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9: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Insertion</a:t>
            </a:r>
            <a:r>
              <a:rPr sz="900" spc="-2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of</a:t>
            </a:r>
            <a:r>
              <a:rPr sz="900" spc="-2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elements</a:t>
            </a:r>
            <a:r>
              <a:rPr sz="900" spc="-2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in</a:t>
            </a:r>
            <a:r>
              <a:rPr sz="900" spc="-2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68D00"/>
                </a:solidFill>
                <a:latin typeface="Times New Roman"/>
                <a:cs typeface="Times New Roman"/>
              </a:rPr>
              <a:t>Stack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12</a:t>
            </a:fld>
            <a:r>
              <a:rPr spc="-4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spc="65" dirty="0"/>
              <a:t> </a:t>
            </a:r>
            <a:r>
              <a:rPr dirty="0"/>
              <a:t>operations</a:t>
            </a:r>
            <a:r>
              <a:rPr spc="70" dirty="0"/>
              <a:t> </a:t>
            </a:r>
            <a:r>
              <a:rPr dirty="0"/>
              <a:t>on</a:t>
            </a:r>
            <a:r>
              <a:rPr spc="65" dirty="0"/>
              <a:t> </a:t>
            </a:r>
            <a:r>
              <a:rPr spc="-10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830" y="645381"/>
            <a:ext cx="2234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Pop():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delete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element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from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stack.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915" y="1029349"/>
            <a:ext cx="3351554" cy="14849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08429" y="2711737"/>
            <a:ext cx="15913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10: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POP</a:t>
            </a:r>
            <a:r>
              <a:rPr sz="900" spc="-2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operation</a:t>
            </a:r>
            <a:r>
              <a:rPr sz="900" spc="-2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in</a:t>
            </a:r>
            <a:r>
              <a:rPr sz="900" spc="-2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68D00"/>
                </a:solidFill>
                <a:latin typeface="Times New Roman"/>
                <a:cs typeface="Times New Roman"/>
              </a:rPr>
              <a:t>Stack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13</a:t>
            </a:fld>
            <a:r>
              <a:rPr spc="-4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2576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Pop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(Example)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844" y="965261"/>
            <a:ext cx="3404144" cy="12627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67739" y="2343589"/>
            <a:ext cx="187261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11: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Deletion</a:t>
            </a:r>
            <a:r>
              <a:rPr sz="900" spc="-2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of</a:t>
            </a:r>
            <a:r>
              <a:rPr sz="900" spc="-2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elements</a:t>
            </a:r>
            <a:r>
              <a:rPr sz="900" spc="-2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in</a:t>
            </a:r>
            <a:r>
              <a:rPr sz="900" spc="-2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68D00"/>
                </a:solidFill>
                <a:latin typeface="Times New Roman"/>
                <a:cs typeface="Times New Roman"/>
              </a:rPr>
              <a:t>Stack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14</a:t>
            </a:fld>
            <a:r>
              <a:rPr spc="-4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Display</a:t>
            </a:r>
            <a:r>
              <a:rPr spc="80" dirty="0"/>
              <a:t> </a:t>
            </a:r>
            <a:r>
              <a:rPr dirty="0"/>
              <a:t>operations</a:t>
            </a:r>
            <a:r>
              <a:rPr spc="8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spc="-10" dirty="0"/>
              <a:t>stack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15</a:t>
            </a:fld>
            <a:r>
              <a:rPr spc="-4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spc="-25" dirty="0"/>
              <a:t>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30" y="652721"/>
            <a:ext cx="4380865" cy="2379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0000FF"/>
                </a:solidFill>
                <a:latin typeface="Times New Roman"/>
                <a:cs typeface="Times New Roman"/>
              </a:rPr>
              <a:t>Peek()/Display():</a:t>
            </a:r>
            <a:r>
              <a:rPr sz="10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display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top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element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stack.</a:t>
            </a:r>
            <a:endParaRPr sz="1000">
              <a:latin typeface="Times New Roman"/>
              <a:cs typeface="Times New Roman"/>
            </a:endParaRPr>
          </a:p>
          <a:p>
            <a:pPr marL="265430" marR="5080" indent="-169545" algn="just">
              <a:lnSpc>
                <a:spcPct val="149400"/>
              </a:lnSpc>
              <a:spcBef>
                <a:spcPts val="300"/>
              </a:spcBef>
            </a:pPr>
            <a:r>
              <a:rPr sz="950" spc="390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retrieve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fetch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first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element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element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present </a:t>
            </a:r>
            <a:r>
              <a:rPr sz="1000" dirty="0">
                <a:latin typeface="Times New Roman"/>
                <a:cs typeface="Times New Roman"/>
              </a:rPr>
              <a:t>at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TOP</a:t>
            </a:r>
            <a:r>
              <a:rPr sz="10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95885" algn="just">
              <a:lnSpc>
                <a:spcPct val="100000"/>
              </a:lnSpc>
              <a:spcBef>
                <a:spcPts val="890"/>
              </a:spcBef>
            </a:pPr>
            <a:r>
              <a:rPr sz="950" spc="395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element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retrieved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does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get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deleted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removed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from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Stack.</a:t>
            </a:r>
            <a:endParaRPr sz="1000">
              <a:latin typeface="Times New Roman"/>
              <a:cs typeface="Times New Roman"/>
            </a:endParaRPr>
          </a:p>
          <a:p>
            <a:pPr marL="265430" marR="5080" indent="-169545" algn="just">
              <a:lnSpc>
                <a:spcPct val="149400"/>
              </a:lnSpc>
              <a:spcBef>
                <a:spcPts val="300"/>
              </a:spcBef>
            </a:pPr>
            <a:r>
              <a:rPr sz="950" spc="390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want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display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all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elements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need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PEEK</a:t>
            </a:r>
            <a:r>
              <a:rPr sz="1000" spc="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25" dirty="0">
                <a:solidFill>
                  <a:srgbClr val="0000FF"/>
                </a:solidFill>
                <a:latin typeface="Times New Roman"/>
                <a:cs typeface="Times New Roman"/>
              </a:rPr>
              <a:t>POP </a:t>
            </a:r>
            <a:r>
              <a:rPr sz="1000" dirty="0">
                <a:latin typeface="Times New Roman"/>
                <a:cs typeface="Times New Roman"/>
              </a:rPr>
              <a:t>each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element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till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empty.</a:t>
            </a:r>
            <a:endParaRPr sz="1000">
              <a:latin typeface="Times New Roman"/>
              <a:cs typeface="Times New Roman"/>
            </a:endParaRPr>
          </a:p>
          <a:p>
            <a:pPr marL="265430" marR="5080" indent="-169545" algn="just">
              <a:lnSpc>
                <a:spcPct val="149400"/>
              </a:lnSpc>
              <a:spcBef>
                <a:spcPts val="300"/>
              </a:spcBef>
            </a:pPr>
            <a:r>
              <a:rPr sz="950" spc="375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Beyond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inherent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attribute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associated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with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TOP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traverse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elements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one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one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from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top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till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bottom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i.e.</a:t>
            </a:r>
            <a:r>
              <a:rPr sz="1000" spc="3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still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is </a:t>
            </a:r>
            <a:r>
              <a:rPr sz="1000" dirty="0">
                <a:latin typeface="Times New Roman"/>
                <a:cs typeface="Times New Roman"/>
              </a:rPr>
              <a:t>empty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display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elements.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But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approach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implementation</a:t>
            </a:r>
            <a:r>
              <a:rPr sz="1000" spc="-10" dirty="0">
                <a:latin typeface="Times New Roman"/>
                <a:cs typeface="Times New Roman"/>
              </a:rPr>
              <a:t> depen- </a:t>
            </a:r>
            <a:r>
              <a:rPr sz="1000" dirty="0">
                <a:latin typeface="Times New Roman"/>
                <a:cs typeface="Times New Roman"/>
              </a:rPr>
              <a:t>dent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distinct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static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well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dynamic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implementations.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5619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isFull()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30" y="560722"/>
            <a:ext cx="17062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isFull():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check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full.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941" y="940573"/>
            <a:ext cx="1033169" cy="17935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92414" y="2838711"/>
            <a:ext cx="14236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12: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Stack</a:t>
            </a:r>
            <a:r>
              <a:rPr sz="900" spc="-2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68D00"/>
                </a:solidFill>
                <a:latin typeface="Times New Roman"/>
                <a:cs typeface="Times New Roman"/>
              </a:rPr>
              <a:t>isFull=TRUE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16</a:t>
            </a:fld>
            <a:r>
              <a:rPr spc="-4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754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isEmpty()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30" y="558373"/>
            <a:ext cx="1986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isEmpty():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To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check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empty.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294" y="941421"/>
            <a:ext cx="897271" cy="16603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32343" y="2842242"/>
            <a:ext cx="15436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13: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Stack</a:t>
            </a:r>
            <a:r>
              <a:rPr sz="900" spc="-2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68D00"/>
                </a:solidFill>
                <a:latin typeface="Times New Roman"/>
                <a:cs typeface="Times New Roman"/>
              </a:rPr>
              <a:t>isEmpty=TRUE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17</a:t>
            </a:fld>
            <a:r>
              <a:rPr spc="-4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2592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1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overflow</a:t>
            </a:r>
            <a:r>
              <a:rPr sz="1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Vs</a:t>
            </a: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1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underflow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91" y="553080"/>
            <a:ext cx="3211945" cy="24924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18</a:t>
            </a:fld>
            <a:r>
              <a:rPr spc="-4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763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Reference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19</a:t>
            </a:fld>
            <a:r>
              <a:rPr spc="-4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spc="-25" dirty="0"/>
              <a:t>19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830" y="1548516"/>
            <a:ext cx="4197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0000FF"/>
                </a:solidFill>
              </a:rPr>
              <a:t>[1]</a:t>
            </a:r>
            <a:r>
              <a:rPr sz="1000" spc="-35" dirty="0">
                <a:solidFill>
                  <a:srgbClr val="0000FF"/>
                </a:solidFill>
              </a:rPr>
              <a:t> </a:t>
            </a:r>
            <a:r>
              <a:rPr sz="1000" dirty="0">
                <a:solidFill>
                  <a:srgbClr val="0000FF"/>
                </a:solidFill>
              </a:rPr>
              <a:t>Goodrich</a:t>
            </a:r>
            <a:r>
              <a:rPr sz="1000" spc="-30" dirty="0">
                <a:solidFill>
                  <a:srgbClr val="0000FF"/>
                </a:solidFill>
              </a:rPr>
              <a:t> </a:t>
            </a:r>
            <a:r>
              <a:rPr sz="1000" dirty="0">
                <a:solidFill>
                  <a:srgbClr val="0000FF"/>
                </a:solidFill>
              </a:rPr>
              <a:t>and</a:t>
            </a:r>
            <a:r>
              <a:rPr sz="1000" spc="-30" dirty="0">
                <a:solidFill>
                  <a:srgbClr val="0000FF"/>
                </a:solidFill>
              </a:rPr>
              <a:t> </a:t>
            </a:r>
            <a:r>
              <a:rPr sz="1000" spc="-10" dirty="0">
                <a:solidFill>
                  <a:srgbClr val="0000FF"/>
                </a:solidFill>
              </a:rPr>
              <a:t>Tamassia</a:t>
            </a:r>
            <a:r>
              <a:rPr sz="1000" spc="-30" dirty="0">
                <a:solidFill>
                  <a:srgbClr val="0000FF"/>
                </a:solidFill>
              </a:rPr>
              <a:t> </a:t>
            </a:r>
            <a:r>
              <a:rPr sz="1000" dirty="0">
                <a:solidFill>
                  <a:srgbClr val="0000FF"/>
                </a:solidFill>
              </a:rPr>
              <a:t>‘Data</a:t>
            </a:r>
            <a:r>
              <a:rPr sz="1000" spc="-30" dirty="0">
                <a:solidFill>
                  <a:srgbClr val="0000FF"/>
                </a:solidFill>
              </a:rPr>
              <a:t> </a:t>
            </a:r>
            <a:r>
              <a:rPr sz="1000" dirty="0">
                <a:solidFill>
                  <a:srgbClr val="0000FF"/>
                </a:solidFill>
              </a:rPr>
              <a:t>Structures</a:t>
            </a:r>
            <a:r>
              <a:rPr sz="1000" spc="-30" dirty="0">
                <a:solidFill>
                  <a:srgbClr val="0000FF"/>
                </a:solidFill>
              </a:rPr>
              <a:t> </a:t>
            </a:r>
            <a:r>
              <a:rPr sz="1000" dirty="0">
                <a:solidFill>
                  <a:srgbClr val="0000FF"/>
                </a:solidFill>
              </a:rPr>
              <a:t>and</a:t>
            </a:r>
            <a:r>
              <a:rPr sz="1000" spc="-35" dirty="0">
                <a:solidFill>
                  <a:srgbClr val="0000FF"/>
                </a:solidFill>
              </a:rPr>
              <a:t> </a:t>
            </a:r>
            <a:r>
              <a:rPr sz="1000" dirty="0">
                <a:solidFill>
                  <a:srgbClr val="0000FF"/>
                </a:solidFill>
              </a:rPr>
              <a:t>Algorithms</a:t>
            </a:r>
            <a:r>
              <a:rPr sz="1000" spc="-30" dirty="0">
                <a:solidFill>
                  <a:srgbClr val="0000FF"/>
                </a:solidFill>
              </a:rPr>
              <a:t> </a:t>
            </a:r>
            <a:r>
              <a:rPr sz="1000" dirty="0">
                <a:solidFill>
                  <a:srgbClr val="0000FF"/>
                </a:solidFill>
              </a:rPr>
              <a:t>in</a:t>
            </a:r>
            <a:r>
              <a:rPr sz="1000" spc="-30" dirty="0">
                <a:solidFill>
                  <a:srgbClr val="0000FF"/>
                </a:solidFill>
              </a:rPr>
              <a:t> </a:t>
            </a:r>
            <a:r>
              <a:rPr sz="1000" spc="-10" dirty="0">
                <a:solidFill>
                  <a:srgbClr val="0000FF"/>
                </a:solidFill>
              </a:rPr>
              <a:t>java’,</a:t>
            </a:r>
            <a:r>
              <a:rPr sz="1000" spc="-30" dirty="0">
                <a:solidFill>
                  <a:srgbClr val="0000FF"/>
                </a:solidFill>
              </a:rPr>
              <a:t> </a:t>
            </a:r>
            <a:r>
              <a:rPr sz="1000" spc="-25" dirty="0">
                <a:solidFill>
                  <a:srgbClr val="0000FF"/>
                </a:solidFill>
              </a:rPr>
              <a:t>Wiley,</a:t>
            </a:r>
            <a:r>
              <a:rPr sz="1000" spc="-30" dirty="0">
                <a:solidFill>
                  <a:srgbClr val="0000FF"/>
                </a:solidFill>
              </a:rPr>
              <a:t> </a:t>
            </a:r>
            <a:r>
              <a:rPr sz="1000" spc="-10" dirty="0">
                <a:solidFill>
                  <a:srgbClr val="0000FF"/>
                </a:solidFill>
              </a:rPr>
              <a:t>India.</a:t>
            </a:r>
            <a:endParaRPr sz="100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Contents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75" y="585152"/>
            <a:ext cx="148031" cy="1480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75" y="890308"/>
            <a:ext cx="148031" cy="1480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75" y="1195463"/>
            <a:ext cx="148031" cy="1480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975" y="1500619"/>
            <a:ext cx="148031" cy="1480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054" y="559795"/>
            <a:ext cx="1430655" cy="109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50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1</a:t>
            </a:r>
            <a:r>
              <a:rPr sz="1050" spc="352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  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6" action="ppaction://hlinksldjump"/>
              </a:rPr>
              <a:t>Introduction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050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2</a:t>
            </a:r>
            <a:r>
              <a:rPr sz="1050" spc="345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  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Stack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Concepts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050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3</a:t>
            </a:r>
            <a:r>
              <a:rPr sz="1050" spc="330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  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8" action="ppaction://hlinksldjump"/>
              </a:rPr>
              <a:t>Basic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8" action="ppaction://hlinksldjump"/>
              </a:rPr>
              <a:t>Features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8" action="ppaction://hlinksldjump"/>
              </a:rPr>
              <a:t>of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8" action="ppaction://hlinksldjump"/>
              </a:rPr>
              <a:t>Stack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050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4</a:t>
            </a:r>
            <a:r>
              <a:rPr sz="1050" spc="330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  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Operations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on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9" action="ppaction://hlinksldjump"/>
              </a:rPr>
              <a:t>Stack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975" y="1805775"/>
            <a:ext cx="148031" cy="1480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0154" y="1808101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rgbClr val="EAEAF7"/>
                </a:solidFill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395" y="1780418"/>
            <a:ext cx="1231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1" action="ppaction://hlinksldjump"/>
              </a:rPr>
              <a:t>Last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1" action="ppaction://hlinksldjump"/>
              </a:rPr>
              <a:t>In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1" action="ppaction://hlinksldjump"/>
              </a:rPr>
              <a:t>First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11" action="ppaction://hlinksldjump"/>
              </a:rPr>
              <a:t>Out(LIFO)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975" y="2110930"/>
            <a:ext cx="148031" cy="1480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0154" y="2113257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rgbClr val="EAEAF7"/>
                </a:solidFill>
                <a:latin typeface="Times New Roman"/>
                <a:cs typeface="Times New Roman"/>
              </a:rPr>
              <a:t>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395" y="2085573"/>
            <a:ext cx="1280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3" action="ppaction://hlinksldjump"/>
              </a:rPr>
              <a:t>Push</a:t>
            </a:r>
            <a:r>
              <a:rPr sz="1000" spc="-25" dirty="0">
                <a:solidFill>
                  <a:srgbClr val="3333B2"/>
                </a:solidFill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3" action="ppaction://hlinksldjump"/>
              </a:rPr>
              <a:t>operations</a:t>
            </a:r>
            <a:r>
              <a:rPr sz="1000" spc="-20" dirty="0">
                <a:solidFill>
                  <a:srgbClr val="3333B2"/>
                </a:solidFill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3" action="ppaction://hlinksldjump"/>
              </a:rPr>
              <a:t>on</a:t>
            </a:r>
            <a:r>
              <a:rPr sz="1000" spc="-25" dirty="0">
                <a:solidFill>
                  <a:srgbClr val="3333B2"/>
                </a:solidFill>
                <a:latin typeface="Times New Roman"/>
                <a:cs typeface="Times New Roman"/>
                <a:hlinkClick r:id="rId13" action="ppaction://hlinksldjump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13" action="ppaction://hlinksldjump"/>
              </a:rPr>
              <a:t>stack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0975" y="2416086"/>
            <a:ext cx="148031" cy="1480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0154" y="2418082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rgbClr val="EAEAF7"/>
                </a:solidFill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0395" y="2390729"/>
            <a:ext cx="1231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5" action="ppaction://hlinksldjump"/>
              </a:rPr>
              <a:t>Pop</a:t>
            </a:r>
            <a:r>
              <a:rPr sz="1000" spc="-25" dirty="0">
                <a:solidFill>
                  <a:srgbClr val="3333B2"/>
                </a:solidFill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5" action="ppaction://hlinksldjump"/>
              </a:rPr>
              <a:t>operations</a:t>
            </a:r>
            <a:r>
              <a:rPr sz="1000" spc="-20" dirty="0">
                <a:solidFill>
                  <a:srgbClr val="3333B2"/>
                </a:solidFill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5" action="ppaction://hlinksldjump"/>
              </a:rPr>
              <a:t>on</a:t>
            </a:r>
            <a:r>
              <a:rPr sz="1000" spc="-25" dirty="0">
                <a:solidFill>
                  <a:srgbClr val="3333B2"/>
                </a:solidFill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15" action="ppaction://hlinksldjump"/>
              </a:rPr>
              <a:t>stack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0975" y="2721241"/>
            <a:ext cx="148031" cy="14803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20154" y="2723568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rgbClr val="EAEAF7"/>
                </a:solidFill>
                <a:latin typeface="Times New Roman"/>
                <a:cs typeface="Times New Roman"/>
              </a:rPr>
              <a:t>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395" y="2695885"/>
            <a:ext cx="1406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7" action="ppaction://hlinksldjump"/>
              </a:rPr>
              <a:t>Display</a:t>
            </a:r>
            <a:r>
              <a:rPr sz="1000" spc="-35" dirty="0">
                <a:solidFill>
                  <a:srgbClr val="3333B2"/>
                </a:solidFill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7" action="ppaction://hlinksldjump"/>
              </a:rPr>
              <a:t>operations</a:t>
            </a:r>
            <a:r>
              <a:rPr sz="1000" spc="-30" dirty="0">
                <a:solidFill>
                  <a:srgbClr val="3333B2"/>
                </a:solidFill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7" action="ppaction://hlinksldjump"/>
              </a:rPr>
              <a:t>of</a:t>
            </a:r>
            <a:r>
              <a:rPr sz="1000" spc="-35" dirty="0">
                <a:solidFill>
                  <a:srgbClr val="3333B2"/>
                </a:solidFill>
                <a:latin typeface="Times New Roman"/>
                <a:cs typeface="Times New Roman"/>
                <a:hlinkClick r:id="rId17" action="ppaction://hlinksldjump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17" action="ppaction://hlinksldjump"/>
              </a:rPr>
              <a:t>stack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0975" y="3026384"/>
            <a:ext cx="148031" cy="14803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20154" y="3028368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rgbClr val="EAEAF7"/>
                </a:solidFill>
                <a:latin typeface="Times New Roman"/>
                <a:cs typeface="Times New Roman"/>
              </a:rPr>
              <a:t>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2</a:t>
            </a:fld>
            <a:r>
              <a:rPr spc="-4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spc="-25" dirty="0"/>
              <a:t>19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70395" y="3001040"/>
            <a:ext cx="17799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9" action="ppaction://hlinksldjump"/>
              </a:rPr>
              <a:t>Stack</a:t>
            </a:r>
            <a:r>
              <a:rPr sz="1000" spc="-20" dirty="0">
                <a:solidFill>
                  <a:srgbClr val="3333B2"/>
                </a:solidFill>
                <a:latin typeface="Times New Roman"/>
                <a:cs typeface="Times New Roman"/>
                <a:hlinkClick r:id="rId19" action="ppaction://hlinksldjump"/>
              </a:rPr>
              <a:t> overflow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19" action="ppaction://hlinksldjump"/>
              </a:rPr>
              <a:t> 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9" action="ppaction://hlinksldjump"/>
              </a:rPr>
              <a:t>vs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19" action="ppaction://hlinksldjump"/>
              </a:rPr>
              <a:t> </a:t>
            </a:r>
            <a:r>
              <a:rPr sz="1000" dirty="0">
                <a:solidFill>
                  <a:srgbClr val="3333B2"/>
                </a:solidFill>
                <a:latin typeface="Times New Roman"/>
                <a:cs typeface="Times New Roman"/>
                <a:hlinkClick r:id="rId19" action="ppaction://hlinksldjump"/>
              </a:rPr>
              <a:t>Stack</a:t>
            </a:r>
            <a:r>
              <a:rPr sz="1000" spc="-15" dirty="0">
                <a:solidFill>
                  <a:srgbClr val="3333B2"/>
                </a:solidFill>
                <a:latin typeface="Times New Roman"/>
                <a:cs typeface="Times New Roman"/>
                <a:hlinkClick r:id="rId19" action="ppaction://hlinksldjump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19" action="ppaction://hlinksldjump"/>
              </a:rPr>
              <a:t>underflow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30" y="561014"/>
            <a:ext cx="4251960" cy="70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Times New Roman"/>
                <a:cs typeface="Times New Roman"/>
              </a:rPr>
              <a:t>Stack:</a:t>
            </a:r>
            <a:endParaRPr sz="10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890"/>
              </a:spcBef>
            </a:pPr>
            <a:r>
              <a:rPr sz="950" spc="405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linear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</a:t>
            </a:r>
            <a:r>
              <a:rPr sz="1000" spc="-10" dirty="0">
                <a:latin typeface="Times New Roman"/>
                <a:cs typeface="Times New Roman"/>
              </a:rPr>
              <a:t> structure.</a:t>
            </a:r>
            <a:endParaRPr sz="10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894"/>
              </a:spcBef>
            </a:pPr>
            <a:r>
              <a:rPr sz="950" spc="385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structure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which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insertion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deletion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takes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place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one</a:t>
            </a:r>
            <a:r>
              <a:rPr sz="1000" spc="-20" dirty="0">
                <a:latin typeface="Times New Roman"/>
                <a:cs typeface="Times New Roman"/>
              </a:rPr>
              <a:t> end.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028" y="1410882"/>
            <a:ext cx="2519971" cy="13679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28927" y="2838292"/>
            <a:ext cx="15506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spc="-2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1:</a:t>
            </a:r>
            <a:r>
              <a:rPr sz="900" spc="-1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spc="-20" dirty="0">
                <a:solidFill>
                  <a:srgbClr val="968D00"/>
                </a:solidFill>
                <a:latin typeface="Times New Roman"/>
                <a:cs typeface="Times New Roman"/>
              </a:rPr>
              <a:t>Types</a:t>
            </a:r>
            <a:r>
              <a:rPr sz="900" spc="-1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of</a:t>
            </a:r>
            <a:r>
              <a:rPr sz="900" spc="-1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Data</a:t>
            </a:r>
            <a:r>
              <a:rPr sz="900" spc="-1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68D00"/>
                </a:solidFill>
                <a:latin typeface="Times New Roman"/>
                <a:cs typeface="Times New Roman"/>
              </a:rPr>
              <a:t>Structure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3</a:t>
            </a:fld>
            <a:r>
              <a:rPr spc="-4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Stack</a:t>
            </a:r>
            <a:r>
              <a:rPr spc="65" dirty="0"/>
              <a:t> </a:t>
            </a:r>
            <a:r>
              <a:rPr spc="-10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332" y="639705"/>
            <a:ext cx="4297045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49400"/>
              </a:lnSpc>
              <a:spcBef>
                <a:spcPts val="100"/>
              </a:spcBef>
            </a:pPr>
            <a:r>
              <a:rPr sz="950" spc="390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real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world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examples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stack-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deck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cards,a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pile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plates,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of </a:t>
            </a:r>
            <a:r>
              <a:rPr sz="1000" spc="-10" dirty="0">
                <a:latin typeface="Times New Roman"/>
                <a:cs typeface="Times New Roman"/>
              </a:rPr>
              <a:t>books.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690" y="1235873"/>
            <a:ext cx="2658331" cy="12459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14944" y="2663299"/>
            <a:ext cx="11785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2:</a:t>
            </a:r>
            <a:r>
              <a:rPr sz="900" spc="-2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Stack</a:t>
            </a:r>
            <a:r>
              <a:rPr sz="900" spc="-2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68D00"/>
                </a:solidFill>
                <a:latin typeface="Times New Roman"/>
                <a:cs typeface="Times New Roman"/>
              </a:rPr>
              <a:t>examples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4</a:t>
            </a:fld>
            <a:r>
              <a:rPr spc="-4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spc="65" dirty="0"/>
              <a:t> </a:t>
            </a:r>
            <a:r>
              <a:rPr dirty="0"/>
              <a:t>Features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spc="-20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332" y="506203"/>
            <a:ext cx="2056764" cy="275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 algn="just">
              <a:lnSpc>
                <a:spcPct val="149400"/>
              </a:lnSpc>
              <a:spcBef>
                <a:spcPts val="100"/>
              </a:spcBef>
            </a:pPr>
            <a:r>
              <a:rPr sz="950" spc="405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2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Abstract</a:t>
            </a:r>
            <a:r>
              <a:rPr sz="1000" b="1" spc="254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Data</a:t>
            </a:r>
            <a:r>
              <a:rPr sz="1000" b="1" spc="25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struc- ture(ADT)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works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principle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of </a:t>
            </a: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Last</a:t>
            </a:r>
            <a:r>
              <a:rPr sz="10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0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First</a:t>
            </a:r>
            <a:r>
              <a:rPr sz="10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000FF"/>
                </a:solidFill>
                <a:latin typeface="Times New Roman"/>
                <a:cs typeface="Times New Roman"/>
              </a:rPr>
              <a:t>Out(LIFO)</a:t>
            </a:r>
            <a:r>
              <a:rPr sz="1000" spc="-1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434975" marR="5080" indent="-147320" algn="just">
              <a:lnSpc>
                <a:spcPct val="149400"/>
              </a:lnSpc>
            </a:pPr>
            <a:r>
              <a:rPr sz="950" spc="310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An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abstract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type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theo- </a:t>
            </a:r>
            <a:r>
              <a:rPr sz="1000" dirty="0">
                <a:latin typeface="Times New Roman"/>
                <a:cs typeface="Times New Roman"/>
              </a:rPr>
              <a:t>retical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construct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that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consists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data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well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operations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performed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while </a:t>
            </a:r>
            <a:r>
              <a:rPr sz="1000" dirty="0">
                <a:latin typeface="Times New Roman"/>
                <a:cs typeface="Times New Roman"/>
              </a:rPr>
              <a:t>hiding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implementation.</a:t>
            </a:r>
            <a:endParaRPr sz="1000">
              <a:latin typeface="Times New Roman"/>
              <a:cs typeface="Times New Roman"/>
            </a:endParaRPr>
          </a:p>
          <a:p>
            <a:pPr marL="182245" marR="5080" indent="-169545" algn="just">
              <a:lnSpc>
                <a:spcPct val="149400"/>
              </a:lnSpc>
            </a:pPr>
            <a:r>
              <a:rPr sz="950" spc="405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last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element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add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is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first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element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deleted.</a:t>
            </a:r>
            <a:endParaRPr sz="1000">
              <a:latin typeface="Times New Roman"/>
              <a:cs typeface="Times New Roman"/>
            </a:endParaRPr>
          </a:p>
          <a:p>
            <a:pPr marL="182245" marR="5080" indent="-169545" algn="just">
              <a:lnSpc>
                <a:spcPct val="149400"/>
              </a:lnSpc>
            </a:pPr>
            <a:r>
              <a:rPr sz="950" spc="400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Insertion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and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deletion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takes </a:t>
            </a:r>
            <a:r>
              <a:rPr sz="1000" dirty="0">
                <a:latin typeface="Times New Roman"/>
                <a:cs typeface="Times New Roman"/>
              </a:rPr>
              <a:t>place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called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20" dirty="0">
                <a:solidFill>
                  <a:srgbClr val="0000FF"/>
                </a:solidFill>
                <a:latin typeface="Times New Roman"/>
                <a:cs typeface="Times New Roman"/>
              </a:rPr>
              <a:t>TOP</a:t>
            </a:r>
            <a:r>
              <a:rPr sz="1000" spc="-2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162" y="739839"/>
            <a:ext cx="2168467" cy="19948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22993" y="2881586"/>
            <a:ext cx="10033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3:</a:t>
            </a:r>
            <a:r>
              <a:rPr sz="900" spc="-2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Stack</a:t>
            </a:r>
            <a:r>
              <a:rPr sz="900" spc="-2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20" dirty="0">
                <a:solidFill>
                  <a:srgbClr val="968D00"/>
                </a:solidFill>
                <a:latin typeface="Times New Roman"/>
                <a:cs typeface="Times New Roman"/>
              </a:rPr>
              <a:t>LIFO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5</a:t>
            </a:fld>
            <a:r>
              <a:rPr spc="-4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448" y="330138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5831" y="329742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3633" y="329742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527" y="3288546"/>
            <a:ext cx="203200" cy="55880"/>
            <a:chOff x="3281527" y="3288546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44696" y="3291077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1527" y="329742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7237" y="3287281"/>
            <a:ext cx="203200" cy="58419"/>
            <a:chOff x="3547237" y="3287281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6138" y="3303777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7237" y="329742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3438" y="329107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2946" y="3287281"/>
            <a:ext cx="203200" cy="58419"/>
            <a:chOff x="3812946" y="3287281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9147" y="3291077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2946" y="3297427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9147" y="332917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4844" y="332917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88546"/>
            <a:ext cx="238760" cy="57150"/>
            <a:chOff x="4326582" y="3288546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2155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9506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9107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spc="60" dirty="0"/>
              <a:t> </a:t>
            </a:r>
            <a:r>
              <a:rPr dirty="0"/>
              <a:t>features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Stack</a:t>
            </a:r>
            <a:r>
              <a:rPr spc="65" dirty="0"/>
              <a:t> </a:t>
            </a:r>
            <a:r>
              <a:rPr spc="-10" dirty="0"/>
              <a:t>(contd..)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3830" y="506203"/>
            <a:ext cx="2139950" cy="2488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000" b="1" dirty="0">
                <a:solidFill>
                  <a:srgbClr val="0000FF"/>
                </a:solidFill>
                <a:latin typeface="Times New Roman"/>
                <a:cs typeface="Times New Roman"/>
              </a:rPr>
              <a:t>Stack</a:t>
            </a:r>
            <a:r>
              <a:rPr sz="10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FF"/>
                </a:solidFill>
                <a:latin typeface="Times New Roman"/>
                <a:cs typeface="Times New Roman"/>
              </a:rPr>
              <a:t>Insert</a:t>
            </a:r>
            <a:r>
              <a:rPr sz="10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10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Delete:</a:t>
            </a: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9400"/>
              </a:lnSpc>
            </a:pPr>
            <a:r>
              <a:rPr sz="1000" dirty="0">
                <a:latin typeface="Times New Roman"/>
                <a:cs typeface="Times New Roman"/>
              </a:rPr>
              <a:t>As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items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added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removed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from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top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i.e.</a:t>
            </a:r>
            <a:r>
              <a:rPr sz="1000" spc="2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last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item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be </a:t>
            </a:r>
            <a:r>
              <a:rPr sz="1000" dirty="0">
                <a:latin typeface="Times New Roman"/>
                <a:cs typeface="Times New Roman"/>
              </a:rPr>
              <a:t>added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first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item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re- </a:t>
            </a:r>
            <a:r>
              <a:rPr sz="1000" spc="-10" dirty="0">
                <a:latin typeface="Times New Roman"/>
                <a:cs typeface="Times New Roman"/>
              </a:rPr>
              <a:t>moved.</a:t>
            </a: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9400"/>
              </a:lnSpc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basic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operations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associated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with </a:t>
            </a:r>
            <a:r>
              <a:rPr sz="1000" dirty="0">
                <a:latin typeface="Times New Roman"/>
                <a:cs typeface="Times New Roman"/>
              </a:rPr>
              <a:t>stacks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are: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10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</a:pPr>
            <a:r>
              <a:rPr sz="950" spc="405" dirty="0">
                <a:latin typeface="Times New Roman"/>
                <a:cs typeface="Times New Roman"/>
              </a:rPr>
              <a:t>  </a:t>
            </a: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Push</a:t>
            </a:r>
            <a:r>
              <a:rPr sz="1000" dirty="0">
                <a:latin typeface="Times New Roman"/>
                <a:cs typeface="Times New Roman"/>
              </a:rPr>
              <a:t>: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insert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element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stack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10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</a:pPr>
            <a:r>
              <a:rPr sz="950" spc="409" dirty="0">
                <a:latin typeface="Times New Roman"/>
                <a:cs typeface="Times New Roman"/>
              </a:rPr>
              <a:t>  </a:t>
            </a: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Pop:</a:t>
            </a:r>
            <a:r>
              <a:rPr sz="1000" spc="13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delete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element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from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6877" y="3045147"/>
            <a:ext cx="285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stack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746" y="792486"/>
            <a:ext cx="2168734" cy="223479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459583" y="3133504"/>
            <a:ext cx="192976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4:</a:t>
            </a:r>
            <a:r>
              <a:rPr sz="900" spc="-2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Stack</a:t>
            </a:r>
            <a:r>
              <a:rPr sz="900" spc="-2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PUSH</a:t>
            </a:r>
            <a:r>
              <a:rPr sz="900" spc="-2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and</a:t>
            </a:r>
            <a:r>
              <a:rPr sz="900" spc="-2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POP</a:t>
            </a:r>
            <a:r>
              <a:rPr sz="900" spc="-2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68D00"/>
                </a:solidFill>
                <a:latin typeface="Times New Roman"/>
                <a:cs typeface="Times New Roman"/>
              </a:rPr>
              <a:t>oper</a:t>
            </a:r>
            <a:r>
              <a:rPr sz="900" u="heavy" spc="-10" dirty="0">
                <a:solidFill>
                  <a:srgbClr val="968D00"/>
                </a:solidFill>
                <a:uFill>
                  <a:solidFill>
                    <a:srgbClr val="ADADE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900" spc="-10" dirty="0">
                <a:solidFill>
                  <a:srgbClr val="968D00"/>
                </a:solidFill>
                <a:latin typeface="Times New Roman"/>
                <a:cs typeface="Times New Roman"/>
              </a:rPr>
              <a:t>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6</a:t>
            </a:fld>
            <a:r>
              <a:rPr spc="-4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spc="60" dirty="0"/>
              <a:t> </a:t>
            </a:r>
            <a:r>
              <a:rPr dirty="0"/>
              <a:t>features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Stack</a:t>
            </a:r>
            <a:r>
              <a:rPr spc="65" dirty="0"/>
              <a:t> </a:t>
            </a:r>
            <a:r>
              <a:rPr spc="-10" dirty="0"/>
              <a:t>(contd..)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30" y="475582"/>
            <a:ext cx="2139950" cy="1468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0000FF"/>
                </a:solidFill>
                <a:latin typeface="Times New Roman"/>
                <a:cs typeface="Times New Roman"/>
              </a:rPr>
              <a:t>Empty</a:t>
            </a:r>
            <a:r>
              <a:rPr sz="10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Stack: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65430" marR="5080" indent="-169545" algn="just">
              <a:lnSpc>
                <a:spcPct val="149400"/>
              </a:lnSpc>
            </a:pPr>
            <a:r>
              <a:rPr sz="950" spc="415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195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an</a:t>
            </a:r>
            <a:r>
              <a:rPr sz="1000" spc="195" dirty="0">
                <a:latin typeface="Times New Roman"/>
                <a:cs typeface="Times New Roman"/>
              </a:rPr>
              <a:t>  </a:t>
            </a:r>
            <a:r>
              <a:rPr sz="1000" b="1" dirty="0">
                <a:latin typeface="Times New Roman"/>
                <a:cs typeface="Times New Roman"/>
              </a:rPr>
              <a:t>Empty</a:t>
            </a:r>
            <a:r>
              <a:rPr sz="1000" b="1" spc="195" dirty="0">
                <a:latin typeface="Times New Roman"/>
                <a:cs typeface="Times New Roman"/>
              </a:rPr>
              <a:t>  </a:t>
            </a:r>
            <a:r>
              <a:rPr sz="1000" b="1" dirty="0">
                <a:latin typeface="Times New Roman"/>
                <a:cs typeface="Times New Roman"/>
              </a:rPr>
              <a:t>stack</a:t>
            </a:r>
            <a:r>
              <a:rPr sz="1000" b="1" spc="195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95" dirty="0">
                <a:latin typeface="Times New Roman"/>
                <a:cs typeface="Times New Roman"/>
              </a:rPr>
              <a:t>  </a:t>
            </a:r>
            <a:r>
              <a:rPr sz="1000" spc="-10" dirty="0">
                <a:latin typeface="Times New Roman"/>
                <a:cs typeface="Times New Roman"/>
              </a:rPr>
              <a:t>stack </a:t>
            </a:r>
            <a:r>
              <a:rPr sz="1000" dirty="0">
                <a:latin typeface="Times New Roman"/>
                <a:cs typeface="Times New Roman"/>
              </a:rPr>
              <a:t>pointer(top)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points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next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free </a:t>
            </a:r>
            <a:r>
              <a:rPr sz="1000" dirty="0">
                <a:latin typeface="Times New Roman"/>
                <a:cs typeface="Times New Roman"/>
              </a:rPr>
              <a:t>(empty)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location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stack,</a:t>
            </a:r>
            <a:r>
              <a:rPr sz="1000" spc="29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i.e.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place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where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next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item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be </a:t>
            </a:r>
            <a:r>
              <a:rPr sz="1000" dirty="0">
                <a:latin typeface="Times New Roman"/>
                <a:cs typeface="Times New Roman"/>
              </a:rPr>
              <a:t>pushed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will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stored.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7663" y="972321"/>
            <a:ext cx="897271" cy="169102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97657" y="2907215"/>
            <a:ext cx="10534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5:</a:t>
            </a:r>
            <a:r>
              <a:rPr sz="900" spc="-2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Empty</a:t>
            </a:r>
            <a:r>
              <a:rPr sz="900" spc="-2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68D00"/>
                </a:solidFill>
                <a:latin typeface="Times New Roman"/>
                <a:cs typeface="Times New Roman"/>
              </a:rPr>
              <a:t>Stack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7</a:t>
            </a:fld>
            <a:r>
              <a:rPr spc="-4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spc="60" dirty="0"/>
              <a:t> </a:t>
            </a:r>
            <a:r>
              <a:rPr dirty="0"/>
              <a:t>features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Stack</a:t>
            </a:r>
            <a:r>
              <a:rPr spc="65" dirty="0"/>
              <a:t> </a:t>
            </a:r>
            <a:r>
              <a:rPr spc="-10" dirty="0"/>
              <a:t>(contd..)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30" y="490771"/>
            <a:ext cx="2139950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0000FF"/>
                </a:solidFill>
                <a:latin typeface="Times New Roman"/>
                <a:cs typeface="Times New Roman"/>
              </a:rPr>
              <a:t>Full</a:t>
            </a:r>
            <a:r>
              <a:rPr sz="1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Stack: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65430" marR="5080" indent="-169545" algn="just">
              <a:lnSpc>
                <a:spcPct val="149400"/>
              </a:lnSpc>
            </a:pPr>
            <a:r>
              <a:rPr sz="950" spc="405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Full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stack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stack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pointer(top) </a:t>
            </a:r>
            <a:r>
              <a:rPr sz="1000" dirty="0">
                <a:latin typeface="Times New Roman"/>
                <a:cs typeface="Times New Roman"/>
              </a:rPr>
              <a:t>points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top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most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item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stack,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i.e.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location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last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item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pushed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stack.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4309" y="988541"/>
            <a:ext cx="1033169" cy="17935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57715" y="2886679"/>
            <a:ext cx="9334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spc="-2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333B2"/>
                </a:solidFill>
                <a:latin typeface="Times New Roman"/>
                <a:cs typeface="Times New Roman"/>
              </a:rPr>
              <a:t>6:</a:t>
            </a:r>
            <a:r>
              <a:rPr sz="900" spc="-2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Full</a:t>
            </a:r>
            <a:r>
              <a:rPr sz="900" spc="-2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968D00"/>
                </a:solidFill>
                <a:latin typeface="Times New Roman"/>
                <a:cs typeface="Times New Roman"/>
              </a:rPr>
              <a:t>Stack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8</a:t>
            </a:fld>
            <a:r>
              <a:rPr spc="-4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Operations</a:t>
            </a:r>
            <a:r>
              <a:rPr spc="80" dirty="0"/>
              <a:t> </a:t>
            </a:r>
            <a:r>
              <a:rPr dirty="0"/>
              <a:t>on</a:t>
            </a:r>
            <a:r>
              <a:rPr spc="80" dirty="0"/>
              <a:t> </a:t>
            </a:r>
            <a:r>
              <a:rPr spc="-10" dirty="0"/>
              <a:t>Stack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10" dirty="0"/>
              <a:t>9</a:t>
            </a:fld>
            <a:r>
              <a:rPr spc="-4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spc="-25" dirty="0"/>
              <a:t>19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9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b="0" spc="400" dirty="0"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FF"/>
                </a:solidFill>
                <a:latin typeface="Times New Roman"/>
                <a:cs typeface="Times New Roman"/>
              </a:rPr>
              <a:t>Push:</a:t>
            </a:r>
            <a:r>
              <a:rPr b="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0" spc="-35" dirty="0">
                <a:latin typeface="Times New Roman"/>
                <a:cs typeface="Times New Roman"/>
              </a:rPr>
              <a:t>To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insert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element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stack.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950" b="0" spc="395" dirty="0"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FF"/>
                </a:solidFill>
                <a:latin typeface="Times New Roman"/>
                <a:cs typeface="Times New Roman"/>
              </a:rPr>
              <a:t>Pop:</a:t>
            </a:r>
            <a:r>
              <a:rPr b="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0" spc="-35" dirty="0">
                <a:latin typeface="Times New Roman"/>
                <a:cs typeface="Times New Roman"/>
              </a:rPr>
              <a:t>To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delete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element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from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stack.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50" b="0" spc="390" dirty="0"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FF"/>
                </a:solidFill>
                <a:latin typeface="Times New Roman"/>
                <a:cs typeface="Times New Roman"/>
              </a:rPr>
              <a:t>Display:</a:t>
            </a:r>
            <a:r>
              <a:rPr b="0" spc="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0" spc="-35" dirty="0">
                <a:latin typeface="Times New Roman"/>
                <a:cs typeface="Times New Roman"/>
              </a:rPr>
              <a:t>To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display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elements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stack.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950" b="0" spc="400" dirty="0"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FF"/>
                </a:solidFill>
                <a:latin typeface="Times New Roman"/>
                <a:cs typeface="Times New Roman"/>
              </a:rPr>
              <a:t>isFull:</a:t>
            </a:r>
            <a:r>
              <a:rPr b="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0" spc="-35" dirty="0">
                <a:latin typeface="Times New Roman"/>
                <a:cs typeface="Times New Roman"/>
              </a:rPr>
              <a:t>To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check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if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stack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-10" dirty="0">
                <a:latin typeface="Times New Roman"/>
                <a:cs typeface="Times New Roman"/>
              </a:rPr>
              <a:t> full.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950" b="0" spc="395" dirty="0"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FF"/>
                </a:solidFill>
                <a:latin typeface="Times New Roman"/>
                <a:cs typeface="Times New Roman"/>
              </a:rPr>
              <a:t>isEmpty:</a:t>
            </a:r>
            <a:r>
              <a:rPr b="0" spc="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0" spc="-35" dirty="0">
                <a:latin typeface="Times New Roman"/>
                <a:cs typeface="Times New Roman"/>
              </a:rPr>
              <a:t>To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check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if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stack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empty.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825</Words>
  <Application>Microsoft Office PowerPoint</Application>
  <PresentationFormat>Custom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Microsoft Sans Serif</vt:lpstr>
      <vt:lpstr>Times New Roman</vt:lpstr>
      <vt:lpstr>Office Theme</vt:lpstr>
      <vt:lpstr>Introduction to Stack</vt:lpstr>
      <vt:lpstr>Contents</vt:lpstr>
      <vt:lpstr>Introduction</vt:lpstr>
      <vt:lpstr>Stack Concepts</vt:lpstr>
      <vt:lpstr>Basic Features of Stack</vt:lpstr>
      <vt:lpstr>Basic features of Stack (contd..)</vt:lpstr>
      <vt:lpstr>Basic features of Stack (contd..)</vt:lpstr>
      <vt:lpstr>Basic features of Stack (contd..)</vt:lpstr>
      <vt:lpstr>Operations on Stack</vt:lpstr>
      <vt:lpstr>Last In First Out(LIFO)</vt:lpstr>
      <vt:lpstr>Push operations on stack</vt:lpstr>
      <vt:lpstr>PowerPoint Presentation</vt:lpstr>
      <vt:lpstr>Pop operations on stack</vt:lpstr>
      <vt:lpstr>PowerPoint Presentation</vt:lpstr>
      <vt:lpstr>Display operations of stack</vt:lpstr>
      <vt:lpstr>PowerPoint Presentation</vt:lpstr>
      <vt:lpstr>PowerPoint Presentation</vt:lpstr>
      <vt:lpstr>PowerPoint Presentation</vt:lpstr>
      <vt:lpstr>[1] Goodrich and Tamassia ‘Data Structures and Algorithms in java’, Wiley, India.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Stack</dc:title>
  <dc:creator> Lecture 27</dc:creator>
  <cp:lastModifiedBy>Abdul Aleem</cp:lastModifiedBy>
  <cp:revision>1</cp:revision>
  <dcterms:created xsi:type="dcterms:W3CDTF">2023-12-02T15:59:29Z</dcterms:created>
  <dcterms:modified xsi:type="dcterms:W3CDTF">2023-12-02T16:22:59Z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2023-12-02T00:00:00Z</vt:filetime>
  </property>
  <property fmtid="{D5CDD505-2E9C-101B-9397-08002B2CF9AE}" pid="5" name="PTEX.Fullbanner">
    <vt:lpwstr>This is MiKTeX-pdfTeX 4.4.0 (1.40.22)</vt:lpwstr>
  </property>
  <property fmtid="{D5CDD505-2E9C-101B-9397-08002B2CF9AE}" pid="6" name="Producer">
    <vt:lpwstr>MiKTeX pdfTeX-1.40.22</vt:lpwstr>
  </property>
</Properties>
</file>