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455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55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0408" y="1299476"/>
            <a:ext cx="1927225" cy="1974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8744" y="3344397"/>
            <a:ext cx="3041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37409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418514"/>
            <a:ext cx="4483735" cy="457834"/>
            <a:chOff x="87743" y="418514"/>
            <a:chExt cx="4483735" cy="45783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774623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761923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424649"/>
              <a:ext cx="50749" cy="3499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418514"/>
              <a:ext cx="4432935" cy="407034"/>
            </a:xfrm>
            <a:custGeom>
              <a:avLst/>
              <a:gdLst/>
              <a:ahLst/>
              <a:cxnLst/>
              <a:rect l="l" t="t" r="r" b="b"/>
              <a:pathLst>
                <a:path w="4432935" h="407034">
                  <a:moveTo>
                    <a:pt x="4432566" y="0"/>
                  </a:moveTo>
                  <a:lnTo>
                    <a:pt x="0" y="0"/>
                  </a:lnTo>
                  <a:lnTo>
                    <a:pt x="0" y="356109"/>
                  </a:lnTo>
                  <a:lnTo>
                    <a:pt x="4008" y="375834"/>
                  </a:lnTo>
                  <a:lnTo>
                    <a:pt x="14922" y="391987"/>
                  </a:lnTo>
                  <a:lnTo>
                    <a:pt x="31075" y="402901"/>
                  </a:lnTo>
                  <a:lnTo>
                    <a:pt x="50800" y="406909"/>
                  </a:lnTo>
                  <a:lnTo>
                    <a:pt x="4381765" y="406909"/>
                  </a:lnTo>
                  <a:lnTo>
                    <a:pt x="4401490" y="402901"/>
                  </a:lnTo>
                  <a:lnTo>
                    <a:pt x="4417643" y="391987"/>
                  </a:lnTo>
                  <a:lnTo>
                    <a:pt x="4428558" y="375834"/>
                  </a:lnTo>
                  <a:lnTo>
                    <a:pt x="4432566" y="35610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462751"/>
              <a:ext cx="0" cy="331470"/>
            </a:xfrm>
            <a:custGeom>
              <a:avLst/>
              <a:gdLst/>
              <a:ahLst/>
              <a:cxnLst/>
              <a:rect l="l" t="t" r="r" b="b"/>
              <a:pathLst>
                <a:path h="331470">
                  <a:moveTo>
                    <a:pt x="0" y="3309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4500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4373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4246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67599" y="483054"/>
            <a:ext cx="1673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Recursion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2023" y="1038490"/>
            <a:ext cx="3624579" cy="693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IN" b="1" spc="-5" dirty="0">
                <a:latin typeface="Arial"/>
                <a:cs typeface="Arial"/>
              </a:rPr>
              <a:t>Lecture</a:t>
            </a:r>
            <a:r>
              <a:rPr lang="en-IN" b="1" spc="-45" dirty="0">
                <a:latin typeface="Arial"/>
                <a:cs typeface="Arial"/>
              </a:rPr>
              <a:t> #</a:t>
            </a:r>
            <a:endParaRPr lang="en-I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dirty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IN" sz="1100" spc="-5" dirty="0" smtClean="0">
                <a:latin typeface="Microsoft Sans Serif"/>
                <a:cs typeface="Microsoft Sans Serif"/>
              </a:rPr>
              <a:t>By: Abdul Aleem</a:t>
            </a:r>
            <a:r>
              <a:rPr sz="800" spc="-5" dirty="0" smtClean="0">
                <a:latin typeface="Microsoft Sans Serif"/>
                <a:cs typeface="Microsoft Sans Serif"/>
              </a:rPr>
              <a:t>.</a:t>
            </a:r>
            <a:endParaRPr sz="800" dirty="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951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References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964" y="1467795"/>
            <a:ext cx="106680" cy="144780"/>
            <a:chOff x="173964" y="1467795"/>
            <a:chExt cx="106680" cy="1447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504" y="1470334"/>
              <a:ext cx="101219" cy="139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6504" y="147033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156" y="148931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809" y="150829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9156" y="153992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40" y="1536758"/>
              <a:ext cx="31635" cy="442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3440" y="159053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419" y="147033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2249" y="1463974"/>
            <a:ext cx="4110354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Y</a:t>
            </a:r>
            <a:r>
              <a:rPr sz="900" spc="229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Daniel</a:t>
            </a:r>
            <a:r>
              <a:rPr sz="900" spc="2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Liang</a:t>
            </a:r>
            <a:r>
              <a:rPr sz="900" spc="2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‘Introduction</a:t>
            </a:r>
            <a:r>
              <a:rPr sz="900" spc="2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to</a:t>
            </a:r>
            <a:r>
              <a:rPr sz="900" spc="229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JAVA</a:t>
            </a:r>
            <a:r>
              <a:rPr sz="900" spc="2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Programming,</a:t>
            </a:r>
            <a:r>
              <a:rPr sz="900" spc="29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Comprehensive</a:t>
            </a:r>
            <a:r>
              <a:rPr sz="900" spc="2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Version’,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spc="-10" dirty="0">
                <a:solidFill>
                  <a:srgbClr val="3333B2"/>
                </a:solidFill>
                <a:latin typeface="Arial"/>
                <a:cs typeface="Arial"/>
              </a:rPr>
              <a:t>Pearson</a:t>
            </a:r>
            <a:r>
              <a:rPr sz="9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,</a:t>
            </a:r>
            <a:r>
              <a:rPr sz="9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2014.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10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755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Contents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1086840"/>
            <a:ext cx="188391" cy="188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934" y="110276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07" y="1080502"/>
            <a:ext cx="1419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Example</a:t>
            </a:r>
            <a:r>
              <a:rPr sz="110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on</a:t>
            </a:r>
            <a:r>
              <a:rPr sz="110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Recursion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81" y="1688338"/>
            <a:ext cx="188391" cy="1883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934" y="170426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107" y="1682012"/>
            <a:ext cx="1584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Recursive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Helper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Method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581" y="2289848"/>
            <a:ext cx="188391" cy="1883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934" y="230493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3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5107" y="2283509"/>
            <a:ext cx="1202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Types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of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Recursion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4683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Understanding Recursion</a:t>
            </a:r>
            <a:r>
              <a:rPr spc="20" dirty="0"/>
              <a:t> </a:t>
            </a:r>
            <a:r>
              <a:rPr spc="10" dirty="0"/>
              <a:t>with</a:t>
            </a:r>
            <a:r>
              <a:rPr spc="15" dirty="0"/>
              <a:t> an</a:t>
            </a:r>
            <a:r>
              <a:rPr spc="20" dirty="0"/>
              <a:t> </a:t>
            </a:r>
            <a:r>
              <a:rPr spc="15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1155"/>
            <a:ext cx="3188335" cy="817244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b="1" spc="-10" dirty="0">
                <a:latin typeface="Arial"/>
                <a:cs typeface="Arial"/>
              </a:rPr>
              <a:t>Example</a:t>
            </a:r>
            <a:r>
              <a:rPr sz="1100" b="1" spc="-5" dirty="0">
                <a:latin typeface="Arial"/>
                <a:cs typeface="Arial"/>
              </a:rPr>
              <a:t> 2: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To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compute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i="1" spc="-10" dirty="0">
                <a:latin typeface="Arial"/>
                <a:cs typeface="Arial"/>
              </a:rPr>
              <a:t>gcd</a:t>
            </a:r>
            <a:r>
              <a:rPr sz="1100" b="1" i="1" spc="10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of </a:t>
            </a:r>
            <a:r>
              <a:rPr sz="1100" b="1" spc="-10" dirty="0">
                <a:latin typeface="Arial"/>
                <a:cs typeface="Arial"/>
              </a:rPr>
              <a:t>2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+ve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integers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15" dirty="0">
                <a:latin typeface="Microsoft Sans Serif"/>
                <a:cs typeface="Microsoft Sans Serif"/>
              </a:rPr>
              <a:t>Euclid’s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gcd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computation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follows:</a:t>
            </a:r>
            <a:endParaRPr sz="1100">
              <a:latin typeface="Microsoft Sans Serif"/>
              <a:cs typeface="Microsoft Sans Serif"/>
            </a:endParaRPr>
          </a:p>
          <a:p>
            <a:pPr marL="1470025">
              <a:lnSpc>
                <a:spcPct val="100000"/>
              </a:lnSpc>
              <a:spcBef>
                <a:spcPts val="970"/>
              </a:spcBef>
            </a:pPr>
            <a:r>
              <a:rPr sz="1000" spc="-35" dirty="0">
                <a:solidFill>
                  <a:srgbClr val="3333B2"/>
                </a:solidFill>
                <a:latin typeface="Microsoft Sans Serif"/>
                <a:cs typeface="Microsoft Sans Serif"/>
              </a:rPr>
              <a:t>Table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1: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i="1" spc="-5" dirty="0">
                <a:latin typeface="Arial"/>
                <a:cs typeface="Arial"/>
              </a:rPr>
              <a:t>gcd</a:t>
            </a:r>
            <a:r>
              <a:rPr sz="1000" i="1" spc="80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computation</a:t>
            </a:r>
            <a:endParaRPr sz="10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40408" y="1299476"/>
          <a:ext cx="1927225" cy="1974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iteration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128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00" i="1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4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1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i="1" spc="-6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60" dirty="0">
                          <a:latin typeface="Tahoma"/>
                          <a:cs typeface="Tahoma"/>
                        </a:rPr>
                        <a:t>%</a:t>
                      </a:r>
                      <a:r>
                        <a:rPr sz="1100" i="1" spc="-60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128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128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128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128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1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1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-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4683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Understanding Recursion</a:t>
            </a:r>
            <a:r>
              <a:rPr spc="20" dirty="0"/>
              <a:t> </a:t>
            </a:r>
            <a:r>
              <a:rPr spc="10" dirty="0"/>
              <a:t>with</a:t>
            </a:r>
            <a:r>
              <a:rPr spc="15" dirty="0"/>
              <a:t> an</a:t>
            </a:r>
            <a:r>
              <a:rPr spc="20" dirty="0"/>
              <a:t> </a:t>
            </a:r>
            <a:r>
              <a:rPr spc="1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38544" y="977112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544" y="1173861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960144"/>
            <a:ext cx="2313305" cy="1514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Algorithm </a:t>
            </a:r>
            <a:r>
              <a:rPr sz="1100" b="1" spc="-10" dirty="0">
                <a:latin typeface="Arial"/>
                <a:cs typeface="Arial"/>
              </a:rPr>
              <a:t>1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gcd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b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100" b="1" spc="-5" dirty="0">
                <a:latin typeface="Arial"/>
                <a:cs typeface="Arial"/>
              </a:rPr>
              <a:t>Require:</a:t>
            </a:r>
            <a:r>
              <a:rPr sz="1100" b="1" spc="21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positive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integers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a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latin typeface="Arial"/>
                <a:cs typeface="Arial"/>
              </a:rPr>
              <a:t>b</a:t>
            </a:r>
            <a:r>
              <a:rPr sz="1100" spc="10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5" dirty="0">
                <a:latin typeface="Arial"/>
                <a:cs typeface="Arial"/>
              </a:rPr>
              <a:t>Ensure:</a:t>
            </a:r>
            <a:r>
              <a:rPr sz="1100" b="1" spc="22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compute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gcd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i="1" spc="10" dirty="0">
                <a:latin typeface="Arial"/>
                <a:cs typeface="Arial"/>
              </a:rPr>
              <a:t>b</a:t>
            </a:r>
            <a:r>
              <a:rPr sz="1100" spc="10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  <a:p>
            <a:pPr marL="83820">
              <a:lnSpc>
                <a:spcPct val="100000"/>
              </a:lnSpc>
              <a:spcBef>
                <a:spcPts val="35"/>
              </a:spcBef>
            </a:pPr>
            <a:r>
              <a:rPr sz="900" spc="-5" dirty="0">
                <a:latin typeface="Microsoft Sans Serif"/>
                <a:cs typeface="Microsoft Sans Serif"/>
              </a:rPr>
              <a:t>1:</a:t>
            </a:r>
            <a:r>
              <a:rPr sz="900" spc="28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if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==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35"/>
              </a:spcBef>
              <a:tabLst>
                <a:tab pos="455930" algn="l"/>
              </a:tabLst>
            </a:pPr>
            <a:r>
              <a:rPr sz="900" spc="-5" dirty="0">
                <a:latin typeface="Microsoft Sans Serif"/>
                <a:cs typeface="Microsoft Sans Serif"/>
              </a:rPr>
              <a:t>2:	</a:t>
            </a:r>
            <a:r>
              <a:rPr sz="1100" dirty="0">
                <a:latin typeface="Microsoft Sans Serif"/>
                <a:cs typeface="Microsoft Sans Serif"/>
              </a:rPr>
              <a:t>return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endParaRPr sz="1100">
              <a:latin typeface="Microsoft Sans Serif"/>
              <a:cs typeface="Microsoft Sans Serif"/>
            </a:endParaRPr>
          </a:p>
          <a:p>
            <a:pPr marL="83820">
              <a:lnSpc>
                <a:spcPct val="100000"/>
              </a:lnSpc>
              <a:spcBef>
                <a:spcPts val="35"/>
              </a:spcBef>
            </a:pPr>
            <a:r>
              <a:rPr sz="900" spc="-5" dirty="0">
                <a:latin typeface="Microsoft Sans Serif"/>
                <a:cs typeface="Microsoft Sans Serif"/>
              </a:rPr>
              <a:t>3:</a:t>
            </a:r>
            <a:r>
              <a:rPr sz="900" spc="24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else</a:t>
            </a:r>
            <a:endParaRPr sz="11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35"/>
              </a:spcBef>
              <a:tabLst>
                <a:tab pos="455930" algn="l"/>
              </a:tabLst>
            </a:pPr>
            <a:r>
              <a:rPr sz="900" spc="-5" dirty="0">
                <a:latin typeface="Microsoft Sans Serif"/>
                <a:cs typeface="Microsoft Sans Serif"/>
              </a:rPr>
              <a:t>4:	</a:t>
            </a:r>
            <a:r>
              <a:rPr sz="1100" spc="-5" dirty="0">
                <a:latin typeface="Microsoft Sans Serif"/>
                <a:cs typeface="Microsoft Sans Serif"/>
              </a:rPr>
              <a:t>retu</a:t>
            </a:r>
            <a:r>
              <a:rPr sz="1100" spc="20" dirty="0">
                <a:latin typeface="Microsoft Sans Serif"/>
                <a:cs typeface="Microsoft Sans Serif"/>
              </a:rPr>
              <a:t>r</a:t>
            </a:r>
            <a:r>
              <a:rPr sz="1100" spc="-10" dirty="0">
                <a:latin typeface="Microsoft Sans Serif"/>
                <a:cs typeface="Microsoft Sans Serif"/>
              </a:rPr>
              <a:t>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5" dirty="0">
                <a:latin typeface="Arial"/>
                <a:cs typeface="Arial"/>
              </a:rPr>
              <a:t>gcd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Arial"/>
                <a:cs typeface="Arial"/>
              </a:rPr>
              <a:t>b</a:t>
            </a:r>
            <a:r>
              <a:rPr sz="1100" i="1" spc="-5" dirty="0">
                <a:latin typeface="Arial"/>
                <a:cs typeface="Arial"/>
              </a:rPr>
              <a:t>,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spc="-170" dirty="0">
                <a:latin typeface="Tahoma"/>
                <a:cs typeface="Tahoma"/>
              </a:rPr>
              <a:t>%</a:t>
            </a:r>
            <a:r>
              <a:rPr sz="1100" i="1" spc="20" dirty="0">
                <a:latin typeface="Arial"/>
                <a:cs typeface="Arial"/>
              </a:rPr>
              <a:t>b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83820">
              <a:lnSpc>
                <a:spcPct val="100000"/>
              </a:lnSpc>
              <a:spcBef>
                <a:spcPts val="35"/>
              </a:spcBef>
            </a:pPr>
            <a:r>
              <a:rPr sz="900" spc="-5" dirty="0">
                <a:latin typeface="Microsoft Sans Serif"/>
                <a:cs typeface="Microsoft Sans Serif"/>
              </a:rPr>
              <a:t>5:</a:t>
            </a:r>
            <a:r>
              <a:rPr sz="900" spc="26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end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if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544" y="2491359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34683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Understanding Recursion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an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endParaRPr sz="14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4231" y="460628"/>
          <a:ext cx="858519" cy="244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main()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600" spc="15" dirty="0">
                          <a:latin typeface="Calibri"/>
                          <a:cs typeface="Calibri"/>
                        </a:rPr>
                        <a:t>calls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gcd(18,28)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spc="15" dirty="0">
                          <a:latin typeface="Calibri"/>
                          <a:cs typeface="Calibri"/>
                        </a:rPr>
                        <a:t>calls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gcd(28,18)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600" spc="15" dirty="0">
                          <a:latin typeface="Calibri"/>
                          <a:cs typeface="Calibri"/>
                        </a:rPr>
                        <a:t>calls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gcd(18,10)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15" dirty="0">
                          <a:latin typeface="Calibri"/>
                          <a:cs typeface="Calibri"/>
                        </a:rPr>
                        <a:t>calls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gcd(10,8)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600" spc="15" dirty="0">
                          <a:latin typeface="Calibri"/>
                          <a:cs typeface="Calibri"/>
                        </a:rPr>
                        <a:t>calls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gcd(8,2)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600" spc="15" dirty="0">
                          <a:latin typeface="Calibri"/>
                          <a:cs typeface="Calibri"/>
                        </a:rPr>
                        <a:t>calls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gcd(2,0)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492229" y="1138808"/>
            <a:ext cx="38735" cy="56515"/>
            <a:chOff x="1492229" y="1138808"/>
            <a:chExt cx="38735" cy="56515"/>
          </a:xfrm>
        </p:grpSpPr>
        <p:sp>
          <p:nvSpPr>
            <p:cNvPr id="5" name="object 5"/>
            <p:cNvSpPr/>
            <p:nvPr/>
          </p:nvSpPr>
          <p:spPr>
            <a:xfrm>
              <a:off x="1493753" y="114033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40">
                  <a:moveTo>
                    <a:pt x="35524" y="0"/>
                  </a:moveTo>
                  <a:lnTo>
                    <a:pt x="0" y="0"/>
                  </a:lnTo>
                  <a:lnTo>
                    <a:pt x="17762" y="53340"/>
                  </a:lnTo>
                  <a:lnTo>
                    <a:pt x="35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3753" y="114033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40">
                  <a:moveTo>
                    <a:pt x="17762" y="53340"/>
                  </a:moveTo>
                  <a:lnTo>
                    <a:pt x="35524" y="0"/>
                  </a:lnTo>
                  <a:lnTo>
                    <a:pt x="0" y="0"/>
                  </a:lnTo>
                  <a:lnTo>
                    <a:pt x="17762" y="533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92229" y="1504568"/>
            <a:ext cx="38735" cy="56515"/>
            <a:chOff x="1492229" y="1504568"/>
            <a:chExt cx="38735" cy="56515"/>
          </a:xfrm>
        </p:grpSpPr>
        <p:sp>
          <p:nvSpPr>
            <p:cNvPr id="8" name="object 8"/>
            <p:cNvSpPr/>
            <p:nvPr/>
          </p:nvSpPr>
          <p:spPr>
            <a:xfrm>
              <a:off x="1493753" y="150609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40">
                  <a:moveTo>
                    <a:pt x="35524" y="0"/>
                  </a:moveTo>
                  <a:lnTo>
                    <a:pt x="0" y="0"/>
                  </a:lnTo>
                  <a:lnTo>
                    <a:pt x="17762" y="53340"/>
                  </a:lnTo>
                  <a:lnTo>
                    <a:pt x="35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3753" y="150609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40">
                  <a:moveTo>
                    <a:pt x="17762" y="53340"/>
                  </a:moveTo>
                  <a:lnTo>
                    <a:pt x="35524" y="0"/>
                  </a:lnTo>
                  <a:lnTo>
                    <a:pt x="0" y="0"/>
                  </a:lnTo>
                  <a:lnTo>
                    <a:pt x="17762" y="533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92229" y="1870328"/>
            <a:ext cx="38735" cy="56515"/>
            <a:chOff x="1492229" y="1870328"/>
            <a:chExt cx="38735" cy="56515"/>
          </a:xfrm>
        </p:grpSpPr>
        <p:sp>
          <p:nvSpPr>
            <p:cNvPr id="11" name="object 11"/>
            <p:cNvSpPr/>
            <p:nvPr/>
          </p:nvSpPr>
          <p:spPr>
            <a:xfrm>
              <a:off x="1493753" y="187185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39">
                  <a:moveTo>
                    <a:pt x="35524" y="0"/>
                  </a:moveTo>
                  <a:lnTo>
                    <a:pt x="0" y="0"/>
                  </a:lnTo>
                  <a:lnTo>
                    <a:pt x="17762" y="53340"/>
                  </a:lnTo>
                  <a:lnTo>
                    <a:pt x="35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3753" y="187185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39">
                  <a:moveTo>
                    <a:pt x="17762" y="53340"/>
                  </a:moveTo>
                  <a:lnTo>
                    <a:pt x="35524" y="0"/>
                  </a:lnTo>
                  <a:lnTo>
                    <a:pt x="0" y="0"/>
                  </a:lnTo>
                  <a:lnTo>
                    <a:pt x="17762" y="533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92229" y="2236088"/>
            <a:ext cx="38735" cy="56515"/>
            <a:chOff x="1492229" y="2236088"/>
            <a:chExt cx="38735" cy="56515"/>
          </a:xfrm>
        </p:grpSpPr>
        <p:sp>
          <p:nvSpPr>
            <p:cNvPr id="14" name="object 14"/>
            <p:cNvSpPr/>
            <p:nvPr/>
          </p:nvSpPr>
          <p:spPr>
            <a:xfrm>
              <a:off x="1493753" y="223761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39">
                  <a:moveTo>
                    <a:pt x="35524" y="0"/>
                  </a:moveTo>
                  <a:lnTo>
                    <a:pt x="0" y="0"/>
                  </a:lnTo>
                  <a:lnTo>
                    <a:pt x="17762" y="53340"/>
                  </a:lnTo>
                  <a:lnTo>
                    <a:pt x="35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3753" y="223761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39">
                  <a:moveTo>
                    <a:pt x="17762" y="53340"/>
                  </a:moveTo>
                  <a:lnTo>
                    <a:pt x="35524" y="0"/>
                  </a:lnTo>
                  <a:lnTo>
                    <a:pt x="0" y="0"/>
                  </a:lnTo>
                  <a:lnTo>
                    <a:pt x="17762" y="533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492229" y="2601848"/>
            <a:ext cx="38735" cy="56515"/>
            <a:chOff x="1492229" y="2601848"/>
            <a:chExt cx="38735" cy="56515"/>
          </a:xfrm>
        </p:grpSpPr>
        <p:sp>
          <p:nvSpPr>
            <p:cNvPr id="17" name="object 17"/>
            <p:cNvSpPr/>
            <p:nvPr/>
          </p:nvSpPr>
          <p:spPr>
            <a:xfrm>
              <a:off x="1493753" y="260337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39">
                  <a:moveTo>
                    <a:pt x="35524" y="0"/>
                  </a:moveTo>
                  <a:lnTo>
                    <a:pt x="0" y="0"/>
                  </a:lnTo>
                  <a:lnTo>
                    <a:pt x="17762" y="53340"/>
                  </a:lnTo>
                  <a:lnTo>
                    <a:pt x="35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3753" y="260337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39">
                  <a:moveTo>
                    <a:pt x="17762" y="53340"/>
                  </a:moveTo>
                  <a:lnTo>
                    <a:pt x="35524" y="0"/>
                  </a:lnTo>
                  <a:lnTo>
                    <a:pt x="0" y="0"/>
                  </a:lnTo>
                  <a:lnTo>
                    <a:pt x="17762" y="533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605488" y="460628"/>
          <a:ext cx="859790" cy="2441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main()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600" spc="1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10" dirty="0">
                          <a:latin typeface="Calibri"/>
                          <a:cs typeface="Calibri"/>
                        </a:rPr>
                        <a:t>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trike="sngStrike" spc="-5" dirty="0">
                          <a:latin typeface="Calibri"/>
                          <a:cs typeface="Calibri"/>
                        </a:rPr>
                        <a:t>gcd(18,28</a:t>
                      </a:r>
                      <a:r>
                        <a:rPr sz="1000" strike="noStrike" spc="-5" dirty="0">
                          <a:latin typeface="Calibri"/>
                          <a:cs typeface="Calibri"/>
                        </a:rPr>
                        <a:t>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600" spc="1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10" dirty="0">
                          <a:latin typeface="Calibri"/>
                          <a:cs typeface="Calibri"/>
                        </a:rPr>
                        <a:t>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000" strike="sngStrike" spc="-5" dirty="0">
                          <a:latin typeface="Calibri"/>
                          <a:cs typeface="Calibri"/>
                        </a:rPr>
                        <a:t>cd(28,18</a:t>
                      </a:r>
                      <a:r>
                        <a:rPr sz="1000" strike="noStrike" spc="-5" dirty="0">
                          <a:latin typeface="Calibri"/>
                          <a:cs typeface="Calibri"/>
                        </a:rPr>
                        <a:t>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600" spc="1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10" dirty="0">
                          <a:latin typeface="Calibri"/>
                          <a:cs typeface="Calibri"/>
                        </a:rPr>
                        <a:t>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trike="sngStrike" spc="-5" dirty="0">
                          <a:latin typeface="Calibri"/>
                          <a:cs typeface="Calibri"/>
                        </a:rPr>
                        <a:t>gcd(18,10</a:t>
                      </a:r>
                      <a:r>
                        <a:rPr sz="1000" strike="noStrike" spc="-5" dirty="0">
                          <a:latin typeface="Calibri"/>
                          <a:cs typeface="Calibri"/>
                        </a:rPr>
                        <a:t>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600" spc="1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10" dirty="0">
                          <a:latin typeface="Calibri"/>
                          <a:cs typeface="Calibri"/>
                        </a:rPr>
                        <a:t>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trike="sngStrike" dirty="0">
                          <a:latin typeface="Calibri"/>
                          <a:cs typeface="Calibri"/>
                        </a:rPr>
                        <a:t>gcd(10,8)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710"/>
                        </a:lnSpc>
                        <a:spcBef>
                          <a:spcPts val="145"/>
                        </a:spcBef>
                      </a:pPr>
                      <a:r>
                        <a:rPr sz="600" spc="1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10" dirty="0">
                          <a:latin typeface="Calibri"/>
                          <a:cs typeface="Calibri"/>
                        </a:rPr>
                        <a:t>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000" strike="sngStrike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trike="sngStrike" spc="5" dirty="0">
                          <a:latin typeface="Calibri"/>
                          <a:cs typeface="Calibri"/>
                        </a:rPr>
                        <a:t>gcd(8,2)</a:t>
                      </a:r>
                      <a:r>
                        <a:rPr sz="1000" strike="sngStrike" spc="95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600" spc="10" dirty="0">
                          <a:latin typeface="Calibri"/>
                          <a:cs typeface="Calibri"/>
                        </a:rPr>
                        <a:t>returns</a:t>
                      </a:r>
                      <a:r>
                        <a:rPr sz="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600" spc="-10" dirty="0">
                          <a:latin typeface="Calibri"/>
                          <a:cs typeface="Calibri"/>
                        </a:rPr>
                        <a:t>2</a:t>
                      </a:r>
                      <a:endParaRPr sz="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40">
                <a:tc gridSpan="2"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trike="sngStrike" spc="5" dirty="0">
                          <a:latin typeface="Calibri"/>
                          <a:cs typeface="Calibri"/>
                        </a:rPr>
                        <a:t>gcd(2,0)</a:t>
                      </a:r>
                      <a:r>
                        <a:rPr sz="1000" strike="sngStrike" spc="-50" dirty="0">
                          <a:latin typeface="Calibri"/>
                          <a:cs typeface="Calibri"/>
                        </a:rPr>
                        <a:t> 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2955269" y="2533269"/>
            <a:ext cx="38735" cy="56515"/>
            <a:chOff x="2955269" y="2533269"/>
            <a:chExt cx="38735" cy="56515"/>
          </a:xfrm>
        </p:grpSpPr>
        <p:sp>
          <p:nvSpPr>
            <p:cNvPr id="21" name="object 21"/>
            <p:cNvSpPr/>
            <p:nvPr/>
          </p:nvSpPr>
          <p:spPr>
            <a:xfrm>
              <a:off x="2956793" y="2534793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39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56793" y="2534793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39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955269" y="2167508"/>
            <a:ext cx="38735" cy="56515"/>
            <a:chOff x="2955269" y="2167508"/>
            <a:chExt cx="38735" cy="56515"/>
          </a:xfrm>
        </p:grpSpPr>
        <p:sp>
          <p:nvSpPr>
            <p:cNvPr id="24" name="object 24"/>
            <p:cNvSpPr/>
            <p:nvPr/>
          </p:nvSpPr>
          <p:spPr>
            <a:xfrm>
              <a:off x="2956793" y="216903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39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56793" y="216903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39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955269" y="1801748"/>
            <a:ext cx="38735" cy="56515"/>
            <a:chOff x="2955269" y="1801748"/>
            <a:chExt cx="38735" cy="56515"/>
          </a:xfrm>
        </p:grpSpPr>
        <p:sp>
          <p:nvSpPr>
            <p:cNvPr id="27" name="object 27"/>
            <p:cNvSpPr/>
            <p:nvPr/>
          </p:nvSpPr>
          <p:spPr>
            <a:xfrm>
              <a:off x="2956793" y="180327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39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56793" y="180327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39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955269" y="1435988"/>
            <a:ext cx="38735" cy="56515"/>
            <a:chOff x="2955269" y="1435988"/>
            <a:chExt cx="38735" cy="56515"/>
          </a:xfrm>
        </p:grpSpPr>
        <p:sp>
          <p:nvSpPr>
            <p:cNvPr id="30" name="object 30"/>
            <p:cNvSpPr/>
            <p:nvPr/>
          </p:nvSpPr>
          <p:spPr>
            <a:xfrm>
              <a:off x="2956793" y="143751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40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6793" y="143751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40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2955269" y="1070228"/>
            <a:ext cx="38735" cy="56515"/>
            <a:chOff x="2955269" y="1070228"/>
            <a:chExt cx="38735" cy="56515"/>
          </a:xfrm>
        </p:grpSpPr>
        <p:sp>
          <p:nvSpPr>
            <p:cNvPr id="33" name="object 33"/>
            <p:cNvSpPr/>
            <p:nvPr/>
          </p:nvSpPr>
          <p:spPr>
            <a:xfrm>
              <a:off x="2956793" y="107175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40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56793" y="107175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40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492229" y="773048"/>
            <a:ext cx="38735" cy="56515"/>
            <a:chOff x="1492229" y="773048"/>
            <a:chExt cx="38735" cy="56515"/>
          </a:xfrm>
        </p:grpSpPr>
        <p:sp>
          <p:nvSpPr>
            <p:cNvPr id="36" name="object 36"/>
            <p:cNvSpPr/>
            <p:nvPr/>
          </p:nvSpPr>
          <p:spPr>
            <a:xfrm>
              <a:off x="1493753" y="77457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40">
                  <a:moveTo>
                    <a:pt x="35524" y="0"/>
                  </a:moveTo>
                  <a:lnTo>
                    <a:pt x="0" y="0"/>
                  </a:lnTo>
                  <a:lnTo>
                    <a:pt x="17762" y="53340"/>
                  </a:lnTo>
                  <a:lnTo>
                    <a:pt x="35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93753" y="77457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59" h="53340">
                  <a:moveTo>
                    <a:pt x="17762" y="53340"/>
                  </a:moveTo>
                  <a:lnTo>
                    <a:pt x="35524" y="0"/>
                  </a:lnTo>
                  <a:lnTo>
                    <a:pt x="0" y="0"/>
                  </a:lnTo>
                  <a:lnTo>
                    <a:pt x="17762" y="533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955269" y="704468"/>
            <a:ext cx="38735" cy="56515"/>
            <a:chOff x="2955269" y="704468"/>
            <a:chExt cx="38735" cy="56515"/>
          </a:xfrm>
        </p:grpSpPr>
        <p:sp>
          <p:nvSpPr>
            <p:cNvPr id="39" name="object 39"/>
            <p:cNvSpPr/>
            <p:nvPr/>
          </p:nvSpPr>
          <p:spPr>
            <a:xfrm>
              <a:off x="2956793" y="70599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40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56793" y="705992"/>
              <a:ext cx="35560" cy="53340"/>
            </a:xfrm>
            <a:custGeom>
              <a:avLst/>
              <a:gdLst/>
              <a:ahLst/>
              <a:cxnLst/>
              <a:rect l="l" t="t" r="r" b="b"/>
              <a:pathLst>
                <a:path w="35560" h="53340">
                  <a:moveTo>
                    <a:pt x="17762" y="0"/>
                  </a:moveTo>
                  <a:lnTo>
                    <a:pt x="0" y="53340"/>
                  </a:lnTo>
                  <a:lnTo>
                    <a:pt x="35524" y="53340"/>
                  </a:lnTo>
                  <a:lnTo>
                    <a:pt x="17762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285113" y="2957708"/>
            <a:ext cx="2025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1: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Recursion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process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i="1" spc="-5" dirty="0">
                <a:latin typeface="Arial"/>
                <a:cs typeface="Arial"/>
              </a:rPr>
              <a:t>gcd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2076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Recursive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Helper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Method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371155"/>
            <a:ext cx="398145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recursive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helper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recursive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another,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usually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non-recursive,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method.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108" y="982395"/>
            <a:ext cx="3154680" cy="20951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11998" y="3157136"/>
            <a:ext cx="19843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2: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Recursive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Helper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  <a:hlinkClick r:id="rId3" action="ppaction://hlinksldjump"/>
              </a:rPr>
              <a:t>Method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73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Types</a:t>
            </a:r>
            <a:r>
              <a:rPr spc="-10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15" dirty="0"/>
              <a:t>Recursion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34209"/>
            <a:ext cx="4356735" cy="183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4000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Recursion is mainly </a:t>
            </a:r>
            <a:r>
              <a:rPr sz="1100" spc="-5" dirty="0">
                <a:latin typeface="Microsoft Sans Serif"/>
                <a:cs typeface="Microsoft Sans Serif"/>
              </a:rPr>
              <a:t>of </a:t>
            </a:r>
            <a:r>
              <a:rPr sz="1100" spc="-10" dirty="0">
                <a:latin typeface="Microsoft Sans Serif"/>
                <a:cs typeface="Microsoft Sans Serif"/>
              </a:rPr>
              <a:t>two </a:t>
            </a:r>
            <a:r>
              <a:rPr sz="1100" spc="-5" dirty="0">
                <a:latin typeface="Microsoft Sans Serif"/>
                <a:cs typeface="Microsoft Sans Serif"/>
              </a:rPr>
              <a:t>types </a:t>
            </a:r>
            <a:r>
              <a:rPr sz="1100" spc="-10" dirty="0">
                <a:latin typeface="Microsoft Sans Serif"/>
                <a:cs typeface="Microsoft Sans Serif"/>
              </a:rPr>
              <a:t>depending on </a:t>
            </a:r>
            <a:r>
              <a:rPr sz="1100" spc="-5" dirty="0">
                <a:latin typeface="Microsoft Sans Serif"/>
                <a:cs typeface="Microsoft Sans Serif"/>
              </a:rPr>
              <a:t>whether </a:t>
            </a:r>
            <a:r>
              <a:rPr sz="1100" spc="-10" dirty="0">
                <a:latin typeface="Microsoft Sans Serif"/>
                <a:cs typeface="Microsoft Sans Serif"/>
              </a:rPr>
              <a:t>a method calls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itself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body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another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mutually.</a:t>
            </a:r>
            <a:endParaRPr sz="1100">
              <a:latin typeface="Microsoft Sans Serif"/>
              <a:cs typeface="Microsoft Sans Serif"/>
            </a:endParaRPr>
          </a:p>
          <a:p>
            <a:pPr marL="175895" indent="-163830" algn="just">
              <a:lnSpc>
                <a:spcPct val="100000"/>
              </a:lnSpc>
              <a:spcBef>
                <a:spcPts val="710"/>
              </a:spcBef>
              <a:buFont typeface="Microsoft Sans Serif"/>
              <a:buAutoNum type="arabicPeriod"/>
              <a:tabLst>
                <a:tab pos="176530" algn="l"/>
              </a:tabLst>
            </a:pPr>
            <a:r>
              <a:rPr sz="1100" b="1" spc="-5" dirty="0">
                <a:latin typeface="Arial"/>
                <a:cs typeface="Arial"/>
              </a:rPr>
              <a:t>Direct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recursion</a:t>
            </a:r>
            <a:r>
              <a:rPr sz="1100" spc="-10" dirty="0">
                <a:latin typeface="Microsoft Sans Serif"/>
                <a:cs typeface="Microsoft Sans Serif"/>
              </a:rPr>
              <a:t>: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itself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body.</a:t>
            </a:r>
            <a:endParaRPr sz="1100">
              <a:latin typeface="Microsoft Sans Serif"/>
              <a:cs typeface="Microsoft Sans Serif"/>
            </a:endParaRPr>
          </a:p>
          <a:p>
            <a:pPr marL="175895" indent="-163830" algn="just">
              <a:lnSpc>
                <a:spcPct val="100000"/>
              </a:lnSpc>
              <a:spcBef>
                <a:spcPts val="715"/>
              </a:spcBef>
              <a:buFont typeface="Microsoft Sans Serif"/>
              <a:buAutoNum type="arabicPeriod"/>
              <a:tabLst>
                <a:tab pos="176530" algn="l"/>
              </a:tabLst>
            </a:pPr>
            <a:r>
              <a:rPr sz="1100" b="1" spc="-5" dirty="0">
                <a:latin typeface="Arial"/>
                <a:cs typeface="Arial"/>
              </a:rPr>
              <a:t>Indirect </a:t>
            </a:r>
            <a:r>
              <a:rPr sz="1100" b="1" spc="-10" dirty="0">
                <a:latin typeface="Arial"/>
                <a:cs typeface="Arial"/>
              </a:rPr>
              <a:t>recursion</a:t>
            </a:r>
            <a:r>
              <a:rPr sz="1100" spc="-10" dirty="0">
                <a:latin typeface="Microsoft Sans Serif"/>
                <a:cs typeface="Microsoft Sans Serif"/>
              </a:rPr>
              <a:t>: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another.</a:t>
            </a:r>
            <a:endParaRPr sz="11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54000"/>
              </a:lnSpc>
            </a:pPr>
            <a:r>
              <a:rPr sz="1100" spc="-5" dirty="0">
                <a:latin typeface="Microsoft Sans Serif"/>
                <a:cs typeface="Microsoft Sans Serif"/>
              </a:rPr>
              <a:t>Algorithm </a:t>
            </a:r>
            <a:r>
              <a:rPr sz="1100" spc="-10" dirty="0">
                <a:latin typeface="Microsoft Sans Serif"/>
                <a:cs typeface="Microsoft Sans Serif"/>
              </a:rPr>
              <a:t>3 shows an </a:t>
            </a:r>
            <a:r>
              <a:rPr sz="1100" spc="-15" dirty="0">
                <a:latin typeface="Microsoft Sans Serif"/>
                <a:cs typeface="Microsoft Sans Serif"/>
              </a:rPr>
              <a:t>example </a:t>
            </a:r>
            <a:r>
              <a:rPr sz="1100" spc="-5" dirty="0">
                <a:latin typeface="Microsoft Sans Serif"/>
                <a:cs typeface="Microsoft Sans Serif"/>
              </a:rPr>
              <a:t>(to print </a:t>
            </a:r>
            <a:r>
              <a:rPr sz="1100" spc="-10" dirty="0">
                <a:latin typeface="Microsoft Sans Serif"/>
                <a:cs typeface="Microsoft Sans Serif"/>
              </a:rPr>
              <a:t>numbers </a:t>
            </a:r>
            <a:r>
              <a:rPr sz="1100" spc="-5" dirty="0">
                <a:latin typeface="Microsoft Sans Serif"/>
                <a:cs typeface="Microsoft Sans Serif"/>
              </a:rPr>
              <a:t>from </a:t>
            </a:r>
            <a:r>
              <a:rPr sz="1100" spc="-10" dirty="0">
                <a:latin typeface="Microsoft Sans Serif"/>
                <a:cs typeface="Microsoft Sans Serif"/>
              </a:rPr>
              <a:t>1 </a:t>
            </a:r>
            <a:r>
              <a:rPr sz="1100" spc="-5" dirty="0">
                <a:latin typeface="Microsoft Sans Serif"/>
                <a:cs typeface="Microsoft Sans Serif"/>
              </a:rPr>
              <a:t>to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Microsoft Sans Serif"/>
                <a:cs typeface="Microsoft Sans Serif"/>
              </a:rPr>
              <a:t>) </a:t>
            </a:r>
            <a:r>
              <a:rPr sz="1100" spc="-5" dirty="0">
                <a:latin typeface="Microsoft Sans Serif"/>
                <a:cs typeface="Microsoft Sans Serif"/>
              </a:rPr>
              <a:t>of direct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recursion.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Figure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displays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solution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same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using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indirect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recursion.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73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Types</a:t>
            </a:r>
            <a:r>
              <a:rPr spc="-10" dirty="0"/>
              <a:t> </a:t>
            </a:r>
            <a:r>
              <a:rPr spc="10" dirty="0"/>
              <a:t>of</a:t>
            </a:r>
            <a:r>
              <a:rPr spc="-5" dirty="0"/>
              <a:t> </a:t>
            </a:r>
            <a:r>
              <a:rPr spc="15" dirty="0"/>
              <a:t>Recursion</a:t>
            </a:r>
          </a:p>
        </p:txBody>
      </p:sp>
      <p:sp>
        <p:nvSpPr>
          <p:cNvPr id="3" name="object 3"/>
          <p:cNvSpPr/>
          <p:nvPr/>
        </p:nvSpPr>
        <p:spPr>
          <a:xfrm>
            <a:off x="138544" y="908291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544" y="1105039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891322"/>
            <a:ext cx="2444750" cy="1686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Algorithm </a:t>
            </a:r>
            <a:r>
              <a:rPr sz="1100" b="1" spc="-10" dirty="0">
                <a:latin typeface="Arial"/>
                <a:cs typeface="Arial"/>
              </a:rPr>
              <a:t>2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p</a:t>
            </a:r>
            <a:r>
              <a:rPr sz="1100" i="1" spc="10" dirty="0">
                <a:latin typeface="Arial"/>
                <a:cs typeface="Arial"/>
              </a:rPr>
              <a:t>r</a:t>
            </a:r>
            <a:r>
              <a:rPr sz="1100" i="1" spc="-5" dirty="0">
                <a:latin typeface="Arial"/>
                <a:cs typeface="Arial"/>
              </a:rPr>
              <a:t>int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5" dirty="0">
                <a:latin typeface="Arial"/>
                <a:cs typeface="Arial"/>
              </a:rPr>
              <a:t>n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//Direct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Recursion</a:t>
            </a:r>
            <a:endParaRPr sz="1100">
              <a:latin typeface="Microsoft Sans Serif"/>
              <a:cs typeface="Microsoft Sans Serif"/>
            </a:endParaRPr>
          </a:p>
          <a:p>
            <a:pPr marL="12700" marR="249554">
              <a:lnSpc>
                <a:spcPct val="102600"/>
              </a:lnSpc>
              <a:spcBef>
                <a:spcPts val="930"/>
              </a:spcBef>
            </a:pPr>
            <a:r>
              <a:rPr sz="1100" b="1" spc="-5" dirty="0">
                <a:latin typeface="Arial"/>
                <a:cs typeface="Arial"/>
              </a:rPr>
              <a:t>Require: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 positive </a:t>
            </a:r>
            <a:r>
              <a:rPr sz="1100" spc="-5" dirty="0">
                <a:latin typeface="Microsoft Sans Serif"/>
                <a:cs typeface="Microsoft Sans Serif"/>
              </a:rPr>
              <a:t>integers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Microsoft Sans Serif"/>
                <a:cs typeface="Microsoft Sans Serif"/>
              </a:rPr>
              <a:t>. 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Ensure:</a:t>
            </a:r>
            <a:r>
              <a:rPr sz="1100" b="1" spc="22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numbers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Microsoft Sans Serif"/>
                <a:cs typeface="Microsoft Sans Serif"/>
              </a:rPr>
              <a:t>.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1: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if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0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35"/>
              </a:spcBef>
              <a:tabLst>
                <a:tab pos="455930" algn="l"/>
              </a:tabLst>
            </a:pPr>
            <a:r>
              <a:rPr sz="900" spc="-5" dirty="0">
                <a:latin typeface="Microsoft Sans Serif"/>
                <a:cs typeface="Microsoft Sans Serif"/>
              </a:rPr>
              <a:t>2:	</a:t>
            </a:r>
            <a:r>
              <a:rPr sz="1100" spc="-5" dirty="0">
                <a:latin typeface="Microsoft Sans Serif"/>
                <a:cs typeface="Microsoft Sans Serif"/>
              </a:rPr>
              <a:t>return;</a:t>
            </a:r>
            <a:endParaRPr sz="1100">
              <a:latin typeface="Microsoft Sans Serif"/>
              <a:cs typeface="Microsoft Sans Serif"/>
            </a:endParaRPr>
          </a:p>
          <a:p>
            <a:pPr marL="83820">
              <a:lnSpc>
                <a:spcPct val="100000"/>
              </a:lnSpc>
              <a:spcBef>
                <a:spcPts val="35"/>
              </a:spcBef>
            </a:pPr>
            <a:r>
              <a:rPr sz="900" spc="-5" dirty="0">
                <a:latin typeface="Microsoft Sans Serif"/>
                <a:cs typeface="Microsoft Sans Serif"/>
              </a:rPr>
              <a:t>3:</a:t>
            </a:r>
            <a:r>
              <a:rPr sz="900" spc="24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else</a:t>
            </a:r>
            <a:endParaRPr sz="11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35"/>
              </a:spcBef>
              <a:tabLst>
                <a:tab pos="455930" algn="l"/>
              </a:tabLst>
            </a:pPr>
            <a:r>
              <a:rPr sz="900" spc="-5" dirty="0">
                <a:latin typeface="Microsoft Sans Serif"/>
                <a:cs typeface="Microsoft Sans Serif"/>
              </a:rPr>
              <a:t>4:	</a:t>
            </a:r>
            <a:r>
              <a:rPr sz="1100" i="1" spc="-10" dirty="0">
                <a:latin typeface="Arial"/>
                <a:cs typeface="Arial"/>
              </a:rPr>
              <a:t>p</a:t>
            </a:r>
            <a:r>
              <a:rPr sz="1100" i="1" spc="10" dirty="0">
                <a:latin typeface="Arial"/>
                <a:cs typeface="Arial"/>
              </a:rPr>
              <a:t>r</a:t>
            </a:r>
            <a:r>
              <a:rPr sz="1100" i="1" spc="-5" dirty="0">
                <a:latin typeface="Arial"/>
                <a:cs typeface="Arial"/>
              </a:rPr>
              <a:t>int</a:t>
            </a:r>
            <a:r>
              <a:rPr sz="1100" i="1" spc="-2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n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204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5" dirty="0">
                <a:latin typeface="Microsoft Sans Serif"/>
                <a:cs typeface="Microsoft Sans Serif"/>
              </a:rPr>
              <a:t>;</a:t>
            </a:r>
            <a:endParaRPr sz="1100">
              <a:latin typeface="Microsoft Sans Serif"/>
              <a:cs typeface="Microsoft Sans Serif"/>
            </a:endParaRPr>
          </a:p>
          <a:p>
            <a:pPr marL="83820">
              <a:lnSpc>
                <a:spcPct val="100000"/>
              </a:lnSpc>
              <a:spcBef>
                <a:spcPts val="35"/>
              </a:spcBef>
              <a:tabLst>
                <a:tab pos="455930" algn="l"/>
              </a:tabLst>
            </a:pPr>
            <a:r>
              <a:rPr sz="900" spc="-5" dirty="0">
                <a:latin typeface="Microsoft Sans Serif"/>
                <a:cs typeface="Microsoft Sans Serif"/>
              </a:rPr>
              <a:t>5:	</a:t>
            </a:r>
            <a:r>
              <a:rPr sz="1100" spc="-5" dirty="0">
                <a:latin typeface="Microsoft Sans Serif"/>
                <a:cs typeface="Microsoft Sans Serif"/>
              </a:rPr>
              <a:t>System.out.print(</a:t>
            </a:r>
            <a:r>
              <a:rPr sz="1100" i="1" spc="-5" dirty="0">
                <a:latin typeface="Arial"/>
                <a:cs typeface="Arial"/>
              </a:rPr>
              <a:t>n</a:t>
            </a:r>
            <a:r>
              <a:rPr sz="1100" spc="-5" dirty="0">
                <a:latin typeface="Microsoft Sans Serif"/>
                <a:cs typeface="Microsoft Sans Serif"/>
              </a:rPr>
              <a:t>+”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”);</a:t>
            </a:r>
            <a:endParaRPr sz="1100">
              <a:latin typeface="Microsoft Sans Serif"/>
              <a:cs typeface="Microsoft Sans Serif"/>
            </a:endParaRPr>
          </a:p>
          <a:p>
            <a:pPr marL="83820">
              <a:lnSpc>
                <a:spcPct val="100000"/>
              </a:lnSpc>
              <a:spcBef>
                <a:spcPts val="35"/>
              </a:spcBef>
            </a:pPr>
            <a:r>
              <a:rPr sz="900" spc="-5" dirty="0">
                <a:latin typeface="Microsoft Sans Serif"/>
                <a:cs typeface="Microsoft Sans Serif"/>
              </a:rPr>
              <a:t>6:</a:t>
            </a:r>
            <a:r>
              <a:rPr sz="900" spc="26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end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if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544" y="2594597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8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5735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Types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Recursion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829" y="565619"/>
            <a:ext cx="2683764" cy="2185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0719" y="2852387"/>
            <a:ext cx="32467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3:</a:t>
            </a:r>
            <a:r>
              <a:rPr sz="1000" spc="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Indirect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Recursion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-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print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numbers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9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389</Words>
  <Application>Microsoft Office PowerPoint</Application>
  <PresentationFormat>Custom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Microsoft Sans Serif</vt:lpstr>
      <vt:lpstr>Tahoma</vt:lpstr>
      <vt:lpstr>Times New Roman</vt:lpstr>
      <vt:lpstr>Office Theme</vt:lpstr>
      <vt:lpstr>PowerPoint Presentation</vt:lpstr>
      <vt:lpstr>PowerPoint Presentation</vt:lpstr>
      <vt:lpstr>Understanding Recursion with an Example</vt:lpstr>
      <vt:lpstr>Understanding Recursion with an Example</vt:lpstr>
      <vt:lpstr>PowerPoint Presentation</vt:lpstr>
      <vt:lpstr>PowerPoint Presentation</vt:lpstr>
      <vt:lpstr>Types of Recursion</vt:lpstr>
      <vt:lpstr>Types of Recursion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Recursion</dc:title>
  <dc:creator> Lecture 19 </dc:creator>
  <cp:lastModifiedBy>Abdul Aleem</cp:lastModifiedBy>
  <cp:revision>1</cp:revision>
  <dcterms:created xsi:type="dcterms:W3CDTF">2023-09-14T10:43:38Z</dcterms:created>
  <dcterms:modified xsi:type="dcterms:W3CDTF">2023-12-02T15:33:32Z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2023-09-14T00:00:00Z</vt:filetime>
  </property>
</Properties>
</file>