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261450"/>
            <a:ext cx="4358411" cy="209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0946" y="3344397"/>
            <a:ext cx="26225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7409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18514"/>
            <a:ext cx="4483735" cy="457834"/>
            <a:chOff x="87743" y="418514"/>
            <a:chExt cx="4483735" cy="4578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7462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6192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24649"/>
              <a:ext cx="50749" cy="349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18514"/>
              <a:ext cx="4432935" cy="407034"/>
            </a:xfrm>
            <a:custGeom>
              <a:avLst/>
              <a:gdLst/>
              <a:ahLst/>
              <a:cxnLst/>
              <a:rect l="l" t="t" r="r" b="b"/>
              <a:pathLst>
                <a:path w="4432935" h="407034">
                  <a:moveTo>
                    <a:pt x="4432566" y="0"/>
                  </a:moveTo>
                  <a:lnTo>
                    <a:pt x="0" y="0"/>
                  </a:lnTo>
                  <a:lnTo>
                    <a:pt x="0" y="356109"/>
                  </a:lnTo>
                  <a:lnTo>
                    <a:pt x="4008" y="375834"/>
                  </a:lnTo>
                  <a:lnTo>
                    <a:pt x="14922" y="391987"/>
                  </a:lnTo>
                  <a:lnTo>
                    <a:pt x="31075" y="402901"/>
                  </a:lnTo>
                  <a:lnTo>
                    <a:pt x="50800" y="406909"/>
                  </a:lnTo>
                  <a:lnTo>
                    <a:pt x="4381765" y="406909"/>
                  </a:lnTo>
                  <a:lnTo>
                    <a:pt x="4401490" y="402901"/>
                  </a:lnTo>
                  <a:lnTo>
                    <a:pt x="4417643" y="391987"/>
                  </a:lnTo>
                  <a:lnTo>
                    <a:pt x="4428558" y="375834"/>
                  </a:lnTo>
                  <a:lnTo>
                    <a:pt x="4432566" y="3561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62751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0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50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373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246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8643" y="483054"/>
            <a:ext cx="2331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Foundations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9650" y="1127646"/>
            <a:ext cx="2590800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 smtClean="0">
                <a:latin typeface="Arial"/>
                <a:cs typeface="Arial"/>
              </a:rPr>
              <a:t>Lecture</a:t>
            </a:r>
            <a:r>
              <a:rPr lang="en-IN" sz="3200" b="1" spc="-45" dirty="0" smtClean="0">
                <a:latin typeface="Arial"/>
                <a:cs typeface="Arial"/>
              </a:rPr>
              <a:t> #</a:t>
            </a:r>
            <a:endParaRPr lang="en-IN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 smtClean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71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</a:t>
            </a:r>
            <a:r>
              <a:rPr spc="20" dirty="0"/>
              <a:t> </a:t>
            </a:r>
            <a:r>
              <a:rPr spc="10" dirty="0"/>
              <a:t>recursion</a:t>
            </a:r>
            <a:r>
              <a:rPr spc="25" dirty="0"/>
              <a:t> </a:t>
            </a:r>
            <a:r>
              <a:rPr spc="10" dirty="0"/>
              <a:t>with</a:t>
            </a:r>
            <a:r>
              <a:rPr spc="20" dirty="0"/>
              <a:t> </a:t>
            </a:r>
            <a:r>
              <a:rPr spc="15" dirty="0"/>
              <a:t>an</a:t>
            </a:r>
            <a:r>
              <a:rPr spc="25" dirty="0"/>
              <a:t> </a:t>
            </a:r>
            <a:r>
              <a:rPr spc="10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78731" y="3344397"/>
            <a:ext cx="3041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10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63002"/>
            <a:ext cx="3501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113" y="907007"/>
            <a:ext cx="803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650" spc="-202" baseline="63131" dirty="0">
                <a:latin typeface="Lucida Sans Unicode"/>
                <a:cs typeface="Lucida Sans Unicode"/>
              </a:rPr>
              <a:t></a:t>
            </a:r>
            <a:endParaRPr sz="1650" baseline="63131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3953" y="997063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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456" y="794942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105" y="1053044"/>
            <a:ext cx="885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6946" y="703095"/>
            <a:ext cx="58547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815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,  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261450"/>
            <a:ext cx="2125980" cy="20904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n=5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expanding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fact(n)</a:t>
            </a:r>
            <a:r>
              <a:rPr sz="1100" spc="-10" dirty="0">
                <a:latin typeface="Microsoft Sans Serif"/>
                <a:cs typeface="Microsoft Sans Serif"/>
              </a:rPr>
              <a:t>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get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120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71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</a:t>
            </a:r>
            <a:r>
              <a:rPr spc="20" dirty="0"/>
              <a:t> </a:t>
            </a:r>
            <a:r>
              <a:rPr spc="10" dirty="0"/>
              <a:t>recursion</a:t>
            </a:r>
            <a:r>
              <a:rPr spc="25" dirty="0"/>
              <a:t> </a:t>
            </a:r>
            <a:r>
              <a:rPr spc="10" dirty="0"/>
              <a:t>with</a:t>
            </a:r>
            <a:r>
              <a:rPr spc="20" dirty="0"/>
              <a:t> </a:t>
            </a:r>
            <a:r>
              <a:rPr spc="15" dirty="0"/>
              <a:t>an</a:t>
            </a:r>
            <a:r>
              <a:rPr spc="25" dirty="0"/>
              <a:t> </a:t>
            </a:r>
            <a:r>
              <a:rPr spc="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1073175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1269923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056207"/>
            <a:ext cx="1530985" cy="1274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Algorithm </a:t>
            </a:r>
            <a:r>
              <a:rPr sz="1100" b="1" spc="-1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f</a:t>
            </a:r>
            <a:r>
              <a:rPr sz="1100" i="1" spc="-5" dirty="0">
                <a:latin typeface="Arial"/>
                <a:cs typeface="Arial"/>
              </a:rPr>
              <a:t>act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900" b="1" spc="-5" dirty="0">
                <a:latin typeface="Arial"/>
                <a:cs typeface="Arial"/>
              </a:rPr>
              <a:t>Require: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positive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integer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53975" marR="157480" indent="-41910">
              <a:lnSpc>
                <a:spcPct val="101499"/>
              </a:lnSpc>
            </a:pPr>
            <a:r>
              <a:rPr sz="900" b="1" spc="-5" dirty="0">
                <a:latin typeface="Arial"/>
                <a:cs typeface="Arial"/>
              </a:rPr>
              <a:t>Ensure: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compute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i="1" spc="5" dirty="0">
                <a:latin typeface="Arial"/>
                <a:cs typeface="Arial"/>
              </a:rPr>
              <a:t>n</a:t>
            </a:r>
            <a:r>
              <a:rPr sz="900" spc="5" dirty="0">
                <a:latin typeface="Lucida Sans Unicode"/>
                <a:cs typeface="Lucida Sans Unicode"/>
              </a:rPr>
              <a:t>!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value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200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if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==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0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then</a:t>
            </a:r>
            <a:endParaRPr sz="9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  <a:tabLst>
                <a:tab pos="376555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2:	</a:t>
            </a:r>
            <a:r>
              <a:rPr sz="900" dirty="0">
                <a:latin typeface="Microsoft Sans Serif"/>
                <a:cs typeface="Microsoft Sans Serif"/>
              </a:rPr>
              <a:t>return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</a:t>
            </a:r>
            <a:endParaRPr sz="900">
              <a:latin typeface="Microsoft Sans Serif"/>
              <a:cs typeface="Microsoft Sans Serif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160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else</a:t>
            </a:r>
            <a:endParaRPr sz="9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20"/>
              </a:spcBef>
              <a:tabLst>
                <a:tab pos="376555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4:	retu</a:t>
            </a:r>
            <a:r>
              <a:rPr sz="900" spc="15" dirty="0">
                <a:latin typeface="Microsoft Sans Serif"/>
                <a:cs typeface="Microsoft Sans Serif"/>
              </a:rPr>
              <a:t>r</a:t>
            </a:r>
            <a:r>
              <a:rPr sz="900" spc="-5" dirty="0">
                <a:latin typeface="Microsoft Sans Serif"/>
                <a:cs typeface="Microsoft Sans Serif"/>
              </a:rPr>
              <a:t>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25" dirty="0">
                <a:latin typeface="Verdana"/>
                <a:cs typeface="Verdana"/>
              </a:rPr>
              <a:t>×</a:t>
            </a:r>
            <a:r>
              <a:rPr sz="900" i="1" spc="-114" dirty="0">
                <a:latin typeface="Verdana"/>
                <a:cs typeface="Verdana"/>
              </a:rPr>
              <a:t> </a:t>
            </a:r>
            <a:r>
              <a:rPr sz="900" i="1" spc="-35" dirty="0">
                <a:latin typeface="Arial"/>
                <a:cs typeface="Arial"/>
              </a:rPr>
              <a:t>f</a:t>
            </a:r>
            <a:r>
              <a:rPr sz="900" i="1" spc="-5" dirty="0">
                <a:latin typeface="Arial"/>
                <a:cs typeface="Arial"/>
              </a:rPr>
              <a:t>act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(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25" dirty="0">
                <a:latin typeface="Verdana"/>
                <a:cs typeface="Verdana"/>
              </a:rPr>
              <a:t>−</a:t>
            </a:r>
            <a:r>
              <a:rPr sz="900" i="1" spc="-114" dirty="0">
                <a:latin typeface="Verdana"/>
                <a:cs typeface="Verdana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5397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Microsoft Sans Serif"/>
                <a:cs typeface="Microsoft Sans Serif"/>
              </a:rPr>
              <a:t>5: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end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if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2347264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8731" y="3344397"/>
            <a:ext cx="3041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11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71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</a:t>
            </a:r>
            <a:r>
              <a:rPr spc="20" dirty="0"/>
              <a:t> </a:t>
            </a:r>
            <a:r>
              <a:rPr spc="10" dirty="0"/>
              <a:t>recursion</a:t>
            </a:r>
            <a:r>
              <a:rPr spc="25" dirty="0"/>
              <a:t> </a:t>
            </a:r>
            <a:r>
              <a:rPr spc="10" dirty="0"/>
              <a:t>with</a:t>
            </a:r>
            <a:r>
              <a:rPr spc="20" dirty="0"/>
              <a:t> </a:t>
            </a:r>
            <a:r>
              <a:rPr spc="15" dirty="0"/>
              <a:t>an</a:t>
            </a:r>
            <a:r>
              <a:rPr spc="25" dirty="0"/>
              <a:t> </a:t>
            </a:r>
            <a:r>
              <a:rPr spc="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4590" y="419409"/>
          <a:ext cx="1463674" cy="2685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fact(5)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3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65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fact(4)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3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65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fact(3)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3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65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fact(2)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3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65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fact(1)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29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3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65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fact(0)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04155" y="853010"/>
            <a:ext cx="38735" cy="56515"/>
            <a:chOff x="1304155" y="853010"/>
            <a:chExt cx="38735" cy="56515"/>
          </a:xfrm>
        </p:grpSpPr>
        <p:sp>
          <p:nvSpPr>
            <p:cNvPr id="5" name="object 5"/>
            <p:cNvSpPr/>
            <p:nvPr/>
          </p:nvSpPr>
          <p:spPr>
            <a:xfrm>
              <a:off x="1305679" y="85453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5679" y="85453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04155" y="1340690"/>
            <a:ext cx="38735" cy="56515"/>
            <a:chOff x="1304155" y="1340690"/>
            <a:chExt cx="38735" cy="56515"/>
          </a:xfrm>
        </p:grpSpPr>
        <p:sp>
          <p:nvSpPr>
            <p:cNvPr id="8" name="object 8"/>
            <p:cNvSpPr/>
            <p:nvPr/>
          </p:nvSpPr>
          <p:spPr>
            <a:xfrm>
              <a:off x="1305679" y="134221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5679" y="134221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04155" y="1828370"/>
            <a:ext cx="38735" cy="56515"/>
            <a:chOff x="1304155" y="1828370"/>
            <a:chExt cx="38735" cy="56515"/>
          </a:xfrm>
        </p:grpSpPr>
        <p:sp>
          <p:nvSpPr>
            <p:cNvPr id="11" name="object 11"/>
            <p:cNvSpPr/>
            <p:nvPr/>
          </p:nvSpPr>
          <p:spPr>
            <a:xfrm>
              <a:off x="1305679" y="182989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5679" y="182989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04155" y="2316050"/>
            <a:ext cx="38735" cy="56515"/>
            <a:chOff x="1304155" y="2316050"/>
            <a:chExt cx="38735" cy="56515"/>
          </a:xfrm>
        </p:grpSpPr>
        <p:sp>
          <p:nvSpPr>
            <p:cNvPr id="14" name="object 14"/>
            <p:cNvSpPr/>
            <p:nvPr/>
          </p:nvSpPr>
          <p:spPr>
            <a:xfrm>
              <a:off x="1305679" y="231757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5679" y="231757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04155" y="2803730"/>
            <a:ext cx="38735" cy="56515"/>
            <a:chOff x="1304155" y="2803730"/>
            <a:chExt cx="38735" cy="56515"/>
          </a:xfrm>
        </p:grpSpPr>
        <p:sp>
          <p:nvSpPr>
            <p:cNvPr id="17" name="object 17"/>
            <p:cNvSpPr/>
            <p:nvPr/>
          </p:nvSpPr>
          <p:spPr>
            <a:xfrm>
              <a:off x="1305679" y="280525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5679" y="280525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545362" y="424385"/>
            <a:ext cx="1466850" cy="2686050"/>
          </a:xfrm>
          <a:custGeom>
            <a:avLst/>
            <a:gdLst/>
            <a:ahLst/>
            <a:cxnLst/>
            <a:rect l="l" t="t" r="r" b="b"/>
            <a:pathLst>
              <a:path w="1466850" h="2686050">
                <a:moveTo>
                  <a:pt x="0" y="0"/>
                </a:moveTo>
                <a:lnTo>
                  <a:pt x="0" y="243840"/>
                </a:lnTo>
                <a:lnTo>
                  <a:pt x="1463040" y="243840"/>
                </a:lnTo>
                <a:lnTo>
                  <a:pt x="1463040" y="0"/>
                </a:lnTo>
                <a:lnTo>
                  <a:pt x="0" y="0"/>
                </a:lnTo>
                <a:close/>
              </a:path>
              <a:path w="1466850" h="2686050">
                <a:moveTo>
                  <a:pt x="0" y="487680"/>
                </a:moveTo>
                <a:lnTo>
                  <a:pt x="0" y="731520"/>
                </a:lnTo>
                <a:lnTo>
                  <a:pt x="1463040" y="731520"/>
                </a:lnTo>
                <a:lnTo>
                  <a:pt x="1463040" y="487680"/>
                </a:lnTo>
                <a:lnTo>
                  <a:pt x="0" y="487680"/>
                </a:lnTo>
                <a:close/>
              </a:path>
              <a:path w="1466850" h="2686050">
                <a:moveTo>
                  <a:pt x="0" y="975360"/>
                </a:moveTo>
                <a:lnTo>
                  <a:pt x="0" y="1219200"/>
                </a:lnTo>
                <a:lnTo>
                  <a:pt x="1463040" y="1219200"/>
                </a:lnTo>
                <a:lnTo>
                  <a:pt x="1463040" y="975360"/>
                </a:lnTo>
                <a:lnTo>
                  <a:pt x="0" y="975360"/>
                </a:lnTo>
                <a:close/>
              </a:path>
              <a:path w="1466850" h="2686050">
                <a:moveTo>
                  <a:pt x="0" y="1463040"/>
                </a:moveTo>
                <a:lnTo>
                  <a:pt x="0" y="1706880"/>
                </a:lnTo>
                <a:lnTo>
                  <a:pt x="1463040" y="1706880"/>
                </a:lnTo>
                <a:lnTo>
                  <a:pt x="1463040" y="1463040"/>
                </a:lnTo>
                <a:lnTo>
                  <a:pt x="0" y="1463040"/>
                </a:lnTo>
                <a:close/>
              </a:path>
              <a:path w="1466850" h="2686050">
                <a:moveTo>
                  <a:pt x="0" y="1954179"/>
                </a:moveTo>
                <a:lnTo>
                  <a:pt x="0" y="2198019"/>
                </a:lnTo>
                <a:lnTo>
                  <a:pt x="1463040" y="2198019"/>
                </a:lnTo>
                <a:lnTo>
                  <a:pt x="1463040" y="1954179"/>
                </a:lnTo>
                <a:lnTo>
                  <a:pt x="0" y="1954179"/>
                </a:lnTo>
                <a:close/>
              </a:path>
              <a:path w="1466850" h="2686050">
                <a:moveTo>
                  <a:pt x="3459" y="2441851"/>
                </a:moveTo>
                <a:lnTo>
                  <a:pt x="3459" y="2685691"/>
                </a:lnTo>
                <a:lnTo>
                  <a:pt x="1466499" y="2685691"/>
                </a:lnTo>
                <a:lnTo>
                  <a:pt x="1466499" y="2441851"/>
                </a:lnTo>
                <a:lnTo>
                  <a:pt x="3459" y="24418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80052" y="430077"/>
            <a:ext cx="72961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trike="sngStrike" spc="10" dirty="0">
                <a:latin typeface="Calibri"/>
                <a:cs typeface="Calibri"/>
              </a:rPr>
              <a:t>fact(5)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120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1375" y="924668"/>
            <a:ext cx="66929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trike="sngStrike" spc="10" dirty="0">
                <a:latin typeface="Calibri"/>
                <a:cs typeface="Calibri"/>
              </a:rPr>
              <a:t>fact(4)</a:t>
            </a:r>
            <a:r>
              <a:rPr sz="1000" strike="noStrike" spc="50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24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7733" y="1408043"/>
            <a:ext cx="60896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trike="sngStrike" spc="10" dirty="0">
                <a:latin typeface="Calibri"/>
                <a:cs typeface="Calibri"/>
              </a:rPr>
              <a:t>fact(3)</a:t>
            </a:r>
            <a:r>
              <a:rPr sz="1000" strike="noStrike" spc="50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4644" y="1909180"/>
            <a:ext cx="60896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trike="sngStrike" spc="10" dirty="0">
                <a:latin typeface="Calibri"/>
                <a:cs typeface="Calibri"/>
              </a:rPr>
              <a:t>fact(2)</a:t>
            </a:r>
            <a:r>
              <a:rPr sz="1000" strike="noStrike" spc="50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5467" y="2386123"/>
            <a:ext cx="6413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trike="sngStrike" dirty="0">
                <a:latin typeface="Times New Roman"/>
                <a:cs typeface="Times New Roman"/>
              </a:rPr>
              <a:t> </a:t>
            </a:r>
            <a:r>
              <a:rPr sz="1000" strike="sngStrike" spc="10" dirty="0">
                <a:latin typeface="Calibri"/>
                <a:cs typeface="Calibri"/>
              </a:rPr>
              <a:t>fact(1)</a:t>
            </a:r>
            <a:r>
              <a:rPr sz="1000" strike="noStrike" spc="50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55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2588" y="2866237"/>
            <a:ext cx="976630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15"/>
              </a:spcBef>
            </a:pPr>
            <a:r>
              <a:rPr sz="1000" strike="sngStrike" spc="-135" dirty="0">
                <a:latin typeface="Times New Roman"/>
                <a:cs typeface="Times New Roman"/>
              </a:rPr>
              <a:t> </a:t>
            </a:r>
            <a:r>
              <a:rPr sz="1000" strike="sngStrike" spc="10" dirty="0">
                <a:latin typeface="Calibri"/>
                <a:cs typeface="Calibri"/>
              </a:rPr>
              <a:t>fact(0)</a:t>
            </a:r>
            <a:r>
              <a:rPr sz="1000" strike="noStrike" spc="60" dirty="0">
                <a:latin typeface="Calibri"/>
                <a:cs typeface="Calibri"/>
              </a:rPr>
              <a:t> </a:t>
            </a:r>
            <a:r>
              <a:rPr sz="1000" strike="noStrike" spc="240" dirty="0">
                <a:latin typeface="Calibri"/>
                <a:cs typeface="Calibri"/>
              </a:rPr>
              <a:t>=</a:t>
            </a:r>
            <a:r>
              <a:rPr sz="1000" strike="noStrike" spc="60" dirty="0">
                <a:latin typeface="Calibri"/>
                <a:cs typeface="Calibri"/>
              </a:rPr>
              <a:t> </a:t>
            </a:r>
            <a:r>
              <a:rPr sz="1000" strike="noStrike" spc="-3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5938" y="912065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335"/>
              </a:spcBef>
            </a:pPr>
            <a:r>
              <a:rPr sz="1000" spc="-35" dirty="0">
                <a:latin typeface="Calibri"/>
                <a:cs typeface="Calibri"/>
              </a:rPr>
              <a:t>5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5938" y="1399745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95"/>
              </a:spcBef>
            </a:pPr>
            <a:r>
              <a:rPr sz="1000" spc="-35" dirty="0">
                <a:latin typeface="Calibri"/>
                <a:cs typeface="Calibri"/>
              </a:rPr>
              <a:t>4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45938" y="1887425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5"/>
              </a:spcBef>
            </a:pPr>
            <a:r>
              <a:rPr sz="1000" spc="-35" dirty="0">
                <a:latin typeface="Calibri"/>
                <a:cs typeface="Calibri"/>
              </a:rPr>
              <a:t>3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5938" y="2378565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000" spc="-35" dirty="0">
                <a:latin typeface="Calibri"/>
                <a:cs typeface="Calibri"/>
              </a:rPr>
              <a:t>2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5938" y="2866237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70"/>
              </a:spcBef>
            </a:pPr>
            <a:r>
              <a:rPr sz="1000" spc="-35" dirty="0">
                <a:latin typeface="Calibri"/>
                <a:cs typeface="Calibri"/>
              </a:rPr>
              <a:t>1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45938" y="424385"/>
            <a:ext cx="487045" cy="2438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85"/>
              </a:spcBef>
            </a:pPr>
            <a:r>
              <a:rPr sz="1000" spc="-35" dirty="0">
                <a:latin typeface="Calibri"/>
                <a:cs typeface="Calibri"/>
              </a:rPr>
              <a:t>120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64475" y="540590"/>
            <a:ext cx="38735" cy="2318385"/>
            <a:chOff x="3864475" y="540590"/>
            <a:chExt cx="38735" cy="2318385"/>
          </a:xfrm>
        </p:grpSpPr>
        <p:sp>
          <p:nvSpPr>
            <p:cNvPr id="33" name="object 33"/>
            <p:cNvSpPr/>
            <p:nvPr/>
          </p:nvSpPr>
          <p:spPr>
            <a:xfrm>
              <a:off x="3883761" y="2492834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7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65999" y="249283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65999" y="2005154"/>
              <a:ext cx="35560" cy="541020"/>
            </a:xfrm>
            <a:custGeom>
              <a:avLst/>
              <a:gdLst/>
              <a:ahLst/>
              <a:cxnLst/>
              <a:rect l="l" t="t" r="r" b="b"/>
              <a:pathLst>
                <a:path w="35560" h="541019">
                  <a:moveTo>
                    <a:pt x="17762" y="487680"/>
                  </a:moveTo>
                  <a:lnTo>
                    <a:pt x="0" y="541020"/>
                  </a:lnTo>
                  <a:lnTo>
                    <a:pt x="35524" y="541020"/>
                  </a:lnTo>
                  <a:lnTo>
                    <a:pt x="17762" y="487680"/>
                  </a:lnTo>
                  <a:close/>
                </a:path>
                <a:path w="35560" h="541019">
                  <a:moveTo>
                    <a:pt x="17762" y="365760"/>
                  </a:moveTo>
                  <a:lnTo>
                    <a:pt x="17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65999" y="200515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5999" y="1517474"/>
              <a:ext cx="35560" cy="541020"/>
            </a:xfrm>
            <a:custGeom>
              <a:avLst/>
              <a:gdLst/>
              <a:ahLst/>
              <a:cxnLst/>
              <a:rect l="l" t="t" r="r" b="b"/>
              <a:pathLst>
                <a:path w="35560" h="541019">
                  <a:moveTo>
                    <a:pt x="17762" y="487680"/>
                  </a:moveTo>
                  <a:lnTo>
                    <a:pt x="0" y="541020"/>
                  </a:lnTo>
                  <a:lnTo>
                    <a:pt x="35524" y="541020"/>
                  </a:lnTo>
                  <a:lnTo>
                    <a:pt x="17762" y="487680"/>
                  </a:lnTo>
                  <a:close/>
                </a:path>
                <a:path w="35560" h="541019">
                  <a:moveTo>
                    <a:pt x="17762" y="365760"/>
                  </a:moveTo>
                  <a:lnTo>
                    <a:pt x="17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5999" y="151747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65999" y="1029794"/>
              <a:ext cx="35560" cy="541020"/>
            </a:xfrm>
            <a:custGeom>
              <a:avLst/>
              <a:gdLst/>
              <a:ahLst/>
              <a:cxnLst/>
              <a:rect l="l" t="t" r="r" b="b"/>
              <a:pathLst>
                <a:path w="35560" h="541019">
                  <a:moveTo>
                    <a:pt x="17762" y="487680"/>
                  </a:moveTo>
                  <a:lnTo>
                    <a:pt x="0" y="541020"/>
                  </a:lnTo>
                  <a:lnTo>
                    <a:pt x="35524" y="541020"/>
                  </a:lnTo>
                  <a:lnTo>
                    <a:pt x="17762" y="487680"/>
                  </a:lnTo>
                  <a:close/>
                </a:path>
                <a:path w="35560" h="541019">
                  <a:moveTo>
                    <a:pt x="17762" y="365760"/>
                  </a:moveTo>
                  <a:lnTo>
                    <a:pt x="17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65999" y="102979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65999" y="542114"/>
              <a:ext cx="35560" cy="541020"/>
            </a:xfrm>
            <a:custGeom>
              <a:avLst/>
              <a:gdLst/>
              <a:ahLst/>
              <a:cxnLst/>
              <a:rect l="l" t="t" r="r" b="b"/>
              <a:pathLst>
                <a:path w="35560" h="541019">
                  <a:moveTo>
                    <a:pt x="17762" y="487680"/>
                  </a:moveTo>
                  <a:lnTo>
                    <a:pt x="0" y="541020"/>
                  </a:lnTo>
                  <a:lnTo>
                    <a:pt x="35524" y="541020"/>
                  </a:lnTo>
                  <a:lnTo>
                    <a:pt x="17762" y="487680"/>
                  </a:lnTo>
                  <a:close/>
                </a:path>
                <a:path w="35560" h="541019">
                  <a:moveTo>
                    <a:pt x="17762" y="365760"/>
                  </a:moveTo>
                  <a:lnTo>
                    <a:pt x="17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65999" y="54211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5999" y="542114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39541" y="697339"/>
            <a:ext cx="7162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Calibri"/>
                <a:cs typeface="Calibri"/>
              </a:rPr>
              <a:t>returns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5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x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24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165" dirty="0">
                <a:latin typeface="Calibri"/>
                <a:cs typeface="Calibri"/>
              </a:rPr>
              <a:t>=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120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8731" y="3344397"/>
            <a:ext cx="3041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12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39541" y="1185019"/>
            <a:ext cx="640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Calibri"/>
                <a:cs typeface="Calibri"/>
              </a:rPr>
              <a:t>returns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4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x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6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165" dirty="0">
                <a:latin typeface="Calibri"/>
                <a:cs typeface="Calibri"/>
              </a:rPr>
              <a:t>=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24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9541" y="1672699"/>
            <a:ext cx="6026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Calibri"/>
                <a:cs typeface="Calibri"/>
              </a:rPr>
              <a:t>returns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3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x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2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165" dirty="0">
                <a:latin typeface="Calibri"/>
                <a:cs typeface="Calibri"/>
              </a:rPr>
              <a:t>=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39541" y="2160379"/>
            <a:ext cx="6026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Calibri"/>
                <a:cs typeface="Calibri"/>
              </a:rPr>
              <a:t>returns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2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x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165" dirty="0">
                <a:latin typeface="Calibri"/>
                <a:cs typeface="Calibri"/>
              </a:rPr>
              <a:t>=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39541" y="2648059"/>
            <a:ext cx="6026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Calibri"/>
                <a:cs typeface="Calibri"/>
              </a:rPr>
              <a:t>returns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x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165" dirty="0">
                <a:latin typeface="Calibri"/>
                <a:cs typeface="Calibri"/>
              </a:rPr>
              <a:t>=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72641" y="3167232"/>
            <a:ext cx="2263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Recursion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process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2" action="ppaction://hlinksldjump"/>
              </a:rPr>
              <a:t>f</a:t>
            </a:r>
            <a:r>
              <a:rPr sz="1000" spc="-5" dirty="0">
                <a:latin typeface="Microsoft Sans Serif"/>
                <a:cs typeface="Microsoft Sans Serif"/>
                <a:hlinkClick r:id="rId3" action="ppaction://hlinksldjump"/>
              </a:rPr>
              <a:t>actor</a:t>
            </a:r>
            <a:r>
              <a:rPr sz="1000" spc="-5" dirty="0">
                <a:latin typeface="Microsoft Sans Serif"/>
                <a:cs typeface="Microsoft Sans Serif"/>
                <a:hlinkClick r:id="rId4" action="ppaction://hlinksldjump"/>
              </a:rPr>
              <a:t>ial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964" y="1467795"/>
            <a:ext cx="106680" cy="144780"/>
            <a:chOff x="173964" y="1467795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70334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504" y="147033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156" y="148931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809" y="150829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156" y="153992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6758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440" y="159053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419" y="147033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2249" y="1463974"/>
            <a:ext cx="4110354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Daniel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Liang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‘Introduction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to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JAVA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Programming,</a:t>
            </a:r>
            <a:r>
              <a:rPr sz="900" spc="29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Comprehensive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Version’,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Pearson</a:t>
            </a:r>
            <a:r>
              <a:rPr sz="9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2014.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8731" y="3344397"/>
            <a:ext cx="3041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13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086472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110239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1080146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What</a:t>
            </a: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is</a:t>
            </a:r>
            <a:r>
              <a:rPr sz="11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recursion?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687791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70372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681466"/>
            <a:ext cx="244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Recursive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Solution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Vs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Iterative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Solution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289111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230421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5107" y="2282785"/>
            <a:ext cx="2570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Understanding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recursion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with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an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example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34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What</a:t>
            </a:r>
            <a:r>
              <a:rPr spc="-25" dirty="0"/>
              <a:t> </a:t>
            </a:r>
            <a:r>
              <a:rPr spc="5" dirty="0"/>
              <a:t>is</a:t>
            </a:r>
            <a:r>
              <a:rPr spc="-20" dirty="0"/>
              <a:t> </a:t>
            </a:r>
            <a:r>
              <a:rPr spc="15" dirty="0"/>
              <a:t>recursion?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5256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388795"/>
            <a:ext cx="4130040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5085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Recursion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solves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solving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smaller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type.</a:t>
            </a:r>
            <a:endParaRPr sz="1100">
              <a:latin typeface="Microsoft Sans Serif"/>
              <a:cs typeface="Microsoft Sans Serif"/>
            </a:endParaRPr>
          </a:p>
          <a:p>
            <a:pPr marL="38100" marR="644525">
              <a:lnSpc>
                <a:spcPct val="154000"/>
              </a:lnSpc>
              <a:spcBef>
                <a:spcPts val="10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example,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1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Fibonacci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series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previous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terms.</a:t>
            </a:r>
            <a:endParaRPr sz="1100">
              <a:latin typeface="Microsoft Sans Serif"/>
              <a:cs typeface="Microsoft Sans Serif"/>
            </a:endParaRPr>
          </a:p>
          <a:p>
            <a:pPr marL="1019810">
              <a:lnSpc>
                <a:spcPct val="100000"/>
              </a:lnSpc>
              <a:spcBef>
                <a:spcPts val="855"/>
              </a:spcBef>
            </a:pPr>
            <a:r>
              <a:rPr sz="1100" i="1" spc="-5" dirty="0">
                <a:latin typeface="Arial"/>
                <a:cs typeface="Arial"/>
              </a:rPr>
              <a:t>fib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fib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fib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 marR="80645">
              <a:lnSpc>
                <a:spcPct val="154000"/>
              </a:lnSpc>
              <a:spcBef>
                <a:spcPts val="1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Here,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fibo(n)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procedure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Fibonacci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series,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fibo(n)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solved,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solving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smaller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sub-problems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fibo(n-1)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fibo(n-2)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54000"/>
              </a:lnSpc>
              <a:spcBef>
                <a:spcPts val="110"/>
              </a:spcBef>
            </a:pPr>
            <a:r>
              <a:rPr sz="1100" b="1" spc="-5" dirty="0">
                <a:latin typeface="Arial"/>
                <a:cs typeface="Arial"/>
              </a:rPr>
              <a:t>Definition: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itself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inside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body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method,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invoking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inside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body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recursion.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82395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9205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680004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34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What</a:t>
            </a:r>
            <a:r>
              <a:rPr spc="-25" dirty="0"/>
              <a:t> </a:t>
            </a:r>
            <a:r>
              <a:rPr spc="5" dirty="0"/>
              <a:t>is</a:t>
            </a:r>
            <a:r>
              <a:rPr spc="-20" dirty="0"/>
              <a:t> </a:t>
            </a:r>
            <a:r>
              <a:rPr spc="15" dirty="0"/>
              <a:t>recursion?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5946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395691"/>
            <a:ext cx="4079875" cy="290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mathematics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computer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science,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properties: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(1)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base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case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terminating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criterion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does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recursion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(2)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recursive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step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rules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reduces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toward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case.</a:t>
            </a:r>
            <a:endParaRPr sz="1100">
              <a:latin typeface="Microsoft Sans Serif"/>
              <a:cs typeface="Microsoft Sans Serif"/>
            </a:endParaRPr>
          </a:p>
          <a:p>
            <a:pPr marL="12700" marR="27305">
              <a:lnSpc>
                <a:spcPct val="154000"/>
              </a:lnSpc>
              <a:spcBef>
                <a:spcPts val="170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properly,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procedure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enters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infinite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loop.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example,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observe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defined.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fibo(2)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calls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fibo(1)+fibo(0)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Again,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fibo(1)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fibo(0)+fibo(-1)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on.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problem: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i="1" spc="-10" dirty="0">
                <a:latin typeface="Arial"/>
                <a:cs typeface="Arial"/>
              </a:rPr>
              <a:t>base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cases</a:t>
            </a:r>
            <a:r>
              <a:rPr sz="1100" dirty="0">
                <a:latin typeface="Microsoft Sans Serif"/>
                <a:cs typeface="Microsoft Sans Serif"/>
              </a:rPr>
              <a:t>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fibo(0)</a:t>
            </a:r>
            <a:r>
              <a:rPr sz="1100" spc="-5" dirty="0">
                <a:latin typeface="Microsoft Sans Serif"/>
                <a:cs typeface="Microsoft Sans Serif"/>
              </a:rPr>
              <a:t>=0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fibo(1)</a:t>
            </a:r>
            <a:r>
              <a:rPr sz="1100" spc="-5" dirty="0">
                <a:latin typeface="Microsoft Sans Serif"/>
                <a:cs typeface="Microsoft Sans Serif"/>
              </a:rPr>
              <a:t>=1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i="1" spc="-10" dirty="0">
                <a:latin typeface="Arial"/>
                <a:cs typeface="Arial"/>
              </a:rPr>
              <a:t>recursive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step</a:t>
            </a:r>
            <a:r>
              <a:rPr sz="1100" dirty="0">
                <a:latin typeface="Microsoft Sans Serif"/>
                <a:cs typeface="Microsoft Sans Serif"/>
              </a:rPr>
              <a:t>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2</a:t>
            </a:r>
            <a:r>
              <a:rPr sz="1100" spc="-35" dirty="0">
                <a:latin typeface="Tahoma"/>
                <a:cs typeface="Tahoma"/>
              </a:rPr>
              <a:t>)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190" dirty="0">
                <a:latin typeface="Lucida Sans Unicode"/>
                <a:cs typeface="Lucida Sans Unicode"/>
                <a:hlinkClick r:id="rId3" action="ppaction://hlinksldjump"/>
              </a:rPr>
              <a:t>∀</a:t>
            </a:r>
            <a:r>
              <a:rPr sz="1100" i="1" spc="-190" dirty="0">
                <a:latin typeface="Arial"/>
                <a:cs typeface="Arial"/>
              </a:rPr>
              <a:t>n</a:t>
            </a:r>
            <a:r>
              <a:rPr sz="1100" i="1" spc="-95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1378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668117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196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Stack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overflow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14170"/>
            <a:ext cx="4055110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Let’s </a:t>
            </a:r>
            <a:r>
              <a:rPr sz="1100" spc="-10" dirty="0">
                <a:latin typeface="Microsoft Sans Serif"/>
                <a:cs typeface="Microsoft Sans Serif"/>
              </a:rPr>
              <a:t>consider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5" dirty="0">
                <a:latin typeface="Microsoft Sans Serif"/>
                <a:cs typeface="Microsoft Sans Serif"/>
              </a:rPr>
              <a:t>following </a:t>
            </a:r>
            <a:r>
              <a:rPr sz="1100" spc="-10" dirty="0">
                <a:latin typeface="Microsoft Sans Serif"/>
                <a:cs typeface="Microsoft Sans Serif"/>
              </a:rPr>
              <a:t>recursive program.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When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program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runs,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shows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exception.</a:t>
            </a:r>
            <a:endParaRPr sz="1100">
              <a:latin typeface="Microsoft Sans Serif"/>
              <a:cs typeface="Microsoft Sans Serif"/>
            </a:endParaRPr>
          </a:p>
          <a:p>
            <a:pPr marL="863600" marR="158750" indent="-411480">
              <a:lnSpc>
                <a:spcPct val="154000"/>
              </a:lnSpc>
              <a:spcBef>
                <a:spcPts val="894"/>
              </a:spcBef>
            </a:pPr>
            <a:r>
              <a:rPr sz="1100" i="1" spc="-5" dirty="0">
                <a:latin typeface="Arial"/>
                <a:cs typeface="Arial"/>
              </a:rPr>
              <a:t>Exception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in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thread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”main”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java.lang.StackOverflowError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at</a:t>
            </a:r>
            <a:r>
              <a:rPr sz="1100" i="1" spc="-15" dirty="0">
                <a:latin typeface="Arial"/>
                <a:cs typeface="Arial"/>
              </a:rPr>
              <a:t> StackOverflow.foo(StackOverflow.java:9)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267" y="1830006"/>
            <a:ext cx="2998469" cy="12877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88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Simple </a:t>
            </a:r>
            <a:r>
              <a:rPr spc="15" dirty="0"/>
              <a:t>Steps</a:t>
            </a:r>
            <a:r>
              <a:rPr spc="10" dirty="0"/>
              <a:t> </a:t>
            </a:r>
            <a:r>
              <a:rPr dirty="0"/>
              <a:t>For</a:t>
            </a:r>
            <a:r>
              <a:rPr spc="15" dirty="0"/>
              <a:t> 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4038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68475"/>
            <a:ext cx="3141345" cy="1376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Define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subproblem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MUST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reduce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size.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Split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call.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“Obvious”,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subproblem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case.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Every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case.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3644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32521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02858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324658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04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Recursive</a:t>
            </a:r>
            <a:r>
              <a:rPr spc="20" dirty="0"/>
              <a:t> </a:t>
            </a:r>
            <a:r>
              <a:rPr spc="10" dirty="0"/>
              <a:t>Solution</a:t>
            </a:r>
            <a:r>
              <a:rPr spc="20" dirty="0"/>
              <a:t> Vs </a:t>
            </a:r>
            <a:r>
              <a:rPr spc="5" dirty="0"/>
              <a:t>Iterative</a:t>
            </a:r>
            <a:r>
              <a:rPr spc="25" dirty="0"/>
              <a:t> </a:t>
            </a:r>
            <a:r>
              <a:rPr spc="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13205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0926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005342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301417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045234"/>
            <a:ext cx="3662679" cy="1376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Iteration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Uses repetition </a:t>
            </a:r>
            <a:r>
              <a:rPr sz="1100" spc="-5" dirty="0">
                <a:latin typeface="Microsoft Sans Serif"/>
                <a:cs typeface="Microsoft Sans Serif"/>
              </a:rPr>
              <a:t>structures </a:t>
            </a:r>
            <a:r>
              <a:rPr sz="1100" spc="-25" dirty="0">
                <a:latin typeface="Microsoft Sans Serif"/>
                <a:cs typeface="Microsoft Sans Serif"/>
              </a:rPr>
              <a:t>(for, </a:t>
            </a:r>
            <a:r>
              <a:rPr sz="1100" spc="-10" dirty="0">
                <a:latin typeface="Microsoft Sans Serif"/>
                <a:cs typeface="Microsoft Sans Serif"/>
              </a:rPr>
              <a:t>while </a:t>
            </a:r>
            <a:r>
              <a:rPr sz="1100" spc="-5" dirty="0">
                <a:latin typeface="Microsoft Sans Serif"/>
                <a:cs typeface="Microsoft Sans Serif"/>
              </a:rPr>
              <a:t>or </a:t>
            </a:r>
            <a:r>
              <a:rPr sz="1100" spc="-20" dirty="0">
                <a:latin typeface="Microsoft Sans Serif"/>
                <a:cs typeface="Microsoft Sans Serif"/>
              </a:rPr>
              <a:t>do.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while).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Repetition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through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explicitly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repetition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Terminates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continuation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fails.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Controls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repetition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counter.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04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Recursive</a:t>
            </a:r>
            <a:r>
              <a:rPr spc="20" dirty="0"/>
              <a:t> </a:t>
            </a:r>
            <a:r>
              <a:rPr spc="10" dirty="0"/>
              <a:t>Solution</a:t>
            </a:r>
            <a:r>
              <a:rPr spc="20" dirty="0"/>
              <a:t> Vs </a:t>
            </a:r>
            <a:r>
              <a:rPr spc="5" dirty="0"/>
              <a:t>Iterative</a:t>
            </a:r>
            <a:r>
              <a:rPr spc="25" dirty="0"/>
              <a:t> </a:t>
            </a:r>
            <a:r>
              <a:rPr spc="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39965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3602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2102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28177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24240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42031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716377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3012452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844" y="571994"/>
            <a:ext cx="4052570" cy="2560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Recursion</a:t>
            </a:r>
            <a:endParaRPr sz="1100">
              <a:latin typeface="Arial"/>
              <a:cs typeface="Arial"/>
            </a:endParaRPr>
          </a:p>
          <a:p>
            <a:pPr marL="289560" marR="73533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Uses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selection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(if,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if.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switch).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Repetition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through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repeated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20" dirty="0">
                <a:latin typeface="Microsoft Sans Serif"/>
                <a:cs typeface="Microsoft Sans Serif"/>
              </a:rPr>
              <a:t>Terminates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satisfied.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Controls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repetition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dividing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into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simpler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overhead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iteration.</a:t>
            </a:r>
            <a:endParaRPr sz="1100">
              <a:latin typeface="Microsoft Sans Serif"/>
              <a:cs typeface="Microsoft Sans Serif"/>
            </a:endParaRPr>
          </a:p>
          <a:p>
            <a:pPr marL="289560" marR="143764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memory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intensive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iteration.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solved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iteratively.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Often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few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71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</a:t>
            </a:r>
            <a:r>
              <a:rPr spc="20" dirty="0"/>
              <a:t> </a:t>
            </a:r>
            <a:r>
              <a:rPr spc="10" dirty="0"/>
              <a:t>recursion</a:t>
            </a:r>
            <a:r>
              <a:rPr spc="25" dirty="0"/>
              <a:t> </a:t>
            </a:r>
            <a:r>
              <a:rPr spc="10" dirty="0"/>
              <a:t>with</a:t>
            </a:r>
            <a:r>
              <a:rPr spc="20" dirty="0"/>
              <a:t> </a:t>
            </a:r>
            <a:r>
              <a:rPr spc="15" dirty="0"/>
              <a:t>an</a:t>
            </a:r>
            <a:r>
              <a:rPr spc="25" dirty="0"/>
              <a:t> </a:t>
            </a:r>
            <a:r>
              <a:rPr spc="1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8289"/>
            <a:ext cx="4232275" cy="2865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5" dirty="0">
                <a:latin typeface="Arial"/>
                <a:cs typeface="Arial"/>
              </a:rPr>
              <a:t> 1: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To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compute</a:t>
            </a:r>
            <a:r>
              <a:rPr sz="1100" b="1" spc="-5" dirty="0">
                <a:latin typeface="Arial"/>
                <a:cs typeface="Arial"/>
              </a:rPr>
              <a:t> factorial of 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number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4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Consider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simple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example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computing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factorial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integer.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You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works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20" dirty="0">
                <a:latin typeface="Microsoft Sans Serif"/>
                <a:cs typeface="Microsoft Sans Serif"/>
              </a:rPr>
              <a:t>So,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non-recursively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i="1" spc="70" dirty="0">
                <a:latin typeface="Arial"/>
                <a:cs typeface="Arial"/>
              </a:rPr>
              <a:t>N</a:t>
            </a:r>
            <a:r>
              <a:rPr sz="1100" spc="-20" dirty="0">
                <a:latin typeface="Tahoma"/>
                <a:cs typeface="Tahoma"/>
              </a:rPr>
              <a:t>!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...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70" dirty="0">
                <a:latin typeface="Lucida Sans Unicode"/>
                <a:cs typeface="Lucida Sans Unicode"/>
              </a:rPr>
              <a:t>∀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  <a:hlinkClick r:id="rId2" action="ppaction://hlinksldjump"/>
              </a:rPr>
              <a:t>≥</a:t>
            </a:r>
            <a:r>
              <a:rPr sz="1100" spc="-45" dirty="0"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927</Words>
  <Application>Microsoft Office PowerPoint</Application>
  <PresentationFormat>Custom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Microsoft Sans Serif</vt:lpstr>
      <vt:lpstr>Tahoma</vt:lpstr>
      <vt:lpstr>Times New Roman</vt:lpstr>
      <vt:lpstr>Verdana</vt:lpstr>
      <vt:lpstr>Office Theme</vt:lpstr>
      <vt:lpstr>PowerPoint Presentation</vt:lpstr>
      <vt:lpstr>Contents</vt:lpstr>
      <vt:lpstr>What is recursion?</vt:lpstr>
      <vt:lpstr>What is recursion?</vt:lpstr>
      <vt:lpstr>PowerPoint Presentation</vt:lpstr>
      <vt:lpstr>Simple Steps For Recursion</vt:lpstr>
      <vt:lpstr>Recursive Solution Vs Iterative Solution</vt:lpstr>
      <vt:lpstr>Recursive Solution Vs Iterative Solution</vt:lpstr>
      <vt:lpstr>Understanding recursion with an example</vt:lpstr>
      <vt:lpstr>Understanding recursion with an example</vt:lpstr>
      <vt:lpstr>Understanding recursion with an example</vt:lpstr>
      <vt:lpstr>Understanding recursion with an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on Recursion</dc:title>
  <dc:creator> Lecture 18 </dc:creator>
  <cp:lastModifiedBy>Abdul Aleem</cp:lastModifiedBy>
  <cp:revision>1</cp:revision>
  <dcterms:created xsi:type="dcterms:W3CDTF">2023-09-14T10:36:43Z</dcterms:created>
  <dcterms:modified xsi:type="dcterms:W3CDTF">2023-12-02T15:32:56Z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