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607" y="811438"/>
            <a:ext cx="4140885" cy="1908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7409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18514"/>
            <a:ext cx="4483735" cy="457834"/>
            <a:chOff x="87743" y="418514"/>
            <a:chExt cx="4483735" cy="4578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74623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61923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24649"/>
              <a:ext cx="50749" cy="349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18514"/>
              <a:ext cx="4432935" cy="407034"/>
            </a:xfrm>
            <a:custGeom>
              <a:avLst/>
              <a:gdLst/>
              <a:ahLst/>
              <a:cxnLst/>
              <a:rect l="l" t="t" r="r" b="b"/>
              <a:pathLst>
                <a:path w="4432935" h="407034">
                  <a:moveTo>
                    <a:pt x="4432566" y="0"/>
                  </a:moveTo>
                  <a:lnTo>
                    <a:pt x="0" y="0"/>
                  </a:lnTo>
                  <a:lnTo>
                    <a:pt x="0" y="356109"/>
                  </a:lnTo>
                  <a:lnTo>
                    <a:pt x="4008" y="375834"/>
                  </a:lnTo>
                  <a:lnTo>
                    <a:pt x="14922" y="391987"/>
                  </a:lnTo>
                  <a:lnTo>
                    <a:pt x="31075" y="402901"/>
                  </a:lnTo>
                  <a:lnTo>
                    <a:pt x="50800" y="406909"/>
                  </a:lnTo>
                  <a:lnTo>
                    <a:pt x="4381765" y="406909"/>
                  </a:lnTo>
                  <a:lnTo>
                    <a:pt x="4401490" y="402901"/>
                  </a:lnTo>
                  <a:lnTo>
                    <a:pt x="4417643" y="391987"/>
                  </a:lnTo>
                  <a:lnTo>
                    <a:pt x="4428558" y="375834"/>
                  </a:lnTo>
                  <a:lnTo>
                    <a:pt x="4432566" y="3561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62751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330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500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373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246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9250" y="495959"/>
            <a:ext cx="1828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 smtClean="0">
                <a:solidFill>
                  <a:srgbClr val="FFFFFF"/>
                </a:solidFill>
                <a:latin typeface="Arial"/>
                <a:cs typeface="Arial"/>
              </a:rPr>
              <a:t>Recu</a:t>
            </a:r>
            <a:r>
              <a:rPr sz="1400" b="1" spc="-1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15" dirty="0" smtClean="0">
                <a:solidFill>
                  <a:srgbClr val="FFFFFF"/>
                </a:solidFill>
                <a:latin typeface="Arial"/>
                <a:cs typeface="Arial"/>
              </a:rPr>
              <a:t>sion</a:t>
            </a:r>
            <a:r>
              <a:rPr lang="en-US" sz="1400" b="1" spc="15" dirty="0" smtClean="0">
                <a:solidFill>
                  <a:srgbClr val="FFFFFF"/>
                </a:solidFill>
                <a:latin typeface="Arial"/>
                <a:cs typeface="Arial"/>
              </a:rPr>
              <a:t> Types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023" y="1038490"/>
            <a:ext cx="3624579" cy="478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Lecture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lang="en-US" sz="1100" b="1" spc="-45" dirty="0" smtClean="0">
                <a:latin typeface="Arial"/>
                <a:cs typeface="Arial"/>
              </a:rPr>
              <a:t>#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US" sz="800" spc="-5" dirty="0" smtClean="0">
                <a:latin typeface="Microsoft Sans Serif"/>
                <a:cs typeface="Microsoft Sans Serif"/>
              </a:rPr>
              <a:t>By: Abdul Aleem</a:t>
            </a:r>
            <a:r>
              <a:rPr sz="800" spc="-5" dirty="0" smtClean="0">
                <a:latin typeface="Microsoft Sans Serif"/>
                <a:cs typeface="Microsoft Sans Serif"/>
              </a:rPr>
              <a:t>.</a:t>
            </a:r>
            <a:endParaRPr sz="8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17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Binary</a:t>
            </a:r>
            <a:r>
              <a:rPr spc="-55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38544" y="1236522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4" y="1433271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534934"/>
            <a:ext cx="435673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hanoi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presented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recursion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presented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Figure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Algorithm </a:t>
            </a:r>
            <a:r>
              <a:rPr sz="1100" b="1" spc="-10" dirty="0">
                <a:latin typeface="Arial"/>
                <a:cs typeface="Arial"/>
              </a:rPr>
              <a:t>2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i="1" spc="-145" dirty="0">
                <a:latin typeface="Arial"/>
                <a:cs typeface="Arial"/>
              </a:rPr>
              <a:t>T</a:t>
            </a:r>
            <a:r>
              <a:rPr sz="1100" i="1" spc="-30" dirty="0">
                <a:latin typeface="Arial"/>
                <a:cs typeface="Arial"/>
              </a:rPr>
              <a:t>o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5" dirty="0">
                <a:latin typeface="Arial"/>
                <a:cs typeface="Arial"/>
              </a:rPr>
              <a:t>er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Arial"/>
                <a:cs typeface="Arial"/>
              </a:rPr>
              <a:t>C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35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//</a:t>
            </a:r>
            <a:r>
              <a:rPr sz="1100" spc="-145" dirty="0">
                <a:latin typeface="Microsoft Sans Serif"/>
                <a:cs typeface="Microsoft Sans Serif"/>
              </a:rPr>
              <a:t>T</a:t>
            </a:r>
            <a:r>
              <a:rPr sz="1100" spc="-30" dirty="0">
                <a:latin typeface="Microsoft Sans Serif"/>
                <a:cs typeface="Microsoft Sans Serif"/>
              </a:rPr>
              <a:t>o</a:t>
            </a:r>
            <a:r>
              <a:rPr sz="1100" spc="-25" dirty="0">
                <a:latin typeface="Microsoft Sans Serif"/>
                <a:cs typeface="Microsoft Sans Serif"/>
              </a:rPr>
              <a:t>w</a:t>
            </a:r>
            <a:r>
              <a:rPr sz="1100" spc="-5" dirty="0">
                <a:latin typeface="Microsoft Sans Serif"/>
                <a:cs typeface="Microsoft Sans Serif"/>
              </a:rPr>
              <a:t>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Hanoi</a:t>
            </a:r>
            <a:endParaRPr sz="1100">
              <a:latin typeface="Microsoft Sans Serif"/>
              <a:cs typeface="Microsoft Sans Serif"/>
            </a:endParaRPr>
          </a:p>
          <a:p>
            <a:pPr marL="247650" marR="5080" indent="-235585">
              <a:lnSpc>
                <a:spcPct val="102699"/>
              </a:lnSpc>
              <a:spcBef>
                <a:spcPts val="925"/>
              </a:spcBef>
            </a:pPr>
            <a:r>
              <a:rPr sz="1100" b="1" spc="-5" dirty="0">
                <a:latin typeface="Arial"/>
                <a:cs typeface="Arial"/>
              </a:rPr>
              <a:t>Require:</a:t>
            </a:r>
            <a:r>
              <a:rPr sz="1100" b="1" spc="23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positive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integers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100" i="1" spc="240" dirty="0">
                <a:latin typeface="Arial"/>
                <a:cs typeface="Arial"/>
              </a:rPr>
              <a:t>≥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three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characters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towers,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tower),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(temporary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tower),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tower).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5" dirty="0">
                <a:latin typeface="Arial"/>
                <a:cs typeface="Arial"/>
              </a:rPr>
              <a:t>Ensure:</a:t>
            </a:r>
            <a:r>
              <a:rPr sz="1100" b="1" spc="22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rings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moved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C.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2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240" dirty="0">
                <a:latin typeface="Arial"/>
                <a:cs typeface="Arial"/>
              </a:rPr>
              <a:t>≥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2:	</a:t>
            </a:r>
            <a:r>
              <a:rPr sz="1100" spc="-5" dirty="0">
                <a:latin typeface="Microsoft Sans Serif"/>
                <a:cs typeface="Microsoft Sans Serif"/>
              </a:rPr>
              <a:t>retu</a:t>
            </a:r>
            <a:r>
              <a:rPr sz="1100" spc="20" dirty="0">
                <a:latin typeface="Microsoft Sans Serif"/>
                <a:cs typeface="Microsoft Sans Serif"/>
              </a:rPr>
              <a:t>r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45" dirty="0">
                <a:latin typeface="Arial"/>
                <a:cs typeface="Arial"/>
              </a:rPr>
              <a:t>T</a:t>
            </a:r>
            <a:r>
              <a:rPr sz="1100" i="1" spc="-30" dirty="0">
                <a:latin typeface="Arial"/>
                <a:cs typeface="Arial"/>
              </a:rPr>
              <a:t>o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5" dirty="0">
                <a:latin typeface="Arial"/>
                <a:cs typeface="Arial"/>
              </a:rPr>
              <a:t>er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35" dirty="0">
                <a:latin typeface="Arial"/>
                <a:cs typeface="Arial"/>
              </a:rPr>
              <a:t>B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Arial"/>
                <a:cs typeface="Arial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" dirty="0">
                <a:latin typeface="Microsoft Sans Serif"/>
                <a:cs typeface="Microsoft Sans Serif"/>
              </a:rPr>
              <a:t>;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3:	</a:t>
            </a:r>
            <a:r>
              <a:rPr sz="1100" spc="-20" dirty="0">
                <a:latin typeface="Microsoft Sans Serif"/>
                <a:cs typeface="Microsoft Sans Serif"/>
              </a:rPr>
              <a:t>move</a:t>
            </a:r>
            <a:r>
              <a:rPr sz="1100" spc="-5" dirty="0">
                <a:latin typeface="Microsoft Sans Serif"/>
                <a:cs typeface="Microsoft Sans Serif"/>
              </a:rPr>
              <a:t> ring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25" dirty="0">
                <a:latin typeface="Arial"/>
                <a:cs typeface="Arial"/>
              </a:rPr>
              <a:t>C</a:t>
            </a:r>
            <a:r>
              <a:rPr sz="1100" spc="25" dirty="0">
                <a:latin typeface="Microsoft Sans Serif"/>
                <a:cs typeface="Microsoft Sans Serif"/>
              </a:rPr>
              <a:t>;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4:	</a:t>
            </a:r>
            <a:r>
              <a:rPr sz="1100" spc="-5" dirty="0">
                <a:latin typeface="Microsoft Sans Serif"/>
                <a:cs typeface="Microsoft Sans Serif"/>
              </a:rPr>
              <a:t>retu</a:t>
            </a:r>
            <a:r>
              <a:rPr sz="1100" spc="20" dirty="0">
                <a:latin typeface="Microsoft Sans Serif"/>
                <a:cs typeface="Microsoft Sans Serif"/>
              </a:rPr>
              <a:t>r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45" dirty="0">
                <a:latin typeface="Arial"/>
                <a:cs typeface="Arial"/>
              </a:rPr>
              <a:t>T</a:t>
            </a:r>
            <a:r>
              <a:rPr sz="1100" i="1" spc="-30" dirty="0">
                <a:latin typeface="Arial"/>
                <a:cs typeface="Arial"/>
              </a:rPr>
              <a:t>o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5" dirty="0">
                <a:latin typeface="Arial"/>
                <a:cs typeface="Arial"/>
              </a:rPr>
              <a:t>er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35" dirty="0">
                <a:latin typeface="Arial"/>
                <a:cs typeface="Arial"/>
              </a:rPr>
              <a:t>B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Arial"/>
                <a:cs typeface="Arial"/>
              </a:rPr>
              <a:t>C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" dirty="0">
                <a:latin typeface="Microsoft Sans Serif"/>
                <a:cs typeface="Microsoft Sans Serif"/>
              </a:rPr>
              <a:t>;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5:</a:t>
            </a:r>
            <a:r>
              <a:rPr sz="900" spc="26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end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44" y="2922828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417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Recursion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695" y="419404"/>
            <a:ext cx="2514599" cy="26095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627" y="3084619"/>
            <a:ext cx="3357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3:</a:t>
            </a:r>
            <a:r>
              <a:rPr sz="1000" spc="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Recursion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tree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Tower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Hanoi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problem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</a:t>
            </a:r>
            <a:r>
              <a:rPr sz="1000" i="1" spc="-5" dirty="0">
                <a:latin typeface="Arial"/>
                <a:cs typeface="Arial"/>
              </a:rPr>
              <a:t>n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24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Multiple</a:t>
            </a:r>
            <a:r>
              <a:rPr spc="-50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236546"/>
            <a:ext cx="435673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 </a:t>
            </a:r>
            <a:r>
              <a:rPr sz="1100" spc="-10" dirty="0">
                <a:latin typeface="Microsoft Sans Serif"/>
                <a:cs typeface="Microsoft Sans Serif"/>
              </a:rPr>
              <a:t>multiple </a:t>
            </a:r>
            <a:r>
              <a:rPr sz="1100" spc="-5" dirty="0">
                <a:latin typeface="Microsoft Sans Serif"/>
                <a:cs typeface="Microsoft Sans Serif"/>
              </a:rPr>
              <a:t>recursion, there are </a:t>
            </a:r>
            <a:r>
              <a:rPr sz="1100" spc="-15" dirty="0">
                <a:latin typeface="Microsoft Sans Serif"/>
                <a:cs typeface="Microsoft Sans Serif"/>
              </a:rPr>
              <a:t>many </a:t>
            </a:r>
            <a:r>
              <a:rPr sz="1100" spc="-10" dirty="0">
                <a:latin typeface="Microsoft Sans Serif"/>
                <a:cs typeface="Microsoft Sans Serif"/>
              </a:rPr>
              <a:t>recursive calls.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 </a:t>
            </a:r>
            <a:r>
              <a:rPr sz="1100" spc="-5" dirty="0">
                <a:latin typeface="Microsoft Sans Serif"/>
                <a:cs typeface="Microsoft Sans Serif"/>
              </a:rPr>
              <a:t>of the </a:t>
            </a:r>
            <a:r>
              <a:rPr sz="1100" spc="-10" dirty="0">
                <a:latin typeface="Microsoft Sans Serif"/>
                <a:cs typeface="Microsoft Sans Serif"/>
              </a:rPr>
              <a:t>mo-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tivating </a:t>
            </a:r>
            <a:r>
              <a:rPr sz="1100" spc="-15" dirty="0">
                <a:latin typeface="Microsoft Sans Serif"/>
                <a:cs typeface="Microsoft Sans Serif"/>
              </a:rPr>
              <a:t>examples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10" dirty="0">
                <a:latin typeface="Microsoft Sans Serif"/>
                <a:cs typeface="Microsoft Sans Serif"/>
              </a:rPr>
              <a:t>multiple </a:t>
            </a:r>
            <a:r>
              <a:rPr sz="1100" spc="-5" dirty="0">
                <a:latin typeface="Microsoft Sans Serif"/>
                <a:cs typeface="Microsoft Sans Serif"/>
              </a:rPr>
              <a:t>recursion </a:t>
            </a:r>
            <a:r>
              <a:rPr sz="1100" spc="-10" dirty="0">
                <a:latin typeface="Microsoft Sans Serif"/>
                <a:cs typeface="Microsoft Sans Serif"/>
              </a:rPr>
              <a:t>is summation puzzles. Multiple </a:t>
            </a:r>
            <a:r>
              <a:rPr sz="1100" spc="-5" dirty="0">
                <a:latin typeface="Microsoft Sans Serif"/>
                <a:cs typeface="Microsoft Sans Serif"/>
              </a:rPr>
              <a:t> recursion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out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scope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document.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677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Practice</a:t>
            </a:r>
            <a:r>
              <a:rPr spc="5" dirty="0"/>
              <a:t> </a:t>
            </a:r>
            <a:r>
              <a:rPr spc="15" dirty="0"/>
              <a:t>Questions</a:t>
            </a:r>
            <a:r>
              <a:rPr spc="10" dirty="0"/>
              <a:t> </a:t>
            </a:r>
            <a:r>
              <a:rPr spc="15" dirty="0"/>
              <a:t>on</a:t>
            </a:r>
            <a:r>
              <a:rPr spc="10" dirty="0"/>
              <a:t> </a:t>
            </a:r>
            <a:r>
              <a:rPr spc="15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657821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6568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32" y="620889"/>
            <a:ext cx="4070350" cy="2522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45" dirty="0">
                <a:latin typeface="Arial"/>
                <a:cs typeface="Arial"/>
              </a:rPr>
              <a:t>x</a:t>
            </a:r>
            <a:r>
              <a:rPr sz="1200" i="1" spc="67" baseline="27777" dirty="0">
                <a:latin typeface="Arial"/>
                <a:cs typeface="Arial"/>
              </a:rPr>
              <a:t>y</a:t>
            </a:r>
            <a:r>
              <a:rPr sz="1200" i="1" spc="32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Arial"/>
                <a:cs typeface="Arial"/>
              </a:rPr>
              <a:t>power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 marR="213995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digits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number.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Java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reverse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array.</a:t>
            </a:r>
            <a:endParaRPr sz="1100">
              <a:latin typeface="Microsoft Sans Serif"/>
              <a:cs typeface="Microsoft Sans Serif"/>
            </a:endParaRPr>
          </a:p>
          <a:p>
            <a:pPr marL="38100" marR="35687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Java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linear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search</a:t>
            </a:r>
            <a:r>
              <a:rPr sz="1100" spc="-15" dirty="0">
                <a:latin typeface="Microsoft Sans Serif"/>
                <a:cs typeface="Microsoft Sans Serif"/>
              </a:rPr>
              <a:t>.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Java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binary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search</a:t>
            </a:r>
            <a:r>
              <a:rPr sz="1100" spc="-1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 marR="3048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equivalent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number.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get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largest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array.</a:t>
            </a:r>
            <a:endParaRPr sz="1100">
              <a:latin typeface="Microsoft Sans Serif"/>
              <a:cs typeface="Microsoft Sans Serif"/>
            </a:endParaRPr>
          </a:p>
          <a:p>
            <a:pPr marL="38100" marR="457200">
              <a:lnSpc>
                <a:spcPct val="154000"/>
              </a:lnSpc>
              <a:spcBef>
                <a:spcPts val="300"/>
              </a:spcBef>
            </a:pPr>
            <a:r>
              <a:rPr sz="1100" spc="-5" dirty="0">
                <a:latin typeface="Microsoft Sans Serif"/>
                <a:cs typeface="Microsoft Sans Serif"/>
              </a:rPr>
              <a:t>Write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program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Java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whether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Palindrome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953897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95291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24997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24835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46034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5450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842109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183979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138172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13656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434247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43255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730309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06" y="272870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References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964" y="1467795"/>
            <a:ext cx="106680" cy="144780"/>
            <a:chOff x="173964" y="1467795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470334"/>
              <a:ext cx="101219" cy="139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504" y="147033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156" y="148931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809" y="150829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156" y="153992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36758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440" y="159053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419" y="147033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2249" y="1463974"/>
            <a:ext cx="4110354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r>
              <a:rPr sz="900" spc="229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Daniel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Liang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‘Introduction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to</a:t>
            </a:r>
            <a:r>
              <a:rPr sz="900" spc="229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JAVA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Programming,</a:t>
            </a:r>
            <a:r>
              <a:rPr sz="900" spc="29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Comprehensive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Version’,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Pearson</a:t>
            </a:r>
            <a:r>
              <a:rPr sz="9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2014.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932268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94820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925943"/>
            <a:ext cx="1073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Linear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456499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47242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450160"/>
            <a:ext cx="1084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Binary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1980717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9958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974391"/>
            <a:ext cx="1165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Multiple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2504935"/>
            <a:ext cx="188391" cy="188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934" y="252085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5107" y="2498609"/>
            <a:ext cx="2041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Practice</a:t>
            </a:r>
            <a:r>
              <a:rPr sz="1100" spc="1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Questions</a:t>
            </a:r>
            <a:r>
              <a:rPr sz="1100" spc="1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on</a:t>
            </a:r>
            <a:r>
              <a:rPr sz="1100" spc="1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73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Types</a:t>
            </a:r>
            <a:r>
              <a:rPr spc="-10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33193"/>
            <a:ext cx="2560320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Recursion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further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categorized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as:</a:t>
            </a:r>
            <a:endParaRPr sz="1100">
              <a:latin typeface="Microsoft Sans Serif"/>
              <a:cs typeface="Microsoft Sans Serif"/>
            </a:endParaRPr>
          </a:p>
          <a:p>
            <a:pPr marL="175895" indent="-163830">
              <a:lnSpc>
                <a:spcPct val="100000"/>
              </a:lnSpc>
              <a:spcBef>
                <a:spcPts val="710"/>
              </a:spcBef>
              <a:buFont typeface="Microsoft Sans Serif"/>
              <a:buAutoNum type="arabicPeriod"/>
              <a:tabLst>
                <a:tab pos="176530" algn="l"/>
              </a:tabLst>
            </a:pPr>
            <a:r>
              <a:rPr sz="1100" b="1" spc="-5" dirty="0">
                <a:latin typeface="Arial"/>
                <a:cs typeface="Arial"/>
              </a:rPr>
              <a:t>Linear recu</a:t>
            </a:r>
            <a:r>
              <a:rPr sz="1100" b="1" spc="-25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sion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715"/>
              </a:spcBef>
              <a:buFont typeface="Microsoft Sans Serif"/>
              <a:buAutoNum type="arabicPeriod"/>
              <a:tabLst>
                <a:tab pos="176530" algn="l"/>
              </a:tabLst>
            </a:pPr>
            <a:r>
              <a:rPr sz="1100" b="1" spc="-5" dirty="0">
                <a:latin typeface="Arial"/>
                <a:cs typeface="Arial"/>
              </a:rPr>
              <a:t>Binary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recursion</a:t>
            </a:r>
            <a:endParaRPr sz="1100">
              <a:latin typeface="Arial"/>
              <a:cs typeface="Arial"/>
            </a:endParaRPr>
          </a:p>
          <a:p>
            <a:pPr marL="175895" indent="-163830">
              <a:lnSpc>
                <a:spcPct val="100000"/>
              </a:lnSpc>
              <a:spcBef>
                <a:spcPts val="710"/>
              </a:spcBef>
              <a:buFont typeface="Microsoft Sans Serif"/>
              <a:buAutoNum type="arabicPeriod"/>
              <a:tabLst>
                <a:tab pos="176530" algn="l"/>
              </a:tabLst>
            </a:pPr>
            <a:r>
              <a:rPr sz="1100" b="1" spc="-5" dirty="0">
                <a:latin typeface="Arial"/>
                <a:cs typeface="Arial"/>
              </a:rPr>
              <a:t>Multiple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recursion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02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Linear</a:t>
            </a:r>
            <a:r>
              <a:rPr spc="-40" dirty="0"/>
              <a:t> </a:t>
            </a:r>
            <a:r>
              <a:rPr spc="15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82992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484" rIns="0" bIns="0" rtlCol="0">
            <a:spAutoFit/>
          </a:bodyPr>
          <a:lstStyle/>
          <a:p>
            <a:pPr marL="180975" marR="99695">
              <a:lnSpc>
                <a:spcPct val="154000"/>
              </a:lnSpc>
              <a:spcBef>
                <a:spcPts val="100"/>
              </a:spcBef>
            </a:pPr>
            <a:r>
              <a:rPr spc="-10" dirty="0"/>
              <a:t>The linear </a:t>
            </a:r>
            <a:r>
              <a:rPr spc="-5" dirty="0"/>
              <a:t>recursion </a:t>
            </a:r>
            <a:r>
              <a:rPr spc="-10" dirty="0"/>
              <a:t>defines all possible recursive calls.</a:t>
            </a:r>
            <a:r>
              <a:rPr spc="-5" dirty="0"/>
              <a:t> But, </a:t>
            </a:r>
            <a:r>
              <a:rPr dirty="0"/>
              <a:t> </a:t>
            </a:r>
            <a:r>
              <a:rPr spc="-10" dirty="0"/>
              <a:t>perform</a:t>
            </a:r>
            <a:r>
              <a:rPr spc="10" dirty="0"/>
              <a:t> </a:t>
            </a:r>
            <a:r>
              <a:rPr spc="-10" dirty="0"/>
              <a:t>a</a:t>
            </a:r>
            <a:r>
              <a:rPr spc="10" dirty="0"/>
              <a:t> </a:t>
            </a:r>
            <a:r>
              <a:rPr spc="-10" dirty="0"/>
              <a:t>single</a:t>
            </a:r>
            <a:r>
              <a:rPr spc="15" dirty="0"/>
              <a:t> </a:t>
            </a:r>
            <a:r>
              <a:rPr spc="-10" dirty="0"/>
              <a:t>recursive</a:t>
            </a:r>
            <a:r>
              <a:rPr spc="10" dirty="0"/>
              <a:t> </a:t>
            </a:r>
            <a:r>
              <a:rPr spc="-10" dirty="0"/>
              <a:t>call</a:t>
            </a:r>
            <a:r>
              <a:rPr spc="10" dirty="0"/>
              <a:t> </a:t>
            </a:r>
            <a:r>
              <a:rPr spc="-5" dirty="0"/>
              <a:t>out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all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20" dirty="0"/>
              <a:t>several</a:t>
            </a:r>
            <a:r>
              <a:rPr spc="10" dirty="0"/>
              <a:t> </a:t>
            </a:r>
            <a:r>
              <a:rPr spc="-10" dirty="0"/>
              <a:t>possible </a:t>
            </a:r>
            <a:r>
              <a:rPr spc="-5" dirty="0"/>
              <a:t> </a:t>
            </a:r>
            <a:r>
              <a:rPr spc="-10" dirty="0"/>
              <a:t>recursive</a:t>
            </a:r>
            <a:r>
              <a:rPr spc="15" dirty="0"/>
              <a:t> </a:t>
            </a:r>
            <a:r>
              <a:rPr spc="-10" dirty="0"/>
              <a:t>calls</a:t>
            </a:r>
            <a:r>
              <a:rPr spc="15" dirty="0"/>
              <a:t> </a:t>
            </a:r>
            <a:r>
              <a:rPr spc="-10" dirty="0"/>
              <a:t>in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algorithm,</a:t>
            </a:r>
            <a:r>
              <a:rPr spc="15" dirty="0"/>
              <a:t> </a:t>
            </a:r>
            <a:r>
              <a:rPr spc="-10" dirty="0"/>
              <a:t>which</a:t>
            </a:r>
            <a:r>
              <a:rPr spc="15" dirty="0"/>
              <a:t> </a:t>
            </a:r>
            <a:r>
              <a:rPr spc="-10" dirty="0"/>
              <a:t>progress</a:t>
            </a:r>
            <a:r>
              <a:rPr spc="20" dirty="0"/>
              <a:t> </a:t>
            </a:r>
            <a:r>
              <a:rPr spc="-15" dirty="0"/>
              <a:t>towards</a:t>
            </a:r>
            <a:r>
              <a:rPr spc="15" dirty="0"/>
              <a:t> </a:t>
            </a:r>
            <a:r>
              <a:rPr spc="-10" dirty="0"/>
              <a:t>a</a:t>
            </a:r>
            <a:r>
              <a:rPr spc="15" dirty="0"/>
              <a:t> </a:t>
            </a:r>
            <a:r>
              <a:rPr spc="-10" dirty="0"/>
              <a:t>base </a:t>
            </a:r>
            <a:r>
              <a:rPr spc="-275" dirty="0"/>
              <a:t> </a:t>
            </a:r>
            <a:r>
              <a:rPr spc="-10" dirty="0"/>
              <a:t>case.</a:t>
            </a:r>
          </a:p>
          <a:p>
            <a:pPr marL="180975" marR="5080">
              <a:lnSpc>
                <a:spcPct val="154000"/>
              </a:lnSpc>
              <a:spcBef>
                <a:spcPts val="300"/>
              </a:spcBef>
            </a:pPr>
            <a:r>
              <a:rPr spc="-10" dirty="0"/>
              <a:t>The</a:t>
            </a:r>
            <a:r>
              <a:rPr spc="15" dirty="0"/>
              <a:t> </a:t>
            </a:r>
            <a:r>
              <a:rPr spc="-5" dirty="0"/>
              <a:t>algorithms</a:t>
            </a:r>
            <a:r>
              <a:rPr spc="20" dirty="0"/>
              <a:t> </a:t>
            </a:r>
            <a:r>
              <a:rPr spc="-10" dirty="0"/>
              <a:t>discussed</a:t>
            </a:r>
            <a:r>
              <a:rPr spc="20" dirty="0"/>
              <a:t> </a:t>
            </a:r>
            <a:r>
              <a:rPr spc="-20" dirty="0"/>
              <a:t>above</a:t>
            </a:r>
            <a:r>
              <a:rPr spc="20" dirty="0"/>
              <a:t> </a:t>
            </a:r>
            <a:r>
              <a:rPr spc="-15" dirty="0"/>
              <a:t>(</a:t>
            </a:r>
            <a:r>
              <a:rPr i="1" spc="-15" dirty="0">
                <a:latin typeface="Arial"/>
                <a:cs typeface="Arial"/>
              </a:rPr>
              <a:t>fact</a:t>
            </a:r>
            <a:r>
              <a:rPr i="1" spc="-204" dirty="0">
                <a:latin typeface="Arial"/>
                <a:cs typeface="Arial"/>
              </a:rPr>
              <a:t> </a:t>
            </a:r>
            <a:r>
              <a:rPr spc="-25" dirty="0">
                <a:latin typeface="Tahoma"/>
                <a:cs typeface="Tahoma"/>
              </a:rPr>
              <a:t>(</a:t>
            </a:r>
            <a:r>
              <a:rPr i="1" spc="-25" dirty="0">
                <a:latin typeface="Arial"/>
                <a:cs typeface="Arial"/>
              </a:rPr>
              <a:t>n</a:t>
            </a:r>
            <a:r>
              <a:rPr spc="-25" dirty="0">
                <a:latin typeface="Tahoma"/>
                <a:cs typeface="Tahoma"/>
              </a:rPr>
              <a:t>)</a:t>
            </a:r>
            <a:r>
              <a:rPr i="1" spc="-25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i="1" spc="-5" dirty="0">
                <a:latin typeface="Arial"/>
                <a:cs typeface="Arial"/>
              </a:rPr>
              <a:t>gcd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a</a:t>
            </a:r>
            <a:r>
              <a:rPr i="1" spc="-35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i="1" spc="10" dirty="0">
                <a:latin typeface="Arial"/>
                <a:cs typeface="Arial"/>
              </a:rPr>
              <a:t>b</a:t>
            </a:r>
            <a:r>
              <a:rPr spc="10" dirty="0">
                <a:latin typeface="Tahoma"/>
                <a:cs typeface="Tahoma"/>
              </a:rPr>
              <a:t>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/>
              <a:t>and</a:t>
            </a:r>
            <a:r>
              <a:rPr spc="20" dirty="0"/>
              <a:t> </a:t>
            </a:r>
            <a:r>
              <a:rPr i="1" spc="-5" dirty="0">
                <a:latin typeface="Arial"/>
                <a:cs typeface="Arial"/>
              </a:rPr>
              <a:t>print</a:t>
            </a:r>
            <a:r>
              <a:rPr i="1" spc="-204" dirty="0">
                <a:latin typeface="Arial"/>
                <a:cs typeface="Arial"/>
              </a:rPr>
              <a:t> </a:t>
            </a:r>
            <a:r>
              <a:rPr dirty="0">
                <a:latin typeface="Tahoma"/>
                <a:cs typeface="Tahoma"/>
              </a:rPr>
              <a:t>(</a:t>
            </a:r>
            <a:r>
              <a:rPr i="1" dirty="0">
                <a:latin typeface="Arial"/>
                <a:cs typeface="Arial"/>
              </a:rPr>
              <a:t>n</a:t>
            </a:r>
            <a:r>
              <a:rPr dirty="0">
                <a:latin typeface="Tahoma"/>
                <a:cs typeface="Tahoma"/>
              </a:rPr>
              <a:t>)</a:t>
            </a:r>
            <a:r>
              <a:rPr dirty="0"/>
              <a:t>) </a:t>
            </a:r>
            <a:r>
              <a:rPr spc="-280"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15" dirty="0"/>
              <a:t>examples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linear</a:t>
            </a:r>
            <a:r>
              <a:rPr spc="10" dirty="0"/>
              <a:t> </a:t>
            </a:r>
            <a:r>
              <a:rPr spc="-5" dirty="0"/>
              <a:t>recursion.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153399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02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Linear</a:t>
            </a:r>
            <a:r>
              <a:rPr spc="-40" dirty="0"/>
              <a:t> </a:t>
            </a:r>
            <a:r>
              <a:rPr spc="15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7519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476250">
              <a:lnSpc>
                <a:spcPct val="154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binary</a:t>
            </a:r>
            <a:r>
              <a:rPr spc="10" dirty="0"/>
              <a:t> </a:t>
            </a:r>
            <a:r>
              <a:rPr spc="-5" dirty="0"/>
              <a:t>recursion,</a:t>
            </a:r>
            <a:r>
              <a:rPr spc="10" dirty="0"/>
              <a:t> </a:t>
            </a:r>
            <a:r>
              <a:rPr spc="-5" dirty="0"/>
              <a:t>there</a:t>
            </a:r>
            <a:r>
              <a:rPr spc="10" dirty="0"/>
              <a:t> </a:t>
            </a:r>
            <a:r>
              <a:rPr spc="-5" dirty="0"/>
              <a:t>are</a:t>
            </a:r>
            <a:r>
              <a:rPr spc="10" dirty="0"/>
              <a:t> </a:t>
            </a:r>
            <a:r>
              <a:rPr spc="-10" dirty="0"/>
              <a:t>two</a:t>
            </a:r>
            <a:r>
              <a:rPr spc="15" dirty="0"/>
              <a:t> </a:t>
            </a:r>
            <a:r>
              <a:rPr spc="-10" dirty="0"/>
              <a:t>recursive</a:t>
            </a:r>
            <a:r>
              <a:rPr spc="10" dirty="0"/>
              <a:t> </a:t>
            </a:r>
            <a:r>
              <a:rPr spc="-10" dirty="0"/>
              <a:t>calls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10" dirty="0"/>
              <a:t>each </a:t>
            </a:r>
            <a:r>
              <a:rPr spc="-275" dirty="0"/>
              <a:t> </a:t>
            </a:r>
            <a:r>
              <a:rPr spc="-5" dirty="0"/>
              <a:t>non-base</a:t>
            </a:r>
            <a:r>
              <a:rPr spc="5" dirty="0"/>
              <a:t> </a:t>
            </a:r>
            <a:r>
              <a:rPr spc="-10" dirty="0"/>
              <a:t>case.</a:t>
            </a:r>
          </a:p>
          <a:p>
            <a:pPr marL="180975" marR="30480">
              <a:lnSpc>
                <a:spcPct val="154000"/>
              </a:lnSpc>
              <a:spcBef>
                <a:spcPts val="300"/>
              </a:spcBef>
            </a:pP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generation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10" dirty="0"/>
              <a:t>Fibonacci</a:t>
            </a:r>
            <a:r>
              <a:rPr sz="1100" spc="15" dirty="0"/>
              <a:t> </a:t>
            </a:r>
            <a:r>
              <a:rPr sz="1100" dirty="0"/>
              <a:t>term</a:t>
            </a:r>
            <a:r>
              <a:rPr sz="1100" spc="20" dirty="0"/>
              <a:t> </a:t>
            </a:r>
            <a:r>
              <a:rPr sz="1100" spc="-10" dirty="0"/>
              <a:t>in</a:t>
            </a:r>
            <a:r>
              <a:rPr sz="1100" spc="15" dirty="0"/>
              <a:t> </a:t>
            </a:r>
            <a:r>
              <a:rPr sz="1100" spc="-5" dirty="0"/>
              <a:t>the</a:t>
            </a:r>
            <a:r>
              <a:rPr sz="1100" spc="15" dirty="0"/>
              <a:t> </a:t>
            </a:r>
            <a:r>
              <a:rPr sz="1100" spc="-5" dirty="0"/>
              <a:t>series</a:t>
            </a:r>
            <a:r>
              <a:rPr sz="1100" spc="15" dirty="0"/>
              <a:t> </a:t>
            </a:r>
            <a:r>
              <a:rPr sz="1100" spc="-10" dirty="0"/>
              <a:t>is</a:t>
            </a:r>
            <a:r>
              <a:rPr sz="1100" spc="15" dirty="0"/>
              <a:t> </a:t>
            </a:r>
            <a:r>
              <a:rPr sz="1100" spc="-10" dirty="0"/>
              <a:t>an</a:t>
            </a:r>
            <a:r>
              <a:rPr sz="1100" spc="20" dirty="0"/>
              <a:t> </a:t>
            </a:r>
            <a:r>
              <a:rPr sz="1100" spc="-15" dirty="0"/>
              <a:t>example </a:t>
            </a:r>
            <a:r>
              <a:rPr sz="1100" spc="-280" dirty="0"/>
              <a:t> </a:t>
            </a:r>
            <a:r>
              <a:rPr sz="1100" spc="-5" dirty="0"/>
              <a:t>of binary recursion.</a:t>
            </a:r>
            <a:r>
              <a:rPr sz="1100" dirty="0"/>
              <a:t> </a:t>
            </a:r>
            <a:r>
              <a:rPr sz="1100" spc="-10" dirty="0"/>
              <a:t>Here, </a:t>
            </a:r>
            <a:r>
              <a:rPr sz="1100" spc="-5" dirty="0"/>
              <a:t>there are </a:t>
            </a:r>
            <a:r>
              <a:rPr sz="1100" spc="-10" dirty="0"/>
              <a:t>two recursive calls </a:t>
            </a:r>
            <a:r>
              <a:rPr sz="1100" spc="-20" dirty="0"/>
              <a:t>for </a:t>
            </a:r>
            <a:r>
              <a:rPr sz="1100" spc="-10" dirty="0"/>
              <a:t>each </a:t>
            </a:r>
            <a:r>
              <a:rPr sz="1100" spc="-5" dirty="0"/>
              <a:t> </a:t>
            </a:r>
            <a:r>
              <a:rPr sz="1100" dirty="0"/>
              <a:t>term</a:t>
            </a:r>
            <a:r>
              <a:rPr sz="1100" spc="5" dirty="0"/>
              <a:t> </a:t>
            </a:r>
            <a:r>
              <a:rPr sz="1100" spc="-5" dirty="0"/>
              <a:t>that</a:t>
            </a:r>
            <a:r>
              <a:rPr sz="1100" spc="10" dirty="0"/>
              <a:t> </a:t>
            </a:r>
            <a:r>
              <a:rPr sz="1100" spc="-5" dirty="0"/>
              <a:t>are</a:t>
            </a:r>
            <a:r>
              <a:rPr sz="1100" spc="10" dirty="0"/>
              <a:t> </a:t>
            </a:r>
            <a:r>
              <a:rPr sz="1100" i="1" dirty="0">
                <a:latin typeface="Arial"/>
                <a:cs typeface="Arial"/>
              </a:rPr>
              <a:t>fibo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5" dirty="0"/>
              <a:t>1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/>
              <a:t>and</a:t>
            </a:r>
            <a:r>
              <a:rPr sz="1100" spc="10" dirty="0"/>
              <a:t> </a:t>
            </a:r>
            <a:r>
              <a:rPr sz="1100" i="1" dirty="0">
                <a:latin typeface="Arial"/>
                <a:cs typeface="Arial"/>
              </a:rPr>
              <a:t>fibo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5" dirty="0"/>
              <a:t>2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5" dirty="0"/>
              <a:t>.</a:t>
            </a:r>
            <a:endParaRPr sz="1100">
              <a:latin typeface="Tahoma"/>
              <a:cs typeface="Tahoma"/>
            </a:endParaRPr>
          </a:p>
          <a:p>
            <a:pPr marL="180975" marR="403860">
              <a:lnSpc>
                <a:spcPct val="154000"/>
              </a:lnSpc>
              <a:spcBef>
                <a:spcPts val="295"/>
              </a:spcBef>
            </a:pPr>
            <a:r>
              <a:rPr spc="-15" dirty="0"/>
              <a:t>Drawing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b="1" spc="-10" dirty="0">
                <a:latin typeface="Arial"/>
                <a:cs typeface="Arial"/>
              </a:rPr>
              <a:t>recursion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tree </a:t>
            </a:r>
            <a:r>
              <a:rPr spc="-10" dirty="0"/>
              <a:t>helps</a:t>
            </a:r>
            <a:r>
              <a:rPr spc="10" dirty="0"/>
              <a:t> </a:t>
            </a:r>
            <a:r>
              <a:rPr spc="-10" dirty="0"/>
              <a:t>in</a:t>
            </a:r>
            <a:r>
              <a:rPr spc="15" dirty="0"/>
              <a:t> </a:t>
            </a:r>
            <a:r>
              <a:rPr spc="-5" dirty="0"/>
              <a:t>understanding</a:t>
            </a:r>
            <a:r>
              <a:rPr spc="10" dirty="0"/>
              <a:t> </a:t>
            </a:r>
            <a:r>
              <a:rPr spc="-5" dirty="0"/>
              <a:t>binary </a:t>
            </a:r>
            <a:r>
              <a:rPr spc="-275" dirty="0"/>
              <a:t> </a:t>
            </a:r>
            <a:r>
              <a:rPr spc="-5" dirty="0"/>
              <a:t>recursion.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29384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341676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17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Binary</a:t>
            </a:r>
            <a:r>
              <a:rPr spc="-55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38544" y="1320736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4" y="1517484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44" y="371155"/>
            <a:ext cx="4467860" cy="27914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Example </a:t>
            </a:r>
            <a:r>
              <a:rPr sz="1100" b="1" spc="-5" dirty="0">
                <a:latin typeface="Arial"/>
                <a:cs typeface="Arial"/>
              </a:rPr>
              <a:t>1: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To</a:t>
            </a:r>
            <a:r>
              <a:rPr sz="1100" b="1" spc="-5" dirty="0">
                <a:latin typeface="Arial"/>
                <a:cs typeface="Arial"/>
              </a:rPr>
              <a:t> generate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209" baseline="27777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term</a:t>
            </a:r>
            <a:r>
              <a:rPr sz="1100" b="1" spc="-5" dirty="0">
                <a:latin typeface="Arial"/>
                <a:cs typeface="Arial"/>
              </a:rPr>
              <a:t> of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Fibonacci series</a:t>
            </a:r>
            <a:endParaRPr sz="1100">
              <a:latin typeface="Arial"/>
              <a:cs typeface="Arial"/>
            </a:endParaRPr>
          </a:p>
          <a:p>
            <a:pPr marL="88900" marR="81280">
              <a:lnSpc>
                <a:spcPct val="154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Fibonacci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series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term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shown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Algorithm </a:t>
            </a:r>
            <a:r>
              <a:rPr sz="1100" b="1" spc="-1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fibo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//Binary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965"/>
              </a:spcBef>
            </a:pPr>
            <a:r>
              <a:rPr sz="1100" b="1" spc="-5" dirty="0">
                <a:latin typeface="Arial"/>
                <a:cs typeface="Arial"/>
              </a:rPr>
              <a:t>Require: 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</a:t>
            </a:r>
            <a:r>
              <a:rPr sz="1100" spc="-40" dirty="0">
                <a:latin typeface="Microsoft Sans Serif"/>
                <a:cs typeface="Microsoft Sans Serif"/>
              </a:rPr>
              <a:t>v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integers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1.</a:t>
            </a:r>
            <a:endParaRPr sz="11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b="1" spc="-5" dirty="0">
                <a:latin typeface="Arial"/>
                <a:cs typeface="Arial"/>
              </a:rPr>
              <a:t>Ensure:</a:t>
            </a:r>
            <a:r>
              <a:rPr sz="1100" b="1" spc="2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th</a:t>
            </a:r>
            <a:r>
              <a:rPr sz="1200" i="1" spc="209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Fibonacci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series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term.</a:t>
            </a:r>
            <a:endParaRPr sz="1100">
              <a:latin typeface="Microsoft Sans Serif"/>
              <a:cs typeface="Microsoft Sans Serif"/>
            </a:endParaRPr>
          </a:p>
          <a:p>
            <a:pPr marL="1600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2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35"/>
              </a:spcBef>
              <a:tabLst>
                <a:tab pos="5321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2:	</a:t>
            </a:r>
            <a:r>
              <a:rPr sz="1100" dirty="0">
                <a:latin typeface="Microsoft Sans Serif"/>
                <a:cs typeface="Microsoft Sans Serif"/>
              </a:rPr>
              <a:t>return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0;</a:t>
            </a:r>
            <a:endParaRPr sz="1100">
              <a:latin typeface="Microsoft Sans Serif"/>
              <a:cs typeface="Microsoft Sans Serif"/>
            </a:endParaRPr>
          </a:p>
          <a:p>
            <a:pPr marL="1600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3:</a:t>
            </a:r>
            <a:r>
              <a:rPr sz="900" spc="28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else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35"/>
              </a:spcBef>
              <a:tabLst>
                <a:tab pos="5321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4:	</a:t>
            </a:r>
            <a:r>
              <a:rPr sz="1100" dirty="0">
                <a:latin typeface="Microsoft Sans Serif"/>
                <a:cs typeface="Microsoft Sans Serif"/>
              </a:rPr>
              <a:t>return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1;</a:t>
            </a:r>
            <a:endParaRPr sz="1100">
              <a:latin typeface="Microsoft Sans Serif"/>
              <a:cs typeface="Microsoft Sans Serif"/>
            </a:endParaRPr>
          </a:p>
          <a:p>
            <a:pPr marL="1600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5:</a:t>
            </a:r>
            <a:r>
              <a:rPr sz="900" spc="24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else</a:t>
            </a:r>
            <a:endParaRPr sz="11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35"/>
              </a:spcBef>
              <a:tabLst>
                <a:tab pos="5321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6:	</a:t>
            </a:r>
            <a:r>
              <a:rPr sz="1100" spc="-5" dirty="0">
                <a:latin typeface="Microsoft Sans Serif"/>
                <a:cs typeface="Microsoft Sans Serif"/>
              </a:rPr>
              <a:t>retu</a:t>
            </a:r>
            <a:r>
              <a:rPr sz="1100" spc="20" dirty="0">
                <a:latin typeface="Microsoft Sans Serif"/>
                <a:cs typeface="Microsoft Sans Serif"/>
              </a:rPr>
              <a:t>r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fib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fib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" dirty="0">
                <a:latin typeface="Microsoft Sans Serif"/>
                <a:cs typeface="Microsoft Sans Serif"/>
              </a:rPr>
              <a:t>;</a:t>
            </a:r>
            <a:endParaRPr sz="1100">
              <a:latin typeface="Microsoft Sans Serif"/>
              <a:cs typeface="Microsoft Sans Serif"/>
            </a:endParaRPr>
          </a:p>
          <a:p>
            <a:pPr marL="1600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7:</a:t>
            </a:r>
            <a:r>
              <a:rPr sz="900" spc="26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end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44" y="3178619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17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Binary</a:t>
            </a:r>
            <a:r>
              <a:rPr spc="-55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9875" y="76005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(4)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4035" y="120709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(3)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3956" y="120709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204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(2)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235" y="154237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(2)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2835" y="154237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30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(1)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156" y="154237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55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(1)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2756" y="154237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55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(0)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195" y="198941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(1)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275" y="1989415"/>
            <a:ext cx="447040" cy="2235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204"/>
              </a:spcBef>
            </a:pPr>
            <a:r>
              <a:rPr sz="950" i="1" spc="35" dirty="0">
                <a:latin typeface="Calibri"/>
                <a:cs typeface="Calibri"/>
              </a:rPr>
              <a:t>fibo</a:t>
            </a:r>
            <a:r>
              <a:rPr sz="950" spc="35" dirty="0">
                <a:latin typeface="Calibri"/>
                <a:cs typeface="Calibri"/>
              </a:rPr>
              <a:t>(0)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99678" y="982178"/>
            <a:ext cx="561975" cy="226695"/>
            <a:chOff x="1799678" y="982178"/>
            <a:chExt cx="561975" cy="226695"/>
          </a:xfrm>
        </p:grpSpPr>
        <p:sp>
          <p:nvSpPr>
            <p:cNvPr id="13" name="object 13"/>
            <p:cNvSpPr/>
            <p:nvPr/>
          </p:nvSpPr>
          <p:spPr>
            <a:xfrm>
              <a:off x="1801075" y="983575"/>
              <a:ext cx="558800" cy="223520"/>
            </a:xfrm>
            <a:custGeom>
              <a:avLst/>
              <a:gdLst/>
              <a:ahLst/>
              <a:cxnLst/>
              <a:rect l="l" t="t" r="r" b="b"/>
              <a:pathLst>
                <a:path w="558800" h="223519">
                  <a:moveTo>
                    <a:pt x="558800" y="0"/>
                  </a:moveTo>
                  <a:lnTo>
                    <a:pt x="0" y="2235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1075" y="117381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69" h="33655">
                  <a:moveTo>
                    <a:pt x="39353" y="0"/>
                  </a:moveTo>
                  <a:lnTo>
                    <a:pt x="0" y="33276"/>
                  </a:lnTo>
                  <a:lnTo>
                    <a:pt x="51444" y="30238"/>
                  </a:lnTo>
                  <a:lnTo>
                    <a:pt x="3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1075" y="117381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69" h="33655">
                  <a:moveTo>
                    <a:pt x="0" y="33276"/>
                  </a:moveTo>
                  <a:lnTo>
                    <a:pt x="51444" y="30238"/>
                  </a:lnTo>
                  <a:lnTo>
                    <a:pt x="39353" y="0"/>
                  </a:lnTo>
                  <a:lnTo>
                    <a:pt x="0" y="332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05518" y="982178"/>
            <a:ext cx="450215" cy="226695"/>
            <a:chOff x="2805518" y="982178"/>
            <a:chExt cx="450215" cy="226695"/>
          </a:xfrm>
        </p:grpSpPr>
        <p:sp>
          <p:nvSpPr>
            <p:cNvPr id="17" name="object 17"/>
            <p:cNvSpPr/>
            <p:nvPr/>
          </p:nvSpPr>
          <p:spPr>
            <a:xfrm>
              <a:off x="2806915" y="983575"/>
              <a:ext cx="447040" cy="223520"/>
            </a:xfrm>
            <a:custGeom>
              <a:avLst/>
              <a:gdLst/>
              <a:ahLst/>
              <a:cxnLst/>
              <a:rect l="l" t="t" r="r" b="b"/>
              <a:pathLst>
                <a:path w="447039" h="223519">
                  <a:moveTo>
                    <a:pt x="0" y="0"/>
                  </a:moveTo>
                  <a:lnTo>
                    <a:pt x="447040" y="2235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2944" y="1170668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30">
                  <a:moveTo>
                    <a:pt x="14556" y="0"/>
                  </a:moveTo>
                  <a:lnTo>
                    <a:pt x="0" y="29120"/>
                  </a:lnTo>
                  <a:lnTo>
                    <a:pt x="51011" y="36426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2944" y="1170668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30">
                  <a:moveTo>
                    <a:pt x="51011" y="36426"/>
                  </a:moveTo>
                  <a:lnTo>
                    <a:pt x="14556" y="0"/>
                  </a:lnTo>
                  <a:lnTo>
                    <a:pt x="0" y="29120"/>
                  </a:lnTo>
                  <a:lnTo>
                    <a:pt x="51011" y="364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40688" y="1429028"/>
            <a:ext cx="114935" cy="114935"/>
            <a:chOff x="1240688" y="1429028"/>
            <a:chExt cx="114935" cy="114935"/>
          </a:xfrm>
        </p:grpSpPr>
        <p:sp>
          <p:nvSpPr>
            <p:cNvPr id="21" name="object 21"/>
            <p:cNvSpPr/>
            <p:nvPr/>
          </p:nvSpPr>
          <p:spPr>
            <a:xfrm>
              <a:off x="1242275" y="1430615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59">
                  <a:moveTo>
                    <a:pt x="111760" y="0"/>
                  </a:moveTo>
                  <a:lnTo>
                    <a:pt x="0" y="1117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2275" y="1496288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23057" y="0"/>
                  </a:moveTo>
                  <a:lnTo>
                    <a:pt x="0" y="46087"/>
                  </a:lnTo>
                  <a:lnTo>
                    <a:pt x="46087" y="23029"/>
                  </a:lnTo>
                  <a:lnTo>
                    <a:pt x="23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2275" y="1496288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0" y="46087"/>
                  </a:moveTo>
                  <a:lnTo>
                    <a:pt x="46087" y="23029"/>
                  </a:lnTo>
                  <a:lnTo>
                    <a:pt x="23057" y="0"/>
                  </a:lnTo>
                  <a:lnTo>
                    <a:pt x="0" y="46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78" y="1429218"/>
            <a:ext cx="114554" cy="11455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078" y="1764498"/>
            <a:ext cx="114554" cy="22631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0878" y="1764498"/>
            <a:ext cx="114554" cy="22631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0798" y="1429218"/>
            <a:ext cx="114554" cy="1145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9598" y="1429218"/>
            <a:ext cx="114554" cy="11455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886774" y="1728738"/>
            <a:ext cx="806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6355" y="1735094"/>
            <a:ext cx="806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98300" y="1738272"/>
            <a:ext cx="806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3103" y="975210"/>
            <a:ext cx="48450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0" dirty="0">
                <a:latin typeface="Calibri"/>
                <a:cs typeface="Calibri"/>
              </a:rPr>
              <a:t>2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+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1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=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25174" y="997281"/>
            <a:ext cx="6032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5769" y="1381980"/>
            <a:ext cx="6032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6668" y="1782577"/>
            <a:ext cx="6032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52591" y="1553855"/>
            <a:ext cx="484505" cy="33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0" dirty="0">
                <a:latin typeface="Calibri"/>
                <a:cs typeface="Calibri"/>
              </a:rPr>
              <a:t>1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+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0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=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635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28057" y="1167524"/>
            <a:ext cx="484505" cy="3365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spc="-50" dirty="0">
                <a:latin typeface="Calibri"/>
                <a:cs typeface="Calibri"/>
              </a:rPr>
              <a:t>1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+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1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=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0764" y="990925"/>
            <a:ext cx="6032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46878" y="1178520"/>
            <a:ext cx="484505" cy="3187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0" dirty="0">
                <a:latin typeface="Calibri"/>
                <a:cs typeface="Calibri"/>
              </a:rPr>
              <a:t>1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+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0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204" dirty="0">
                <a:latin typeface="Calibri"/>
                <a:cs typeface="Calibri"/>
              </a:rPr>
              <a:t>=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  <a:p>
            <a:pPr marR="24765" algn="r">
              <a:lnSpc>
                <a:spcPct val="100000"/>
              </a:lnSpc>
              <a:spcBef>
                <a:spcPts val="190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54730" y="1381980"/>
            <a:ext cx="6032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74833" y="1432473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09" h="10159">
                <a:moveTo>
                  <a:pt x="0" y="9541"/>
                </a:moveTo>
                <a:lnTo>
                  <a:pt x="0" y="9541"/>
                </a:lnTo>
              </a:path>
              <a:path w="16509" h="10159">
                <a:moveTo>
                  <a:pt x="15897" y="0"/>
                </a:moveTo>
                <a:lnTo>
                  <a:pt x="15897" y="0"/>
                </a:lnTo>
              </a:path>
            </a:pathLst>
          </a:custGeom>
          <a:ln w="5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7744" y="2118502"/>
            <a:ext cx="4298315" cy="5810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505"/>
              </a:spcBef>
              <a:tabLst>
                <a:tab pos="1355090" algn="l"/>
              </a:tabLst>
            </a:pPr>
            <a:r>
              <a:rPr sz="950" spc="-50" dirty="0">
                <a:latin typeface="Calibri"/>
                <a:cs typeface="Calibri"/>
              </a:rPr>
              <a:t>1	</a:t>
            </a:r>
            <a:r>
              <a:rPr sz="1425" spc="-75" baseline="2923" dirty="0">
                <a:latin typeface="Calibri"/>
                <a:cs typeface="Calibri"/>
              </a:rPr>
              <a:t>0</a:t>
            </a:r>
            <a:endParaRPr sz="1425" baseline="2923">
              <a:latin typeface="Calibri"/>
              <a:cs typeface="Calibri"/>
            </a:endParaRPr>
          </a:p>
          <a:p>
            <a:pPr marL="50800" marR="4318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1:</a:t>
            </a:r>
            <a:r>
              <a:rPr sz="1000" spc="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Binary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Recursion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-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generate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50" i="1" baseline="27777" dirty="0">
                <a:latin typeface="Arial"/>
                <a:cs typeface="Arial"/>
              </a:rPr>
              <a:t>th</a:t>
            </a:r>
            <a:r>
              <a:rPr sz="1050" i="1" spc="217" baseline="27777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term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Fibonacci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series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(label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edge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indicates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sequence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recursive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call)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17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Binary</a:t>
            </a:r>
            <a:r>
              <a:rPr spc="-55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3077"/>
            <a:ext cx="4333875" cy="26066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Tower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Hanoi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4000"/>
              </a:lnSpc>
            </a:pPr>
            <a:r>
              <a:rPr sz="1100" spc="-40" dirty="0">
                <a:latin typeface="Microsoft Sans Serif"/>
                <a:cs typeface="Microsoft Sans Serif"/>
              </a:rPr>
              <a:t>Tower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Hanoi,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mathematical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puzzle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consists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three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(pegs)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more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rings.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rings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different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sizes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stacked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upon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ascending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order,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i.e.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smaller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sits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over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larger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puzzle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move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entire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stack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rings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another,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obeying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simple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rules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 marL="173990" indent="-161925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17462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moved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among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time.</a:t>
            </a:r>
            <a:endParaRPr sz="1100">
              <a:latin typeface="Microsoft Sans Serif"/>
              <a:cs typeface="Microsoft Sans Serif"/>
            </a:endParaRPr>
          </a:p>
          <a:p>
            <a:pPr marL="173990" indent="-161925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17462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”top”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disk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removed.</a:t>
            </a:r>
            <a:endParaRPr sz="1100">
              <a:latin typeface="Microsoft Sans Serif"/>
              <a:cs typeface="Microsoft Sans Serif"/>
            </a:endParaRPr>
          </a:p>
          <a:p>
            <a:pPr marL="173990" indent="-161925">
              <a:lnSpc>
                <a:spcPct val="100000"/>
              </a:lnSpc>
              <a:spcBef>
                <a:spcPts val="715"/>
              </a:spcBef>
              <a:buAutoNum type="arabicParenR"/>
              <a:tabLst>
                <a:tab pos="17462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No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large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over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small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disk.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417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Recursion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371155"/>
            <a:ext cx="435673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0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10" dirty="0">
                <a:latin typeface="Microsoft Sans Serif"/>
                <a:cs typeface="Microsoft Sans Serif"/>
              </a:rPr>
              <a:t>number </a:t>
            </a:r>
            <a:r>
              <a:rPr sz="1100" spc="-5" dirty="0">
                <a:latin typeface="Microsoft Sans Serif"/>
                <a:cs typeface="Microsoft Sans Serif"/>
              </a:rPr>
              <a:t>of rings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10" dirty="0">
                <a:latin typeface="Microsoft Sans Serif"/>
                <a:cs typeface="Microsoft Sans Serif"/>
              </a:rPr>
              <a:t>3 </a:t>
            </a:r>
            <a:r>
              <a:rPr sz="1100" spc="-5" dirty="0">
                <a:latin typeface="Microsoft Sans Serif"/>
                <a:cs typeface="Microsoft Sans Serif"/>
              </a:rPr>
              <a:t>the steps </a:t>
            </a:r>
            <a:r>
              <a:rPr sz="1100" spc="-10" dirty="0">
                <a:latin typeface="Microsoft Sans Serif"/>
                <a:cs typeface="Microsoft Sans Serif"/>
              </a:rPr>
              <a:t>required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20" dirty="0">
                <a:latin typeface="Microsoft Sans Serif"/>
                <a:cs typeface="Microsoft Sans Serif"/>
              </a:rPr>
              <a:t>move </a:t>
            </a:r>
            <a:r>
              <a:rPr sz="1100" spc="-10" dirty="0">
                <a:latin typeface="Microsoft Sans Serif"/>
                <a:cs typeface="Microsoft Sans Serif"/>
              </a:rPr>
              <a:t>them </a:t>
            </a:r>
            <a:r>
              <a:rPr sz="1100" spc="-5" dirty="0">
                <a:latin typeface="Microsoft Sans Serif"/>
                <a:cs typeface="Microsoft Sans Serif"/>
              </a:rPr>
              <a:t>from </a:t>
            </a:r>
            <a:r>
              <a:rPr sz="1100" spc="-15" dirty="0">
                <a:latin typeface="Microsoft Sans Serif"/>
                <a:cs typeface="Microsoft Sans Serif"/>
              </a:rPr>
              <a:t>tower </a:t>
            </a:r>
            <a:r>
              <a:rPr sz="1100" spc="-10" dirty="0">
                <a:latin typeface="Microsoft Sans Serif"/>
                <a:cs typeface="Microsoft Sans Serif"/>
              </a:rPr>
              <a:t> 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temporary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-5" dirty="0">
                <a:latin typeface="Microsoft Sans Serif"/>
                <a:cs typeface="Microsoft Sans Serif"/>
              </a:rPr>
              <a:t> , 4)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to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 5)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-5" dirty="0">
                <a:latin typeface="Microsoft Sans Serif"/>
                <a:cs typeface="Microsoft Sans Serif"/>
              </a:rPr>
              <a:t> to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 6)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-5" dirty="0">
                <a:latin typeface="Microsoft Sans Serif"/>
                <a:cs typeface="Microsoft Sans Serif"/>
              </a:rPr>
              <a:t> to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 7)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to </a:t>
            </a:r>
            <a:r>
              <a:rPr sz="1100" spc="-25" dirty="0">
                <a:latin typeface="Microsoft Sans Serif"/>
                <a:cs typeface="Microsoft Sans Serif"/>
              </a:rPr>
              <a:t>C.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shown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Figure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088" y="1224546"/>
            <a:ext cx="3291840" cy="18707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173" y="3150887"/>
            <a:ext cx="3048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Solution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Tower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Hanoi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problem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Arial"/>
                <a:cs typeface="Arial"/>
              </a:rPr>
              <a:t>n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793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Microsoft Sans Serif</vt:lpstr>
      <vt:lpstr>Tahoma</vt:lpstr>
      <vt:lpstr>Verdana</vt:lpstr>
      <vt:lpstr>Office Theme</vt:lpstr>
      <vt:lpstr>PowerPoint Presentation</vt:lpstr>
      <vt:lpstr>Contents</vt:lpstr>
      <vt:lpstr>Types of Recursion</vt:lpstr>
      <vt:lpstr>Linear Recursion</vt:lpstr>
      <vt:lpstr>Linear Recursion</vt:lpstr>
      <vt:lpstr>Binary Recursion</vt:lpstr>
      <vt:lpstr>Binary Recursion</vt:lpstr>
      <vt:lpstr>Binary Recursion</vt:lpstr>
      <vt:lpstr>PowerPoint Presentation</vt:lpstr>
      <vt:lpstr>Binary Recursion</vt:lpstr>
      <vt:lpstr>PowerPoint Presentation</vt:lpstr>
      <vt:lpstr>Multiple Recursion</vt:lpstr>
      <vt:lpstr>Practice Questions on 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 Lecture 20 </dc:creator>
  <cp:lastModifiedBy>Abdul Aleem</cp:lastModifiedBy>
  <cp:revision>2</cp:revision>
  <dcterms:created xsi:type="dcterms:W3CDTF">2023-09-14T10:44:46Z</dcterms:created>
  <dcterms:modified xsi:type="dcterms:W3CDTF">2023-12-02T15:32:15Z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