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4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45565"/>
            <a:ext cx="207137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45565"/>
            <a:ext cx="303593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935530"/>
            <a:ext cx="4356735" cy="1551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8731" y="3344397"/>
            <a:ext cx="2660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3.xml"/><Relationship Id="rId7" Type="http://schemas.openxmlformats.org/officeDocument/2006/relationships/slide" Target="slide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12.xml"/><Relationship Id="rId5" Type="http://schemas.openxmlformats.org/officeDocument/2006/relationships/slide" Target="slide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36976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414177"/>
            <a:ext cx="4483735" cy="467995"/>
            <a:chOff x="87743" y="414177"/>
            <a:chExt cx="4483735" cy="4679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780034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767333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420319"/>
              <a:ext cx="50749" cy="35971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414177"/>
              <a:ext cx="4432935" cy="417195"/>
            </a:xfrm>
            <a:custGeom>
              <a:avLst/>
              <a:gdLst/>
              <a:ahLst/>
              <a:cxnLst/>
              <a:rect l="l" t="t" r="r" b="b"/>
              <a:pathLst>
                <a:path w="4432935" h="417194">
                  <a:moveTo>
                    <a:pt x="4432566" y="0"/>
                  </a:moveTo>
                  <a:lnTo>
                    <a:pt x="0" y="0"/>
                  </a:lnTo>
                  <a:lnTo>
                    <a:pt x="0" y="365856"/>
                  </a:lnTo>
                  <a:lnTo>
                    <a:pt x="4008" y="385581"/>
                  </a:lnTo>
                  <a:lnTo>
                    <a:pt x="14922" y="401734"/>
                  </a:lnTo>
                  <a:lnTo>
                    <a:pt x="31075" y="412648"/>
                  </a:lnTo>
                  <a:lnTo>
                    <a:pt x="50800" y="416656"/>
                  </a:lnTo>
                  <a:lnTo>
                    <a:pt x="4381765" y="416656"/>
                  </a:lnTo>
                  <a:lnTo>
                    <a:pt x="4401490" y="412648"/>
                  </a:lnTo>
                  <a:lnTo>
                    <a:pt x="4417643" y="401734"/>
                  </a:lnTo>
                  <a:lnTo>
                    <a:pt x="4428558" y="385581"/>
                  </a:lnTo>
                  <a:lnTo>
                    <a:pt x="4432566" y="36585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0" y="458414"/>
              <a:ext cx="0" cy="340995"/>
            </a:xfrm>
            <a:custGeom>
              <a:avLst/>
              <a:gdLst/>
              <a:ahLst/>
              <a:cxnLst/>
              <a:rect l="l" t="t" r="r" b="b"/>
              <a:pathLst>
                <a:path h="340995">
                  <a:moveTo>
                    <a:pt x="0" y="34066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4457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4330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4203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64932" y="480819"/>
            <a:ext cx="1878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r>
              <a:rPr sz="1400" b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Fundamentals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1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52525" y="1127646"/>
            <a:ext cx="2305050" cy="12054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90"/>
              </a:spcBef>
            </a:pPr>
            <a:r>
              <a:rPr lang="en-IN" sz="3200" b="1" spc="-5" dirty="0">
                <a:latin typeface="Arial"/>
                <a:cs typeface="Arial"/>
              </a:rPr>
              <a:t>Lecture</a:t>
            </a:r>
            <a:r>
              <a:rPr lang="en-IN" sz="3200" b="1" spc="-45" dirty="0">
                <a:latin typeface="Arial"/>
                <a:cs typeface="Arial"/>
              </a:rPr>
              <a:t> #</a:t>
            </a:r>
            <a:endParaRPr lang="en-IN"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3200" dirty="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lang="en-IN" spc="-5" dirty="0">
                <a:latin typeface="Microsoft Sans Serif"/>
                <a:cs typeface="Microsoft Sans Serif"/>
              </a:rPr>
              <a:t>By: Abdul Aleem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Implementation</a:t>
            </a:r>
            <a:r>
              <a:rPr spc="110" dirty="0"/>
              <a:t> </a:t>
            </a:r>
            <a:r>
              <a:rPr dirty="0"/>
              <a:t>of</a:t>
            </a:r>
            <a:r>
              <a:rPr spc="110" dirty="0"/>
              <a:t> </a:t>
            </a:r>
            <a:r>
              <a:rPr spc="-10" dirty="0"/>
              <a:t>Queue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10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1235771"/>
            <a:ext cx="2978785" cy="8001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dirty="0">
                <a:latin typeface="Arial MT"/>
                <a:cs typeface="Arial MT"/>
              </a:rPr>
              <a:t>Queue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implemented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different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way:</a:t>
            </a:r>
            <a:endParaRPr sz="1100">
              <a:latin typeface="Arial MT"/>
              <a:cs typeface="Arial MT"/>
            </a:endParaRPr>
          </a:p>
          <a:p>
            <a:pPr marL="95885" indent="-83185">
              <a:lnSpc>
                <a:spcPct val="100000"/>
              </a:lnSpc>
              <a:spcBef>
                <a:spcPts val="710"/>
              </a:spcBef>
              <a:buChar char="-"/>
              <a:tabLst>
                <a:tab pos="95885" algn="l"/>
              </a:tabLst>
            </a:pPr>
            <a:r>
              <a:rPr sz="1100" dirty="0">
                <a:latin typeface="Arial MT"/>
                <a:cs typeface="Arial MT"/>
              </a:rPr>
              <a:t>Queue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implementation </a:t>
            </a: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Array.</a:t>
            </a:r>
            <a:endParaRPr sz="1100">
              <a:latin typeface="Arial MT"/>
              <a:cs typeface="Arial MT"/>
            </a:endParaRPr>
          </a:p>
          <a:p>
            <a:pPr marL="95885" indent="-83185">
              <a:lnSpc>
                <a:spcPct val="100000"/>
              </a:lnSpc>
              <a:spcBef>
                <a:spcPts val="715"/>
              </a:spcBef>
              <a:buChar char="-"/>
              <a:tabLst>
                <a:tab pos="95885" algn="l"/>
              </a:tabLst>
            </a:pPr>
            <a:r>
              <a:rPr sz="1100" dirty="0">
                <a:latin typeface="Arial MT"/>
                <a:cs typeface="Arial MT"/>
              </a:rPr>
              <a:t>Queue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implementation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Linked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List.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Implementation</a:t>
            </a:r>
            <a:r>
              <a:rPr spc="95" dirty="0"/>
              <a:t> </a:t>
            </a:r>
            <a:r>
              <a:rPr dirty="0"/>
              <a:t>of</a:t>
            </a:r>
            <a:r>
              <a:rPr spc="95" dirty="0"/>
              <a:t> </a:t>
            </a:r>
            <a:r>
              <a:rPr dirty="0"/>
              <a:t>Queue</a:t>
            </a:r>
            <a:r>
              <a:rPr spc="95" dirty="0"/>
              <a:t> </a:t>
            </a:r>
            <a:r>
              <a:rPr dirty="0"/>
              <a:t>using</a:t>
            </a:r>
            <a:r>
              <a:rPr spc="95" dirty="0"/>
              <a:t> </a:t>
            </a:r>
            <a:r>
              <a:rPr spc="-20" dirty="0"/>
              <a:t>Array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8052" y="1638181"/>
            <a:ext cx="1693961" cy="27243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2260">
              <a:lnSpc>
                <a:spcPct val="154000"/>
              </a:lnSpc>
              <a:spcBef>
                <a:spcPts val="100"/>
              </a:spcBef>
            </a:pPr>
            <a:r>
              <a:rPr spc="-10" dirty="0"/>
              <a:t>Suppose</a:t>
            </a:r>
            <a:r>
              <a:rPr spc="-30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dirty="0"/>
              <a:t>we</a:t>
            </a:r>
            <a:r>
              <a:rPr spc="-25" dirty="0"/>
              <a:t> </a:t>
            </a:r>
            <a:r>
              <a:rPr spc="-10" dirty="0"/>
              <a:t>have</a:t>
            </a:r>
            <a:r>
              <a:rPr spc="-30" dirty="0"/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spc="-10" dirty="0"/>
              <a:t>array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size</a:t>
            </a:r>
            <a:r>
              <a:rPr spc="-25" dirty="0"/>
              <a:t> </a:t>
            </a:r>
            <a:r>
              <a:rPr dirty="0"/>
              <a:t>MAX</a:t>
            </a:r>
            <a:r>
              <a:rPr spc="-30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dirty="0"/>
              <a:t>5.</a:t>
            </a:r>
            <a:r>
              <a:rPr spc="3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status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the </a:t>
            </a:r>
            <a:r>
              <a:rPr spc="-10" dirty="0"/>
              <a:t>array</a:t>
            </a:r>
            <a:r>
              <a:rPr spc="-35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dirty="0"/>
              <a:t>performing</a:t>
            </a:r>
            <a:r>
              <a:rPr spc="-35" dirty="0"/>
              <a:t> </a:t>
            </a:r>
            <a:r>
              <a:rPr spc="-10" dirty="0"/>
              <a:t>different</a:t>
            </a:r>
            <a:r>
              <a:rPr spc="-30" dirty="0"/>
              <a:t> </a:t>
            </a:r>
            <a:r>
              <a:rPr dirty="0"/>
              <a:t>queue</a:t>
            </a:r>
            <a:r>
              <a:rPr spc="-35" dirty="0"/>
              <a:t> </a:t>
            </a:r>
            <a:r>
              <a:rPr dirty="0"/>
              <a:t>operations</a:t>
            </a:r>
            <a:r>
              <a:rPr spc="-30" dirty="0"/>
              <a:t> </a:t>
            </a:r>
            <a:r>
              <a:rPr dirty="0"/>
              <a:t>are</a:t>
            </a:r>
            <a:r>
              <a:rPr spc="-35" dirty="0"/>
              <a:t> </a:t>
            </a:r>
            <a:r>
              <a:rPr spc="-10" dirty="0"/>
              <a:t>given</a:t>
            </a:r>
            <a:r>
              <a:rPr spc="-30" dirty="0"/>
              <a:t> </a:t>
            </a:r>
            <a:r>
              <a:rPr spc="-10" dirty="0"/>
              <a:t>below:</a:t>
            </a:r>
          </a:p>
          <a:p>
            <a:pPr marL="254635">
              <a:lnSpc>
                <a:spcPct val="100000"/>
              </a:lnSpc>
              <a:spcBef>
                <a:spcPts val="1110"/>
              </a:spcBef>
            </a:pPr>
            <a:r>
              <a:rPr dirty="0"/>
              <a:t>(a)</a:t>
            </a:r>
            <a:r>
              <a:rPr spc="-50" dirty="0"/>
              <a:t> </a:t>
            </a:r>
            <a:r>
              <a:rPr dirty="0"/>
              <a:t>Initially</a:t>
            </a:r>
            <a:r>
              <a:rPr spc="-45" dirty="0"/>
              <a:t> </a:t>
            </a:r>
            <a:r>
              <a:rPr spc="-10" dirty="0"/>
              <a:t>empty:</a:t>
            </a:r>
          </a:p>
          <a:p>
            <a:pPr marL="12700" marR="5080" algn="just">
              <a:lnSpc>
                <a:spcPct val="152200"/>
              </a:lnSpc>
              <a:spcBef>
                <a:spcPts val="590"/>
              </a:spcBef>
            </a:pPr>
            <a:r>
              <a:rPr sz="900" dirty="0"/>
              <a:t>[Here,</a:t>
            </a:r>
            <a:r>
              <a:rPr sz="900" spc="-35" dirty="0"/>
              <a:t> </a:t>
            </a:r>
            <a:r>
              <a:rPr sz="900" dirty="0"/>
              <a:t>MAX</a:t>
            </a:r>
            <a:r>
              <a:rPr sz="900" spc="-35" dirty="0"/>
              <a:t> </a:t>
            </a:r>
            <a:r>
              <a:rPr sz="900" dirty="0"/>
              <a:t>is</a:t>
            </a:r>
            <a:r>
              <a:rPr sz="900" spc="-35" dirty="0"/>
              <a:t> </a:t>
            </a:r>
            <a:r>
              <a:rPr sz="900" dirty="0"/>
              <a:t>the</a:t>
            </a:r>
            <a:r>
              <a:rPr sz="900" spc="-30" dirty="0"/>
              <a:t> </a:t>
            </a:r>
            <a:r>
              <a:rPr sz="900" dirty="0"/>
              <a:t>size</a:t>
            </a:r>
            <a:r>
              <a:rPr sz="900" spc="-35" dirty="0"/>
              <a:t> </a:t>
            </a:r>
            <a:r>
              <a:rPr sz="900" dirty="0"/>
              <a:t>of</a:t>
            </a:r>
            <a:r>
              <a:rPr sz="900" spc="-35" dirty="0"/>
              <a:t> </a:t>
            </a:r>
            <a:r>
              <a:rPr sz="900" dirty="0"/>
              <a:t>the</a:t>
            </a:r>
            <a:r>
              <a:rPr sz="900" spc="-35" dirty="0"/>
              <a:t> </a:t>
            </a:r>
            <a:r>
              <a:rPr sz="900" spc="-10" dirty="0"/>
              <a:t>array</a:t>
            </a:r>
            <a:r>
              <a:rPr sz="900" spc="-35" dirty="0"/>
              <a:t> </a:t>
            </a:r>
            <a:r>
              <a:rPr sz="900" dirty="0"/>
              <a:t>or</a:t>
            </a:r>
            <a:r>
              <a:rPr sz="900" spc="-30" dirty="0"/>
              <a:t> </a:t>
            </a:r>
            <a:r>
              <a:rPr sz="900" dirty="0"/>
              <a:t>the</a:t>
            </a:r>
            <a:r>
              <a:rPr sz="900" spc="-35" dirty="0"/>
              <a:t> </a:t>
            </a:r>
            <a:r>
              <a:rPr sz="900" spc="-10" dirty="0"/>
              <a:t>maximum</a:t>
            </a:r>
            <a:r>
              <a:rPr sz="900" spc="-35" dirty="0"/>
              <a:t> </a:t>
            </a:r>
            <a:r>
              <a:rPr sz="900" spc="-10" dirty="0"/>
              <a:t>number</a:t>
            </a:r>
            <a:r>
              <a:rPr sz="900" spc="-35" dirty="0"/>
              <a:t> </a:t>
            </a:r>
            <a:r>
              <a:rPr sz="900" dirty="0"/>
              <a:t>of</a:t>
            </a:r>
            <a:r>
              <a:rPr sz="900" spc="-35" dirty="0"/>
              <a:t> </a:t>
            </a:r>
            <a:r>
              <a:rPr sz="900" dirty="0"/>
              <a:t>elements</a:t>
            </a:r>
            <a:r>
              <a:rPr sz="900" spc="-30" dirty="0"/>
              <a:t> </a:t>
            </a:r>
            <a:r>
              <a:rPr sz="900" dirty="0"/>
              <a:t>that</a:t>
            </a:r>
            <a:r>
              <a:rPr sz="900" spc="-35" dirty="0"/>
              <a:t> </a:t>
            </a:r>
            <a:r>
              <a:rPr sz="900" dirty="0"/>
              <a:t>the</a:t>
            </a:r>
            <a:r>
              <a:rPr sz="900" spc="-35" dirty="0"/>
              <a:t> </a:t>
            </a:r>
            <a:r>
              <a:rPr sz="900" spc="-10" dirty="0"/>
              <a:t>queue </a:t>
            </a:r>
            <a:r>
              <a:rPr sz="900" dirty="0"/>
              <a:t>can</a:t>
            </a:r>
            <a:r>
              <a:rPr sz="900" spc="-10" dirty="0"/>
              <a:t> </a:t>
            </a:r>
            <a:r>
              <a:rPr sz="900" dirty="0"/>
              <a:t>hold,</a:t>
            </a:r>
            <a:r>
              <a:rPr sz="900" spc="-10" dirty="0"/>
              <a:t> </a:t>
            </a:r>
            <a:r>
              <a:rPr sz="900" dirty="0"/>
              <a:t>FRONT</a:t>
            </a:r>
            <a:r>
              <a:rPr sz="900" spc="-5" dirty="0"/>
              <a:t> </a:t>
            </a:r>
            <a:r>
              <a:rPr sz="900" dirty="0"/>
              <a:t>and</a:t>
            </a:r>
            <a:r>
              <a:rPr sz="900" spc="-10" dirty="0"/>
              <a:t> </a:t>
            </a:r>
            <a:r>
              <a:rPr sz="900" dirty="0"/>
              <a:t>REAR</a:t>
            </a:r>
            <a:r>
              <a:rPr sz="900" spc="-10" dirty="0"/>
              <a:t> </a:t>
            </a:r>
            <a:r>
              <a:rPr sz="900" dirty="0"/>
              <a:t>are</a:t>
            </a:r>
            <a:r>
              <a:rPr sz="900" spc="-10" dirty="0"/>
              <a:t> </a:t>
            </a:r>
            <a:r>
              <a:rPr sz="900" dirty="0"/>
              <a:t>the</a:t>
            </a:r>
            <a:r>
              <a:rPr sz="900" spc="-10" dirty="0"/>
              <a:t> references </a:t>
            </a:r>
            <a:r>
              <a:rPr sz="900" dirty="0"/>
              <a:t>to</a:t>
            </a:r>
            <a:r>
              <a:rPr sz="900" spc="-10" dirty="0"/>
              <a:t> </a:t>
            </a:r>
            <a:r>
              <a:rPr sz="900" dirty="0"/>
              <a:t>the</a:t>
            </a:r>
            <a:r>
              <a:rPr sz="900" spc="-10" dirty="0"/>
              <a:t> </a:t>
            </a:r>
            <a:r>
              <a:rPr sz="900" dirty="0"/>
              <a:t>first</a:t>
            </a:r>
            <a:r>
              <a:rPr sz="900" spc="-10" dirty="0"/>
              <a:t> </a:t>
            </a:r>
            <a:r>
              <a:rPr sz="900" dirty="0"/>
              <a:t>and</a:t>
            </a:r>
            <a:r>
              <a:rPr sz="900" spc="-10" dirty="0"/>
              <a:t> </a:t>
            </a:r>
            <a:r>
              <a:rPr sz="900" dirty="0"/>
              <a:t>the</a:t>
            </a:r>
            <a:r>
              <a:rPr sz="900" spc="-10" dirty="0"/>
              <a:t> </a:t>
            </a:r>
            <a:r>
              <a:rPr sz="900" dirty="0"/>
              <a:t>last</a:t>
            </a:r>
            <a:r>
              <a:rPr sz="900" spc="-10" dirty="0"/>
              <a:t> </a:t>
            </a:r>
            <a:r>
              <a:rPr sz="900" dirty="0"/>
              <a:t>element</a:t>
            </a:r>
            <a:r>
              <a:rPr sz="900" spc="-10" dirty="0"/>
              <a:t> </a:t>
            </a:r>
            <a:r>
              <a:rPr sz="900" dirty="0"/>
              <a:t>of</a:t>
            </a:r>
            <a:r>
              <a:rPr sz="900" spc="-10" dirty="0"/>
              <a:t> </a:t>
            </a:r>
            <a:r>
              <a:rPr sz="900" spc="-25" dirty="0"/>
              <a:t>the </a:t>
            </a:r>
            <a:r>
              <a:rPr sz="900" dirty="0"/>
              <a:t>queue</a:t>
            </a:r>
            <a:r>
              <a:rPr sz="900" spc="-30" dirty="0"/>
              <a:t> </a:t>
            </a:r>
            <a:r>
              <a:rPr sz="900" spc="-10" dirty="0"/>
              <a:t>respectively.]</a:t>
            </a:r>
            <a:endParaRPr sz="9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11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References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3964" y="1464366"/>
            <a:ext cx="106680" cy="144780"/>
            <a:chOff x="173964" y="1464366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04" y="1466905"/>
              <a:ext cx="101219" cy="1391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6504" y="1466906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156" y="148588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809" y="150486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9156" y="1536493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440" y="1533329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3440" y="158710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2419" y="146690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2249" y="1460533"/>
            <a:ext cx="4110354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dirty="0">
                <a:solidFill>
                  <a:srgbClr val="3333B2"/>
                </a:solidFill>
                <a:latin typeface="Arial MT"/>
                <a:cs typeface="Arial MT"/>
              </a:rPr>
              <a:t>Michael</a:t>
            </a:r>
            <a:r>
              <a:rPr sz="900" spc="-4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spc="-55" dirty="0">
                <a:solidFill>
                  <a:srgbClr val="3333B2"/>
                </a:solidFill>
                <a:latin typeface="Arial MT"/>
                <a:cs typeface="Arial MT"/>
              </a:rPr>
              <a:t>T.</a:t>
            </a:r>
            <a:r>
              <a:rPr sz="900" spc="-1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333B2"/>
                </a:solidFill>
                <a:latin typeface="Arial MT"/>
                <a:cs typeface="Arial MT"/>
              </a:rPr>
              <a:t>Goodrich,</a:t>
            </a:r>
            <a:r>
              <a:rPr sz="900" spc="-1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333B2"/>
                </a:solidFill>
                <a:latin typeface="Arial MT"/>
                <a:cs typeface="Arial MT"/>
              </a:rPr>
              <a:t>Roberto</a:t>
            </a:r>
            <a:r>
              <a:rPr sz="900" spc="-2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 MT"/>
                <a:cs typeface="Arial MT"/>
              </a:rPr>
              <a:t>Tamassia,</a:t>
            </a:r>
            <a:r>
              <a:rPr sz="900" spc="-1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333B2"/>
                </a:solidFill>
                <a:latin typeface="Arial MT"/>
                <a:cs typeface="Arial MT"/>
              </a:rPr>
              <a:t>Michael</a:t>
            </a:r>
            <a:r>
              <a:rPr sz="900" spc="-2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333B2"/>
                </a:solidFill>
                <a:latin typeface="Arial MT"/>
                <a:cs typeface="Arial MT"/>
              </a:rPr>
              <a:t>H.</a:t>
            </a:r>
            <a:r>
              <a:rPr sz="900" spc="-2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333B2"/>
                </a:solidFill>
                <a:latin typeface="Arial MT"/>
                <a:cs typeface="Arial MT"/>
              </a:rPr>
              <a:t>Goldwasser</a:t>
            </a:r>
            <a:r>
              <a:rPr sz="900" spc="-2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333B2"/>
                </a:solidFill>
                <a:latin typeface="Arial MT"/>
                <a:cs typeface="Arial MT"/>
              </a:rPr>
              <a:t>‘Data</a:t>
            </a:r>
            <a:r>
              <a:rPr sz="900" spc="-2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 MT"/>
                <a:cs typeface="Arial MT"/>
              </a:rPr>
              <a:t>Structures </a:t>
            </a:r>
            <a:r>
              <a:rPr sz="900" dirty="0">
                <a:solidFill>
                  <a:srgbClr val="3333B2"/>
                </a:solidFill>
                <a:latin typeface="Arial MT"/>
                <a:cs typeface="Arial MT"/>
              </a:rPr>
              <a:t>and</a:t>
            </a:r>
            <a:r>
              <a:rPr sz="900" spc="-3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333B2"/>
                </a:solidFill>
                <a:latin typeface="Arial MT"/>
                <a:cs typeface="Arial MT"/>
              </a:rPr>
              <a:t>Algorithms</a:t>
            </a:r>
            <a:r>
              <a:rPr sz="900" spc="-3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333B2"/>
                </a:solidFill>
                <a:latin typeface="Arial MT"/>
                <a:cs typeface="Arial MT"/>
              </a:rPr>
              <a:t>in</a:t>
            </a:r>
            <a:r>
              <a:rPr sz="900" spc="-3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 MT"/>
                <a:cs typeface="Arial MT"/>
              </a:rPr>
              <a:t>Java’,</a:t>
            </a:r>
            <a:r>
              <a:rPr sz="900" spc="-3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i="1" dirty="0">
                <a:solidFill>
                  <a:srgbClr val="3333B2"/>
                </a:solidFill>
                <a:latin typeface="Arial"/>
                <a:cs typeface="Arial"/>
              </a:rPr>
              <a:t>Wiley</a:t>
            </a:r>
            <a:r>
              <a:rPr sz="900" dirty="0">
                <a:solidFill>
                  <a:srgbClr val="3333B2"/>
                </a:solidFill>
                <a:latin typeface="Arial MT"/>
                <a:cs typeface="Arial MT"/>
              </a:rPr>
              <a:t>,</a:t>
            </a:r>
            <a:r>
              <a:rPr sz="900" spc="-3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 MT"/>
                <a:cs typeface="Arial MT"/>
              </a:rPr>
              <a:t>2014.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12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Contents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810209"/>
            <a:ext cx="188391" cy="1883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934" y="82614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107" y="803883"/>
            <a:ext cx="653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Motivation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581" y="1273403"/>
            <a:ext cx="188391" cy="1883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3934" y="128934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107" y="1267077"/>
            <a:ext cx="1079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Basic</a:t>
            </a:r>
            <a:r>
              <a:rPr sz="1100" spc="-60" dirty="0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Operations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581" y="1736598"/>
            <a:ext cx="188391" cy="1883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3934" y="175169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107" y="1730272"/>
            <a:ext cx="15811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7" action="ppaction://hlinksldjump"/>
              </a:rPr>
              <a:t>Implementation</a:t>
            </a:r>
            <a:r>
              <a:rPr sz="1100" spc="20" dirty="0">
                <a:solidFill>
                  <a:srgbClr val="3333B2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7" action="ppaction://hlinksldjump"/>
              </a:rPr>
              <a:t>of</a:t>
            </a:r>
            <a:r>
              <a:rPr sz="1100" spc="25" dirty="0">
                <a:solidFill>
                  <a:srgbClr val="3333B2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7" action="ppaction://hlinksldjump"/>
              </a:rPr>
              <a:t>Queue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581" y="2199792"/>
            <a:ext cx="188391" cy="18839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3934" y="221571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107" y="2193466"/>
            <a:ext cx="2315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Implementation</a:t>
            </a:r>
            <a:r>
              <a:rPr sz="1100" spc="-15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of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Queue</a:t>
            </a:r>
            <a:r>
              <a:rPr sz="1100" spc="-15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using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Array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581" y="2662986"/>
            <a:ext cx="188391" cy="18839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33934" y="267714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2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25107" y="2656648"/>
            <a:ext cx="730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11" action="ppaction://hlinksldjump"/>
              </a:rPr>
              <a:t>References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Motivation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994156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830387"/>
            <a:ext cx="4079875" cy="183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4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Queue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linear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structure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insertion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takes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place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rear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deletion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takes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place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other</a:t>
            </a:r>
            <a:r>
              <a:rPr sz="1100" spc="-25" dirty="0">
                <a:latin typeface="Arial MT"/>
                <a:cs typeface="Arial MT"/>
              </a:rPr>
              <a:t> end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front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some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real-</a:t>
            </a:r>
            <a:r>
              <a:rPr sz="1100" dirty="0">
                <a:latin typeface="Arial MT"/>
                <a:cs typeface="Arial MT"/>
              </a:rPr>
              <a:t>world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examples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below:</a:t>
            </a:r>
            <a:endParaRPr sz="1100">
              <a:latin typeface="Arial MT"/>
              <a:cs typeface="Arial MT"/>
            </a:endParaRPr>
          </a:p>
          <a:p>
            <a:pPr marL="12700" marR="5080" indent="93980" algn="just">
              <a:lnSpc>
                <a:spcPct val="154000"/>
              </a:lnSpc>
              <a:buChar char="-"/>
              <a:tabLst>
                <a:tab pos="106680" algn="l"/>
              </a:tabLst>
            </a:pPr>
            <a:r>
              <a:rPr sz="1100" dirty="0">
                <a:latin typeface="Arial MT"/>
                <a:cs typeface="Arial MT"/>
              </a:rPr>
              <a:t>People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waiting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bus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stop.</a:t>
            </a:r>
            <a:r>
              <a:rPr sz="1100" spc="2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first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person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standing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line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first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bus.</a:t>
            </a:r>
            <a:endParaRPr sz="1100">
              <a:latin typeface="Arial MT"/>
              <a:cs typeface="Arial MT"/>
            </a:endParaRPr>
          </a:p>
          <a:p>
            <a:pPr marL="12700" marR="5080" indent="84455" algn="just">
              <a:lnSpc>
                <a:spcPct val="154000"/>
              </a:lnSpc>
              <a:buChar char="-"/>
              <a:tabLst>
                <a:tab pos="97155" algn="l"/>
              </a:tabLst>
            </a:pPr>
            <a:r>
              <a:rPr sz="1100" spc="-10" dirty="0">
                <a:latin typeface="Arial MT"/>
                <a:cs typeface="Arial MT"/>
              </a:rPr>
              <a:t>People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waiting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movie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ticket.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first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person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line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be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first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movie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ticket.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3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8515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Motivation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999" y="675725"/>
            <a:ext cx="3600019" cy="22436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4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8515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Motivation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158" y="918863"/>
            <a:ext cx="3486377" cy="17558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5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Motivation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680643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16900"/>
            <a:ext cx="4079240" cy="264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4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1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examples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above,</a:t>
            </a:r>
            <a:r>
              <a:rPr sz="1100" spc="18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1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see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1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first</a:t>
            </a:r>
            <a:r>
              <a:rPr sz="1100" spc="1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element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in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queue</a:t>
            </a:r>
            <a:r>
              <a:rPr sz="1100" spc="1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gets</a:t>
            </a:r>
            <a:r>
              <a:rPr sz="1100" spc="1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service</a:t>
            </a:r>
            <a:r>
              <a:rPr sz="1100" spc="1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first.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So,</a:t>
            </a:r>
            <a:r>
              <a:rPr sz="1100" spc="1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queue</a:t>
            </a:r>
            <a:r>
              <a:rPr sz="1100" spc="1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1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1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</a:t>
            </a:r>
            <a:r>
              <a:rPr sz="1100" spc="1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structure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works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FIFO</a:t>
            </a:r>
            <a:r>
              <a:rPr sz="1100" b="1" spc="-10" dirty="0">
                <a:latin typeface="Arial"/>
                <a:cs typeface="Arial"/>
              </a:rPr>
              <a:t> (First-</a:t>
            </a:r>
            <a:r>
              <a:rPr sz="1100" b="1" dirty="0">
                <a:latin typeface="Arial"/>
                <a:cs typeface="Arial"/>
              </a:rPr>
              <a:t>In, </a:t>
            </a:r>
            <a:r>
              <a:rPr sz="1100" b="1" spc="-10" dirty="0">
                <a:latin typeface="Arial"/>
                <a:cs typeface="Arial"/>
              </a:rPr>
              <a:t>First-</a:t>
            </a:r>
            <a:r>
              <a:rPr sz="1100" b="1" dirty="0">
                <a:latin typeface="Arial"/>
                <a:cs typeface="Arial"/>
              </a:rPr>
              <a:t>Out)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principle.</a:t>
            </a:r>
            <a:r>
              <a:rPr sz="1100" spc="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Consequently,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first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element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inserted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into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queue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first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element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be </a:t>
            </a:r>
            <a:r>
              <a:rPr sz="1100" spc="-10" dirty="0">
                <a:latin typeface="Arial MT"/>
                <a:cs typeface="Arial MT"/>
              </a:rPr>
              <a:t>deleted.</a:t>
            </a:r>
            <a:endParaRPr sz="1100">
              <a:latin typeface="Arial MT"/>
              <a:cs typeface="Arial MT"/>
            </a:endParaRPr>
          </a:p>
          <a:p>
            <a:pPr marL="12700" marR="5080" algn="just">
              <a:lnSpc>
                <a:spcPct val="154000"/>
              </a:lnSpc>
              <a:spcBef>
                <a:spcPts val="300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1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examples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above,</a:t>
            </a:r>
            <a:r>
              <a:rPr sz="1100" spc="18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1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see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1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first</a:t>
            </a:r>
            <a:r>
              <a:rPr sz="1100" spc="1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element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in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queue</a:t>
            </a:r>
            <a:r>
              <a:rPr sz="1100" spc="1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gets</a:t>
            </a:r>
            <a:r>
              <a:rPr sz="1100" spc="1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service</a:t>
            </a:r>
            <a:r>
              <a:rPr sz="1100" spc="1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first.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So,</a:t>
            </a:r>
            <a:r>
              <a:rPr sz="1100" spc="1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queue</a:t>
            </a:r>
            <a:r>
              <a:rPr sz="1100" spc="1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1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1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</a:t>
            </a:r>
            <a:r>
              <a:rPr sz="1100" spc="1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structure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works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FIFO</a:t>
            </a:r>
            <a:r>
              <a:rPr sz="1100" b="1" spc="-10" dirty="0">
                <a:latin typeface="Arial"/>
                <a:cs typeface="Arial"/>
              </a:rPr>
              <a:t> (First-</a:t>
            </a:r>
            <a:r>
              <a:rPr sz="1100" b="1" dirty="0">
                <a:latin typeface="Arial"/>
                <a:cs typeface="Arial"/>
              </a:rPr>
              <a:t>In, </a:t>
            </a:r>
            <a:r>
              <a:rPr sz="1100" b="1" spc="-10" dirty="0">
                <a:latin typeface="Arial"/>
                <a:cs typeface="Arial"/>
              </a:rPr>
              <a:t>First-</a:t>
            </a:r>
            <a:r>
              <a:rPr sz="1100" b="1" dirty="0">
                <a:latin typeface="Arial"/>
                <a:cs typeface="Arial"/>
              </a:rPr>
              <a:t>Out)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principle.</a:t>
            </a:r>
            <a:r>
              <a:rPr sz="1100" spc="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Consequently,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first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element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inserted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into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queue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first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element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be </a:t>
            </a:r>
            <a:r>
              <a:rPr sz="1100" spc="-10" dirty="0">
                <a:latin typeface="Arial MT"/>
                <a:cs typeface="Arial MT"/>
              </a:rPr>
              <a:t>deleted.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009165"/>
            <a:ext cx="76809" cy="768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6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Basic</a:t>
            </a:r>
            <a:r>
              <a:rPr spc="70" dirty="0"/>
              <a:t> </a:t>
            </a:r>
            <a:r>
              <a:rPr spc="-10" dirty="0"/>
              <a:t>Operations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662178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98409"/>
            <a:ext cx="4075429" cy="1650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>
              <a:lnSpc>
                <a:spcPct val="154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When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add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item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queue,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insert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onto</a:t>
            </a:r>
            <a:r>
              <a:rPr sz="1100" spc="-25" dirty="0">
                <a:latin typeface="Arial MT"/>
                <a:cs typeface="Arial MT"/>
              </a:rPr>
              <a:t> the </a:t>
            </a:r>
            <a:r>
              <a:rPr sz="1100" dirty="0">
                <a:latin typeface="Arial MT"/>
                <a:cs typeface="Arial MT"/>
              </a:rPr>
              <a:t>queue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(enqueue).</a:t>
            </a:r>
            <a:endParaRPr sz="1100">
              <a:latin typeface="Arial MT"/>
              <a:cs typeface="Arial MT"/>
            </a:endParaRPr>
          </a:p>
          <a:p>
            <a:pPr marL="12700" marR="241300">
              <a:lnSpc>
                <a:spcPct val="154000"/>
              </a:lnSpc>
              <a:spcBef>
                <a:spcPts val="300"/>
              </a:spcBef>
            </a:pPr>
            <a:r>
              <a:rPr sz="1100" dirty="0">
                <a:latin typeface="Arial MT"/>
                <a:cs typeface="Arial MT"/>
              </a:rPr>
              <a:t>When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remove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item,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delete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queue (dequeue).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54000"/>
              </a:lnSpc>
              <a:spcBef>
                <a:spcPts val="295"/>
              </a:spcBef>
            </a:pPr>
            <a:r>
              <a:rPr sz="1100" dirty="0">
                <a:latin typeface="Arial MT"/>
                <a:cs typeface="Arial MT"/>
              </a:rPr>
              <a:t>Queue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restricts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access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item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front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only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does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support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arbitrary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access.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216355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770545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25" y="2269432"/>
            <a:ext cx="3943612" cy="84671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7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Basic</a:t>
            </a:r>
            <a:r>
              <a:rPr spc="90" dirty="0"/>
              <a:t> </a:t>
            </a:r>
            <a:r>
              <a:rPr dirty="0"/>
              <a:t>Operations</a:t>
            </a:r>
            <a:r>
              <a:rPr spc="100" dirty="0"/>
              <a:t>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26615"/>
            <a:ext cx="4204970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10" dirty="0">
                <a:latin typeface="Arial MT"/>
                <a:cs typeface="Arial MT"/>
              </a:rPr>
              <a:t>Conditions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associated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insert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delete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operation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queue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– </a:t>
            </a:r>
            <a:r>
              <a:rPr sz="1100" b="1" dirty="0">
                <a:latin typeface="Arial"/>
                <a:cs typeface="Arial"/>
              </a:rPr>
              <a:t>Queue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Overflow: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arises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insert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new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item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queue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space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available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new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item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queue.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64" y="1703677"/>
            <a:ext cx="4249871" cy="91602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8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Basic</a:t>
            </a:r>
            <a:r>
              <a:rPr spc="90" dirty="0"/>
              <a:t> </a:t>
            </a:r>
            <a:r>
              <a:rPr dirty="0"/>
              <a:t>Operations</a:t>
            </a:r>
            <a:r>
              <a:rPr spc="100" dirty="0"/>
              <a:t> </a:t>
            </a:r>
            <a:r>
              <a:rPr spc="-1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16150"/>
            <a:ext cx="402590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Queue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Underflow: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arises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delete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item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queue,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queue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empty.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690" y="1513088"/>
            <a:ext cx="4238842" cy="9690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9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517</Words>
  <Application>Microsoft Office PowerPoint</Application>
  <PresentationFormat>Custom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MT</vt:lpstr>
      <vt:lpstr>Microsoft Sans Serif</vt:lpstr>
      <vt:lpstr>Office Theme</vt:lpstr>
      <vt:lpstr>PowerPoint Presentation</vt:lpstr>
      <vt:lpstr>Contents</vt:lpstr>
      <vt:lpstr>Motivation</vt:lpstr>
      <vt:lpstr>PowerPoint Presentation</vt:lpstr>
      <vt:lpstr>PowerPoint Presentation</vt:lpstr>
      <vt:lpstr>Motivation</vt:lpstr>
      <vt:lpstr>Basic Operations</vt:lpstr>
      <vt:lpstr>Basic Operations (continued)</vt:lpstr>
      <vt:lpstr>Basic Operations (continued)</vt:lpstr>
      <vt:lpstr>Implementation of Queue</vt:lpstr>
      <vt:lpstr>Implementation of Queue using Array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Fundamentals</dc:title>
  <dc:creator> Lecture 30</dc:creator>
  <cp:lastModifiedBy>Abdul Aleem</cp:lastModifiedBy>
  <cp:revision>1</cp:revision>
  <dcterms:created xsi:type="dcterms:W3CDTF">2023-12-02T16:02:55Z</dcterms:created>
  <dcterms:modified xsi:type="dcterms:W3CDTF">2023-12-02T16:22:03Z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2021-06-30T00:00:00Z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2023-12-02T00:00:00Z</vt:filetime>
  </property>
  <property fmtid="{D5CDD505-2E9C-101B-9397-08002B2CF9AE}" pid="5" name="PTEX.Fullbanner">
    <vt:lpwstr>This is pdfTeX, Version 3.14159265-2.6-1.40.21 (TeX Live 2020) kpathsea version 6.3.2</vt:lpwstr>
  </property>
  <property fmtid="{D5CDD505-2E9C-101B-9397-08002B2CF9AE}" pid="6" name="Producer">
    <vt:lpwstr>pdfTeX-1.40.21</vt:lpwstr>
  </property>
</Properties>
</file>