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626" y="466824"/>
            <a:ext cx="1904847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940" y="1508628"/>
            <a:ext cx="4346219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721181"/>
            <a:ext cx="4079240" cy="151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5784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02277"/>
            <a:ext cx="4483735" cy="494665"/>
            <a:chOff x="87743" y="402277"/>
            <a:chExt cx="4483735" cy="494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94918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82218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08419"/>
              <a:ext cx="50749" cy="386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02277"/>
              <a:ext cx="4432935" cy="443865"/>
            </a:xfrm>
            <a:custGeom>
              <a:avLst/>
              <a:gdLst/>
              <a:ahLst/>
              <a:cxnLst/>
              <a:rect l="l" t="t" r="r" b="b"/>
              <a:pathLst>
                <a:path w="4432935" h="443865">
                  <a:moveTo>
                    <a:pt x="4432566" y="0"/>
                  </a:moveTo>
                  <a:lnTo>
                    <a:pt x="0" y="0"/>
                  </a:lnTo>
                  <a:lnTo>
                    <a:pt x="0" y="392640"/>
                  </a:lnTo>
                  <a:lnTo>
                    <a:pt x="4008" y="412365"/>
                  </a:lnTo>
                  <a:lnTo>
                    <a:pt x="14922" y="428518"/>
                  </a:lnTo>
                  <a:lnTo>
                    <a:pt x="31075" y="439432"/>
                  </a:lnTo>
                  <a:lnTo>
                    <a:pt x="50800" y="443440"/>
                  </a:lnTo>
                  <a:lnTo>
                    <a:pt x="4381765" y="443440"/>
                  </a:lnTo>
                  <a:lnTo>
                    <a:pt x="4401490" y="439432"/>
                  </a:lnTo>
                  <a:lnTo>
                    <a:pt x="4417643" y="428518"/>
                  </a:lnTo>
                  <a:lnTo>
                    <a:pt x="4428558" y="412365"/>
                  </a:lnTo>
                  <a:lnTo>
                    <a:pt x="4432566" y="392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46515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5">
                  <a:moveTo>
                    <a:pt x="0" y="3674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33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211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084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Binary</a:t>
            </a:r>
            <a:r>
              <a:rPr spc="-10" dirty="0"/>
              <a:t> </a:t>
            </a:r>
            <a:r>
              <a:rPr spc="-15" dirty="0"/>
              <a:t>Tree</a:t>
            </a:r>
            <a:r>
              <a:rPr spc="-5" dirty="0"/>
              <a:t> Traversal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381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Inorder</a:t>
            </a:r>
            <a:r>
              <a:rPr sz="1400" spc="-6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25322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3414"/>
            <a:ext cx="402336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 the case of </a:t>
            </a:r>
            <a:r>
              <a:rPr sz="1100" spc="-10" dirty="0">
                <a:latin typeface="Microsoft Sans Serif"/>
                <a:cs typeface="Microsoft Sans Serif"/>
              </a:rPr>
              <a:t>inorder </a:t>
            </a:r>
            <a:r>
              <a:rPr sz="1100" spc="-15" dirty="0">
                <a:latin typeface="Microsoft Sans Serif"/>
                <a:cs typeface="Microsoft Sans Serif"/>
              </a:rPr>
              <a:t>traversal, </a:t>
            </a:r>
            <a:r>
              <a:rPr sz="1100" spc="-5" dirty="0">
                <a:latin typeface="Microsoft Sans Serif"/>
                <a:cs typeface="Microsoft Sans Serif"/>
              </a:rPr>
              <a:t>the root of </a:t>
            </a:r>
            <a:r>
              <a:rPr sz="1100" spc="-10" dirty="0">
                <a:latin typeface="Microsoft Sans Serif"/>
                <a:cs typeface="Microsoft Sans Serif"/>
              </a:rPr>
              <a:t>each </a:t>
            </a:r>
            <a:r>
              <a:rPr sz="1100" spc="-5" dirty="0">
                <a:latin typeface="Microsoft Sans Serif"/>
                <a:cs typeface="Microsoft Sans Serif"/>
              </a:rPr>
              <a:t>subtree </a:t>
            </a:r>
            <a:r>
              <a:rPr sz="1100" spc="-10" dirty="0">
                <a:latin typeface="Microsoft Sans Serif"/>
                <a:cs typeface="Microsoft Sans Serif"/>
              </a:rPr>
              <a:t>is visited </a:t>
            </a:r>
            <a:r>
              <a:rPr sz="1100" spc="-5" dirty="0">
                <a:latin typeface="Microsoft Sans Serif"/>
                <a:cs typeface="Microsoft Sans Serif"/>
              </a:rPr>
              <a:t> after </a:t>
            </a:r>
            <a:r>
              <a:rPr sz="1100" spc="-10" dirty="0">
                <a:latin typeface="Microsoft Sans Serif"/>
                <a:cs typeface="Microsoft Sans Serif"/>
              </a:rPr>
              <a:t>its </a:t>
            </a:r>
            <a:r>
              <a:rPr sz="1100" spc="-5" dirty="0">
                <a:latin typeface="Microsoft Sans Serif"/>
                <a:cs typeface="Microsoft Sans Serif"/>
              </a:rPr>
              <a:t>left subtree has </a:t>
            </a:r>
            <a:r>
              <a:rPr sz="1100" spc="-10" dirty="0">
                <a:latin typeface="Microsoft Sans Serif"/>
                <a:cs typeface="Microsoft Sans Serif"/>
              </a:rPr>
              <a:t>been </a:t>
            </a:r>
            <a:r>
              <a:rPr sz="1100" spc="-15" dirty="0">
                <a:latin typeface="Microsoft Sans Serif"/>
                <a:cs typeface="Microsoft Sans Serif"/>
              </a:rPr>
              <a:t>traversed but before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5" dirty="0">
                <a:latin typeface="Microsoft Sans Serif"/>
                <a:cs typeface="Microsoft Sans Serif"/>
              </a:rPr>
              <a:t>traversal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begins.</a:t>
            </a:r>
            <a:endParaRPr sz="11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79500"/>
            <a:ext cx="76809" cy="768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0080" y="1225753"/>
            <a:ext cx="134620" cy="438150"/>
            <a:chOff x="490080" y="1225753"/>
            <a:chExt cx="134620" cy="438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80" y="1225753"/>
              <a:ext cx="134416" cy="1344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377581"/>
              <a:ext cx="134416" cy="1344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1529422"/>
              <a:ext cx="134416" cy="1344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3481" y="1224767"/>
            <a:ext cx="6794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034" y="1196751"/>
            <a:ext cx="204470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8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inorder.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root.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inorder.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70329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8544" y="2010816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698433"/>
            <a:ext cx="2920365" cy="140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7650" marR="329565" indent="-17081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inorderTraversal(TreeNode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root)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(root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47650" marR="462280" indent="1701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000" spc="-5" dirty="0">
                <a:latin typeface="Courier New"/>
                <a:cs typeface="Courier New"/>
              </a:rPr>
              <a:t>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inorderTraversal(root.left);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print(root.data);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inorderTraversal(root.right);</a:t>
            </a:r>
            <a:endParaRPr sz="1000">
              <a:latin typeface="Courier New"/>
              <a:cs typeface="Courier New"/>
            </a:endParaRPr>
          </a:p>
          <a:p>
            <a:pPr marL="76835">
              <a:lnSpc>
                <a:spcPts val="11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544" y="3154603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45565"/>
            <a:ext cx="2957830" cy="523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Inorder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5" dirty="0">
                <a:latin typeface="Arial"/>
                <a:cs typeface="Arial"/>
              </a:rPr>
              <a:t> 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Traverse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inorder.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289" y="634352"/>
            <a:ext cx="2015407" cy="1084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838514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Solution 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05" y="2055573"/>
            <a:ext cx="4320067" cy="14004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1381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Inorder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419374"/>
            <a:ext cx="3959906" cy="2904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7456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</a:rPr>
              <a:t>Level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Order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5062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78724"/>
            <a:ext cx="4050029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89255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0" dirty="0">
                <a:latin typeface="Microsoft Sans Serif"/>
                <a:cs typeface="Microsoft Sans Serif"/>
              </a:rPr>
              <a:t>level </a:t>
            </a:r>
            <a:r>
              <a:rPr sz="1100" spc="-5" dirty="0">
                <a:latin typeface="Microsoft Sans Serif"/>
                <a:cs typeface="Microsoft Sans Serif"/>
              </a:rPr>
              <a:t>order </a:t>
            </a:r>
            <a:r>
              <a:rPr sz="1100" spc="-15" dirty="0">
                <a:latin typeface="Microsoft Sans Serif"/>
                <a:cs typeface="Microsoft Sans Serif"/>
              </a:rPr>
              <a:t>traversal,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nodes </a:t>
            </a:r>
            <a:r>
              <a:rPr sz="1100" spc="-5" dirty="0">
                <a:latin typeface="Microsoft Sans Serif"/>
                <a:cs typeface="Microsoft Sans Serif"/>
              </a:rPr>
              <a:t>are </a:t>
            </a:r>
            <a:r>
              <a:rPr sz="1100" spc="-10" dirty="0">
                <a:latin typeface="Microsoft Sans Serif"/>
                <a:cs typeface="Microsoft Sans Serif"/>
              </a:rPr>
              <a:t>visited </a:t>
            </a:r>
            <a:r>
              <a:rPr sz="1100" spc="-20" dirty="0">
                <a:latin typeface="Microsoft Sans Serif"/>
                <a:cs typeface="Microsoft Sans Serif"/>
              </a:rPr>
              <a:t>level by level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going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right.</a:t>
            </a:r>
            <a:endParaRPr sz="1100">
              <a:latin typeface="Microsoft Sans Serif"/>
              <a:cs typeface="Microsoft Sans Serif"/>
            </a:endParaRPr>
          </a:p>
          <a:p>
            <a:pPr marL="12700" marR="464820" algn="just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This also known </a:t>
            </a:r>
            <a:r>
              <a:rPr sz="1100" spc="-5" dirty="0">
                <a:latin typeface="Microsoft Sans Serif"/>
                <a:cs typeface="Microsoft Sans Serif"/>
              </a:rPr>
              <a:t>as </a:t>
            </a:r>
            <a:r>
              <a:rPr sz="1100" b="1" spc="-5" dirty="0">
                <a:latin typeface="Arial"/>
                <a:cs typeface="Arial"/>
              </a:rPr>
              <a:t>breadth </a:t>
            </a:r>
            <a:r>
              <a:rPr sz="1100" b="1" spc="-10" dirty="0">
                <a:latin typeface="Arial"/>
                <a:cs typeface="Arial"/>
              </a:rPr>
              <a:t>first </a:t>
            </a:r>
            <a:r>
              <a:rPr sz="1100" b="1" spc="-15" dirty="0">
                <a:latin typeface="Arial"/>
                <a:cs typeface="Arial"/>
              </a:rPr>
              <a:t>search </a:t>
            </a:r>
            <a:r>
              <a:rPr sz="1100" b="1" spc="-5" dirty="0">
                <a:latin typeface="Arial"/>
                <a:cs typeface="Arial"/>
              </a:rPr>
              <a:t>(BFS) </a:t>
            </a:r>
            <a:r>
              <a:rPr sz="1100" spc="-5" dirty="0">
                <a:latin typeface="Microsoft Sans Serif"/>
                <a:cs typeface="Microsoft Sans Serif"/>
              </a:rPr>
              <a:t>approach.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level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requires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structure.</a:t>
            </a:r>
            <a:endParaRPr sz="1100">
              <a:latin typeface="Microsoft Sans Serif"/>
              <a:cs typeface="Microsoft Sans Serif"/>
            </a:endParaRPr>
          </a:p>
          <a:p>
            <a:pPr marL="12700" marR="3556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When </a:t>
            </a:r>
            <a:r>
              <a:rPr sz="1100" spc="-15" dirty="0">
                <a:latin typeface="Microsoft Sans Serif"/>
                <a:cs typeface="Microsoft Sans Serif"/>
              </a:rPr>
              <a:t>we </a:t>
            </a:r>
            <a:r>
              <a:rPr sz="1100" spc="-5" dirty="0">
                <a:latin typeface="Microsoft Sans Serif"/>
                <a:cs typeface="Microsoft Sans Serif"/>
              </a:rPr>
              <a:t>process </a:t>
            </a:r>
            <a:r>
              <a:rPr sz="1100" spc="-10" dirty="0">
                <a:latin typeface="Microsoft Sans Serif"/>
                <a:cs typeface="Microsoft Sans Serif"/>
              </a:rPr>
              <a:t>a node, we’ll push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5" dirty="0">
                <a:latin typeface="Microsoft Sans Serif"/>
                <a:cs typeface="Microsoft Sans Serif"/>
              </a:rPr>
              <a:t>node’s </a:t>
            </a:r>
            <a:r>
              <a:rPr sz="1100" spc="-10" dirty="0">
                <a:latin typeface="Microsoft Sans Serif"/>
                <a:cs typeface="Microsoft Sans Serif"/>
              </a:rPr>
              <a:t>children </a:t>
            </a:r>
            <a:r>
              <a:rPr sz="1100" spc="-5" dirty="0">
                <a:latin typeface="Microsoft Sans Serif"/>
                <a:cs typeface="Microsoft Sans Serif"/>
              </a:rPr>
              <a:t>onto 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 </a:t>
            </a:r>
            <a:r>
              <a:rPr sz="1100" spc="-5" dirty="0">
                <a:latin typeface="Microsoft Sans Serif"/>
                <a:cs typeface="Microsoft Sans Serif"/>
              </a:rPr>
              <a:t>of the </a:t>
            </a:r>
            <a:r>
              <a:rPr sz="1100" spc="-10" dirty="0">
                <a:latin typeface="Microsoft Sans Serif"/>
                <a:cs typeface="Microsoft Sans Serif"/>
              </a:rPr>
              <a:t>queue in </a:t>
            </a:r>
            <a:r>
              <a:rPr sz="1100" spc="-5" dirty="0">
                <a:latin typeface="Microsoft Sans Serif"/>
                <a:cs typeface="Microsoft Sans Serif"/>
              </a:rPr>
              <a:t>the order </a:t>
            </a:r>
            <a:r>
              <a:rPr sz="1100" spc="-10" dirty="0">
                <a:latin typeface="Microsoft Sans Serif"/>
                <a:cs typeface="Microsoft Sans Serif"/>
              </a:rPr>
              <a:t>in which </a:t>
            </a:r>
            <a:r>
              <a:rPr sz="1100" spc="-15" dirty="0">
                <a:latin typeface="Microsoft Sans Serif"/>
                <a:cs typeface="Microsoft Sans Serif"/>
              </a:rPr>
              <a:t>we </a:t>
            </a:r>
            <a:r>
              <a:rPr sz="1100" spc="-10" dirty="0">
                <a:latin typeface="Microsoft Sans Serif"/>
                <a:cs typeface="Microsoft Sans Serif"/>
              </a:rPr>
              <a:t>want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15" dirty="0">
                <a:latin typeface="Microsoft Sans Serif"/>
                <a:cs typeface="Microsoft Sans Serif"/>
              </a:rPr>
              <a:t>traverse </a:t>
            </a:r>
            <a:r>
              <a:rPr sz="1100" spc="-10" dirty="0">
                <a:latin typeface="Microsoft Sans Serif"/>
                <a:cs typeface="Microsoft Sans Serif"/>
              </a:rPr>
              <a:t>(in this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case,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right).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this </a:t>
            </a:r>
            <a:r>
              <a:rPr sz="1100" spc="-50" dirty="0">
                <a:latin typeface="Microsoft Sans Serif"/>
                <a:cs typeface="Microsoft Sans Serif"/>
              </a:rPr>
              <a:t>way, </a:t>
            </a:r>
            <a:r>
              <a:rPr sz="1100" spc="-10" dirty="0">
                <a:latin typeface="Microsoft Sans Serif"/>
                <a:cs typeface="Microsoft Sans Serif"/>
              </a:rPr>
              <a:t>we’ll </a:t>
            </a:r>
            <a:r>
              <a:rPr sz="1100" spc="-20" dirty="0">
                <a:latin typeface="Microsoft Sans Serif"/>
                <a:cs typeface="Microsoft Sans Serif"/>
              </a:rPr>
              <a:t>have </a:t>
            </a:r>
            <a:r>
              <a:rPr sz="1100" spc="-10" dirty="0">
                <a:latin typeface="Microsoft Sans Serif"/>
                <a:cs typeface="Microsoft Sans Serif"/>
              </a:rPr>
              <a:t>finished </a:t>
            </a:r>
            <a:r>
              <a:rPr sz="1100" spc="-5" dirty="0">
                <a:latin typeface="Microsoft Sans Serif"/>
                <a:cs typeface="Microsoft Sans Serif"/>
              </a:rPr>
              <a:t>putting the </a:t>
            </a:r>
            <a:r>
              <a:rPr sz="1100" spc="-15" dirty="0">
                <a:latin typeface="Microsoft Sans Serif"/>
                <a:cs typeface="Microsoft Sans Serif"/>
              </a:rPr>
              <a:t>next row </a:t>
            </a:r>
            <a:r>
              <a:rPr sz="1100" spc="-10" dirty="0">
                <a:latin typeface="Microsoft Sans Serif"/>
                <a:cs typeface="Microsoft Sans Serif"/>
              </a:rPr>
              <a:t>in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queue </a:t>
            </a:r>
            <a:r>
              <a:rPr sz="1100" spc="-5" dirty="0">
                <a:latin typeface="Microsoft Sans Serif"/>
                <a:cs typeface="Microsoft Sans Serif"/>
              </a:rPr>
              <a:t>at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finish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through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row.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3273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4277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5280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306980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948" y="45565"/>
            <a:ext cx="17456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71625"/>
            <a:ext cx="3165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5" dirty="0">
                <a:latin typeface="Arial"/>
                <a:cs typeface="Arial"/>
              </a:rPr>
              <a:t> 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Traverse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level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order.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839" y="1094267"/>
            <a:ext cx="2351287" cy="12652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2550476"/>
            <a:ext cx="1690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Output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50,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30, 60,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35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,70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786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Question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on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541742"/>
            <a:ext cx="43567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1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Traverse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Preorder,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Postorder,</a:t>
            </a:r>
            <a:r>
              <a:rPr sz="1100" spc="1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Inorder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level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order.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993867"/>
            <a:ext cx="2514902" cy="19577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849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Construction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Tree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2285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6753" rIns="0" bIns="0" rtlCol="0">
            <a:spAutoFit/>
          </a:bodyPr>
          <a:lstStyle/>
          <a:p>
            <a:pPr marL="12700" marR="80645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Sometimes</a:t>
            </a:r>
            <a:r>
              <a:rPr spc="20" dirty="0"/>
              <a:t> </a:t>
            </a:r>
            <a:r>
              <a:rPr spc="-10" dirty="0"/>
              <a:t>it</a:t>
            </a:r>
            <a:r>
              <a:rPr spc="20" dirty="0"/>
              <a:t> </a:t>
            </a:r>
            <a:r>
              <a:rPr spc="-10" dirty="0"/>
              <a:t>is</a:t>
            </a:r>
            <a:r>
              <a:rPr spc="20" dirty="0"/>
              <a:t> </a:t>
            </a:r>
            <a:r>
              <a:rPr spc="-10" dirty="0"/>
              <a:t>required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spc="-5" dirty="0"/>
              <a:t>construct</a:t>
            </a:r>
            <a:r>
              <a:rPr spc="20" dirty="0"/>
              <a:t> </a:t>
            </a:r>
            <a:r>
              <a:rPr spc="-10" dirty="0"/>
              <a:t>a</a:t>
            </a:r>
            <a:r>
              <a:rPr spc="20" dirty="0"/>
              <a:t> </a:t>
            </a:r>
            <a:r>
              <a:rPr spc="-5" dirty="0"/>
              <a:t>binary</a:t>
            </a:r>
            <a:r>
              <a:rPr spc="20" dirty="0"/>
              <a:t> </a:t>
            </a:r>
            <a:r>
              <a:rPr spc="-5" dirty="0"/>
              <a:t>tree</a:t>
            </a:r>
            <a:r>
              <a:rPr spc="20" dirty="0"/>
              <a:t> </a:t>
            </a:r>
            <a:r>
              <a:rPr spc="-10" dirty="0"/>
              <a:t>if</a:t>
            </a:r>
            <a:r>
              <a:rPr spc="20" dirty="0"/>
              <a:t> </a:t>
            </a:r>
            <a:r>
              <a:rPr spc="-10" dirty="0"/>
              <a:t>its</a:t>
            </a:r>
            <a:r>
              <a:rPr spc="20" dirty="0"/>
              <a:t> </a:t>
            </a:r>
            <a:r>
              <a:rPr spc="-15" dirty="0"/>
              <a:t>traversals </a:t>
            </a:r>
            <a:r>
              <a:rPr spc="-280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10" dirty="0"/>
              <a:t>known.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From</a:t>
            </a:r>
            <a:r>
              <a:rPr spc="15" dirty="0"/>
              <a:t> </a:t>
            </a:r>
            <a:r>
              <a:rPr spc="-10" dirty="0"/>
              <a:t>a</a:t>
            </a:r>
            <a:r>
              <a:rPr spc="15" dirty="0"/>
              <a:t> </a:t>
            </a:r>
            <a:r>
              <a:rPr spc="-10" dirty="0"/>
              <a:t>single</a:t>
            </a:r>
            <a:r>
              <a:rPr spc="15" dirty="0"/>
              <a:t> </a:t>
            </a:r>
            <a:r>
              <a:rPr spc="-15" dirty="0"/>
              <a:t>traversal</a:t>
            </a:r>
            <a:r>
              <a:rPr spc="15" dirty="0"/>
              <a:t> </a:t>
            </a:r>
            <a:r>
              <a:rPr spc="-10" dirty="0"/>
              <a:t>it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5" dirty="0"/>
              <a:t>not</a:t>
            </a:r>
            <a:r>
              <a:rPr spc="20" dirty="0"/>
              <a:t> </a:t>
            </a:r>
            <a:r>
              <a:rPr spc="-10" dirty="0"/>
              <a:t>possible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construct</a:t>
            </a:r>
            <a:r>
              <a:rPr spc="15" dirty="0"/>
              <a:t> </a:t>
            </a:r>
            <a:r>
              <a:rPr spc="-10" dirty="0"/>
              <a:t>unique</a:t>
            </a:r>
            <a:r>
              <a:rPr spc="15" dirty="0"/>
              <a:t> </a:t>
            </a:r>
            <a:r>
              <a:rPr spc="-5" dirty="0"/>
              <a:t>binary </a:t>
            </a:r>
            <a:r>
              <a:rPr spc="-275" dirty="0"/>
              <a:t> </a:t>
            </a:r>
            <a:r>
              <a:rPr spc="-10" dirty="0"/>
              <a:t>tree.</a:t>
            </a:r>
          </a:p>
          <a:p>
            <a:pPr marL="12700" marR="843915">
              <a:lnSpc>
                <a:spcPts val="1200"/>
              </a:lnSpc>
              <a:spcBef>
                <a:spcPts val="315"/>
              </a:spcBef>
            </a:pPr>
            <a:r>
              <a:rPr spc="-20" dirty="0"/>
              <a:t>However</a:t>
            </a:r>
            <a:r>
              <a:rPr spc="5" dirty="0"/>
              <a:t> </a:t>
            </a:r>
            <a:r>
              <a:rPr spc="-15" dirty="0"/>
              <a:t>any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two</a:t>
            </a:r>
            <a:r>
              <a:rPr spc="10" dirty="0"/>
              <a:t> </a:t>
            </a:r>
            <a:r>
              <a:rPr spc="-15" dirty="0"/>
              <a:t>traversals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15" dirty="0"/>
              <a:t>given</a:t>
            </a:r>
            <a:r>
              <a:rPr spc="5" dirty="0"/>
              <a:t> </a:t>
            </a:r>
            <a:r>
              <a:rPr spc="-5" dirty="0"/>
              <a:t>then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275" dirty="0"/>
              <a:t> </a:t>
            </a:r>
            <a:r>
              <a:rPr spc="-5" dirty="0"/>
              <a:t>corresponding</a:t>
            </a:r>
            <a:r>
              <a:rPr spc="5" dirty="0"/>
              <a:t> </a:t>
            </a:r>
            <a:r>
              <a:rPr spc="-5" dirty="0"/>
              <a:t>tree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5" dirty="0"/>
              <a:t> </a:t>
            </a:r>
            <a:r>
              <a:rPr spc="-10" dirty="0"/>
              <a:t>be</a:t>
            </a:r>
            <a:r>
              <a:rPr spc="10" dirty="0"/>
              <a:t> </a:t>
            </a:r>
            <a:r>
              <a:rPr spc="-15" dirty="0"/>
              <a:t>drawn</a:t>
            </a:r>
            <a:r>
              <a:rPr spc="10" dirty="0"/>
              <a:t> </a:t>
            </a:r>
            <a:r>
              <a:rPr spc="-10" dirty="0"/>
              <a:t>uniquely: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0496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66824"/>
            <a:ext cx="76809" cy="76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0080" y="2064905"/>
            <a:ext cx="134620" cy="438150"/>
            <a:chOff x="490080" y="2064905"/>
            <a:chExt cx="134620" cy="438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80" y="2064905"/>
              <a:ext cx="134416" cy="1344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80" y="2216734"/>
              <a:ext cx="134416" cy="1344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80" y="2368562"/>
              <a:ext cx="134416" cy="1344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3481" y="2063920"/>
            <a:ext cx="6794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0034" y="2035904"/>
            <a:ext cx="129159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Inorder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preorder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Inorder and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postorder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Inorder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 </a:t>
            </a:r>
            <a:r>
              <a:rPr sz="1000" spc="-15" dirty="0">
                <a:latin typeface="Microsoft Sans Serif"/>
                <a:cs typeface="Microsoft Sans Serif"/>
              </a:rPr>
              <a:t>level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order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759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Construction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Process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9825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26349"/>
            <a:ext cx="4064000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305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node.</a:t>
            </a:r>
            <a:endParaRPr sz="1100">
              <a:latin typeface="Microsoft Sans Serif"/>
              <a:cs typeface="Microsoft Sans Serif"/>
            </a:endParaRPr>
          </a:p>
          <a:p>
            <a:pPr marL="12700" marR="25781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identified,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subtrees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identified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inorder.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applied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repeatedly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sub-trees.</a:t>
            </a:r>
            <a:endParaRPr sz="1100">
              <a:latin typeface="Microsoft Sans Serif"/>
              <a:cs typeface="Microsoft Sans Serif"/>
            </a:endParaRPr>
          </a:p>
          <a:p>
            <a:pPr marL="12700" marR="70485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Microsoft Sans Serif"/>
                <a:cs typeface="Microsoft Sans Serif"/>
              </a:rPr>
              <a:t>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purpose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mentioned,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essential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out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traversal.</a:t>
            </a:r>
            <a:endParaRPr sz="1100">
              <a:latin typeface="Microsoft Sans Serif"/>
              <a:cs typeface="Microsoft Sans Serif"/>
            </a:endParaRPr>
          </a:p>
          <a:p>
            <a:pPr marL="12700" marR="7747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Alternatively,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traversals,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cannot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obtained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uniquely.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8036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6246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4457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5460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36710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65860"/>
            <a:ext cx="4356735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sequence:.</a:t>
            </a:r>
            <a:endParaRPr sz="1100">
              <a:latin typeface="Microsoft Sans Serif"/>
              <a:cs typeface="Microsoft Sans Serif"/>
            </a:endParaRPr>
          </a:p>
          <a:p>
            <a:pPr marL="12700" marR="2590165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Preorder: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Inorder: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Solution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F,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Inorder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F,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trees:</a:t>
            </a:r>
            <a:endParaRPr sz="1100">
              <a:latin typeface="Microsoft Sans Serif"/>
              <a:cs typeface="Microsoft Sans Serif"/>
            </a:endParaRPr>
          </a:p>
          <a:p>
            <a:pPr marL="12700" marR="2679065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upto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looks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like: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138" y="2494027"/>
            <a:ext cx="1388413" cy="5394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B,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042" y="972390"/>
            <a:ext cx="1323598" cy="857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940596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G,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998" y="2554570"/>
            <a:ext cx="1123487" cy="8329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735342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7512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729016"/>
            <a:ext cx="2058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Binary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Tree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Traversal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Techniques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118082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13400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111744"/>
            <a:ext cx="1156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Preorder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Traversal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1500809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51590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494483"/>
            <a:ext cx="1210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Postorder</a:t>
            </a:r>
            <a:r>
              <a:rPr sz="11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Traversal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1883549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189948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07" y="1877223"/>
            <a:ext cx="1056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Inorder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Traversal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2266289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228044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107" y="2259963"/>
            <a:ext cx="1333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Level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Order</a:t>
            </a:r>
            <a:r>
              <a:rPr sz="11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Traversal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2649029"/>
            <a:ext cx="188391" cy="188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3934" y="26641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5107" y="2642703"/>
            <a:ext cx="2173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Construction of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Tree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 from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Traversal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567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 </a:t>
            </a:r>
            <a:r>
              <a:rPr sz="1100" spc="-5" dirty="0">
                <a:latin typeface="Microsoft Sans Serif"/>
                <a:cs typeface="Microsoft Sans Serif"/>
              </a:rPr>
              <a:t>the preorder </a:t>
            </a:r>
            <a:r>
              <a:rPr sz="1100" spc="-10" dirty="0">
                <a:latin typeface="Microsoft Sans Serif"/>
                <a:cs typeface="Microsoft Sans Serif"/>
              </a:rPr>
              <a:t>sequence C E H </a:t>
            </a:r>
            <a:r>
              <a:rPr sz="1100" spc="-5" dirty="0">
                <a:latin typeface="Microsoft Sans Serif"/>
                <a:cs typeface="Microsoft Sans Serif"/>
              </a:rPr>
              <a:t>I </a:t>
            </a:r>
            <a:r>
              <a:rPr sz="1100" spc="-90" dirty="0">
                <a:latin typeface="Microsoft Sans Serif"/>
                <a:cs typeface="Microsoft Sans Serif"/>
              </a:rPr>
              <a:t>F, </a:t>
            </a:r>
            <a:r>
              <a:rPr sz="1100" spc="-5" dirty="0">
                <a:latin typeface="Microsoft Sans Serif"/>
                <a:cs typeface="Microsoft Sans Serif"/>
              </a:rPr>
              <a:t>the root of the left sub tree </a:t>
            </a:r>
            <a:r>
              <a:rPr sz="1100" spc="-10" dirty="0">
                <a:latin typeface="Microsoft Sans Serif"/>
                <a:cs typeface="Microsoft Sans Serif"/>
              </a:rPr>
              <a:t>is: C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From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inorder sequence H E </a:t>
            </a:r>
            <a:r>
              <a:rPr sz="1100" spc="-5" dirty="0">
                <a:latin typeface="Microsoft Sans Serif"/>
                <a:cs typeface="Microsoft Sans Serif"/>
              </a:rPr>
              <a:t>I </a:t>
            </a:r>
            <a:r>
              <a:rPr sz="1100" spc="-10" dirty="0">
                <a:latin typeface="Microsoft Sans Serif"/>
                <a:cs typeface="Microsoft Sans Serif"/>
              </a:rPr>
              <a:t>C </a:t>
            </a:r>
            <a:r>
              <a:rPr sz="1100" spc="-90" dirty="0">
                <a:latin typeface="Microsoft Sans Serif"/>
                <a:cs typeface="Microsoft Sans Serif"/>
              </a:rPr>
              <a:t>F, </a:t>
            </a:r>
            <a:r>
              <a:rPr sz="1100" spc="-15" dirty="0">
                <a:latin typeface="Microsoft Sans Serif"/>
                <a:cs typeface="Microsoft Sans Serif"/>
              </a:rPr>
              <a:t>we </a:t>
            </a:r>
            <a:r>
              <a:rPr sz="1100" spc="-5" dirty="0">
                <a:latin typeface="Microsoft Sans Serif"/>
                <a:cs typeface="Microsoft Sans Serif"/>
              </a:rPr>
              <a:t>can </a:t>
            </a:r>
            <a:r>
              <a:rPr sz="1100" spc="-10" dirty="0">
                <a:latin typeface="Microsoft Sans Serif"/>
                <a:cs typeface="Microsoft Sans Serif"/>
              </a:rPr>
              <a:t>find </a:t>
            </a:r>
            <a:r>
              <a:rPr sz="1100" spc="-5" dirty="0">
                <a:latin typeface="Microsoft Sans Serif"/>
                <a:cs typeface="Microsoft Sans Serif"/>
              </a:rPr>
              <a:t>that </a:t>
            </a:r>
            <a:r>
              <a:rPr sz="1100" spc="-10" dirty="0">
                <a:latin typeface="Microsoft Sans Serif"/>
                <a:cs typeface="Microsoft Sans Serif"/>
              </a:rPr>
              <a:t>H E </a:t>
            </a:r>
            <a:r>
              <a:rPr sz="1100" spc="-5" dirty="0">
                <a:latin typeface="Microsoft Sans Serif"/>
                <a:cs typeface="Microsoft Sans Serif"/>
              </a:rPr>
              <a:t>I are at 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789" y="969881"/>
            <a:ext cx="1195415" cy="823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868117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994" y="2457619"/>
            <a:ext cx="1440017" cy="9756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65860"/>
            <a:ext cx="4356735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sequence.</a:t>
            </a:r>
            <a:endParaRPr sz="1100">
              <a:latin typeface="Microsoft Sans Serif"/>
              <a:cs typeface="Microsoft Sans Serif"/>
            </a:endParaRPr>
          </a:p>
          <a:p>
            <a:pPr marL="12700" marR="2535555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Inorder: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Postorder: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Solution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Postorder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Inorder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F,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get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subtrees:</a:t>
            </a:r>
            <a:endParaRPr sz="1100">
              <a:latin typeface="Microsoft Sans Serif"/>
              <a:cs typeface="Microsoft Sans Serif"/>
            </a:endParaRPr>
          </a:p>
          <a:p>
            <a:pPr marL="12700" marR="2679065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up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looks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like: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138" y="2494027"/>
            <a:ext cx="1388413" cy="5394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B,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042" y="1000927"/>
            <a:ext cx="1323598" cy="857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969133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998" y="2583106"/>
            <a:ext cx="1123487" cy="8329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567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F,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789" y="969881"/>
            <a:ext cx="1195415" cy="823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868117"/>
            <a:ext cx="4356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Microsoft Sans Serif"/>
                <a:cs typeface="Microsoft Sans Serif"/>
              </a:rPr>
              <a:t>From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994" y="2457619"/>
            <a:ext cx="1440017" cy="9756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Question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1993"/>
            <a:ext cx="43567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Inorder: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7,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8,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6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Postorder: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7,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8,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6,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967495"/>
            <a:ext cx="43567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inorder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Inorder: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6,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7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Microsoft Sans Serif"/>
                <a:cs typeface="Microsoft Sans Serif"/>
              </a:rPr>
              <a:t>Preorder: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6,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7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3964" y="1512448"/>
            <a:ext cx="106680" cy="144780"/>
            <a:chOff x="173964" y="1512448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514988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504" y="151498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56" y="15339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809" y="15529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156" y="158457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81411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40" y="163518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19" y="15149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[1]</a:t>
            </a:r>
            <a:r>
              <a:rPr spc="20" dirty="0"/>
              <a:t> </a:t>
            </a:r>
            <a:r>
              <a:rPr spc="-5" dirty="0"/>
              <a:t>Goodrich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20" dirty="0"/>
              <a:t>Tamassia</a:t>
            </a:r>
            <a:r>
              <a:rPr spc="20" dirty="0"/>
              <a:t> </a:t>
            </a:r>
            <a:r>
              <a:rPr spc="-5" dirty="0"/>
              <a:t>‘Data</a:t>
            </a:r>
            <a:r>
              <a:rPr spc="20" dirty="0"/>
              <a:t> </a:t>
            </a:r>
            <a:r>
              <a:rPr spc="-5" dirty="0"/>
              <a:t>Structures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Algorithms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-15" dirty="0"/>
              <a:t>java</a:t>
            </a:r>
            <a:r>
              <a:rPr spc="20" dirty="0"/>
              <a:t> </a:t>
            </a:r>
            <a:r>
              <a:rPr spc="-5" dirty="0"/>
              <a:t>’,</a:t>
            </a:r>
            <a:r>
              <a:rPr spc="20" dirty="0"/>
              <a:t> </a:t>
            </a:r>
            <a:r>
              <a:rPr spc="-25" dirty="0"/>
              <a:t>Wiley,</a:t>
            </a:r>
            <a:r>
              <a:rPr spc="20" dirty="0"/>
              <a:t> </a:t>
            </a:r>
            <a:r>
              <a:rPr spc="-5" dirty="0"/>
              <a:t>India.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699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Tree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Techniques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93089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37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Often</a:t>
            </a:r>
            <a:r>
              <a:rPr spc="10" dirty="0"/>
              <a:t> </a:t>
            </a:r>
            <a:r>
              <a:rPr spc="-15" dirty="0"/>
              <a:t>we</a:t>
            </a:r>
            <a:r>
              <a:rPr spc="15" dirty="0"/>
              <a:t> </a:t>
            </a:r>
            <a:r>
              <a:rPr spc="-10" dirty="0"/>
              <a:t>wish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process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5" dirty="0"/>
              <a:t> </a:t>
            </a:r>
            <a:r>
              <a:rPr spc="-5" dirty="0"/>
              <a:t>binary</a:t>
            </a:r>
            <a:r>
              <a:rPr spc="10" dirty="0"/>
              <a:t> </a:t>
            </a:r>
            <a:r>
              <a:rPr spc="-5" dirty="0"/>
              <a:t>tree</a:t>
            </a:r>
            <a:r>
              <a:rPr spc="15" dirty="0"/>
              <a:t> </a:t>
            </a:r>
            <a:r>
              <a:rPr spc="-20" dirty="0"/>
              <a:t>by</a:t>
            </a:r>
            <a:r>
              <a:rPr spc="10" dirty="0"/>
              <a:t> </a:t>
            </a:r>
            <a:r>
              <a:rPr spc="-10" dirty="0"/>
              <a:t>“visiting”</a:t>
            </a:r>
            <a:r>
              <a:rPr spc="15" dirty="0"/>
              <a:t> </a:t>
            </a:r>
            <a:r>
              <a:rPr spc="-10" dirty="0"/>
              <a:t>each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its </a:t>
            </a:r>
            <a:r>
              <a:rPr spc="-5" dirty="0"/>
              <a:t> </a:t>
            </a:r>
            <a:r>
              <a:rPr spc="-10" dirty="0"/>
              <a:t>nodes,</a:t>
            </a:r>
            <a:r>
              <a:rPr spc="15" dirty="0"/>
              <a:t> </a:t>
            </a:r>
            <a:r>
              <a:rPr spc="-10" dirty="0"/>
              <a:t>each</a:t>
            </a:r>
            <a:r>
              <a:rPr spc="15" dirty="0"/>
              <a:t> </a:t>
            </a:r>
            <a:r>
              <a:rPr spc="-10" dirty="0"/>
              <a:t>time</a:t>
            </a:r>
            <a:r>
              <a:rPr spc="20" dirty="0"/>
              <a:t> </a:t>
            </a:r>
            <a:r>
              <a:rPr spc="-10" dirty="0"/>
              <a:t>performing</a:t>
            </a:r>
            <a:r>
              <a:rPr spc="15" dirty="0"/>
              <a:t> </a:t>
            </a:r>
            <a:r>
              <a:rPr spc="-10" dirty="0"/>
              <a:t>a</a:t>
            </a:r>
            <a:r>
              <a:rPr spc="20" dirty="0"/>
              <a:t> </a:t>
            </a:r>
            <a:r>
              <a:rPr spc="-10" dirty="0"/>
              <a:t>specific</a:t>
            </a:r>
            <a:r>
              <a:rPr spc="15" dirty="0"/>
              <a:t> </a:t>
            </a:r>
            <a:r>
              <a:rPr spc="-10" dirty="0"/>
              <a:t>action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15" dirty="0"/>
              <a:t> </a:t>
            </a:r>
            <a:r>
              <a:rPr spc="-5" dirty="0"/>
              <a:t>printing</a:t>
            </a:r>
            <a:r>
              <a:rPr spc="20" dirty="0"/>
              <a:t> </a:t>
            </a:r>
            <a:r>
              <a:rPr spc="-5" dirty="0"/>
              <a:t>the </a:t>
            </a:r>
            <a:r>
              <a:rPr spc="-280" dirty="0"/>
              <a:t> </a:t>
            </a:r>
            <a:r>
              <a:rPr spc="-5" dirty="0"/>
              <a:t>contents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node.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5" dirty="0"/>
              <a:t>Any</a:t>
            </a:r>
            <a:r>
              <a:rPr spc="10" dirty="0"/>
              <a:t> </a:t>
            </a:r>
            <a:r>
              <a:rPr spc="-5" dirty="0"/>
              <a:t>process</a:t>
            </a:r>
            <a:r>
              <a:rPr spc="15" dirty="0"/>
              <a:t> </a:t>
            </a:r>
            <a:r>
              <a:rPr spc="-20" dirty="0"/>
              <a:t>for</a:t>
            </a:r>
            <a:r>
              <a:rPr spc="15" dirty="0"/>
              <a:t> </a:t>
            </a:r>
            <a:r>
              <a:rPr spc="-10" dirty="0"/>
              <a:t>visiting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nodes</a:t>
            </a:r>
            <a:r>
              <a:rPr spc="15"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10" dirty="0"/>
              <a:t>some</a:t>
            </a:r>
            <a:r>
              <a:rPr spc="10" dirty="0"/>
              <a:t> </a:t>
            </a:r>
            <a:r>
              <a:rPr spc="-5" dirty="0"/>
              <a:t>order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called</a:t>
            </a:r>
            <a:r>
              <a:rPr spc="15" dirty="0"/>
              <a:t> </a:t>
            </a:r>
            <a:r>
              <a:rPr spc="-10" dirty="0"/>
              <a:t>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1" spc="-10" dirty="0">
                <a:latin typeface="Arial"/>
                <a:cs typeface="Arial"/>
              </a:rPr>
              <a:t>traversal</a:t>
            </a:r>
            <a:r>
              <a:rPr spc="-10" dirty="0"/>
              <a:t>.</a:t>
            </a: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pc="-15" dirty="0"/>
              <a:t>Any</a:t>
            </a:r>
            <a:r>
              <a:rPr dirty="0"/>
              <a:t> </a:t>
            </a:r>
            <a:r>
              <a:rPr spc="-15" dirty="0"/>
              <a:t>traversal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10" dirty="0"/>
              <a:t>lists</a:t>
            </a:r>
            <a:r>
              <a:rPr spc="5" dirty="0"/>
              <a:t> </a:t>
            </a:r>
            <a:r>
              <a:rPr spc="-15" dirty="0"/>
              <a:t>every</a:t>
            </a:r>
            <a:r>
              <a:rPr spc="5" dirty="0"/>
              <a:t> </a:t>
            </a:r>
            <a:r>
              <a:rPr spc="-10" dirty="0"/>
              <a:t>node</a:t>
            </a:r>
            <a:r>
              <a:rPr spc="5" dirty="0"/>
              <a:t> </a:t>
            </a:r>
            <a:r>
              <a:rPr spc="-10" dirty="0"/>
              <a:t>in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tree</a:t>
            </a:r>
            <a:r>
              <a:rPr spc="5" dirty="0"/>
              <a:t> </a:t>
            </a:r>
            <a:r>
              <a:rPr spc="-10" dirty="0"/>
              <a:t>exactly</a:t>
            </a:r>
            <a:r>
              <a:rPr spc="5" dirty="0"/>
              <a:t> </a:t>
            </a:r>
            <a:r>
              <a:rPr spc="-10" dirty="0"/>
              <a:t>once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spc="-10" dirty="0"/>
              <a:t>called </a:t>
            </a:r>
            <a:r>
              <a:rPr spc="-280" dirty="0"/>
              <a:t> </a:t>
            </a:r>
            <a:r>
              <a:rPr spc="-10" dirty="0"/>
              <a:t>an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enumeration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tree’s</a:t>
            </a:r>
            <a:r>
              <a:rPr spc="10" dirty="0"/>
              <a:t> </a:t>
            </a:r>
            <a:r>
              <a:rPr spc="-10" dirty="0"/>
              <a:t>nodes.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5" dirty="0"/>
              <a:t>There</a:t>
            </a:r>
            <a:r>
              <a:rPr spc="10" dirty="0"/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15" dirty="0"/>
              <a:t>four</a:t>
            </a:r>
            <a:r>
              <a:rPr spc="10" dirty="0"/>
              <a:t> </a:t>
            </a:r>
            <a:r>
              <a:rPr spc="-10" dirty="0"/>
              <a:t>different</a:t>
            </a:r>
            <a:r>
              <a:rPr spc="10" dirty="0"/>
              <a:t> </a:t>
            </a:r>
            <a:r>
              <a:rPr spc="-20" dirty="0"/>
              <a:t>ways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5" dirty="0"/>
              <a:t>traverse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5" dirty="0"/>
              <a:t>Binary</a:t>
            </a:r>
            <a:r>
              <a:rPr spc="10" dirty="0"/>
              <a:t> </a:t>
            </a:r>
            <a:r>
              <a:rPr spc="-35" dirty="0"/>
              <a:t>Tree: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4726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29371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11476"/>
            <a:ext cx="76809" cy="768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0080" y="2257729"/>
            <a:ext cx="134620" cy="589915"/>
            <a:chOff x="490080" y="2257729"/>
            <a:chExt cx="134620" cy="5899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2257729"/>
              <a:ext cx="134416" cy="1344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2409558"/>
              <a:ext cx="134416" cy="1344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2561399"/>
              <a:ext cx="134416" cy="1344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2713228"/>
              <a:ext cx="134416" cy="1344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3481" y="2256744"/>
            <a:ext cx="6794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0034" y="2228728"/>
            <a:ext cx="121983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Preorder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Traversal 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Postorder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Traversal 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Inorder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Traversal 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Level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Order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Traversal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512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Preorder</a:t>
            </a:r>
            <a:r>
              <a:rPr sz="1400" spc="-5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1013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38237"/>
            <a:ext cx="404876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visited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before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traversed.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backtracking</a:t>
            </a:r>
            <a:r>
              <a:rPr sz="1100" spc="-1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are::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92251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02283"/>
            <a:ext cx="76809" cy="76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0080" y="1248537"/>
            <a:ext cx="134620" cy="438150"/>
            <a:chOff x="490080" y="1248537"/>
            <a:chExt cx="134620" cy="4381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248537"/>
              <a:ext cx="134416" cy="1344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1400365"/>
              <a:ext cx="134416" cy="1344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080" y="1552194"/>
              <a:ext cx="134416" cy="1344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3481" y="1247538"/>
            <a:ext cx="6794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219535"/>
            <a:ext cx="21291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root.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preorder. </a:t>
            </a:r>
            <a:r>
              <a:rPr sz="1000" spc="-5" dirty="0">
                <a:latin typeface="Microsoft Sans Serif"/>
                <a:cs typeface="Microsoft Sans Serif"/>
              </a:rPr>
              <a:t> 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preorder.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93113"/>
            <a:ext cx="76809" cy="768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38544" y="2033587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932" y="1721204"/>
            <a:ext cx="3012440" cy="140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7650" marR="346075" indent="-17081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preorderTraversal(TreeNode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root)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(root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47650" marR="1465580" indent="1701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000" spc="-5" dirty="0">
                <a:latin typeface="Courier New"/>
                <a:cs typeface="Courier New"/>
              </a:rPr>
              <a:t>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print(root.data);</a:t>
            </a:r>
            <a:endParaRPr sz="1000">
              <a:latin typeface="Courier New"/>
              <a:cs typeface="Courier New"/>
            </a:endParaRPr>
          </a:p>
          <a:p>
            <a:pPr marL="247650">
              <a:lnSpc>
                <a:spcPts val="1150"/>
              </a:lnSpc>
            </a:pPr>
            <a:r>
              <a:rPr sz="1000" spc="-5" dirty="0">
                <a:latin typeface="Courier New"/>
                <a:cs typeface="Courier New"/>
              </a:rPr>
              <a:t>preorderTraversal(root.left);</a:t>
            </a:r>
            <a:endParaRPr sz="1000">
              <a:latin typeface="Courier New"/>
              <a:cs typeface="Courier New"/>
            </a:endParaRPr>
          </a:p>
          <a:p>
            <a:pPr marL="247650">
              <a:lnSpc>
                <a:spcPts val="1195"/>
              </a:lnSpc>
            </a:pPr>
            <a:r>
              <a:rPr sz="1000" spc="-5" dirty="0">
                <a:latin typeface="Courier New"/>
                <a:cs typeface="Courier New"/>
              </a:rPr>
              <a:t>preorderTraversal(root.right);</a:t>
            </a:r>
            <a:endParaRPr sz="1000">
              <a:latin typeface="Courier New"/>
              <a:cs typeface="Courier New"/>
            </a:endParaRPr>
          </a:p>
          <a:p>
            <a:pPr marL="76835">
              <a:lnSpc>
                <a:spcPts val="12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544" y="3177375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45565"/>
            <a:ext cx="3049905" cy="523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Preorder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Traverse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preorder.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289" y="634352"/>
            <a:ext cx="2015407" cy="1084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838514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Solution 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05" y="2055597"/>
            <a:ext cx="4319975" cy="13568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1512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Preorder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419405"/>
            <a:ext cx="3959957" cy="30262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1584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Postorder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Traversal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9415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22248"/>
            <a:ext cx="396303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visited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after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traversed.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6261"/>
            <a:ext cx="76809" cy="768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0080" y="1122514"/>
            <a:ext cx="134620" cy="438150"/>
            <a:chOff x="490080" y="1122514"/>
            <a:chExt cx="134620" cy="438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80" y="1122514"/>
              <a:ext cx="134416" cy="1344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274343"/>
              <a:ext cx="134416" cy="1344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426171"/>
              <a:ext cx="134416" cy="1344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3481" y="1121516"/>
            <a:ext cx="6794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034" y="1093513"/>
            <a:ext cx="21856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postorder. </a:t>
            </a:r>
            <a:r>
              <a:rPr sz="1000" spc="-5" dirty="0">
                <a:latin typeface="Microsoft Sans Serif"/>
                <a:cs typeface="Microsoft Sans Serif"/>
              </a:rPr>
              <a:t> 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postorder.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Visit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root.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667091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8544" y="1907565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595182"/>
            <a:ext cx="3074035" cy="140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7650" marR="331470" indent="-17081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postorderTraversal(TreeNode root) { </a:t>
            </a:r>
            <a:r>
              <a:rPr sz="1000" spc="-59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(root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47650" marR="464184" indent="1701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000" spc="-5" dirty="0">
                <a:latin typeface="Courier New"/>
                <a:cs typeface="Courier New"/>
              </a:rPr>
              <a:t>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postorderTraversal(root.left);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postorderTraversal(root.right);  print(root.data);</a:t>
            </a:r>
            <a:endParaRPr sz="1000">
              <a:latin typeface="Courier New"/>
              <a:cs typeface="Courier New"/>
            </a:endParaRPr>
          </a:p>
          <a:p>
            <a:pPr marL="76835">
              <a:lnSpc>
                <a:spcPts val="11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544" y="3051352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45565"/>
            <a:ext cx="3111500" cy="523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Postorder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5" dirty="0">
                <a:latin typeface="Arial"/>
                <a:cs typeface="Arial"/>
              </a:rPr>
              <a:t>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Traverse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postorder.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289" y="634352"/>
            <a:ext cx="2015407" cy="1084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838514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Solution 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05" y="2055571"/>
            <a:ext cx="4320067" cy="14004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1584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Postorder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419416"/>
            <a:ext cx="3959869" cy="29682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1529</Words>
  <Application>Microsoft Office PowerPoint</Application>
  <PresentationFormat>Custom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Microsoft Sans Serif</vt:lpstr>
      <vt:lpstr>Office Theme</vt:lpstr>
      <vt:lpstr>Binary Tree Traversal</vt:lpstr>
      <vt:lpstr>Contents</vt:lpstr>
      <vt:lpstr>Binary Tree Traversal Techniques</vt:lpstr>
      <vt:lpstr>Preorder Traversal</vt:lpstr>
      <vt:lpstr>PowerPoint Presentation</vt:lpstr>
      <vt:lpstr>PowerPoint Presentation</vt:lpstr>
      <vt:lpstr>Postorder Traversal</vt:lpstr>
      <vt:lpstr>PowerPoint Presentation</vt:lpstr>
      <vt:lpstr>PowerPoint Presentation</vt:lpstr>
      <vt:lpstr>Inorder Traversal</vt:lpstr>
      <vt:lpstr>PowerPoint Presentation</vt:lpstr>
      <vt:lpstr>PowerPoint Presentation</vt:lpstr>
      <vt:lpstr>Level Order Traversal</vt:lpstr>
      <vt:lpstr>PowerPoint Presentation</vt:lpstr>
      <vt:lpstr>Question on Traversal</vt:lpstr>
      <vt:lpstr>Construction of Tree from Traversal</vt:lpstr>
      <vt:lpstr>Construction Process</vt:lpstr>
      <vt:lpstr>Example</vt:lpstr>
      <vt:lpstr>Example</vt:lpstr>
      <vt:lpstr>Example</vt:lpstr>
      <vt:lpstr>Example</vt:lpstr>
      <vt:lpstr>Example</vt:lpstr>
      <vt:lpstr>Example</vt:lpstr>
      <vt:lpstr>Question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Binary Tree Traversal </dc:title>
  <dc:creator> Lecture 36</dc:creator>
  <cp:lastModifiedBy>Abdul Aleem</cp:lastModifiedBy>
  <cp:revision>1</cp:revision>
  <dcterms:created xsi:type="dcterms:W3CDTF">2023-12-02T16:08:51Z</dcterms:created>
  <dcterms:modified xsi:type="dcterms:W3CDTF">2023-12-02T16:24:00Z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