
<file path=[Content_Types].xml><?xml version="1.0" encoding="utf-8"?>
<Types xmlns="http://schemas.openxmlformats.org/package/2006/content-types">
  <Default Extension="bin" ContentType="application/octet-stream"/>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76" r:id="rId7"/>
    <p:sldId id="269" r:id="rId8"/>
    <p:sldId id="270" r:id="rId9"/>
    <p:sldId id="271" r:id="rId10"/>
    <p:sldId id="277" r:id="rId11"/>
    <p:sldId id="272" r:id="rId12"/>
    <p:sldId id="275" r:id="rId13"/>
    <p:sldId id="273" r:id="rId14"/>
    <p:sldId id="274" r:id="rId15"/>
    <p:sldId id="288" r:id="rId16"/>
    <p:sldId id="289" r:id="rId17"/>
    <p:sldId id="306" r:id="rId18"/>
    <p:sldId id="307" r:id="rId19"/>
    <p:sldId id="311" r:id="rId20"/>
    <p:sldId id="312" r:id="rId21"/>
    <p:sldId id="278" r:id="rId22"/>
    <p:sldId id="258" r:id="rId23"/>
    <p:sldId id="279" r:id="rId24"/>
    <p:sldId id="293" r:id="rId25"/>
    <p:sldId id="294" r:id="rId26"/>
    <p:sldId id="285" r:id="rId27"/>
    <p:sldId id="292" r:id="rId28"/>
    <p:sldId id="282" r:id="rId29"/>
    <p:sldId id="286" r:id="rId30"/>
    <p:sldId id="287" r:id="rId31"/>
    <p:sldId id="280" r:id="rId32"/>
    <p:sldId id="283" r:id="rId33"/>
    <p:sldId id="281" r:id="rId34"/>
    <p:sldId id="284" r:id="rId35"/>
    <p:sldId id="259" r:id="rId36"/>
    <p:sldId id="260" r:id="rId37"/>
    <p:sldId id="257" r:id="rId38"/>
    <p:sldId id="262" r:id="rId39"/>
    <p:sldId id="261" r:id="rId40"/>
    <p:sldId id="263" r:id="rId41"/>
    <p:sldId id="264" r:id="rId42"/>
    <p:sldId id="295" r:id="rId43"/>
    <p:sldId id="296" r:id="rId44"/>
    <p:sldId id="297" r:id="rId45"/>
    <p:sldId id="298" r:id="rId46"/>
    <p:sldId id="299" r:id="rId47"/>
    <p:sldId id="290" r:id="rId48"/>
    <p:sldId id="291" r:id="rId49"/>
    <p:sldId id="300" r:id="rId50"/>
    <p:sldId id="301" r:id="rId51"/>
    <p:sldId id="302" r:id="rId52"/>
    <p:sldId id="303" r:id="rId53"/>
    <p:sldId id="304" r:id="rId54"/>
    <p:sldId id="305" r:id="rId55"/>
    <p:sldId id="308" r:id="rId56"/>
    <p:sldId id="30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CBD7-DB4B-043D-E10E-CB0E6EC30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BD21BB-B3F9-F825-020F-C87BFE9FC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DD0849-97AC-9525-9C84-C92651A475F6}"/>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78E6C658-5FD5-CB80-E818-8EA9BD1D3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669E2-063D-FEC4-35F2-FD6A8C99CA0E}"/>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33885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ED94-3FB7-7553-DC7E-2CF9164F92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39905-6D5B-D4F3-7761-0BEDCAEFD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9F29D-EDB8-7E65-88DD-64A920A63073}"/>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3488914B-8216-90A9-E072-2908018B7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4F976-3D41-8483-488B-F37DB4004434}"/>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212507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01C2A-71EA-8B56-5221-C2285AF9C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9663E-22B5-2C7B-018D-660F2CA38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33197-2580-B660-3624-103437E9967D}"/>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6A4D93FF-C0F3-14EC-74FB-1DEDC473A8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191F9-D089-B578-3CF2-B4ADD8D5F8D4}"/>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269031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9281-F27C-B0E5-17F7-7B8DD0F5E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37BC29-CF7C-DC5C-A0F5-B5939274CF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DA782-6986-7A6B-8763-6C7615D02B89}"/>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E0D1811B-A095-2EA0-B725-CA0DC2913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2DAFA-D12B-58F3-AE36-1F103645F108}"/>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377158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8282-A65D-4D9B-7C72-165F31C94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09AB2-D50D-B561-8CDD-82EA5DCA7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C16C4-9147-6219-4663-80FCB285FB67}"/>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D8428EF9-7678-E9A2-6C5E-916E27113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8CD1D2-9ECB-F4EF-4A0F-7560CC9C8263}"/>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386198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1D37-211D-6B0A-4A09-719C67BE6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55A233-D722-1272-2046-3343FD28F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DF2DF-E132-46A6-7F94-8706F1E53A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AEB12-30A5-E343-774F-C03835333999}"/>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6" name="Footer Placeholder 5">
            <a:extLst>
              <a:ext uri="{FF2B5EF4-FFF2-40B4-BE49-F238E27FC236}">
                <a16:creationId xmlns:a16="http://schemas.microsoft.com/office/drawing/2014/main" id="{C5B6A915-1C25-A0A8-156E-95F3E64425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4E98D8-0B47-1847-516C-564931BB50EE}"/>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92527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6C41-4C7F-EFB0-C3A4-0DA65CA044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B6C14-6029-70A2-AED1-0735F31E6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8E9CB-A2BF-C4B4-5B5B-C28B09659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CAA227-3FF2-9B0E-85AD-44EF1F15A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7E8D7-8424-A003-9B82-43EBAD004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149556-3272-AA21-08C2-412AF46A5C89}"/>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8" name="Footer Placeholder 7">
            <a:extLst>
              <a:ext uri="{FF2B5EF4-FFF2-40B4-BE49-F238E27FC236}">
                <a16:creationId xmlns:a16="http://schemas.microsoft.com/office/drawing/2014/main" id="{09B57166-84EC-FFDF-CEA9-FB36E28A9D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4A4A60-C42A-47C9-3269-D1D261EAF1A2}"/>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121125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D7FF-A80E-39DC-4603-DBE895A2DD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29C8E-D308-4B7B-EAA9-74940DFE5DFE}"/>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4" name="Footer Placeholder 3">
            <a:extLst>
              <a:ext uri="{FF2B5EF4-FFF2-40B4-BE49-F238E27FC236}">
                <a16:creationId xmlns:a16="http://schemas.microsoft.com/office/drawing/2014/main" id="{46F7A648-2E90-99E0-BC08-9D666B5037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058C63-6D8B-B9C4-7307-2538F4B76487}"/>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86252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5E625-2D38-9E94-BAD8-35BA5819C241}"/>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3" name="Footer Placeholder 2">
            <a:extLst>
              <a:ext uri="{FF2B5EF4-FFF2-40B4-BE49-F238E27FC236}">
                <a16:creationId xmlns:a16="http://schemas.microsoft.com/office/drawing/2014/main" id="{6089176E-533A-0766-E44A-0D71BBC21E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752CD9-F522-9626-82DA-8A6DD62B08AC}"/>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232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738-1D81-CE7B-E4AD-15EA29418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85D6F7-C74D-555B-C4FD-82CC47DED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323867-627A-C5E1-E74B-1A2131E89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78A09-AB69-E16F-6695-60F29B9AA7D1}"/>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6" name="Footer Placeholder 5">
            <a:extLst>
              <a:ext uri="{FF2B5EF4-FFF2-40B4-BE49-F238E27FC236}">
                <a16:creationId xmlns:a16="http://schemas.microsoft.com/office/drawing/2014/main" id="{A3E8F86C-8E4A-23F7-5E01-292EA864D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FA04B-2FD6-E52B-EF21-4B2A37098CA2}"/>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215573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01CB-3DE2-F68A-AE99-D4B09A00A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454FF-F4DA-2EEB-A532-D2C92768C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2BF364-D931-EA1D-F5A2-336C6595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71169-6413-1F38-ABAA-4ABEEA429322}"/>
              </a:ext>
            </a:extLst>
          </p:cNvPr>
          <p:cNvSpPr>
            <a:spLocks noGrp="1"/>
          </p:cNvSpPr>
          <p:nvPr>
            <p:ph type="dt" sz="half" idx="10"/>
          </p:nvPr>
        </p:nvSpPr>
        <p:spPr/>
        <p:txBody>
          <a:bodyPr/>
          <a:lstStyle/>
          <a:p>
            <a:fld id="{E29D1C7E-CFF8-458E-AD7E-6E73E8AEA73B}" type="datetimeFigureOut">
              <a:rPr lang="en-IN" smtClean="0"/>
              <a:t>05-12-2023</a:t>
            </a:fld>
            <a:endParaRPr lang="en-IN"/>
          </a:p>
        </p:txBody>
      </p:sp>
      <p:sp>
        <p:nvSpPr>
          <p:cNvPr id="6" name="Footer Placeholder 5">
            <a:extLst>
              <a:ext uri="{FF2B5EF4-FFF2-40B4-BE49-F238E27FC236}">
                <a16:creationId xmlns:a16="http://schemas.microsoft.com/office/drawing/2014/main" id="{4700DFBB-639E-95C7-C3D1-5716B8F415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D19E1-ED4A-6FD0-C803-DD1230B3DC9D}"/>
              </a:ext>
            </a:extLst>
          </p:cNvPr>
          <p:cNvSpPr>
            <a:spLocks noGrp="1"/>
          </p:cNvSpPr>
          <p:nvPr>
            <p:ph type="sldNum" sz="quarter" idx="12"/>
          </p:nvPr>
        </p:nvSpPr>
        <p:spPr/>
        <p:txBody>
          <a:bodyPr/>
          <a:lstStyle/>
          <a:p>
            <a:fld id="{F24785D1-0F7A-4ADC-B444-9320A9D6D540}" type="slidenum">
              <a:rPr lang="en-IN" smtClean="0"/>
              <a:t>‹#›</a:t>
            </a:fld>
            <a:endParaRPr lang="en-IN"/>
          </a:p>
        </p:txBody>
      </p:sp>
    </p:spTree>
    <p:extLst>
      <p:ext uri="{BB962C8B-B14F-4D97-AF65-F5344CB8AC3E}">
        <p14:creationId xmlns:p14="http://schemas.microsoft.com/office/powerpoint/2010/main" val="39730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C172D-DD1F-28D4-F85C-8BDF918D4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1E5090-A0C9-1E3D-E0F7-A86F35F06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FB5D7-B47D-BA04-06A4-2170E13C1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D1C7E-CFF8-458E-AD7E-6E73E8AEA73B}" type="datetimeFigureOut">
              <a:rPr lang="en-IN" smtClean="0"/>
              <a:t>05-12-2023</a:t>
            </a:fld>
            <a:endParaRPr lang="en-IN"/>
          </a:p>
        </p:txBody>
      </p:sp>
      <p:sp>
        <p:nvSpPr>
          <p:cNvPr id="5" name="Footer Placeholder 4">
            <a:extLst>
              <a:ext uri="{FF2B5EF4-FFF2-40B4-BE49-F238E27FC236}">
                <a16:creationId xmlns:a16="http://schemas.microsoft.com/office/drawing/2014/main" id="{7A30A594-676A-B6DE-7997-CAA27C826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6DA4F-6F2B-DEEA-E1FF-6C83BE358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785D1-0F7A-4ADC-B444-9320A9D6D540}" type="slidenum">
              <a:rPr lang="en-IN" smtClean="0"/>
              <a:t>‹#›</a:t>
            </a:fld>
            <a:endParaRPr lang="en-IN"/>
          </a:p>
        </p:txBody>
      </p:sp>
    </p:spTree>
    <p:extLst>
      <p:ext uri="{BB962C8B-B14F-4D97-AF65-F5344CB8AC3E}">
        <p14:creationId xmlns:p14="http://schemas.microsoft.com/office/powerpoint/2010/main" val="1274427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2BA3D-3AFD-0F89-F421-7F6395370FD5}"/>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B-Tree | Quad Tree | Oct Tree</a:t>
            </a:r>
            <a:endParaRPr lang="en-IN" sz="4000">
              <a:solidFill>
                <a:schemeClr val="tx2"/>
              </a:solidFill>
            </a:endParaRPr>
          </a:p>
        </p:txBody>
      </p:sp>
      <p:sp>
        <p:nvSpPr>
          <p:cNvPr id="3" name="Subtitle 2">
            <a:extLst>
              <a:ext uri="{FF2B5EF4-FFF2-40B4-BE49-F238E27FC236}">
                <a16:creationId xmlns:a16="http://schemas.microsoft.com/office/drawing/2014/main" id="{81A20230-D974-B217-A59A-543C336AB719}"/>
              </a:ext>
            </a:extLst>
          </p:cNvPr>
          <p:cNvSpPr>
            <a:spLocks noGrp="1"/>
          </p:cNvSpPr>
          <p:nvPr>
            <p:ph type="subTitle" idx="1"/>
          </p:nvPr>
        </p:nvSpPr>
        <p:spPr>
          <a:xfrm>
            <a:off x="804672" y="3428999"/>
            <a:ext cx="4805691" cy="838831"/>
          </a:xfrm>
        </p:spPr>
        <p:txBody>
          <a:bodyPr anchor="b">
            <a:normAutofit/>
          </a:bodyPr>
          <a:lstStyle/>
          <a:p>
            <a:pPr algn="l"/>
            <a:r>
              <a:rPr lang="en-US" sz="2000">
                <a:solidFill>
                  <a:schemeClr val="tx2"/>
                </a:solidFill>
              </a:rPr>
              <a:t>Advanced Data Structures and Algorithms</a:t>
            </a:r>
            <a:endParaRPr lang="en-IN" sz="2000">
              <a:solidFill>
                <a:schemeClr val="tx2"/>
              </a:solidFill>
            </a:endParaRP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Deciduous tree">
            <a:extLst>
              <a:ext uri="{FF2B5EF4-FFF2-40B4-BE49-F238E27FC236}">
                <a16:creationId xmlns:a16="http://schemas.microsoft.com/office/drawing/2014/main" id="{FB515AAF-8C83-54C2-3B12-26E35ECBD9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18458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4BCF-16ED-02E2-AB53-03CDB7D5A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A107FF-5AE8-0237-79D6-00969A646C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496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BBB5-A75F-E604-4089-42206B37C171}"/>
              </a:ext>
            </a:extLst>
          </p:cNvPr>
          <p:cNvSpPr>
            <a:spLocks noGrp="1"/>
          </p:cNvSpPr>
          <p:nvPr>
            <p:ph type="title"/>
          </p:nvPr>
        </p:nvSpPr>
        <p:spPr/>
        <p:txBody>
          <a:bodyPr/>
          <a:lstStyle/>
          <a:p>
            <a:r>
              <a:rPr lang="en-US" dirty="0"/>
              <a:t>Insertion in B-Tree</a:t>
            </a:r>
            <a:endParaRPr lang="en-IN" dirty="0"/>
          </a:p>
        </p:txBody>
      </p:sp>
      <p:sp>
        <p:nvSpPr>
          <p:cNvPr id="3" name="Content Placeholder 2">
            <a:extLst>
              <a:ext uri="{FF2B5EF4-FFF2-40B4-BE49-F238E27FC236}">
                <a16:creationId xmlns:a16="http://schemas.microsoft.com/office/drawing/2014/main" id="{B8AA8F45-C2C8-940D-6E0D-2E286A2513A5}"/>
              </a:ext>
            </a:extLst>
          </p:cNvPr>
          <p:cNvSpPr>
            <a:spLocks noGrp="1"/>
          </p:cNvSpPr>
          <p:nvPr>
            <p:ph idx="1"/>
          </p:nvPr>
        </p:nvSpPr>
        <p:spPr/>
        <p:txBody>
          <a:bodyPr/>
          <a:lstStyle/>
          <a:p>
            <a:pPr marL="514350" indent="-514350">
              <a:buFont typeface="+mj-lt"/>
              <a:buAutoNum type="arabicPeriod"/>
            </a:pPr>
            <a:r>
              <a:rPr lang="en-US" dirty="0"/>
              <a:t>Attempt to insert the new key into a leaf</a:t>
            </a:r>
          </a:p>
          <a:p>
            <a:pPr marL="514350" indent="-514350">
              <a:buFont typeface="+mj-lt"/>
              <a:buAutoNum type="arabicPeriod"/>
            </a:pPr>
            <a:r>
              <a:rPr lang="en-US" dirty="0"/>
              <a:t>If this would result in that leaf becoming too big, split the leaf into two, promoting the middle key to the leaf’s parent</a:t>
            </a:r>
          </a:p>
          <a:p>
            <a:pPr marL="514350" indent="-514350">
              <a:buFont typeface="+mj-lt"/>
              <a:buAutoNum type="arabicPeriod"/>
            </a:pPr>
            <a:r>
              <a:rPr lang="en-US" dirty="0"/>
              <a:t>If this would result in the parent becoming too big, split the parent into two, promoting the middle key</a:t>
            </a:r>
          </a:p>
          <a:p>
            <a:pPr marL="514350" indent="-514350">
              <a:buFont typeface="+mj-lt"/>
              <a:buAutoNum type="arabicPeriod"/>
            </a:pPr>
            <a:r>
              <a:rPr lang="en-US" dirty="0"/>
              <a:t>This strategy might have to be repeated all the way to the top</a:t>
            </a:r>
          </a:p>
          <a:p>
            <a:pPr marL="514350" indent="-514350">
              <a:buFont typeface="+mj-lt"/>
              <a:buAutoNum type="arabicPeriod"/>
            </a:pPr>
            <a:r>
              <a:rPr lang="en-US" dirty="0"/>
              <a:t>If necessary, the root is split in two and the middle key is promoted to a new root, making the tree one level higher</a:t>
            </a:r>
          </a:p>
          <a:p>
            <a:endParaRPr lang="en-IN" dirty="0"/>
          </a:p>
        </p:txBody>
      </p:sp>
    </p:spTree>
    <p:extLst>
      <p:ext uri="{BB962C8B-B14F-4D97-AF65-F5344CB8AC3E}">
        <p14:creationId xmlns:p14="http://schemas.microsoft.com/office/powerpoint/2010/main" val="209542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D159-2C02-B68F-6978-4710D7E9D91D}"/>
              </a:ext>
            </a:extLst>
          </p:cNvPr>
          <p:cNvSpPr>
            <a:spLocks noGrp="1"/>
          </p:cNvSpPr>
          <p:nvPr>
            <p:ph type="title"/>
          </p:nvPr>
        </p:nvSpPr>
        <p:spPr/>
        <p:txBody>
          <a:bodyPr/>
          <a:lstStyle/>
          <a:p>
            <a:r>
              <a:rPr lang="en-US" dirty="0"/>
              <a:t>Two basic operations during insertion</a:t>
            </a:r>
            <a:endParaRPr lang="en-IN" dirty="0"/>
          </a:p>
        </p:txBody>
      </p:sp>
      <p:sp>
        <p:nvSpPr>
          <p:cNvPr id="3" name="Content Placeholder 2">
            <a:extLst>
              <a:ext uri="{FF2B5EF4-FFF2-40B4-BE49-F238E27FC236}">
                <a16:creationId xmlns:a16="http://schemas.microsoft.com/office/drawing/2014/main" id="{A6F3D2DC-24F6-7C8F-8E0F-3566D8336D8B}"/>
              </a:ext>
            </a:extLst>
          </p:cNvPr>
          <p:cNvSpPr>
            <a:spLocks noGrp="1"/>
          </p:cNvSpPr>
          <p:nvPr>
            <p:ph idx="1"/>
          </p:nvPr>
        </p:nvSpPr>
        <p:spPr/>
        <p:txBody>
          <a:bodyPr/>
          <a:lstStyle/>
          <a:p>
            <a:r>
              <a:rPr lang="en-US" altLang="en-US" b="1" i="1" u="sng" dirty="0"/>
              <a:t>Split:</a:t>
            </a:r>
          </a:p>
          <a:p>
            <a:pPr lvl="1"/>
            <a:r>
              <a:rPr lang="en-US" altLang="en-US" dirty="0"/>
              <a:t>When trying to add to a full node</a:t>
            </a:r>
          </a:p>
          <a:p>
            <a:pPr lvl="1"/>
            <a:r>
              <a:rPr lang="en-US" altLang="en-US" dirty="0"/>
              <a:t>Split node at median value</a:t>
            </a:r>
          </a:p>
          <a:p>
            <a:pPr lvl="1"/>
            <a:endParaRPr lang="en-US" altLang="en-US" dirty="0"/>
          </a:p>
          <a:p>
            <a:r>
              <a:rPr lang="en-US" altLang="en-US" b="1" i="1" u="sng" dirty="0"/>
              <a:t>Promote:</a:t>
            </a:r>
          </a:p>
          <a:p>
            <a:pPr lvl="1"/>
            <a:r>
              <a:rPr lang="en-US" altLang="en-US" dirty="0"/>
              <a:t>Must insert root of split</a:t>
            </a:r>
            <a:br>
              <a:rPr lang="en-US" altLang="en-US" dirty="0"/>
            </a:br>
            <a:r>
              <a:rPr lang="en-US" altLang="en-US" dirty="0"/>
              <a:t>node higher up</a:t>
            </a:r>
          </a:p>
          <a:p>
            <a:pPr lvl="1"/>
            <a:r>
              <a:rPr lang="en-US" altLang="en-US" dirty="0"/>
              <a:t>May require a new split</a:t>
            </a:r>
          </a:p>
          <a:p>
            <a:endParaRPr lang="en-IN" dirty="0"/>
          </a:p>
        </p:txBody>
      </p:sp>
      <p:grpSp>
        <p:nvGrpSpPr>
          <p:cNvPr id="4" name="Group 3">
            <a:extLst>
              <a:ext uri="{FF2B5EF4-FFF2-40B4-BE49-F238E27FC236}">
                <a16:creationId xmlns:a16="http://schemas.microsoft.com/office/drawing/2014/main" id="{48241BAD-C39B-E8C5-159B-DB7DAAF12F84}"/>
              </a:ext>
            </a:extLst>
          </p:cNvPr>
          <p:cNvGrpSpPr/>
          <p:nvPr/>
        </p:nvGrpSpPr>
        <p:grpSpPr>
          <a:xfrm>
            <a:off x="7534563" y="2646218"/>
            <a:ext cx="2786063" cy="1962150"/>
            <a:chOff x="6273800" y="1828800"/>
            <a:chExt cx="2786063" cy="1962150"/>
          </a:xfrm>
        </p:grpSpPr>
        <p:sp>
          <p:nvSpPr>
            <p:cNvPr id="5" name="Rectangle 4">
              <a:extLst>
                <a:ext uri="{FF2B5EF4-FFF2-40B4-BE49-F238E27FC236}">
                  <a16:creationId xmlns:a16="http://schemas.microsoft.com/office/drawing/2014/main" id="{8C59EAE8-CE64-88AD-7860-5EBB06D77762}"/>
                </a:ext>
              </a:extLst>
            </p:cNvPr>
            <p:cNvSpPr>
              <a:spLocks noChangeArrowheads="1"/>
            </p:cNvSpPr>
            <p:nvPr/>
          </p:nvSpPr>
          <p:spPr bwMode="auto">
            <a:xfrm>
              <a:off x="7915275" y="1828800"/>
              <a:ext cx="619125" cy="4302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dirty="0"/>
                <a:t>7</a:t>
              </a:r>
            </a:p>
          </p:txBody>
        </p:sp>
        <p:sp>
          <p:nvSpPr>
            <p:cNvPr id="6" name="Rectangle 5">
              <a:extLst>
                <a:ext uri="{FF2B5EF4-FFF2-40B4-BE49-F238E27FC236}">
                  <a16:creationId xmlns:a16="http://schemas.microsoft.com/office/drawing/2014/main" id="{9EDC39C6-CA02-7C5A-1DFD-8720B59B6F35}"/>
                </a:ext>
              </a:extLst>
            </p:cNvPr>
            <p:cNvSpPr>
              <a:spLocks noChangeArrowheads="1"/>
            </p:cNvSpPr>
            <p:nvPr/>
          </p:nvSpPr>
          <p:spPr bwMode="auto">
            <a:xfrm>
              <a:off x="6273800" y="1828800"/>
              <a:ext cx="619125" cy="4302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dirty="0"/>
                <a:t>5</a:t>
              </a:r>
            </a:p>
          </p:txBody>
        </p:sp>
        <p:sp>
          <p:nvSpPr>
            <p:cNvPr id="7" name="Line 6">
              <a:extLst>
                <a:ext uri="{FF2B5EF4-FFF2-40B4-BE49-F238E27FC236}">
                  <a16:creationId xmlns:a16="http://schemas.microsoft.com/office/drawing/2014/main" id="{B49737AB-58C4-3C96-922F-78D4DAAB1CF6}"/>
                </a:ext>
              </a:extLst>
            </p:cNvPr>
            <p:cNvSpPr>
              <a:spLocks noChangeShapeType="1"/>
            </p:cNvSpPr>
            <p:nvPr/>
          </p:nvSpPr>
          <p:spPr bwMode="auto">
            <a:xfrm flipH="1">
              <a:off x="7512050" y="2062163"/>
              <a:ext cx="403225"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8" name="Group 7">
              <a:extLst>
                <a:ext uri="{FF2B5EF4-FFF2-40B4-BE49-F238E27FC236}">
                  <a16:creationId xmlns:a16="http://schemas.microsoft.com/office/drawing/2014/main" id="{0748E235-1041-F867-6A28-E78F94ACE872}"/>
                </a:ext>
              </a:extLst>
            </p:cNvPr>
            <p:cNvGrpSpPr>
              <a:grpSpLocks/>
            </p:cNvGrpSpPr>
            <p:nvPr/>
          </p:nvGrpSpPr>
          <p:grpSpPr bwMode="auto">
            <a:xfrm>
              <a:off x="7202488" y="2644775"/>
              <a:ext cx="1238250" cy="430213"/>
              <a:chOff x="0" y="0"/>
              <a:chExt cx="780" cy="271"/>
            </a:xfrm>
          </p:grpSpPr>
          <p:sp>
            <p:nvSpPr>
              <p:cNvPr id="18" name="Rectangle 8">
                <a:extLst>
                  <a:ext uri="{FF2B5EF4-FFF2-40B4-BE49-F238E27FC236}">
                    <a16:creationId xmlns:a16="http://schemas.microsoft.com/office/drawing/2014/main" id="{219B9BFC-E7CF-278F-E7D4-BD17BB1BAF9A}"/>
                  </a:ext>
                </a:extLst>
              </p:cNvPr>
              <p:cNvSpPr>
                <a:spLocks noChangeArrowheads="1"/>
              </p:cNvSpPr>
              <p:nvPr/>
            </p:nvSpPr>
            <p:spPr bwMode="auto">
              <a:xfrm>
                <a:off x="0" y="0"/>
                <a:ext cx="390" cy="2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a:t>6</a:t>
                </a:r>
              </a:p>
            </p:txBody>
          </p:sp>
          <p:sp>
            <p:nvSpPr>
              <p:cNvPr id="19" name="Rectangle 9">
                <a:extLst>
                  <a:ext uri="{FF2B5EF4-FFF2-40B4-BE49-F238E27FC236}">
                    <a16:creationId xmlns:a16="http://schemas.microsoft.com/office/drawing/2014/main" id="{BD0A8E6A-D5E2-F577-C80C-8452DACE4B67}"/>
                  </a:ext>
                </a:extLst>
              </p:cNvPr>
              <p:cNvSpPr>
                <a:spLocks noChangeArrowheads="1"/>
              </p:cNvSpPr>
              <p:nvPr/>
            </p:nvSpPr>
            <p:spPr bwMode="auto">
              <a:xfrm>
                <a:off x="390" y="0"/>
                <a:ext cx="390" cy="2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800"/>
              </a:p>
            </p:txBody>
          </p:sp>
        </p:grpSp>
        <p:sp>
          <p:nvSpPr>
            <p:cNvPr id="9" name="Rectangle 10">
              <a:extLst>
                <a:ext uri="{FF2B5EF4-FFF2-40B4-BE49-F238E27FC236}">
                  <a16:creationId xmlns:a16="http://schemas.microsoft.com/office/drawing/2014/main" id="{E427D13D-ED31-4677-8D25-3DA7F756BB0A}"/>
                </a:ext>
              </a:extLst>
            </p:cNvPr>
            <p:cNvSpPr>
              <a:spLocks noChangeArrowheads="1"/>
            </p:cNvSpPr>
            <p:nvPr/>
          </p:nvSpPr>
          <p:spPr bwMode="auto">
            <a:xfrm>
              <a:off x="6892925" y="1828800"/>
              <a:ext cx="619125" cy="4302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dirty="0"/>
                <a:t>6</a:t>
              </a:r>
            </a:p>
          </p:txBody>
        </p:sp>
        <p:grpSp>
          <p:nvGrpSpPr>
            <p:cNvPr id="10" name="Group 11">
              <a:extLst>
                <a:ext uri="{FF2B5EF4-FFF2-40B4-BE49-F238E27FC236}">
                  <a16:creationId xmlns:a16="http://schemas.microsoft.com/office/drawing/2014/main" id="{DF618323-787F-65E6-38C5-FF25C7FA7421}"/>
                </a:ext>
              </a:extLst>
            </p:cNvPr>
            <p:cNvGrpSpPr>
              <a:grpSpLocks/>
            </p:cNvGrpSpPr>
            <p:nvPr/>
          </p:nvGrpSpPr>
          <p:grpSpPr bwMode="auto">
            <a:xfrm>
              <a:off x="6410325" y="3360738"/>
              <a:ext cx="1238250" cy="430212"/>
              <a:chOff x="0" y="0"/>
              <a:chExt cx="780" cy="271"/>
            </a:xfrm>
          </p:grpSpPr>
          <p:sp>
            <p:nvSpPr>
              <p:cNvPr id="16" name="Rectangle 12">
                <a:extLst>
                  <a:ext uri="{FF2B5EF4-FFF2-40B4-BE49-F238E27FC236}">
                    <a16:creationId xmlns:a16="http://schemas.microsoft.com/office/drawing/2014/main" id="{75E0D2BA-D7C6-4FDC-B55A-0AE196FA9CDE}"/>
                  </a:ext>
                </a:extLst>
              </p:cNvPr>
              <p:cNvSpPr>
                <a:spLocks noChangeArrowheads="1"/>
              </p:cNvSpPr>
              <p:nvPr/>
            </p:nvSpPr>
            <p:spPr bwMode="auto">
              <a:xfrm>
                <a:off x="0" y="0"/>
                <a:ext cx="390" cy="2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a:t>5</a:t>
                </a:r>
              </a:p>
            </p:txBody>
          </p:sp>
          <p:sp>
            <p:nvSpPr>
              <p:cNvPr id="17" name="Rectangle 13">
                <a:extLst>
                  <a:ext uri="{FF2B5EF4-FFF2-40B4-BE49-F238E27FC236}">
                    <a16:creationId xmlns:a16="http://schemas.microsoft.com/office/drawing/2014/main" id="{AC1AF221-AB62-F19F-F082-5C60EE002962}"/>
                  </a:ext>
                </a:extLst>
              </p:cNvPr>
              <p:cNvSpPr>
                <a:spLocks noChangeArrowheads="1"/>
              </p:cNvSpPr>
              <p:nvPr/>
            </p:nvSpPr>
            <p:spPr bwMode="auto">
              <a:xfrm>
                <a:off x="390" y="0"/>
                <a:ext cx="390" cy="2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800"/>
              </a:p>
            </p:txBody>
          </p:sp>
        </p:grpSp>
        <p:grpSp>
          <p:nvGrpSpPr>
            <p:cNvPr id="11" name="Group 14">
              <a:extLst>
                <a:ext uri="{FF2B5EF4-FFF2-40B4-BE49-F238E27FC236}">
                  <a16:creationId xmlns:a16="http://schemas.microsoft.com/office/drawing/2014/main" id="{66211197-C585-CD7E-25B9-959103C5A86B}"/>
                </a:ext>
              </a:extLst>
            </p:cNvPr>
            <p:cNvGrpSpPr>
              <a:grpSpLocks/>
            </p:cNvGrpSpPr>
            <p:nvPr/>
          </p:nvGrpSpPr>
          <p:grpSpPr bwMode="auto">
            <a:xfrm>
              <a:off x="7821613" y="3360738"/>
              <a:ext cx="1238250" cy="430212"/>
              <a:chOff x="0" y="0"/>
              <a:chExt cx="780" cy="271"/>
            </a:xfrm>
          </p:grpSpPr>
          <p:sp>
            <p:nvSpPr>
              <p:cNvPr id="14" name="Rectangle 15">
                <a:extLst>
                  <a:ext uri="{FF2B5EF4-FFF2-40B4-BE49-F238E27FC236}">
                    <a16:creationId xmlns:a16="http://schemas.microsoft.com/office/drawing/2014/main" id="{031A2BE7-97CB-8EA1-1AC0-14C41192EEAC}"/>
                  </a:ext>
                </a:extLst>
              </p:cNvPr>
              <p:cNvSpPr>
                <a:spLocks noChangeArrowheads="1"/>
              </p:cNvSpPr>
              <p:nvPr/>
            </p:nvSpPr>
            <p:spPr bwMode="auto">
              <a:xfrm>
                <a:off x="0" y="0"/>
                <a:ext cx="390" cy="2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a:t>7</a:t>
                </a:r>
              </a:p>
            </p:txBody>
          </p:sp>
          <p:sp>
            <p:nvSpPr>
              <p:cNvPr id="15" name="Rectangle 16">
                <a:extLst>
                  <a:ext uri="{FF2B5EF4-FFF2-40B4-BE49-F238E27FC236}">
                    <a16:creationId xmlns:a16="http://schemas.microsoft.com/office/drawing/2014/main" id="{F51C4C5A-51B4-A625-4764-818FBA23D3D1}"/>
                  </a:ext>
                </a:extLst>
              </p:cNvPr>
              <p:cNvSpPr>
                <a:spLocks noChangeArrowheads="1"/>
              </p:cNvSpPr>
              <p:nvPr/>
            </p:nvSpPr>
            <p:spPr bwMode="auto">
              <a:xfrm>
                <a:off x="390" y="0"/>
                <a:ext cx="390" cy="2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800"/>
              </a:p>
            </p:txBody>
          </p:sp>
        </p:grpSp>
        <p:sp>
          <p:nvSpPr>
            <p:cNvPr id="12" name="Line 17">
              <a:extLst>
                <a:ext uri="{FF2B5EF4-FFF2-40B4-BE49-F238E27FC236}">
                  <a16:creationId xmlns:a16="http://schemas.microsoft.com/office/drawing/2014/main" id="{4A1AAA6F-E21C-5169-3CF1-E88FAAE7F336}"/>
                </a:ext>
              </a:extLst>
            </p:cNvPr>
            <p:cNvSpPr>
              <a:spLocks noChangeShapeType="1"/>
            </p:cNvSpPr>
            <p:nvPr/>
          </p:nvSpPr>
          <p:spPr bwMode="auto">
            <a:xfrm flipH="1">
              <a:off x="7029450" y="3074988"/>
              <a:ext cx="173038" cy="2857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8">
              <a:extLst>
                <a:ext uri="{FF2B5EF4-FFF2-40B4-BE49-F238E27FC236}">
                  <a16:creationId xmlns:a16="http://schemas.microsoft.com/office/drawing/2014/main" id="{03A1EEAC-2594-1994-26E9-DF30099ACF01}"/>
                </a:ext>
              </a:extLst>
            </p:cNvPr>
            <p:cNvSpPr>
              <a:spLocks noChangeShapeType="1"/>
            </p:cNvSpPr>
            <p:nvPr/>
          </p:nvSpPr>
          <p:spPr bwMode="auto">
            <a:xfrm>
              <a:off x="7821613" y="3074988"/>
              <a:ext cx="619125" cy="2857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69196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36F3-52C0-E519-842B-11496E7B1FFD}"/>
              </a:ext>
            </a:extLst>
          </p:cNvPr>
          <p:cNvSpPr>
            <a:spLocks noGrp="1"/>
          </p:cNvSpPr>
          <p:nvPr>
            <p:ph type="title"/>
          </p:nvPr>
        </p:nvSpPr>
        <p:spPr/>
        <p:txBody>
          <a:bodyPr/>
          <a:lstStyle/>
          <a:p>
            <a:r>
              <a:rPr lang="en-US" dirty="0"/>
              <a:t>Deletion in B-Tree</a:t>
            </a:r>
            <a:endParaRPr lang="en-IN" dirty="0"/>
          </a:p>
        </p:txBody>
      </p:sp>
      <p:sp>
        <p:nvSpPr>
          <p:cNvPr id="3" name="Content Placeholder 2">
            <a:extLst>
              <a:ext uri="{FF2B5EF4-FFF2-40B4-BE49-F238E27FC236}">
                <a16:creationId xmlns:a16="http://schemas.microsoft.com/office/drawing/2014/main" id="{B8F7DC96-9795-428C-DFD6-549C1F8B677A}"/>
              </a:ext>
            </a:extLst>
          </p:cNvPr>
          <p:cNvSpPr>
            <a:spLocks noGrp="1"/>
          </p:cNvSpPr>
          <p:nvPr>
            <p:ph idx="1"/>
          </p:nvPr>
        </p:nvSpPr>
        <p:spPr/>
        <p:txBody>
          <a:bodyPr/>
          <a:lstStyle/>
          <a:p>
            <a:pPr marL="0" indent="0">
              <a:lnSpc>
                <a:spcPct val="90000"/>
              </a:lnSpc>
              <a:spcBef>
                <a:spcPts val="600"/>
              </a:spcBef>
              <a:buNone/>
            </a:pPr>
            <a:r>
              <a:rPr lang="en-US" altLang="en-US" sz="2800" dirty="0">
                <a:latin typeface="Times New Roman" panose="02020603050405020304" pitchFamily="18" charset="0"/>
              </a:rPr>
              <a:t>During insertion, the key always goes </a:t>
            </a:r>
            <a:r>
              <a:rPr lang="en-US" altLang="en-US" sz="2800" i="1" dirty="0">
                <a:latin typeface="Times New Roman" panose="02020603050405020304" pitchFamily="18" charset="0"/>
              </a:rPr>
              <a:t>into</a:t>
            </a:r>
            <a:r>
              <a:rPr lang="en-US" altLang="en-US" sz="2800" dirty="0">
                <a:latin typeface="Times New Roman" panose="02020603050405020304" pitchFamily="18" charset="0"/>
              </a:rPr>
              <a:t> a </a:t>
            </a:r>
            <a:r>
              <a:rPr lang="en-US" altLang="en-US" sz="2800" i="1" dirty="0">
                <a:latin typeface="Times New Roman" panose="02020603050405020304" pitchFamily="18" charset="0"/>
              </a:rPr>
              <a:t>leaf</a:t>
            </a:r>
            <a:r>
              <a:rPr lang="en-US" altLang="en-US" sz="2800" dirty="0">
                <a:latin typeface="Times New Roman" panose="02020603050405020304" pitchFamily="18" charset="0"/>
              </a:rPr>
              <a:t>.  For deletion we wish to remove </a:t>
            </a:r>
            <a:r>
              <a:rPr lang="en-US" altLang="en-US" sz="2800" i="1" dirty="0">
                <a:latin typeface="Times New Roman" panose="02020603050405020304" pitchFamily="18" charset="0"/>
              </a:rPr>
              <a:t>from</a:t>
            </a:r>
            <a:r>
              <a:rPr lang="en-US" altLang="en-US" sz="2800" dirty="0">
                <a:latin typeface="Times New Roman" panose="02020603050405020304" pitchFamily="18" charset="0"/>
              </a:rPr>
              <a:t> a leaf.  There are three possible ways we can do this:</a:t>
            </a:r>
          </a:p>
          <a:p>
            <a:pPr marL="514350" indent="-514350">
              <a:spcBef>
                <a:spcPts val="600"/>
              </a:spcBef>
              <a:buFont typeface="+mj-lt"/>
              <a:buAutoNum type="arabicPeriod"/>
            </a:pPr>
            <a:r>
              <a:rPr lang="en-US" altLang="en-US" dirty="0">
                <a:latin typeface="Times New Roman" panose="02020603050405020304" pitchFamily="18" charset="0"/>
              </a:rPr>
              <a:t>If </a:t>
            </a:r>
            <a:r>
              <a:rPr lang="en-US" altLang="en-US" b="1" dirty="0">
                <a:latin typeface="Times New Roman" panose="02020603050405020304" pitchFamily="18" charset="0"/>
              </a:rPr>
              <a:t>the key is already in a leaf node and</a:t>
            </a:r>
            <a:r>
              <a:rPr lang="en-US" altLang="en-US" dirty="0">
                <a:latin typeface="Times New Roman" panose="02020603050405020304" pitchFamily="18" charset="0"/>
              </a:rPr>
              <a:t> removing it doesn’t cause that leaf node to have too few keys, then simply remove the key to be deleted.</a:t>
            </a:r>
          </a:p>
          <a:p>
            <a:pPr marL="514350" indent="-514350">
              <a:spcBef>
                <a:spcPts val="600"/>
              </a:spcBef>
              <a:buFont typeface="+mj-lt"/>
              <a:buAutoNum type="arabicPeriod"/>
            </a:pPr>
            <a:r>
              <a:rPr lang="en-US" altLang="en-US" dirty="0">
                <a:latin typeface="Times New Roman" panose="02020603050405020304" pitchFamily="18" charset="0"/>
              </a:rPr>
              <a:t>If </a:t>
            </a:r>
            <a:r>
              <a:rPr lang="en-US" altLang="en-US" b="1" dirty="0">
                <a:latin typeface="Times New Roman" panose="02020603050405020304" pitchFamily="18" charset="0"/>
              </a:rPr>
              <a:t>the key is </a:t>
            </a:r>
            <a:r>
              <a:rPr lang="en-US" altLang="en-US" b="1" i="1" dirty="0">
                <a:latin typeface="Times New Roman" panose="02020603050405020304" pitchFamily="18" charset="0"/>
              </a:rPr>
              <a:t>not</a:t>
            </a:r>
            <a:r>
              <a:rPr lang="en-US" altLang="en-US" b="1" dirty="0">
                <a:latin typeface="Times New Roman" panose="02020603050405020304" pitchFamily="18" charset="0"/>
              </a:rPr>
              <a:t> in a leaf (internal node), </a:t>
            </a:r>
            <a:r>
              <a:rPr lang="en-US" altLang="en-US" dirty="0">
                <a:latin typeface="Times New Roman" panose="02020603050405020304" pitchFamily="18" charset="0"/>
              </a:rPr>
              <a:t>then it is guaranteed (by the nature of a B-tree) that its predecessor or successor will be in a leaf -- in this case we can delete the key and promote the predecessor or successor key to the non-leaf deleted key’s position.</a:t>
            </a:r>
          </a:p>
          <a:p>
            <a:endParaRPr lang="en-IN" dirty="0"/>
          </a:p>
        </p:txBody>
      </p:sp>
    </p:spTree>
    <p:extLst>
      <p:ext uri="{BB962C8B-B14F-4D97-AF65-F5344CB8AC3E}">
        <p14:creationId xmlns:p14="http://schemas.microsoft.com/office/powerpoint/2010/main" val="273725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4298-BC44-C159-18C4-99237A0B73A6}"/>
              </a:ext>
            </a:extLst>
          </p:cNvPr>
          <p:cNvSpPr>
            <a:spLocks noGrp="1"/>
          </p:cNvSpPr>
          <p:nvPr>
            <p:ph type="title"/>
          </p:nvPr>
        </p:nvSpPr>
        <p:spPr/>
        <p:txBody>
          <a:bodyPr/>
          <a:lstStyle/>
          <a:p>
            <a:r>
              <a:rPr lang="en-US" dirty="0"/>
              <a:t>Deletion in B-Tree</a:t>
            </a:r>
            <a:endParaRPr lang="en-IN" dirty="0"/>
          </a:p>
        </p:txBody>
      </p:sp>
      <p:sp>
        <p:nvSpPr>
          <p:cNvPr id="3" name="Content Placeholder 2">
            <a:extLst>
              <a:ext uri="{FF2B5EF4-FFF2-40B4-BE49-F238E27FC236}">
                <a16:creationId xmlns:a16="http://schemas.microsoft.com/office/drawing/2014/main" id="{F7F56AB4-52DA-92FE-BE4B-4C1FE2A99184}"/>
              </a:ext>
            </a:extLst>
          </p:cNvPr>
          <p:cNvSpPr>
            <a:spLocks noGrp="1"/>
          </p:cNvSpPr>
          <p:nvPr>
            <p:ph idx="1"/>
          </p:nvPr>
        </p:nvSpPr>
        <p:spPr/>
        <p:txBody>
          <a:bodyPr/>
          <a:lstStyle/>
          <a:p>
            <a:pPr marL="0" indent="0">
              <a:buNone/>
            </a:pPr>
            <a:r>
              <a:rPr lang="en-US" dirty="0"/>
              <a:t>If (1) or (2) </a:t>
            </a:r>
            <a:r>
              <a:rPr lang="en-US" b="1" dirty="0"/>
              <a:t>lead to a leaf node containing less than the minimum number of keys</a:t>
            </a:r>
            <a:r>
              <a:rPr lang="en-US" dirty="0"/>
              <a:t>, then we have to </a:t>
            </a:r>
            <a:r>
              <a:rPr lang="en-US" b="1" dirty="0"/>
              <a:t>look at the siblings </a:t>
            </a:r>
            <a:r>
              <a:rPr lang="en-US" dirty="0"/>
              <a:t>immediately adjacent to the leaf in question:  </a:t>
            </a:r>
          </a:p>
          <a:p>
            <a:pPr marL="514350" indent="-514350">
              <a:buFont typeface="+mj-lt"/>
              <a:buAutoNum type="arabicPeriod" startAt="3"/>
            </a:pPr>
            <a:r>
              <a:rPr lang="en-US" dirty="0"/>
              <a:t>if one of them has more than the min. number of keys then we can promote one of its keys to the parent and take the parent key into our lacking leaf </a:t>
            </a:r>
          </a:p>
          <a:p>
            <a:pPr marL="514350" indent="-514350">
              <a:buFont typeface="+mj-lt"/>
              <a:buAutoNum type="arabicPeriod" startAt="3"/>
            </a:pPr>
            <a:r>
              <a:rPr lang="en-US" dirty="0"/>
              <a:t>if neither of them has more than the min. number of keys then the lacking leaf and one of its </a:t>
            </a:r>
            <a:r>
              <a:rPr lang="en-US" dirty="0" err="1"/>
              <a:t>neighbours</a:t>
            </a:r>
            <a:r>
              <a:rPr lang="en-US" dirty="0"/>
              <a:t> can be combined with their shared parent (the opposite of promoting a key) and the new leaf will have the correct number of keys; if this step leave the parent with too few keys then we repeat the process up to the root itself, if required </a:t>
            </a:r>
          </a:p>
          <a:p>
            <a:endParaRPr lang="en-IN" dirty="0"/>
          </a:p>
        </p:txBody>
      </p:sp>
    </p:spTree>
    <p:extLst>
      <p:ext uri="{BB962C8B-B14F-4D97-AF65-F5344CB8AC3E}">
        <p14:creationId xmlns:p14="http://schemas.microsoft.com/office/powerpoint/2010/main" val="307772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ADA8-2F74-7492-EF3A-072E1C91A7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AA76B9-697F-8733-3CE9-B81A07C227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1144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C6AB-C8A1-D8A0-A92C-9A56168F004D}"/>
              </a:ext>
            </a:extLst>
          </p:cNvPr>
          <p:cNvSpPr>
            <a:spLocks noGrp="1"/>
          </p:cNvSpPr>
          <p:nvPr>
            <p:ph type="title"/>
          </p:nvPr>
        </p:nvSpPr>
        <p:spPr/>
        <p:txBody>
          <a:bodyPr/>
          <a:lstStyle/>
          <a:p>
            <a:r>
              <a:rPr lang="en-US" dirty="0"/>
              <a:t>B+ Tree</a:t>
            </a:r>
            <a:endParaRPr lang="en-IN" dirty="0"/>
          </a:p>
        </p:txBody>
      </p:sp>
      <p:pic>
        <p:nvPicPr>
          <p:cNvPr id="4098" name="Picture 2" descr="B+ Trees Data Structure - Studytonight">
            <a:extLst>
              <a:ext uri="{FF2B5EF4-FFF2-40B4-BE49-F238E27FC236}">
                <a16:creationId xmlns:a16="http://schemas.microsoft.com/office/drawing/2014/main" id="{C2F55524-5FCB-E68A-D0C9-DA698A0E0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259" y="1690688"/>
            <a:ext cx="9101797" cy="454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38A6-2628-89B7-AB64-FDFBAF5329F6}"/>
              </a:ext>
            </a:extLst>
          </p:cNvPr>
          <p:cNvSpPr>
            <a:spLocks noGrp="1"/>
          </p:cNvSpPr>
          <p:nvPr>
            <p:ph type="title"/>
          </p:nvPr>
        </p:nvSpPr>
        <p:spPr/>
        <p:txBody>
          <a:bodyPr/>
          <a:lstStyle/>
          <a:p>
            <a:r>
              <a:rPr lang="en-US" altLang="en-US" dirty="0">
                <a:latin typeface="Times New Roman" panose="02020603050405020304" pitchFamily="18" charset="0"/>
              </a:rPr>
              <a:t>Keys: </a:t>
            </a:r>
            <a:r>
              <a:rPr lang="en-US" altLang="en-US" sz="4400" dirty="0">
                <a:latin typeface="Times New Roman" panose="02020603050405020304" pitchFamily="18" charset="0"/>
              </a:rPr>
              <a:t>1  12  8  2  25  5  14  28  17  7  52  16  48  68  3  26  29  53  55  45 (Insert/Delete)</a:t>
            </a:r>
            <a:endParaRPr lang="en-IN" dirty="0"/>
          </a:p>
        </p:txBody>
      </p:sp>
      <p:sp>
        <p:nvSpPr>
          <p:cNvPr id="3" name="Content Placeholder 2">
            <a:extLst>
              <a:ext uri="{FF2B5EF4-FFF2-40B4-BE49-F238E27FC236}">
                <a16:creationId xmlns:a16="http://schemas.microsoft.com/office/drawing/2014/main" id="{6205DD8B-A331-C2EB-EB6F-C83001929EE9}"/>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74923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8E84-3CDA-7F9E-A7FB-A308B6618E36}"/>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CD257B8C-93D9-AC42-CF24-088165FB032E}"/>
              </a:ext>
            </a:extLst>
          </p:cNvPr>
          <p:cNvSpPr>
            <a:spLocks noGrp="1"/>
          </p:cNvSpPr>
          <p:nvPr>
            <p:ph idx="1"/>
          </p:nvPr>
        </p:nvSpPr>
        <p:spPr/>
        <p:txBody>
          <a:bodyPr/>
          <a:lstStyle/>
          <a:p>
            <a:pPr marL="0" indent="0">
              <a:buNone/>
            </a:pPr>
            <a:r>
              <a:rPr lang="en-US" b="1" dirty="0"/>
              <a:t>Case 1: Deleting a Key in a Leaf Node</a:t>
            </a:r>
          </a:p>
          <a:p>
            <a:pPr lvl="1"/>
            <a:r>
              <a:rPr lang="en-US" dirty="0"/>
              <a:t>If the key to be deleted is in a leaf node, simply remove the key. No further adjustments may be needed if the node remains within the minimum occupancy limit.</a:t>
            </a:r>
          </a:p>
          <a:p>
            <a:pPr marL="0" indent="0">
              <a:buNone/>
            </a:pPr>
            <a:r>
              <a:rPr lang="en-US" b="1" dirty="0"/>
              <a:t>Case 2: Underflow in Leaf Node</a:t>
            </a:r>
          </a:p>
          <a:p>
            <a:pPr lvl="1"/>
            <a:r>
              <a:rPr lang="en-US" dirty="0"/>
              <a:t>If the deletion causes the number of keys in a leaf node to fall below the minimum occupancy, borrow keys from neighboring nodes or merge nodes to restore balance.</a:t>
            </a:r>
          </a:p>
          <a:p>
            <a:pPr marL="0" indent="0">
              <a:buNone/>
            </a:pPr>
            <a:r>
              <a:rPr lang="en-US" b="1" dirty="0"/>
              <a:t>Case 3: Deleting a Key in an Internal Node</a:t>
            </a:r>
          </a:p>
          <a:p>
            <a:pPr lvl="1"/>
            <a:r>
              <a:rPr lang="en-US" dirty="0"/>
              <a:t>If the key to be deleted is in an internal node, replace the key with its predecessor or successor from the child </a:t>
            </a:r>
            <a:r>
              <a:rPr lang="en-US"/>
              <a:t>subtree.</a:t>
            </a:r>
            <a:endParaRPr lang="en-US" dirty="0"/>
          </a:p>
        </p:txBody>
      </p:sp>
    </p:spTree>
    <p:extLst>
      <p:ext uri="{BB962C8B-B14F-4D97-AF65-F5344CB8AC3E}">
        <p14:creationId xmlns:p14="http://schemas.microsoft.com/office/powerpoint/2010/main" val="162465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8E84-3CDA-7F9E-A7FB-A308B6618E36}"/>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CD257B8C-93D9-AC42-CF24-088165FB032E}"/>
              </a:ext>
            </a:extLst>
          </p:cNvPr>
          <p:cNvSpPr>
            <a:spLocks noGrp="1"/>
          </p:cNvSpPr>
          <p:nvPr>
            <p:ph idx="1"/>
          </p:nvPr>
        </p:nvSpPr>
        <p:spPr/>
        <p:txBody>
          <a:bodyPr/>
          <a:lstStyle/>
          <a:p>
            <a:pPr marL="0" indent="0">
              <a:buNone/>
            </a:pPr>
            <a:r>
              <a:rPr lang="en-US" b="1" dirty="0"/>
              <a:t>Case 4: Adjustment in Internal Nodes</a:t>
            </a:r>
          </a:p>
          <a:p>
            <a:pPr lvl="1"/>
            <a:r>
              <a:rPr lang="en-US" dirty="0"/>
              <a:t>After deleting a key in an internal node, update the parent nodes to reflect any changes in the keys or children pointers.</a:t>
            </a:r>
          </a:p>
          <a:p>
            <a:pPr lvl="1"/>
            <a:r>
              <a:rPr lang="en-US" dirty="0"/>
              <a:t>If the adjustment causes underflow in an internal node, borrow keys from neighboring nodes or merge nodes to maintain balance.</a:t>
            </a:r>
          </a:p>
          <a:p>
            <a:pPr marL="0" indent="0">
              <a:buNone/>
            </a:pPr>
            <a:r>
              <a:rPr lang="en-US" b="1" dirty="0"/>
              <a:t>Case 5: Adjusting Parent Pointers</a:t>
            </a:r>
            <a:endParaRPr lang="en-US" dirty="0"/>
          </a:p>
          <a:p>
            <a:pPr lvl="1"/>
            <a:r>
              <a:rPr lang="en-US" dirty="0"/>
              <a:t>If merging or borrowing occurs in an internal node, update the parent pointers to reflect any changes in the structure of the child nodes.</a:t>
            </a:r>
          </a:p>
          <a:p>
            <a:pPr marL="0" indent="0">
              <a:buNone/>
            </a:pPr>
            <a:r>
              <a:rPr lang="en-US" b="1" dirty="0"/>
              <a:t>Case 6: Underflow in Root Node</a:t>
            </a:r>
          </a:p>
          <a:p>
            <a:pPr lvl="1"/>
            <a:r>
              <a:rPr lang="en-US" dirty="0"/>
              <a:t>If the root node becomes empty after deletion (i.e., all keys are removed), update the root to be the merged or borrowed node, adjusting the tree height.</a:t>
            </a:r>
          </a:p>
        </p:txBody>
      </p:sp>
    </p:spTree>
    <p:extLst>
      <p:ext uri="{BB962C8B-B14F-4D97-AF65-F5344CB8AC3E}">
        <p14:creationId xmlns:p14="http://schemas.microsoft.com/office/powerpoint/2010/main" val="231231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DC9F-DD2A-6571-508C-F0F287EA784A}"/>
              </a:ext>
            </a:extLst>
          </p:cNvPr>
          <p:cNvSpPr>
            <a:spLocks noGrp="1"/>
          </p:cNvSpPr>
          <p:nvPr>
            <p:ph type="title"/>
          </p:nvPr>
        </p:nvSpPr>
        <p:spPr/>
        <p:txBody>
          <a:bodyPr/>
          <a:lstStyle/>
          <a:p>
            <a:r>
              <a:rPr lang="en-US" dirty="0"/>
              <a:t>B-Tree</a:t>
            </a:r>
            <a:endParaRPr lang="en-IN" dirty="0"/>
          </a:p>
        </p:txBody>
      </p:sp>
      <p:sp>
        <p:nvSpPr>
          <p:cNvPr id="3" name="Content Placeholder 2">
            <a:extLst>
              <a:ext uri="{FF2B5EF4-FFF2-40B4-BE49-F238E27FC236}">
                <a16:creationId xmlns:a16="http://schemas.microsoft.com/office/drawing/2014/main" id="{9B5EAA94-F2E9-D09B-9CEF-9C7B6C9E9D9D}"/>
              </a:ext>
            </a:extLst>
          </p:cNvPr>
          <p:cNvSpPr>
            <a:spLocks noGrp="1"/>
          </p:cNvSpPr>
          <p:nvPr>
            <p:ph idx="1"/>
          </p:nvPr>
        </p:nvSpPr>
        <p:spPr/>
        <p:txBody>
          <a:bodyPr/>
          <a:lstStyle/>
          <a:p>
            <a:r>
              <a:rPr lang="en-US" dirty="0"/>
              <a:t>Original B-Tree Proposed by R. Bayer and E. </a:t>
            </a:r>
            <a:r>
              <a:rPr lang="en-US" dirty="0" err="1"/>
              <a:t>McCreigh</a:t>
            </a:r>
            <a:r>
              <a:rPr lang="en-US" dirty="0"/>
              <a:t> in 1972.</a:t>
            </a:r>
          </a:p>
          <a:p>
            <a:r>
              <a:rPr lang="en-US" dirty="0"/>
              <a:t>A B-Tree is a specialized multi-way tree designed especially for use on external disk.</a:t>
            </a:r>
          </a:p>
          <a:p>
            <a:r>
              <a:rPr lang="en-US" dirty="0"/>
              <a:t>Improved versions of B-Trees were later proposed in 1982 by Huddleston and </a:t>
            </a:r>
            <a:r>
              <a:rPr lang="en-US" dirty="0" err="1"/>
              <a:t>Mehlhorn</a:t>
            </a:r>
            <a:r>
              <a:rPr lang="en-US" dirty="0"/>
              <a:t>, and by Maier and </a:t>
            </a:r>
            <a:r>
              <a:rPr lang="en-US" dirty="0" err="1"/>
              <a:t>Salveter</a:t>
            </a:r>
            <a:r>
              <a:rPr lang="en-US" dirty="0"/>
              <a:t>.</a:t>
            </a:r>
          </a:p>
          <a:p>
            <a:r>
              <a:rPr lang="en-US" dirty="0"/>
              <a:t>B-tree variants are used mostly today as index structures in database applications.</a:t>
            </a:r>
          </a:p>
          <a:p>
            <a:endParaRPr lang="en-IN" dirty="0"/>
          </a:p>
        </p:txBody>
      </p:sp>
    </p:spTree>
    <p:extLst>
      <p:ext uri="{BB962C8B-B14F-4D97-AF65-F5344CB8AC3E}">
        <p14:creationId xmlns:p14="http://schemas.microsoft.com/office/powerpoint/2010/main" val="376369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8E84-3CDA-7F9E-A7FB-A308B6618E36}"/>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CD257B8C-93D9-AC42-CF24-088165FB032E}"/>
              </a:ext>
            </a:extLst>
          </p:cNvPr>
          <p:cNvSpPr>
            <a:spLocks noGrp="1"/>
          </p:cNvSpPr>
          <p:nvPr>
            <p:ph idx="1"/>
          </p:nvPr>
        </p:nvSpPr>
        <p:spPr/>
        <p:txBody>
          <a:bodyPr/>
          <a:lstStyle/>
          <a:p>
            <a:pPr marL="0" indent="0">
              <a:buNone/>
            </a:pPr>
            <a:r>
              <a:rPr lang="en-US" b="1" dirty="0"/>
              <a:t>Case 7: Adjustment Propagation</a:t>
            </a:r>
            <a:endParaRPr lang="en-US" dirty="0"/>
          </a:p>
          <a:p>
            <a:pPr lvl="1"/>
            <a:r>
              <a:rPr lang="en-US" dirty="0"/>
              <a:t>Ensure that any adjustments made in internal nodes due to deletion are propagated up the tree to the root to maintain balance.</a:t>
            </a:r>
          </a:p>
          <a:p>
            <a:endParaRPr lang="en-US" dirty="0"/>
          </a:p>
          <a:p>
            <a:pPr marL="0" indent="0">
              <a:buNone/>
            </a:pPr>
            <a:r>
              <a:rPr lang="en-US" b="1" dirty="0"/>
              <a:t>Case 8: Final Adjustment</a:t>
            </a:r>
          </a:p>
          <a:p>
            <a:pPr lvl="1"/>
            <a:r>
              <a:rPr lang="en-US" dirty="0"/>
              <a:t>Perform a final check to ensure that the B+ tree properties, such as minimum occupancy and order, are maintained after all adjustments.</a:t>
            </a:r>
            <a:endParaRPr lang="en-IN" dirty="0"/>
          </a:p>
        </p:txBody>
      </p:sp>
    </p:spTree>
    <p:extLst>
      <p:ext uri="{BB962C8B-B14F-4D97-AF65-F5344CB8AC3E}">
        <p14:creationId xmlns:p14="http://schemas.microsoft.com/office/powerpoint/2010/main" val="108351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C63269B-CE1E-F629-85AD-CB12FF627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509" y="2186637"/>
            <a:ext cx="7324981" cy="44243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30039F-40D7-044F-C0F5-7D396F4B5D5F}"/>
              </a:ext>
            </a:extLst>
          </p:cNvPr>
          <p:cNvSpPr txBox="1"/>
          <p:nvPr/>
        </p:nvSpPr>
        <p:spPr>
          <a:xfrm>
            <a:off x="2646218" y="748145"/>
            <a:ext cx="6899564" cy="707886"/>
          </a:xfrm>
          <a:prstGeom prst="rect">
            <a:avLst/>
          </a:prstGeom>
          <a:noFill/>
        </p:spPr>
        <p:txBody>
          <a:bodyPr wrap="square" rtlCol="0">
            <a:spAutoFit/>
          </a:bodyPr>
          <a:lstStyle/>
          <a:p>
            <a:pPr algn="ctr"/>
            <a:r>
              <a:rPr lang="en-US" sz="4000" b="1" dirty="0"/>
              <a:t>QUAD TREE</a:t>
            </a:r>
            <a:endParaRPr lang="en-IN" sz="4000" b="1" dirty="0"/>
          </a:p>
        </p:txBody>
      </p:sp>
    </p:spTree>
    <p:extLst>
      <p:ext uri="{BB962C8B-B14F-4D97-AF65-F5344CB8AC3E}">
        <p14:creationId xmlns:p14="http://schemas.microsoft.com/office/powerpoint/2010/main" val="52795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50D0-9CE5-304C-8586-FD48059AD9D5}"/>
              </a:ext>
            </a:extLst>
          </p:cNvPr>
          <p:cNvSpPr>
            <a:spLocks noGrp="1"/>
          </p:cNvSpPr>
          <p:nvPr>
            <p:ph type="title"/>
          </p:nvPr>
        </p:nvSpPr>
        <p:spPr/>
        <p:txBody>
          <a:bodyPr/>
          <a:lstStyle/>
          <a:p>
            <a:r>
              <a:rPr lang="en-US" dirty="0"/>
              <a:t>Definition of Quad Tree</a:t>
            </a:r>
            <a:endParaRPr lang="en-IN" dirty="0"/>
          </a:p>
        </p:txBody>
      </p:sp>
      <p:sp>
        <p:nvSpPr>
          <p:cNvPr id="3" name="Content Placeholder 2">
            <a:extLst>
              <a:ext uri="{FF2B5EF4-FFF2-40B4-BE49-F238E27FC236}">
                <a16:creationId xmlns:a16="http://schemas.microsoft.com/office/drawing/2014/main" id="{89C3AC4A-BB9A-2D05-8D75-0A4ACF551C94}"/>
              </a:ext>
            </a:extLst>
          </p:cNvPr>
          <p:cNvSpPr>
            <a:spLocks noGrp="1"/>
          </p:cNvSpPr>
          <p:nvPr>
            <p:ph idx="1"/>
          </p:nvPr>
        </p:nvSpPr>
        <p:spPr/>
        <p:txBody>
          <a:bodyPr/>
          <a:lstStyle/>
          <a:p>
            <a:r>
              <a:rPr lang="en-US" dirty="0"/>
              <a:t>Tree data structure that is used to represent two-dimensional space.</a:t>
            </a:r>
          </a:p>
          <a:p>
            <a:r>
              <a:rPr lang="en-US" dirty="0"/>
              <a:t>The root node represents the entire space, and each child node represents a smaller portion of the space that is </a:t>
            </a:r>
            <a:r>
              <a:rPr lang="en-US" b="1" dirty="0"/>
              <a:t>divided into four quadrants</a:t>
            </a:r>
            <a:r>
              <a:rPr lang="en-US" dirty="0"/>
              <a:t>.</a:t>
            </a:r>
          </a:p>
          <a:p>
            <a:r>
              <a:rPr lang="en-US" dirty="0"/>
              <a:t>This process of subdivision continues until each node represents a single point in space.</a:t>
            </a:r>
          </a:p>
          <a:p>
            <a:r>
              <a:rPr lang="en-US" dirty="0"/>
              <a:t>Each node has </a:t>
            </a:r>
            <a:r>
              <a:rPr lang="en-US" b="1" dirty="0"/>
              <a:t>at most four children</a:t>
            </a:r>
            <a:r>
              <a:rPr lang="en-US" dirty="0"/>
              <a:t>.</a:t>
            </a:r>
          </a:p>
          <a:p>
            <a:r>
              <a:rPr lang="en-US" dirty="0"/>
              <a:t>Quad Tree can also be constructed from the two-dimensional area.</a:t>
            </a:r>
          </a:p>
          <a:p>
            <a:endParaRPr lang="en-US" dirty="0"/>
          </a:p>
          <a:p>
            <a:pPr marL="0" indent="0">
              <a:buNone/>
            </a:pPr>
            <a:r>
              <a:rPr lang="en-US" sz="2000" i="1" dirty="0"/>
              <a:t>Definition in relation to Point and Region Quad Trees</a:t>
            </a:r>
          </a:p>
        </p:txBody>
      </p:sp>
    </p:spTree>
    <p:extLst>
      <p:ext uri="{BB962C8B-B14F-4D97-AF65-F5344CB8AC3E}">
        <p14:creationId xmlns:p14="http://schemas.microsoft.com/office/powerpoint/2010/main" val="95978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E11E-DCAF-4843-B0DA-04DF06EC8D95}"/>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45AB0103-FC6A-FAC0-B5BF-E4ACF7FEA6E7}"/>
              </a:ext>
            </a:extLst>
          </p:cNvPr>
          <p:cNvSpPr>
            <a:spLocks noGrp="1"/>
          </p:cNvSpPr>
          <p:nvPr>
            <p:ph idx="1"/>
          </p:nvPr>
        </p:nvSpPr>
        <p:spPr/>
        <p:txBody>
          <a:bodyPr/>
          <a:lstStyle/>
          <a:p>
            <a:pPr marL="514350" indent="-514350">
              <a:buFont typeface="+mj-lt"/>
              <a:buAutoNum type="arabicPeriod"/>
            </a:pPr>
            <a:r>
              <a:rPr lang="en-US" b="1" dirty="0"/>
              <a:t>Point Quad Tree</a:t>
            </a:r>
            <a:r>
              <a:rPr lang="en-US" dirty="0"/>
              <a:t>:</a:t>
            </a:r>
          </a:p>
          <a:p>
            <a:pPr lvl="1"/>
            <a:r>
              <a:rPr lang="en-US" sz="2800" dirty="0"/>
              <a:t>Designed to store points in a 2D space.</a:t>
            </a:r>
          </a:p>
          <a:p>
            <a:pPr lvl="1"/>
            <a:r>
              <a:rPr lang="en-US" sz="2800" dirty="0"/>
              <a:t>Each node in the tree represents a quadrant of the space, and points are stored in the appropriate quadrant.</a:t>
            </a:r>
          </a:p>
          <a:p>
            <a:pPr lvl="1"/>
            <a:r>
              <a:rPr lang="en-US" sz="2800" dirty="0"/>
              <a:t>Example: </a:t>
            </a:r>
            <a:r>
              <a:rPr lang="en-US" sz="2800" i="1" dirty="0">
                <a:solidFill>
                  <a:srgbClr val="FF0000"/>
                </a:solidFill>
              </a:rPr>
              <a:t>A point quad tree representing cities on a map, with each node dividing the map into quadrants and storing cities in the appropriate quadrant.</a:t>
            </a:r>
          </a:p>
        </p:txBody>
      </p:sp>
    </p:spTree>
    <p:extLst>
      <p:ext uri="{BB962C8B-B14F-4D97-AF65-F5344CB8AC3E}">
        <p14:creationId xmlns:p14="http://schemas.microsoft.com/office/powerpoint/2010/main" val="187628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5934-EA8F-5090-871C-8554568EB189}"/>
              </a:ext>
            </a:extLst>
          </p:cNvPr>
          <p:cNvSpPr>
            <a:spLocks noGrp="1"/>
          </p:cNvSpPr>
          <p:nvPr>
            <p:ph type="title"/>
          </p:nvPr>
        </p:nvSpPr>
        <p:spPr/>
        <p:txBody>
          <a:bodyPr/>
          <a:lstStyle/>
          <a:p>
            <a:r>
              <a:rPr lang="en-US" dirty="0"/>
              <a:t>Types of Quad Tree</a:t>
            </a:r>
            <a:endParaRPr lang="en-IN" dirty="0"/>
          </a:p>
        </p:txBody>
      </p:sp>
      <p:sp>
        <p:nvSpPr>
          <p:cNvPr id="3" name="Content Placeholder 2">
            <a:extLst>
              <a:ext uri="{FF2B5EF4-FFF2-40B4-BE49-F238E27FC236}">
                <a16:creationId xmlns:a16="http://schemas.microsoft.com/office/drawing/2014/main" id="{E401A571-1AEB-BC8E-1A83-CF95E5517520}"/>
              </a:ext>
            </a:extLst>
          </p:cNvPr>
          <p:cNvSpPr>
            <a:spLocks noGrp="1"/>
          </p:cNvSpPr>
          <p:nvPr>
            <p:ph idx="1"/>
          </p:nvPr>
        </p:nvSpPr>
        <p:spPr/>
        <p:txBody>
          <a:bodyPr/>
          <a:lstStyle/>
          <a:p>
            <a:pPr marL="514350" indent="-514350">
              <a:buFont typeface="+mj-lt"/>
              <a:buAutoNum type="arabicPeriod"/>
            </a:pPr>
            <a:r>
              <a:rPr lang="en-US" b="1" dirty="0"/>
              <a:t>Point Quad Tree</a:t>
            </a:r>
            <a:r>
              <a:rPr lang="en-US" dirty="0"/>
              <a:t>:</a:t>
            </a:r>
            <a:endParaRPr lang="en-IN" dirty="0"/>
          </a:p>
          <a:p>
            <a:pPr marL="457200" lvl="1" indent="0">
              <a:buNone/>
            </a:pPr>
            <a:r>
              <a:rPr lang="en-US" dirty="0"/>
              <a:t>When dealing with point quad trees and a point falls exactly on the boundary line between two quadrants, it can lead to ambiguity in determining the quadrant for that point. To resolve this situation, you can employ a common strategy known as the "</a:t>
            </a:r>
            <a:r>
              <a:rPr lang="en-US" b="1" dirty="0"/>
              <a:t>tie-breaking</a:t>
            </a:r>
            <a:r>
              <a:rPr lang="en-US" dirty="0"/>
              <a:t>" mechanism.</a:t>
            </a:r>
          </a:p>
        </p:txBody>
      </p:sp>
    </p:spTree>
    <p:extLst>
      <p:ext uri="{BB962C8B-B14F-4D97-AF65-F5344CB8AC3E}">
        <p14:creationId xmlns:p14="http://schemas.microsoft.com/office/powerpoint/2010/main" val="4211660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76DA-E28D-203C-5F56-6845AA1781AB}"/>
              </a:ext>
            </a:extLst>
          </p:cNvPr>
          <p:cNvSpPr>
            <a:spLocks noGrp="1"/>
          </p:cNvSpPr>
          <p:nvPr>
            <p:ph type="title"/>
          </p:nvPr>
        </p:nvSpPr>
        <p:spPr/>
        <p:txBody>
          <a:bodyPr/>
          <a:lstStyle/>
          <a:p>
            <a:r>
              <a:rPr lang="en-US" dirty="0"/>
              <a:t>Types of Quad Tree</a:t>
            </a:r>
            <a:endParaRPr lang="en-IN" dirty="0"/>
          </a:p>
        </p:txBody>
      </p:sp>
      <p:sp>
        <p:nvSpPr>
          <p:cNvPr id="3" name="Content Placeholder 2">
            <a:extLst>
              <a:ext uri="{FF2B5EF4-FFF2-40B4-BE49-F238E27FC236}">
                <a16:creationId xmlns:a16="http://schemas.microsoft.com/office/drawing/2014/main" id="{E5E23D04-095A-10DF-3F50-359A02A2A448}"/>
              </a:ext>
            </a:extLst>
          </p:cNvPr>
          <p:cNvSpPr>
            <a:spLocks noGrp="1"/>
          </p:cNvSpPr>
          <p:nvPr>
            <p:ph idx="1"/>
          </p:nvPr>
        </p:nvSpPr>
        <p:spPr/>
        <p:txBody>
          <a:bodyPr/>
          <a:lstStyle/>
          <a:p>
            <a:r>
              <a:rPr lang="en-US" b="1" dirty="0"/>
              <a:t>Tie Breaking Rule:</a:t>
            </a:r>
            <a:br>
              <a:rPr lang="en-US" dirty="0"/>
            </a:br>
            <a:r>
              <a:rPr lang="en-US" dirty="0"/>
              <a:t>Choose a rule to break ties when a point lies exactly on the boundary. For instance, you can decide that if a point is on the boundary, it belongs to the quadrant to its right or the quadrant above it.</a:t>
            </a:r>
            <a:endParaRPr lang="en-IN" dirty="0"/>
          </a:p>
        </p:txBody>
      </p:sp>
    </p:spTree>
    <p:extLst>
      <p:ext uri="{BB962C8B-B14F-4D97-AF65-F5344CB8AC3E}">
        <p14:creationId xmlns:p14="http://schemas.microsoft.com/office/powerpoint/2010/main" val="420362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1530939D-B7C1-6AB2-86D9-8615709B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314326"/>
            <a:ext cx="11679382" cy="596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65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9666-4875-39E0-3CA5-5B9E58A61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75EDBC-A603-A0DD-6791-985A0E2947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239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E11E-DCAF-4843-B0DA-04DF06EC8D95}"/>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45AB0103-FC6A-FAC0-B5BF-E4ACF7FEA6E7}"/>
              </a:ext>
            </a:extLst>
          </p:cNvPr>
          <p:cNvSpPr>
            <a:spLocks noGrp="1"/>
          </p:cNvSpPr>
          <p:nvPr>
            <p:ph idx="1"/>
          </p:nvPr>
        </p:nvSpPr>
        <p:spPr/>
        <p:txBody>
          <a:bodyPr/>
          <a:lstStyle/>
          <a:p>
            <a:pPr marL="514350" indent="-514350">
              <a:buFont typeface="+mj-lt"/>
              <a:buAutoNum type="arabicPeriod" startAt="2"/>
            </a:pPr>
            <a:r>
              <a:rPr lang="en-US" b="1" dirty="0"/>
              <a:t>Region Quad Tree</a:t>
            </a:r>
            <a:r>
              <a:rPr lang="en-US" dirty="0"/>
              <a:t>:</a:t>
            </a:r>
          </a:p>
          <a:p>
            <a:pPr lvl="1"/>
            <a:r>
              <a:rPr lang="en-US" sz="2800" dirty="0"/>
              <a:t>Unlike a point quad tree, a region quad tree is used for storing regions or rectangles in a 2D space.</a:t>
            </a:r>
          </a:p>
          <a:p>
            <a:pPr lvl="1"/>
            <a:r>
              <a:rPr lang="en-US" sz="2800" dirty="0"/>
              <a:t>Each node in the tree represents a quadrant, and regions are stored based on their spatial location within these quadrants.</a:t>
            </a:r>
          </a:p>
          <a:p>
            <a:pPr lvl="1"/>
            <a:r>
              <a:rPr lang="en-US" sz="2800" dirty="0"/>
              <a:t>Example: </a:t>
            </a:r>
            <a:r>
              <a:rPr lang="en-US" sz="2800" i="1" dirty="0">
                <a:solidFill>
                  <a:srgbClr val="FF0000"/>
                </a:solidFill>
              </a:rPr>
              <a:t>A region quad tree for a computer-generated image, where each node partitions the image, and regions (rectangles) are stored in the corresponding quadrants.</a:t>
            </a:r>
          </a:p>
        </p:txBody>
      </p:sp>
    </p:spTree>
    <p:extLst>
      <p:ext uri="{BB962C8B-B14F-4D97-AF65-F5344CB8AC3E}">
        <p14:creationId xmlns:p14="http://schemas.microsoft.com/office/powerpoint/2010/main" val="163407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7DF5942-7952-2404-2BE2-919C2CD98E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008075"/>
            <a:ext cx="10905066" cy="484184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37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E326-42D1-99EE-A954-42554F4997B7}"/>
              </a:ext>
            </a:extLst>
          </p:cNvPr>
          <p:cNvSpPr>
            <a:spLocks noGrp="1"/>
          </p:cNvSpPr>
          <p:nvPr>
            <p:ph type="title"/>
          </p:nvPr>
        </p:nvSpPr>
        <p:spPr/>
        <p:txBody>
          <a:bodyPr/>
          <a:lstStyle/>
          <a:p>
            <a:r>
              <a:rPr lang="en-US" dirty="0"/>
              <a:t>Motivation for B-Tree</a:t>
            </a:r>
            <a:endParaRPr lang="en-IN" dirty="0"/>
          </a:p>
        </p:txBody>
      </p:sp>
      <p:sp>
        <p:nvSpPr>
          <p:cNvPr id="3" name="Content Placeholder 2">
            <a:extLst>
              <a:ext uri="{FF2B5EF4-FFF2-40B4-BE49-F238E27FC236}">
                <a16:creationId xmlns:a16="http://schemas.microsoft.com/office/drawing/2014/main" id="{5EF5367A-C753-A500-6541-FCEAEBA3EEAD}"/>
              </a:ext>
            </a:extLst>
          </p:cNvPr>
          <p:cNvSpPr>
            <a:spLocks noGrp="1"/>
          </p:cNvSpPr>
          <p:nvPr>
            <p:ph idx="1"/>
          </p:nvPr>
        </p:nvSpPr>
        <p:spPr/>
        <p:txBody>
          <a:bodyPr/>
          <a:lstStyle/>
          <a:p>
            <a:r>
              <a:rPr lang="en-US" dirty="0"/>
              <a:t>Data is stored on disk in chunks (pages, blocks, allocation units) and the disk drive reads or writes a minimum of one page at a time.</a:t>
            </a:r>
          </a:p>
          <a:p>
            <a:r>
              <a:rPr lang="en-US" dirty="0"/>
              <a:t>Index structures for large datasets cannot be stored in main memory</a:t>
            </a:r>
          </a:p>
          <a:p>
            <a:r>
              <a:rPr lang="en-US" dirty="0"/>
              <a:t>Storing it on disk requires different approach to efficiency</a:t>
            </a:r>
          </a:p>
          <a:p>
            <a:r>
              <a:rPr lang="en-US" dirty="0"/>
              <a:t>B-Tree nodes should correspond to a block of data</a:t>
            </a:r>
          </a:p>
          <a:p>
            <a:r>
              <a:rPr lang="en-US" dirty="0"/>
              <a:t>Each node stores many data items and has many successors (stores addresses of successor blocks)</a:t>
            </a:r>
          </a:p>
          <a:p>
            <a:endParaRPr lang="en-IN" dirty="0"/>
          </a:p>
        </p:txBody>
      </p:sp>
    </p:spTree>
    <p:extLst>
      <p:ext uri="{BB962C8B-B14F-4D97-AF65-F5344CB8AC3E}">
        <p14:creationId xmlns:p14="http://schemas.microsoft.com/office/powerpoint/2010/main" val="270028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square with black lines&#10;&#10;Description automatically generated">
            <a:extLst>
              <a:ext uri="{FF2B5EF4-FFF2-40B4-BE49-F238E27FC236}">
                <a16:creationId xmlns:a16="http://schemas.microsoft.com/office/drawing/2014/main" id="{BFE0B40F-C4F8-24C8-8322-315C2833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66" y="426970"/>
            <a:ext cx="8989256" cy="6004060"/>
          </a:xfrm>
          <a:prstGeom prst="rect">
            <a:avLst/>
          </a:prstGeom>
        </p:spPr>
      </p:pic>
    </p:spTree>
    <p:extLst>
      <p:ext uri="{BB962C8B-B14F-4D97-AF65-F5344CB8AC3E}">
        <p14:creationId xmlns:p14="http://schemas.microsoft.com/office/powerpoint/2010/main" val="1438380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2D1D-E000-2A3D-4A43-716D8507ABE2}"/>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33F67670-60CD-6727-9471-109A82ED5A9F}"/>
              </a:ext>
            </a:extLst>
          </p:cNvPr>
          <p:cNvSpPr>
            <a:spLocks noGrp="1"/>
          </p:cNvSpPr>
          <p:nvPr>
            <p:ph idx="1"/>
          </p:nvPr>
        </p:nvSpPr>
        <p:spPr/>
        <p:txBody>
          <a:bodyPr/>
          <a:lstStyle/>
          <a:p>
            <a:pPr marL="514350" indent="-514350">
              <a:buFont typeface="+mj-lt"/>
              <a:buAutoNum type="arabicPeriod" startAt="3"/>
            </a:pPr>
            <a:r>
              <a:rPr lang="en-US" b="1" dirty="0"/>
              <a:t>PR Quad Tree (Point-Region Quad Tree)</a:t>
            </a:r>
            <a:r>
              <a:rPr lang="en-US" dirty="0"/>
              <a:t>:</a:t>
            </a:r>
          </a:p>
          <a:p>
            <a:pPr lvl="1"/>
            <a:r>
              <a:rPr lang="en-US" sz="2800" dirty="0"/>
              <a:t>A hybrid quad tree that can store both points and regions.</a:t>
            </a:r>
          </a:p>
          <a:p>
            <a:pPr lvl="1"/>
            <a:r>
              <a:rPr lang="en-US" sz="2800" dirty="0"/>
              <a:t>The tree is divided into quadrants, and each quadrant can either contain a point or a region.</a:t>
            </a:r>
            <a:endParaRPr lang="en-IN" sz="2800" dirty="0"/>
          </a:p>
          <a:p>
            <a:pPr lvl="1"/>
            <a:r>
              <a:rPr lang="en-IN" sz="2800" dirty="0"/>
              <a:t>Example: </a:t>
            </a:r>
            <a:r>
              <a:rPr lang="en-US" sz="2800" i="1" dirty="0">
                <a:solidFill>
                  <a:srgbClr val="FF0000"/>
                </a:solidFill>
              </a:rPr>
              <a:t>A PR quad tree representing a geographic area with cities (points) and parks (regions), where each quadrant can contain either a city or a park.</a:t>
            </a:r>
          </a:p>
        </p:txBody>
      </p:sp>
    </p:spTree>
    <p:extLst>
      <p:ext uri="{BB962C8B-B14F-4D97-AF65-F5344CB8AC3E}">
        <p14:creationId xmlns:p14="http://schemas.microsoft.com/office/powerpoint/2010/main" val="753680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2D1D-E000-2A3D-4A43-716D8507ABE2}"/>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33F67670-60CD-6727-9471-109A82ED5A9F}"/>
              </a:ext>
            </a:extLst>
          </p:cNvPr>
          <p:cNvSpPr>
            <a:spLocks noGrp="1"/>
          </p:cNvSpPr>
          <p:nvPr>
            <p:ph idx="1"/>
          </p:nvPr>
        </p:nvSpPr>
        <p:spPr/>
        <p:txBody>
          <a:bodyPr/>
          <a:lstStyle/>
          <a:p>
            <a:pPr marL="514350" indent="-514350">
              <a:buFont typeface="+mj-lt"/>
              <a:buAutoNum type="arabicPeriod" startAt="4"/>
            </a:pPr>
            <a:r>
              <a:rPr lang="en-US" b="1" dirty="0"/>
              <a:t>Hybrid Quad Tree</a:t>
            </a:r>
            <a:r>
              <a:rPr lang="en-US" dirty="0"/>
              <a:t>:</a:t>
            </a:r>
          </a:p>
          <a:p>
            <a:pPr lvl="1"/>
            <a:r>
              <a:rPr lang="en-US" sz="2800" dirty="0"/>
              <a:t>This type of quad tree can be a combination of different types, allowing it to adapt to various data types and applications.</a:t>
            </a:r>
          </a:p>
          <a:p>
            <a:pPr lvl="1"/>
            <a:r>
              <a:rPr lang="en-US" sz="2800" dirty="0"/>
              <a:t>For example, it might store points in some nodes and regions in others based on the characteristics of the data.</a:t>
            </a:r>
          </a:p>
          <a:p>
            <a:pPr lvl="1"/>
            <a:r>
              <a:rPr lang="en-US" sz="2800" dirty="0"/>
              <a:t>Example: </a:t>
            </a:r>
            <a:r>
              <a:rPr lang="en-US" sz="2800" i="1" dirty="0">
                <a:solidFill>
                  <a:srgbClr val="FF0000"/>
                </a:solidFill>
              </a:rPr>
              <a:t>A hybrid quad tree handling a dataset with weather station measurements (points) and weather zones (regions), dynamically adapting its structure based on data distribution.</a:t>
            </a:r>
          </a:p>
          <a:p>
            <a:pPr marL="0" indent="0">
              <a:buNone/>
            </a:pPr>
            <a:endParaRPr lang="en-IN" dirty="0"/>
          </a:p>
        </p:txBody>
      </p:sp>
    </p:spTree>
    <p:extLst>
      <p:ext uri="{BB962C8B-B14F-4D97-AF65-F5344CB8AC3E}">
        <p14:creationId xmlns:p14="http://schemas.microsoft.com/office/powerpoint/2010/main" val="264219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BA4-43B2-F0D6-9CCD-C012FD39D6AB}"/>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C2352AF7-DDFE-1C91-7C96-6D2B4D126E81}"/>
              </a:ext>
            </a:extLst>
          </p:cNvPr>
          <p:cNvSpPr>
            <a:spLocks noGrp="1"/>
          </p:cNvSpPr>
          <p:nvPr>
            <p:ph idx="1"/>
          </p:nvPr>
        </p:nvSpPr>
        <p:spPr/>
        <p:txBody>
          <a:bodyPr/>
          <a:lstStyle/>
          <a:p>
            <a:pPr marL="514350" indent="-514350">
              <a:buFont typeface="+mj-lt"/>
              <a:buAutoNum type="arabicPeriod" startAt="5"/>
            </a:pPr>
            <a:r>
              <a:rPr lang="en-US" b="1" dirty="0"/>
              <a:t>Adaptive Quad Tree</a:t>
            </a:r>
            <a:r>
              <a:rPr lang="en-US" dirty="0"/>
              <a:t>:</a:t>
            </a:r>
          </a:p>
          <a:p>
            <a:pPr lvl="1"/>
            <a:r>
              <a:rPr lang="en-US" sz="2800" dirty="0"/>
              <a:t>An adaptive quad tree adjusts its structure dynamically based on the distribution of data.</a:t>
            </a:r>
          </a:p>
          <a:p>
            <a:pPr lvl="1"/>
            <a:r>
              <a:rPr lang="en-US" sz="2800" dirty="0"/>
              <a:t>Nodes can split or merge as needed to maintain an efficient representation of the spatial information.</a:t>
            </a:r>
            <a:endParaRPr lang="en-IN" sz="2800" dirty="0"/>
          </a:p>
          <a:p>
            <a:pPr lvl="1"/>
            <a:r>
              <a:rPr lang="en-IN" sz="2800" dirty="0"/>
              <a:t>Example: </a:t>
            </a:r>
            <a:r>
              <a:rPr lang="en-US" sz="2800" i="1" dirty="0">
                <a:solidFill>
                  <a:srgbClr val="FF0000"/>
                </a:solidFill>
              </a:rPr>
              <a:t>An adaptive quad tree dynamically adjusting to changes in a landscape over time, splitting nodes in densely populated areas and merging nodes in sparsely populated areas.</a:t>
            </a:r>
          </a:p>
        </p:txBody>
      </p:sp>
    </p:spTree>
    <p:extLst>
      <p:ext uri="{BB962C8B-B14F-4D97-AF65-F5344CB8AC3E}">
        <p14:creationId xmlns:p14="http://schemas.microsoft.com/office/powerpoint/2010/main" val="3112604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BA4-43B2-F0D6-9CCD-C012FD39D6AB}"/>
              </a:ext>
            </a:extLst>
          </p:cNvPr>
          <p:cNvSpPr>
            <a:spLocks noGrp="1"/>
          </p:cNvSpPr>
          <p:nvPr>
            <p:ph type="title"/>
          </p:nvPr>
        </p:nvSpPr>
        <p:spPr/>
        <p:txBody>
          <a:bodyPr/>
          <a:lstStyle/>
          <a:p>
            <a:r>
              <a:rPr lang="en-US" dirty="0"/>
              <a:t>Types of Quad Trees</a:t>
            </a:r>
            <a:endParaRPr lang="en-IN" dirty="0"/>
          </a:p>
        </p:txBody>
      </p:sp>
      <p:sp>
        <p:nvSpPr>
          <p:cNvPr id="3" name="Content Placeholder 2">
            <a:extLst>
              <a:ext uri="{FF2B5EF4-FFF2-40B4-BE49-F238E27FC236}">
                <a16:creationId xmlns:a16="http://schemas.microsoft.com/office/drawing/2014/main" id="{C2352AF7-DDFE-1C91-7C96-6D2B4D126E81}"/>
              </a:ext>
            </a:extLst>
          </p:cNvPr>
          <p:cNvSpPr>
            <a:spLocks noGrp="1"/>
          </p:cNvSpPr>
          <p:nvPr>
            <p:ph idx="1"/>
          </p:nvPr>
        </p:nvSpPr>
        <p:spPr/>
        <p:txBody>
          <a:bodyPr/>
          <a:lstStyle/>
          <a:p>
            <a:pPr marL="514350" indent="-514350">
              <a:buFont typeface="+mj-lt"/>
              <a:buAutoNum type="arabicPeriod"/>
            </a:pPr>
            <a:r>
              <a:rPr lang="en-US" b="1" dirty="0"/>
              <a:t>PR Octree (Point-Region Octree)</a:t>
            </a:r>
            <a:r>
              <a:rPr lang="en-US" dirty="0"/>
              <a:t>:</a:t>
            </a:r>
          </a:p>
          <a:p>
            <a:pPr lvl="1"/>
            <a:r>
              <a:rPr lang="en-US" sz="2800" dirty="0"/>
              <a:t>Similar to the PR Quad Tree but extended to three-dimensional space, the PR Octree can store points and regions in a 3D environment.</a:t>
            </a:r>
            <a:endParaRPr lang="en-IN" sz="2800" dirty="0"/>
          </a:p>
          <a:p>
            <a:pPr lvl="1"/>
            <a:r>
              <a:rPr lang="en-IN" sz="2800" dirty="0"/>
              <a:t>Example: </a:t>
            </a:r>
            <a:r>
              <a:rPr lang="en-US" sz="2800" i="1" dirty="0">
                <a:solidFill>
                  <a:srgbClr val="FF0000"/>
                </a:solidFill>
              </a:rPr>
              <a:t>A PR octree in a 3D space representing a city with buildings (points) and zones (3D regions), adapting to the spatial distribution of both points and regions.</a:t>
            </a:r>
          </a:p>
        </p:txBody>
      </p:sp>
    </p:spTree>
    <p:extLst>
      <p:ext uri="{BB962C8B-B14F-4D97-AF65-F5344CB8AC3E}">
        <p14:creationId xmlns:p14="http://schemas.microsoft.com/office/powerpoint/2010/main" val="148493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2BC4-0FE5-727A-3116-27DCEE891FF8}"/>
              </a:ext>
            </a:extLst>
          </p:cNvPr>
          <p:cNvSpPr>
            <a:spLocks noGrp="1"/>
          </p:cNvSpPr>
          <p:nvPr>
            <p:ph type="title"/>
          </p:nvPr>
        </p:nvSpPr>
        <p:spPr/>
        <p:txBody>
          <a:bodyPr/>
          <a:lstStyle/>
          <a:p>
            <a:r>
              <a:rPr lang="en-US" dirty="0"/>
              <a:t>Construction of Quad Tree</a:t>
            </a:r>
            <a:endParaRPr lang="en-IN" dirty="0"/>
          </a:p>
        </p:txBody>
      </p:sp>
      <p:sp>
        <p:nvSpPr>
          <p:cNvPr id="3" name="Content Placeholder 2">
            <a:extLst>
              <a:ext uri="{FF2B5EF4-FFF2-40B4-BE49-F238E27FC236}">
                <a16:creationId xmlns:a16="http://schemas.microsoft.com/office/drawing/2014/main" id="{341823FE-A390-A76C-1E13-2C555F3F1C49}"/>
              </a:ext>
            </a:extLst>
          </p:cNvPr>
          <p:cNvSpPr>
            <a:spLocks noGrp="1"/>
          </p:cNvSpPr>
          <p:nvPr>
            <p:ph idx="1"/>
          </p:nvPr>
        </p:nvSpPr>
        <p:spPr/>
        <p:txBody>
          <a:bodyPr/>
          <a:lstStyle/>
          <a:p>
            <a:pPr marL="0" indent="0">
              <a:buNone/>
            </a:pPr>
            <a:r>
              <a:rPr lang="en-US" dirty="0"/>
              <a:t>Quad Tree can be constructed following the steps below:</a:t>
            </a:r>
          </a:p>
          <a:p>
            <a:pPr marL="914400" lvl="1" indent="-457200">
              <a:buFont typeface="+mj-lt"/>
              <a:buAutoNum type="arabicPeriod"/>
            </a:pPr>
            <a:r>
              <a:rPr lang="en-US" sz="2800" b="1" dirty="0"/>
              <a:t>Divide</a:t>
            </a:r>
            <a:r>
              <a:rPr lang="en-US" sz="2800" dirty="0"/>
              <a:t> the current two-dimensional space into four quadrants/boxes.</a:t>
            </a:r>
          </a:p>
          <a:p>
            <a:pPr marL="914400" lvl="1" indent="-457200">
              <a:buFont typeface="+mj-lt"/>
              <a:buAutoNum type="arabicPeriod"/>
            </a:pPr>
            <a:r>
              <a:rPr lang="en-US" sz="2800" dirty="0"/>
              <a:t>If a quadrant/box contains one or more points in it, create a child node.</a:t>
            </a:r>
          </a:p>
          <a:p>
            <a:pPr marL="914400" lvl="1" indent="-457200">
              <a:buFont typeface="+mj-lt"/>
              <a:buAutoNum type="arabicPeriod"/>
            </a:pPr>
            <a:r>
              <a:rPr lang="en-US" sz="2800" dirty="0"/>
              <a:t>If a quadrant/box does not contain any points, do not create a child for it.</a:t>
            </a:r>
          </a:p>
          <a:p>
            <a:pPr marL="914400" lvl="1" indent="-457200">
              <a:buFont typeface="+mj-lt"/>
              <a:buAutoNum type="arabicPeriod"/>
            </a:pPr>
            <a:r>
              <a:rPr lang="en-US" sz="2800" dirty="0"/>
              <a:t>Recurse for each of the children.</a:t>
            </a:r>
          </a:p>
          <a:p>
            <a:endParaRPr lang="en-IN" dirty="0"/>
          </a:p>
        </p:txBody>
      </p:sp>
      <p:sp>
        <p:nvSpPr>
          <p:cNvPr id="4" name="TextBox 3">
            <a:extLst>
              <a:ext uri="{FF2B5EF4-FFF2-40B4-BE49-F238E27FC236}">
                <a16:creationId xmlns:a16="http://schemas.microsoft.com/office/drawing/2014/main" id="{E063A2F6-7DBC-C2C5-B0CF-0F71C64E4E15}"/>
              </a:ext>
            </a:extLst>
          </p:cNvPr>
          <p:cNvSpPr txBox="1"/>
          <p:nvPr/>
        </p:nvSpPr>
        <p:spPr>
          <a:xfrm>
            <a:off x="3297381" y="6414486"/>
            <a:ext cx="5361709" cy="338554"/>
          </a:xfrm>
          <a:prstGeom prst="rect">
            <a:avLst/>
          </a:prstGeom>
          <a:noFill/>
        </p:spPr>
        <p:txBody>
          <a:bodyPr wrap="square" rtlCol="0">
            <a:spAutoFit/>
          </a:bodyPr>
          <a:lstStyle/>
          <a:p>
            <a:pPr algn="ctr"/>
            <a:r>
              <a:rPr lang="en-IN" sz="1600" dirty="0"/>
              <a:t>Source: https://www.geeksforgeeks.org/quad-tree/</a:t>
            </a:r>
          </a:p>
        </p:txBody>
      </p:sp>
    </p:spTree>
    <p:extLst>
      <p:ext uri="{BB962C8B-B14F-4D97-AF65-F5344CB8AC3E}">
        <p14:creationId xmlns:p14="http://schemas.microsoft.com/office/powerpoint/2010/main" val="1028411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A7CE368-6173-6EB4-00CD-0D83CE06DC34}"/>
                  </a:ext>
                </a:extLst>
              </p:cNvPr>
              <p:cNvSpPr>
                <a:spLocks noGrp="1"/>
              </p:cNvSpPr>
              <p:nvPr>
                <p:ph type="title"/>
              </p:nvPr>
            </p:nvSpPr>
            <p:spPr/>
            <p:txBody>
              <a:bodyPr/>
              <a:lstStyle/>
              <a:p>
                <a:r>
                  <a:rPr lang="en-US" dirty="0"/>
                  <a:t>Region Quad Tree Representation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 2d matrix</a:t>
                </a:r>
                <a:endParaRPr lang="en-IN" dirty="0"/>
              </a:p>
            </p:txBody>
          </p:sp>
        </mc:Choice>
        <mc:Fallback xmlns="">
          <p:sp>
            <p:nvSpPr>
              <p:cNvPr id="2" name="Title 1">
                <a:extLst>
                  <a:ext uri="{FF2B5EF4-FFF2-40B4-BE49-F238E27FC236}">
                    <a16:creationId xmlns:a16="http://schemas.microsoft.com/office/drawing/2014/main" id="{5A7CE368-6173-6EB4-00CD-0D83CE06DC34}"/>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21869C49-E11B-CEA0-29C7-8F6EDF9268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571133"/>
            <a:ext cx="10836778" cy="433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E332-F636-AC2F-0ED2-F53146ED94EA}"/>
              </a:ext>
            </a:extLst>
          </p:cNvPr>
          <p:cNvSpPr>
            <a:spLocks noGrp="1"/>
          </p:cNvSpPr>
          <p:nvPr>
            <p:ph type="title"/>
          </p:nvPr>
        </p:nvSpPr>
        <p:spPr/>
        <p:txBody>
          <a:bodyPr/>
          <a:lstStyle/>
          <a:p>
            <a:r>
              <a:rPr lang="en-US" dirty="0"/>
              <a:t>Region Quad Data Structure Representation</a:t>
            </a:r>
            <a:endParaRPr lang="en-IN" dirty="0"/>
          </a:p>
        </p:txBody>
      </p:sp>
      <p:pic>
        <p:nvPicPr>
          <p:cNvPr id="1026" name="Picture 2">
            <a:extLst>
              <a:ext uri="{FF2B5EF4-FFF2-40B4-BE49-F238E27FC236}">
                <a16:creationId xmlns:a16="http://schemas.microsoft.com/office/drawing/2014/main" id="{5ABCA0E5-FFA5-BD47-EAA7-7DED82210A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7261" y="1825625"/>
            <a:ext cx="103174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105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1366-16AB-B0EF-4FCB-F7F16C4ABF85}"/>
              </a:ext>
            </a:extLst>
          </p:cNvPr>
          <p:cNvSpPr>
            <a:spLocks noGrp="1"/>
          </p:cNvSpPr>
          <p:nvPr>
            <p:ph type="title"/>
          </p:nvPr>
        </p:nvSpPr>
        <p:spPr/>
        <p:txBody>
          <a:bodyPr/>
          <a:lstStyle/>
          <a:p>
            <a:r>
              <a:rPr lang="en-US"/>
              <a:t>Node Structure (Region Quad Tree)</a:t>
            </a:r>
            <a:endParaRPr lang="en-IN" dirty="0"/>
          </a:p>
        </p:txBody>
      </p:sp>
      <p:pic>
        <p:nvPicPr>
          <p:cNvPr id="5" name="Content Placeholder 4">
            <a:extLst>
              <a:ext uri="{FF2B5EF4-FFF2-40B4-BE49-F238E27FC236}">
                <a16:creationId xmlns:a16="http://schemas.microsoft.com/office/drawing/2014/main" id="{B3A9BBF1-CB68-E9F6-7080-2060C4629FFC}"/>
              </a:ext>
            </a:extLst>
          </p:cNvPr>
          <p:cNvPicPr>
            <a:picLocks noGrp="1" noChangeAspect="1"/>
          </p:cNvPicPr>
          <p:nvPr>
            <p:ph idx="1"/>
          </p:nvPr>
        </p:nvPicPr>
        <p:blipFill>
          <a:blip r:embed="rId2"/>
          <a:stretch>
            <a:fillRect/>
          </a:stretch>
        </p:blipFill>
        <p:spPr>
          <a:xfrm>
            <a:off x="978877" y="1690688"/>
            <a:ext cx="10294372" cy="2796906"/>
          </a:xfrm>
        </p:spPr>
      </p:pic>
      <p:sp>
        <p:nvSpPr>
          <p:cNvPr id="6" name="TextBox 5">
            <a:extLst>
              <a:ext uri="{FF2B5EF4-FFF2-40B4-BE49-F238E27FC236}">
                <a16:creationId xmlns:a16="http://schemas.microsoft.com/office/drawing/2014/main" id="{FF716939-1B13-3EF7-05E8-DADAFB85059A}"/>
              </a:ext>
            </a:extLst>
          </p:cNvPr>
          <p:cNvSpPr txBox="1"/>
          <p:nvPr/>
        </p:nvSpPr>
        <p:spPr>
          <a:xfrm>
            <a:off x="3003452" y="6323598"/>
            <a:ext cx="5880296" cy="338554"/>
          </a:xfrm>
          <a:prstGeom prst="rect">
            <a:avLst/>
          </a:prstGeom>
          <a:noFill/>
        </p:spPr>
        <p:txBody>
          <a:bodyPr wrap="square" rtlCol="0">
            <a:spAutoFit/>
          </a:bodyPr>
          <a:lstStyle/>
          <a:p>
            <a:pPr algn="ctr"/>
            <a:r>
              <a:rPr lang="en-IN" sz="1600" dirty="0"/>
              <a:t>Source: https://leetcode.com/</a:t>
            </a:r>
          </a:p>
        </p:txBody>
      </p:sp>
    </p:spTree>
    <p:extLst>
      <p:ext uri="{BB962C8B-B14F-4D97-AF65-F5344CB8AC3E}">
        <p14:creationId xmlns:p14="http://schemas.microsoft.com/office/powerpoint/2010/main" val="2837577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0116-0CC6-7ABB-F936-FE3FEA6E4FB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73CFDF-9EBD-F3C5-B9A3-6B8E9BBEA947}"/>
              </a:ext>
            </a:extLst>
          </p:cNvPr>
          <p:cNvPicPr>
            <a:picLocks noGrp="1" noChangeAspect="1"/>
          </p:cNvPicPr>
          <p:nvPr>
            <p:ph idx="1"/>
          </p:nvPr>
        </p:nvPicPr>
        <p:blipFill>
          <a:blip r:embed="rId2"/>
          <a:stretch>
            <a:fillRect/>
          </a:stretch>
        </p:blipFill>
        <p:spPr>
          <a:xfrm>
            <a:off x="838200" y="365124"/>
            <a:ext cx="10578628" cy="6387367"/>
          </a:xfrm>
        </p:spPr>
      </p:pic>
    </p:spTree>
    <p:extLst>
      <p:ext uri="{BB962C8B-B14F-4D97-AF65-F5344CB8AC3E}">
        <p14:creationId xmlns:p14="http://schemas.microsoft.com/office/powerpoint/2010/main" val="342514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3225-B2D2-2BB3-F520-DDB1E19BBACF}"/>
              </a:ext>
            </a:extLst>
          </p:cNvPr>
          <p:cNvSpPr>
            <a:spLocks noGrp="1"/>
          </p:cNvSpPr>
          <p:nvPr>
            <p:ph type="title"/>
          </p:nvPr>
        </p:nvSpPr>
        <p:spPr/>
        <p:txBody>
          <a:bodyPr/>
          <a:lstStyle/>
          <a:p>
            <a:r>
              <a:rPr lang="en-US" dirty="0"/>
              <a:t>Motivation for B-Tree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45B98C-C3F6-C32F-A904-F533DB3CBEF4}"/>
                  </a:ext>
                </a:extLst>
              </p:cNvPr>
              <p:cNvSpPr>
                <a:spLocks noGrp="1"/>
              </p:cNvSpPr>
              <p:nvPr>
                <p:ph idx="1"/>
              </p:nvPr>
            </p:nvSpPr>
            <p:spPr/>
            <p:txBody>
              <a:bodyPr/>
              <a:lstStyle/>
              <a:p>
                <a:r>
                  <a:rPr lang="en-US" dirty="0"/>
                  <a:t>Assume that we use an AVL tree to store about 20 million records</a:t>
                </a:r>
              </a:p>
              <a:p>
                <a:r>
                  <a:rPr lang="en-US" dirty="0"/>
                  <a:t>We end up with a very deep binary tree with lots of different disk accesses;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20000000</m:t>
                        </m:r>
                      </m:e>
                    </m:func>
                  </m:oMath>
                </a14:m>
                <a:r>
                  <a:rPr lang="en-US" dirty="0"/>
                  <a:t>  is about 24, so this takes about 0.2 seconds  </a:t>
                </a:r>
              </a:p>
              <a:p>
                <a:r>
                  <a:rPr lang="en-US" dirty="0"/>
                  <a:t>We know we can’t improve on the </a:t>
                </a:r>
                <a14:m>
                  <m:oMath xmlns:m="http://schemas.openxmlformats.org/officeDocument/2006/math">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lower bound on search for a binary tree</a:t>
                </a:r>
              </a:p>
              <a:p>
                <a:r>
                  <a:rPr lang="en-US" dirty="0"/>
                  <a:t>But the solution is to use more branches and thus reduce the height of the tree!</a:t>
                </a:r>
              </a:p>
              <a:p>
                <a:pPr marL="0" indent="0">
                  <a:buNone/>
                </a:pPr>
                <a:r>
                  <a:rPr lang="en-US" i="1" dirty="0"/>
                  <a:t>As branching increases, depth decreases</a:t>
                </a:r>
              </a:p>
              <a:p>
                <a:endParaRPr lang="en-IN" dirty="0"/>
              </a:p>
            </p:txBody>
          </p:sp>
        </mc:Choice>
        <mc:Fallback xmlns="">
          <p:sp>
            <p:nvSpPr>
              <p:cNvPr id="3" name="Content Placeholder 2">
                <a:extLst>
                  <a:ext uri="{FF2B5EF4-FFF2-40B4-BE49-F238E27FC236}">
                    <a16:creationId xmlns:a16="http://schemas.microsoft.com/office/drawing/2014/main" id="{9345B98C-C3F6-C32F-A904-F533DB3CBEF4}"/>
                  </a:ext>
                </a:extLst>
              </p:cNvPr>
              <p:cNvSpPr>
                <a:spLocks noGrp="1" noRot="1" noChangeAspect="1" noMove="1" noResize="1" noEditPoints="1" noAdjustHandles="1" noChangeArrowheads="1" noChangeShapeType="1" noTextEdit="1"/>
              </p:cNvSpPr>
              <p:nvPr>
                <p:ph idx="1"/>
              </p:nvPr>
            </p:nvSpPr>
            <p:spPr>
              <a:blipFill>
                <a:blip r:embed="rId2"/>
                <a:stretch>
                  <a:fillRect l="-1217" t="-2241" r="-2667"/>
                </a:stretch>
              </a:blipFill>
            </p:spPr>
            <p:txBody>
              <a:bodyPr/>
              <a:lstStyle/>
              <a:p>
                <a:r>
                  <a:rPr lang="en-IN">
                    <a:noFill/>
                  </a:rPr>
                  <a:t> </a:t>
                </a:r>
              </a:p>
            </p:txBody>
          </p:sp>
        </mc:Fallback>
      </mc:AlternateContent>
    </p:spTree>
    <p:extLst>
      <p:ext uri="{BB962C8B-B14F-4D97-AF65-F5344CB8AC3E}">
        <p14:creationId xmlns:p14="http://schemas.microsoft.com/office/powerpoint/2010/main" val="3251682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E83B-09AF-9294-9111-889563317C71}"/>
              </a:ext>
            </a:extLst>
          </p:cNvPr>
          <p:cNvSpPr>
            <a:spLocks noGrp="1"/>
          </p:cNvSpPr>
          <p:nvPr>
            <p:ph type="title"/>
          </p:nvPr>
        </p:nvSpPr>
        <p:spPr/>
        <p:txBody>
          <a:bodyPr/>
          <a:lstStyle/>
          <a:p>
            <a:r>
              <a:rPr lang="en-US" dirty="0"/>
              <a:t>Benefits of Quad Tree</a:t>
            </a:r>
            <a:endParaRPr lang="en-IN" dirty="0"/>
          </a:p>
        </p:txBody>
      </p:sp>
      <p:sp>
        <p:nvSpPr>
          <p:cNvPr id="3" name="Content Placeholder 2">
            <a:extLst>
              <a:ext uri="{FF2B5EF4-FFF2-40B4-BE49-F238E27FC236}">
                <a16:creationId xmlns:a16="http://schemas.microsoft.com/office/drawing/2014/main" id="{A3803777-1FB9-D493-2B14-8BC41A36248C}"/>
              </a:ext>
            </a:extLst>
          </p:cNvPr>
          <p:cNvSpPr>
            <a:spLocks noGrp="1"/>
          </p:cNvSpPr>
          <p:nvPr>
            <p:ph idx="1"/>
          </p:nvPr>
        </p:nvSpPr>
        <p:spPr/>
        <p:txBody>
          <a:bodyPr/>
          <a:lstStyle/>
          <a:p>
            <a:pPr algn="l">
              <a:buFont typeface="Arial" panose="020B0604020202020204" pitchFamily="34" charset="0"/>
              <a:buChar char="•"/>
            </a:pPr>
            <a:r>
              <a:rPr lang="en-US" b="0" i="0" dirty="0">
                <a:solidFill>
                  <a:srgbClr val="001D35"/>
                </a:solidFill>
                <a:effectLst/>
                <a:latin typeface="Google Sans"/>
              </a:rPr>
              <a:t>They are efficient for storing and retrieving spatial data.</a:t>
            </a:r>
          </a:p>
          <a:p>
            <a:pPr algn="l">
              <a:buFont typeface="Arial" panose="020B0604020202020204" pitchFamily="34" charset="0"/>
              <a:buChar char="•"/>
            </a:pPr>
            <a:r>
              <a:rPr lang="en-US" b="0" i="0" dirty="0">
                <a:solidFill>
                  <a:srgbClr val="001D35"/>
                </a:solidFill>
                <a:effectLst/>
                <a:latin typeface="Google Sans"/>
              </a:rPr>
              <a:t>They can be used to quickly search for data within a given area.</a:t>
            </a:r>
          </a:p>
          <a:p>
            <a:pPr algn="l">
              <a:buFont typeface="Arial" panose="020B0604020202020204" pitchFamily="34" charset="0"/>
              <a:buChar char="•"/>
            </a:pPr>
            <a:r>
              <a:rPr lang="en-US" b="0" i="0" dirty="0">
                <a:solidFill>
                  <a:srgbClr val="001D35"/>
                </a:solidFill>
                <a:effectLst/>
                <a:latin typeface="Google Sans"/>
              </a:rPr>
              <a:t>They can be used to compress images.</a:t>
            </a:r>
          </a:p>
          <a:p>
            <a:endParaRPr lang="en-IN" dirty="0"/>
          </a:p>
        </p:txBody>
      </p:sp>
    </p:spTree>
    <p:extLst>
      <p:ext uri="{BB962C8B-B14F-4D97-AF65-F5344CB8AC3E}">
        <p14:creationId xmlns:p14="http://schemas.microsoft.com/office/powerpoint/2010/main" val="2344939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AF5B-BBFD-E236-998E-687A57763AAA}"/>
              </a:ext>
            </a:extLst>
          </p:cNvPr>
          <p:cNvSpPr>
            <a:spLocks noGrp="1"/>
          </p:cNvSpPr>
          <p:nvPr>
            <p:ph type="title"/>
          </p:nvPr>
        </p:nvSpPr>
        <p:spPr/>
        <p:txBody>
          <a:bodyPr/>
          <a:lstStyle/>
          <a:p>
            <a:r>
              <a:rPr lang="en-US" dirty="0"/>
              <a:t>Limitations of Quad Tree</a:t>
            </a:r>
            <a:endParaRPr lang="en-IN" dirty="0"/>
          </a:p>
        </p:txBody>
      </p:sp>
      <p:sp>
        <p:nvSpPr>
          <p:cNvPr id="3" name="Content Placeholder 2">
            <a:extLst>
              <a:ext uri="{FF2B5EF4-FFF2-40B4-BE49-F238E27FC236}">
                <a16:creationId xmlns:a16="http://schemas.microsoft.com/office/drawing/2014/main" id="{9FA64D1B-39DB-00DC-4BF7-569511F0FCDD}"/>
              </a:ext>
            </a:extLst>
          </p:cNvPr>
          <p:cNvSpPr>
            <a:spLocks noGrp="1"/>
          </p:cNvSpPr>
          <p:nvPr>
            <p:ph idx="1"/>
          </p:nvPr>
        </p:nvSpPr>
        <p:spPr/>
        <p:txBody>
          <a:bodyPr/>
          <a:lstStyle/>
          <a:p>
            <a:r>
              <a:rPr lang="en-US" dirty="0"/>
              <a:t>They can be complex to implement.</a:t>
            </a:r>
          </a:p>
          <a:p>
            <a:r>
              <a:rPr lang="en-US" dirty="0"/>
              <a:t>They can be inefficient for storing data that is not evenly distributed.</a:t>
            </a:r>
          </a:p>
          <a:p>
            <a:r>
              <a:rPr lang="en-US" dirty="0"/>
              <a:t>They can be difficult to update if the data changes frequently.</a:t>
            </a:r>
            <a:endParaRPr lang="en-IN" dirty="0"/>
          </a:p>
        </p:txBody>
      </p:sp>
    </p:spTree>
    <p:extLst>
      <p:ext uri="{BB962C8B-B14F-4D97-AF65-F5344CB8AC3E}">
        <p14:creationId xmlns:p14="http://schemas.microsoft.com/office/powerpoint/2010/main" val="3975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820F-9B75-2DD9-3828-04CB28350CB0}"/>
              </a:ext>
            </a:extLst>
          </p:cNvPr>
          <p:cNvSpPr>
            <a:spLocks noGrp="1"/>
          </p:cNvSpPr>
          <p:nvPr>
            <p:ph type="title"/>
          </p:nvPr>
        </p:nvSpPr>
        <p:spPr/>
        <p:txBody>
          <a:bodyPr/>
          <a:lstStyle/>
          <a:p>
            <a:r>
              <a:rPr lang="en-US" dirty="0"/>
              <a:t>Uses of Quad Trees</a:t>
            </a:r>
            <a:endParaRPr lang="en-IN" dirty="0"/>
          </a:p>
        </p:txBody>
      </p:sp>
      <p:sp>
        <p:nvSpPr>
          <p:cNvPr id="3" name="Content Placeholder 2">
            <a:extLst>
              <a:ext uri="{FF2B5EF4-FFF2-40B4-BE49-F238E27FC236}">
                <a16:creationId xmlns:a16="http://schemas.microsoft.com/office/drawing/2014/main" id="{C5F3AD49-B4D9-78CB-FDC8-2582A02C1176}"/>
              </a:ext>
            </a:extLst>
          </p:cNvPr>
          <p:cNvSpPr>
            <a:spLocks noGrp="1"/>
          </p:cNvSpPr>
          <p:nvPr>
            <p:ph idx="1"/>
          </p:nvPr>
        </p:nvSpPr>
        <p:spPr/>
        <p:txBody>
          <a:bodyPr/>
          <a:lstStyle/>
          <a:p>
            <a:r>
              <a:rPr lang="en-US" b="1" dirty="0"/>
              <a:t>Spatial Partitioning:</a:t>
            </a:r>
            <a:br>
              <a:rPr lang="en-US" dirty="0"/>
            </a:br>
            <a:r>
              <a:rPr lang="en-US" dirty="0"/>
              <a:t>Quad trees are excellent for partitioning a two-dimensional space into regions or quadrants. This spatial partitioning allows for efficient organization and retrieval of data based on its spatial location.</a:t>
            </a:r>
          </a:p>
          <a:p>
            <a:endParaRPr lang="en-US" dirty="0"/>
          </a:p>
          <a:p>
            <a:r>
              <a:rPr lang="en-US" b="1" dirty="0"/>
              <a:t>Point Location and Retrieval:</a:t>
            </a:r>
            <a:br>
              <a:rPr lang="en-US" b="1" dirty="0"/>
            </a:br>
            <a:r>
              <a:rPr lang="en-US" dirty="0"/>
              <a:t>Quad trees are often employed for quick point location and retrieval. They enable fast searches for points in a given region or quadrant of the space, making them ideal for applications like geographic information systems (GIS), computer graphics, and image processing.</a:t>
            </a:r>
          </a:p>
          <a:p>
            <a:endParaRPr lang="en-US" dirty="0"/>
          </a:p>
        </p:txBody>
      </p:sp>
    </p:spTree>
    <p:extLst>
      <p:ext uri="{BB962C8B-B14F-4D97-AF65-F5344CB8AC3E}">
        <p14:creationId xmlns:p14="http://schemas.microsoft.com/office/powerpoint/2010/main" val="752039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AA81-8E24-467E-11B4-9E7DD1F8CB87}"/>
              </a:ext>
            </a:extLst>
          </p:cNvPr>
          <p:cNvSpPr>
            <a:spLocks noGrp="1"/>
          </p:cNvSpPr>
          <p:nvPr>
            <p:ph type="title"/>
          </p:nvPr>
        </p:nvSpPr>
        <p:spPr/>
        <p:txBody>
          <a:bodyPr/>
          <a:lstStyle/>
          <a:p>
            <a:r>
              <a:rPr lang="en-US" dirty="0"/>
              <a:t>Uses of Quad Trees</a:t>
            </a:r>
            <a:endParaRPr lang="en-IN" dirty="0"/>
          </a:p>
        </p:txBody>
      </p:sp>
      <p:sp>
        <p:nvSpPr>
          <p:cNvPr id="3" name="Content Placeholder 2">
            <a:extLst>
              <a:ext uri="{FF2B5EF4-FFF2-40B4-BE49-F238E27FC236}">
                <a16:creationId xmlns:a16="http://schemas.microsoft.com/office/drawing/2014/main" id="{2A09AF6F-813E-AAC3-7FB7-4BE58C0ACD08}"/>
              </a:ext>
            </a:extLst>
          </p:cNvPr>
          <p:cNvSpPr>
            <a:spLocks noGrp="1"/>
          </p:cNvSpPr>
          <p:nvPr>
            <p:ph idx="1"/>
          </p:nvPr>
        </p:nvSpPr>
        <p:spPr/>
        <p:txBody>
          <a:bodyPr/>
          <a:lstStyle/>
          <a:p>
            <a:r>
              <a:rPr lang="en-US" b="1" dirty="0"/>
              <a:t>Collision Detection:</a:t>
            </a:r>
            <a:br>
              <a:rPr lang="en-US" dirty="0"/>
            </a:br>
            <a:r>
              <a:rPr lang="en-US" dirty="0"/>
              <a:t>In computer graphics and physics simulations, quad trees can be used for efficient collision detection. By organizing spatial data hierarchically, it becomes easier to identify potential collisions between objects in a scene.</a:t>
            </a:r>
          </a:p>
          <a:p>
            <a:r>
              <a:rPr lang="en-US" b="1" dirty="0"/>
              <a:t>Nearest Neighbor Search:</a:t>
            </a:r>
            <a:br>
              <a:rPr lang="en-US" b="1" dirty="0"/>
            </a:br>
            <a:r>
              <a:rPr lang="en-US" dirty="0"/>
              <a:t>Quad trees are useful for performing nearest neighbor searches efficiently. When you need to find the closest point or object to a given location, quad trees can significantly reduce the search space, speeding up the process.</a:t>
            </a:r>
          </a:p>
          <a:p>
            <a:endParaRPr lang="en-US" dirty="0"/>
          </a:p>
        </p:txBody>
      </p:sp>
    </p:spTree>
    <p:extLst>
      <p:ext uri="{BB962C8B-B14F-4D97-AF65-F5344CB8AC3E}">
        <p14:creationId xmlns:p14="http://schemas.microsoft.com/office/powerpoint/2010/main" val="3182224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13A4-5110-9417-F2DC-CC7F71EDBE2A}"/>
              </a:ext>
            </a:extLst>
          </p:cNvPr>
          <p:cNvSpPr>
            <a:spLocks noGrp="1"/>
          </p:cNvSpPr>
          <p:nvPr>
            <p:ph type="title"/>
          </p:nvPr>
        </p:nvSpPr>
        <p:spPr/>
        <p:txBody>
          <a:bodyPr/>
          <a:lstStyle/>
          <a:p>
            <a:r>
              <a:rPr lang="en-US" dirty="0"/>
              <a:t>Uses of Quad Trees</a:t>
            </a:r>
            <a:endParaRPr lang="en-IN" dirty="0"/>
          </a:p>
        </p:txBody>
      </p:sp>
      <p:sp>
        <p:nvSpPr>
          <p:cNvPr id="3" name="Content Placeholder 2">
            <a:extLst>
              <a:ext uri="{FF2B5EF4-FFF2-40B4-BE49-F238E27FC236}">
                <a16:creationId xmlns:a16="http://schemas.microsoft.com/office/drawing/2014/main" id="{04C43D58-E537-6B3B-39ED-13D15887031C}"/>
              </a:ext>
            </a:extLst>
          </p:cNvPr>
          <p:cNvSpPr>
            <a:spLocks noGrp="1"/>
          </p:cNvSpPr>
          <p:nvPr>
            <p:ph idx="1"/>
          </p:nvPr>
        </p:nvSpPr>
        <p:spPr/>
        <p:txBody>
          <a:bodyPr/>
          <a:lstStyle/>
          <a:p>
            <a:r>
              <a:rPr lang="en-US" b="1" dirty="0"/>
              <a:t>Image Compression:</a:t>
            </a:r>
            <a:br>
              <a:rPr lang="en-US" b="1" dirty="0"/>
            </a:br>
            <a:r>
              <a:rPr lang="en-US" dirty="0"/>
              <a:t>In image processing, quad trees can be employed for image compression. By recursively subdividing regions of an image until a certain criterion is met (e.g., a minimum block size), quad trees can represent images in a more compact way, especially in scenarios with homogeneous regions.</a:t>
            </a:r>
          </a:p>
          <a:p>
            <a:r>
              <a:rPr lang="en-US" b="1" dirty="0"/>
              <a:t>Terrain Modeling:</a:t>
            </a:r>
            <a:br>
              <a:rPr lang="en-US" b="1" dirty="0"/>
            </a:br>
            <a:r>
              <a:rPr lang="en-US" dirty="0"/>
              <a:t>Quad trees are valuable for representing and processing terrain data. In applications like computer games or geographical simulations, quad trees can be used to manage and optimize the rendering of terrain, focusing detailed rendering where needed.</a:t>
            </a:r>
          </a:p>
          <a:p>
            <a:endParaRPr lang="en-US" dirty="0"/>
          </a:p>
          <a:p>
            <a:endParaRPr lang="en-IN" dirty="0"/>
          </a:p>
        </p:txBody>
      </p:sp>
    </p:spTree>
    <p:extLst>
      <p:ext uri="{BB962C8B-B14F-4D97-AF65-F5344CB8AC3E}">
        <p14:creationId xmlns:p14="http://schemas.microsoft.com/office/powerpoint/2010/main" val="128913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A8B1-BF20-5112-4D98-613F74E0FA9E}"/>
              </a:ext>
            </a:extLst>
          </p:cNvPr>
          <p:cNvSpPr>
            <a:spLocks noGrp="1"/>
          </p:cNvSpPr>
          <p:nvPr>
            <p:ph type="title"/>
          </p:nvPr>
        </p:nvSpPr>
        <p:spPr/>
        <p:txBody>
          <a:bodyPr/>
          <a:lstStyle/>
          <a:p>
            <a:r>
              <a:rPr lang="en-US" dirty="0"/>
              <a:t>Uses of Quad Trees</a:t>
            </a:r>
            <a:endParaRPr lang="en-IN" dirty="0"/>
          </a:p>
        </p:txBody>
      </p:sp>
      <p:sp>
        <p:nvSpPr>
          <p:cNvPr id="3" name="Content Placeholder 2">
            <a:extLst>
              <a:ext uri="{FF2B5EF4-FFF2-40B4-BE49-F238E27FC236}">
                <a16:creationId xmlns:a16="http://schemas.microsoft.com/office/drawing/2014/main" id="{87C73A6A-F14F-75BA-2209-B3E2C88EA1BC}"/>
              </a:ext>
            </a:extLst>
          </p:cNvPr>
          <p:cNvSpPr>
            <a:spLocks noGrp="1"/>
          </p:cNvSpPr>
          <p:nvPr>
            <p:ph idx="1"/>
          </p:nvPr>
        </p:nvSpPr>
        <p:spPr/>
        <p:txBody>
          <a:bodyPr/>
          <a:lstStyle/>
          <a:p>
            <a:r>
              <a:rPr lang="en-US" b="1" dirty="0"/>
              <a:t>Dynamic Spatial Indexing:</a:t>
            </a:r>
            <a:br>
              <a:rPr lang="en-US" b="1" dirty="0"/>
            </a:br>
            <a:r>
              <a:rPr lang="en-US" dirty="0"/>
              <a:t>Quad trees can be adapted for dynamic scenarios where spatial data is constantly changing. By employing techniques like dynamic tree balancing, quad trees can efficiently handle insertions and deletions of data points without the need for frequent reconstruction.</a:t>
            </a:r>
          </a:p>
          <a:p>
            <a:r>
              <a:rPr lang="en-US" b="1" dirty="0"/>
              <a:t>Ray Tracing:</a:t>
            </a:r>
            <a:br>
              <a:rPr lang="en-US" b="1" dirty="0"/>
            </a:br>
            <a:r>
              <a:rPr lang="en-US" dirty="0"/>
              <a:t>In computer graphics and rendering, quad trees are utilized for accelerating ray tracing algorithms. They help in quickly identifying relevant portions of a scene for ray-object intersection tests, improving rendering performance.</a:t>
            </a:r>
          </a:p>
          <a:p>
            <a:endParaRPr lang="en-US" dirty="0"/>
          </a:p>
          <a:p>
            <a:endParaRPr lang="en-IN" dirty="0"/>
          </a:p>
        </p:txBody>
      </p:sp>
    </p:spTree>
    <p:extLst>
      <p:ext uri="{BB962C8B-B14F-4D97-AF65-F5344CB8AC3E}">
        <p14:creationId xmlns:p14="http://schemas.microsoft.com/office/powerpoint/2010/main" val="506922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4114-DA4F-B1E4-A200-D0358D8212E2}"/>
              </a:ext>
            </a:extLst>
          </p:cNvPr>
          <p:cNvSpPr>
            <a:spLocks noGrp="1"/>
          </p:cNvSpPr>
          <p:nvPr>
            <p:ph type="title"/>
          </p:nvPr>
        </p:nvSpPr>
        <p:spPr/>
        <p:txBody>
          <a:bodyPr/>
          <a:lstStyle/>
          <a:p>
            <a:r>
              <a:rPr lang="en-US"/>
              <a:t>Uses of Quad Trees</a:t>
            </a:r>
            <a:endParaRPr lang="en-IN" dirty="0"/>
          </a:p>
        </p:txBody>
      </p:sp>
      <p:sp>
        <p:nvSpPr>
          <p:cNvPr id="3" name="Content Placeholder 2">
            <a:extLst>
              <a:ext uri="{FF2B5EF4-FFF2-40B4-BE49-F238E27FC236}">
                <a16:creationId xmlns:a16="http://schemas.microsoft.com/office/drawing/2014/main" id="{9AE19FEA-5F63-E7C4-8E4C-50AF706AA744}"/>
              </a:ext>
            </a:extLst>
          </p:cNvPr>
          <p:cNvSpPr>
            <a:spLocks noGrp="1"/>
          </p:cNvSpPr>
          <p:nvPr>
            <p:ph idx="1"/>
          </p:nvPr>
        </p:nvSpPr>
        <p:spPr>
          <a:xfrm>
            <a:off x="838200" y="1825625"/>
            <a:ext cx="6534222" cy="4351338"/>
          </a:xfrm>
        </p:spPr>
        <p:txBody>
          <a:bodyPr/>
          <a:lstStyle/>
          <a:p>
            <a:r>
              <a:rPr lang="en-US" b="1" dirty="0"/>
              <a:t>Fractal Generation:</a:t>
            </a:r>
            <a:br>
              <a:rPr lang="en-US" dirty="0"/>
            </a:br>
            <a:r>
              <a:rPr lang="en-US" dirty="0"/>
              <a:t>Quad trees are instrumental in generating fractal patterns. By recursively subdividing regions of interest, quad trees can be used to create intricate and detailed fractal structures.</a:t>
            </a:r>
          </a:p>
          <a:p>
            <a:endParaRPr lang="en-IN" dirty="0"/>
          </a:p>
        </p:txBody>
      </p:sp>
      <p:pic>
        <p:nvPicPr>
          <p:cNvPr id="3074" name="Picture 2">
            <a:extLst>
              <a:ext uri="{FF2B5EF4-FFF2-40B4-BE49-F238E27FC236}">
                <a16:creationId xmlns:a16="http://schemas.microsoft.com/office/drawing/2014/main" id="{67AB0B3D-0C41-C5F4-A5A5-F75ABB466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422" y="1850163"/>
            <a:ext cx="3981378" cy="29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6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F2FB-7B90-D2DF-3247-2C82A8B7C68C}"/>
              </a:ext>
            </a:extLst>
          </p:cNvPr>
          <p:cNvSpPr>
            <a:spLocks noGrp="1"/>
          </p:cNvSpPr>
          <p:nvPr>
            <p:ph type="title"/>
          </p:nvPr>
        </p:nvSpPr>
        <p:spPr/>
        <p:txBody>
          <a:bodyPr/>
          <a:lstStyle/>
          <a:p>
            <a:r>
              <a:rPr lang="en-US" dirty="0"/>
              <a:t>Octree</a:t>
            </a:r>
            <a:endParaRPr lang="en-IN" dirty="0"/>
          </a:p>
        </p:txBody>
      </p:sp>
      <p:pic>
        <p:nvPicPr>
          <p:cNvPr id="1026" name="Picture 2">
            <a:extLst>
              <a:ext uri="{FF2B5EF4-FFF2-40B4-BE49-F238E27FC236}">
                <a16:creationId xmlns:a16="http://schemas.microsoft.com/office/drawing/2014/main" id="{409DF562-4CB8-F5BD-A246-DA1ED64391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984" y="1825625"/>
            <a:ext cx="75840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83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8210-E6FB-A9FE-DBAF-C79D085FBA15}"/>
              </a:ext>
            </a:extLst>
          </p:cNvPr>
          <p:cNvSpPr>
            <a:spLocks noGrp="1"/>
          </p:cNvSpPr>
          <p:nvPr>
            <p:ph type="title"/>
          </p:nvPr>
        </p:nvSpPr>
        <p:spPr/>
        <p:txBody>
          <a:bodyPr/>
          <a:lstStyle/>
          <a:p>
            <a:r>
              <a:rPr lang="en-US" dirty="0"/>
              <a:t>Octree</a:t>
            </a:r>
            <a:endParaRPr lang="en-IN" dirty="0"/>
          </a:p>
        </p:txBody>
      </p:sp>
      <p:sp>
        <p:nvSpPr>
          <p:cNvPr id="3" name="Content Placeholder 2">
            <a:extLst>
              <a:ext uri="{FF2B5EF4-FFF2-40B4-BE49-F238E27FC236}">
                <a16:creationId xmlns:a16="http://schemas.microsoft.com/office/drawing/2014/main" id="{4385141E-0D09-6851-9FC5-6DC17C1628ED}"/>
              </a:ext>
            </a:extLst>
          </p:cNvPr>
          <p:cNvSpPr>
            <a:spLocks noGrp="1"/>
          </p:cNvSpPr>
          <p:nvPr>
            <p:ph idx="1"/>
          </p:nvPr>
        </p:nvSpPr>
        <p:spPr/>
        <p:txBody>
          <a:bodyPr/>
          <a:lstStyle/>
          <a:p>
            <a:r>
              <a:rPr lang="en-US" dirty="0"/>
              <a:t>Each node in an octree represents a cubic region of space. </a:t>
            </a:r>
          </a:p>
          <a:p>
            <a:r>
              <a:rPr lang="en-US" dirty="0"/>
              <a:t>Nodes in the octree can either be internal or leaf nodes. </a:t>
            </a:r>
          </a:p>
          <a:p>
            <a:r>
              <a:rPr lang="en-US" dirty="0"/>
              <a:t>Internal nodes have eight children, each corresponding to a sub-octant, while leaf nodes contain actual data or objects. </a:t>
            </a:r>
          </a:p>
          <a:p>
            <a:r>
              <a:rPr lang="en-US" dirty="0"/>
              <a:t>The octree is traversed based on the spatial location of the data.</a:t>
            </a:r>
            <a:endParaRPr lang="en-IN" dirty="0"/>
          </a:p>
        </p:txBody>
      </p:sp>
    </p:spTree>
    <p:extLst>
      <p:ext uri="{BB962C8B-B14F-4D97-AF65-F5344CB8AC3E}">
        <p14:creationId xmlns:p14="http://schemas.microsoft.com/office/powerpoint/2010/main" val="612257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8210-E6FB-A9FE-DBAF-C79D085FBA15}"/>
              </a:ext>
            </a:extLst>
          </p:cNvPr>
          <p:cNvSpPr>
            <a:spLocks noGrp="1"/>
          </p:cNvSpPr>
          <p:nvPr>
            <p:ph type="title"/>
          </p:nvPr>
        </p:nvSpPr>
        <p:spPr/>
        <p:txBody>
          <a:bodyPr/>
          <a:lstStyle/>
          <a:p>
            <a:r>
              <a:rPr lang="en-US" dirty="0"/>
              <a:t>Octree</a:t>
            </a:r>
            <a:endParaRPr lang="en-IN" dirty="0"/>
          </a:p>
        </p:txBody>
      </p:sp>
      <p:sp>
        <p:nvSpPr>
          <p:cNvPr id="3" name="Content Placeholder 2">
            <a:extLst>
              <a:ext uri="{FF2B5EF4-FFF2-40B4-BE49-F238E27FC236}">
                <a16:creationId xmlns:a16="http://schemas.microsoft.com/office/drawing/2014/main" id="{4385141E-0D09-6851-9FC5-6DC17C1628ED}"/>
              </a:ext>
            </a:extLst>
          </p:cNvPr>
          <p:cNvSpPr>
            <a:spLocks noGrp="1"/>
          </p:cNvSpPr>
          <p:nvPr>
            <p:ph idx="1"/>
          </p:nvPr>
        </p:nvSpPr>
        <p:spPr/>
        <p:txBody>
          <a:bodyPr/>
          <a:lstStyle/>
          <a:p>
            <a:r>
              <a:rPr lang="en-US" dirty="0"/>
              <a:t>An octree is a hierarchical tree data structure that recursively subdivides three-dimensional space into octants. </a:t>
            </a:r>
          </a:p>
          <a:p>
            <a:r>
              <a:rPr lang="en-US" dirty="0"/>
              <a:t>Each octant corresponds to one-eighth of the total space within a parent octant. </a:t>
            </a:r>
          </a:p>
          <a:p>
            <a:r>
              <a:rPr lang="en-US" dirty="0"/>
              <a:t>This hierarchical structure allows for efficient spatial organization and retrieval of data.</a:t>
            </a:r>
            <a:endParaRPr lang="en-IN" dirty="0"/>
          </a:p>
        </p:txBody>
      </p:sp>
    </p:spTree>
    <p:extLst>
      <p:ext uri="{BB962C8B-B14F-4D97-AF65-F5344CB8AC3E}">
        <p14:creationId xmlns:p14="http://schemas.microsoft.com/office/powerpoint/2010/main" val="94165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8DCA-78C5-BEE1-C0AF-770EC69903C7}"/>
              </a:ext>
            </a:extLst>
          </p:cNvPr>
          <p:cNvSpPr>
            <a:spLocks noGrp="1"/>
          </p:cNvSpPr>
          <p:nvPr>
            <p:ph type="title"/>
          </p:nvPr>
        </p:nvSpPr>
        <p:spPr/>
        <p:txBody>
          <a:bodyPr/>
          <a:lstStyle/>
          <a:p>
            <a:r>
              <a:rPr lang="en-US" dirty="0"/>
              <a:t>Definition of B-Tree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1BD63-174A-4575-F85B-8339DF39E6C0}"/>
                  </a:ext>
                </a:extLst>
              </p:cNvPr>
              <p:cNvSpPr>
                <a:spLocks noGrp="1"/>
              </p:cNvSpPr>
              <p:nvPr>
                <p:ph idx="1"/>
              </p:nvPr>
            </p:nvSpPr>
            <p:spPr/>
            <p:txBody>
              <a:bodyPr/>
              <a:lstStyle/>
              <a:p>
                <a:pPr marL="0" indent="0">
                  <a:buNone/>
                </a:pPr>
                <a:r>
                  <a:rPr lang="en-US" dirty="0"/>
                  <a:t>A B-tree of order </a:t>
                </a:r>
                <a14:m>
                  <m:oMath xmlns:m="http://schemas.openxmlformats.org/officeDocument/2006/math">
                    <m:r>
                      <a:rPr lang="en-US" i="1" dirty="0" smtClean="0">
                        <a:latin typeface="Cambria Math" panose="02040503050406030204" pitchFamily="18" charset="0"/>
                      </a:rPr>
                      <m:t>𝑚</m:t>
                    </m:r>
                  </m:oMath>
                </a14:m>
                <a:r>
                  <a:rPr lang="en-US" dirty="0"/>
                  <a:t> is an </a:t>
                </a:r>
                <a14:m>
                  <m:oMath xmlns:m="http://schemas.openxmlformats.org/officeDocument/2006/math">
                    <m:r>
                      <a:rPr lang="en-US" b="0" i="1" smtClean="0">
                        <a:latin typeface="Cambria Math" panose="02040503050406030204" pitchFamily="18" charset="0"/>
                      </a:rPr>
                      <m:t>𝑚</m:t>
                    </m:r>
                  </m:oMath>
                </a14:m>
                <a:r>
                  <a:rPr lang="en-US" dirty="0"/>
                  <a:t>-way tree (i.e., a tree where each node may have up to m children) in which:</a:t>
                </a:r>
              </a:p>
              <a:p>
                <a:pPr marL="971550" lvl="1" indent="-514350">
                  <a:buFont typeface="+mj-lt"/>
                  <a:buAutoNum type="arabicPeriod"/>
                </a:pPr>
                <a:r>
                  <a:rPr lang="en-US" dirty="0"/>
                  <a:t>the number of keys in each non-leaf node is one less than the number of its children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 1</m:t>
                    </m:r>
                  </m:oMath>
                </a14:m>
                <a:r>
                  <a:rPr lang="en-US" dirty="0"/>
                  <a:t>) and these keys partition the keys in the children in the fashion of a search tree</a:t>
                </a:r>
              </a:p>
              <a:p>
                <a:pPr marL="971550" lvl="1" indent="-514350">
                  <a:buFont typeface="+mj-lt"/>
                  <a:buAutoNum type="arabicPeriod"/>
                </a:pPr>
                <a:r>
                  <a:rPr lang="en-US" dirty="0"/>
                  <a:t>all leaves are on the same level</a:t>
                </a:r>
              </a:p>
              <a:p>
                <a:pPr marL="971550" lvl="1" indent="-514350">
                  <a:buFont typeface="+mj-lt"/>
                  <a:buAutoNum type="arabicPeriod"/>
                </a:pPr>
                <a:r>
                  <a:rPr lang="en-US" dirty="0"/>
                  <a:t>all non-leaf nodes except the root have at least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/2</m:t>
                        </m:r>
                      </m:e>
                    </m:d>
                  </m:oMath>
                </a14:m>
                <a:r>
                  <a:rPr lang="en-US" dirty="0"/>
                  <a:t> children</a:t>
                </a:r>
              </a:p>
              <a:p>
                <a:pPr marL="971550" lvl="1" indent="-514350">
                  <a:buFont typeface="+mj-lt"/>
                  <a:buAutoNum type="arabicPeriod"/>
                </a:pPr>
                <a:r>
                  <a:rPr lang="en-US" dirty="0"/>
                  <a:t>the root is either a leaf node, or it has from two to m children</a:t>
                </a:r>
              </a:p>
              <a:p>
                <a:pPr marL="971550" lvl="1" indent="-514350">
                  <a:buFont typeface="+mj-lt"/>
                  <a:buAutoNum type="arabicPeriod"/>
                </a:pPr>
                <a:r>
                  <a:rPr lang="en-US" dirty="0"/>
                  <a:t>a leaf node contains no more than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 1 </m:t>
                    </m:r>
                  </m:oMath>
                </a14:m>
                <a:r>
                  <a:rPr lang="en-US" dirty="0"/>
                  <a:t>keys</a:t>
                </a:r>
              </a:p>
              <a:p>
                <a:pPr marL="0" indent="0">
                  <a:buNone/>
                </a:pPr>
                <a:r>
                  <a:rPr lang="en-US" dirty="0"/>
                  <a:t>The number </a:t>
                </a:r>
                <a14:m>
                  <m:oMath xmlns:m="http://schemas.openxmlformats.org/officeDocument/2006/math">
                    <m:r>
                      <a:rPr lang="en-US" b="0" i="1" smtClean="0">
                        <a:latin typeface="Cambria Math" panose="02040503050406030204" pitchFamily="18" charset="0"/>
                      </a:rPr>
                      <m:t>𝑚</m:t>
                    </m:r>
                  </m:oMath>
                </a14:m>
                <a:r>
                  <a:rPr lang="en-US" dirty="0"/>
                  <a:t> should always be odd</a:t>
                </a:r>
              </a:p>
              <a:p>
                <a:endParaRPr lang="en-IN" dirty="0"/>
              </a:p>
            </p:txBody>
          </p:sp>
        </mc:Choice>
        <mc:Fallback xmlns="">
          <p:sp>
            <p:nvSpPr>
              <p:cNvPr id="3" name="Content Placeholder 2">
                <a:extLst>
                  <a:ext uri="{FF2B5EF4-FFF2-40B4-BE49-F238E27FC236}">
                    <a16:creationId xmlns:a16="http://schemas.microsoft.com/office/drawing/2014/main" id="{31E1BD63-174A-4575-F85B-8339DF39E6C0}"/>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3581904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3CA8-89C5-0BCA-2906-E39F6FA107B3}"/>
              </a:ext>
            </a:extLst>
          </p:cNvPr>
          <p:cNvSpPr>
            <a:spLocks noGrp="1"/>
          </p:cNvSpPr>
          <p:nvPr>
            <p:ph type="title"/>
          </p:nvPr>
        </p:nvSpPr>
        <p:spPr/>
        <p:txBody>
          <a:bodyPr/>
          <a:lstStyle/>
          <a:p>
            <a:r>
              <a:rPr lang="en-US" dirty="0"/>
              <a:t>Uses of Octree</a:t>
            </a:r>
            <a:endParaRPr lang="en-IN" dirty="0"/>
          </a:p>
        </p:txBody>
      </p:sp>
      <p:sp>
        <p:nvSpPr>
          <p:cNvPr id="3" name="Content Placeholder 2">
            <a:extLst>
              <a:ext uri="{FF2B5EF4-FFF2-40B4-BE49-F238E27FC236}">
                <a16:creationId xmlns:a16="http://schemas.microsoft.com/office/drawing/2014/main" id="{9B0BE144-04F6-C7CA-6537-C3168EE8587E}"/>
              </a:ext>
            </a:extLst>
          </p:cNvPr>
          <p:cNvSpPr>
            <a:spLocks noGrp="1"/>
          </p:cNvSpPr>
          <p:nvPr>
            <p:ph idx="1"/>
          </p:nvPr>
        </p:nvSpPr>
        <p:spPr/>
        <p:txBody>
          <a:bodyPr/>
          <a:lstStyle/>
          <a:p>
            <a:r>
              <a:rPr lang="en-US" dirty="0"/>
              <a:t>Octrees find extensive use in 3D graphics and simulation applications.</a:t>
            </a:r>
          </a:p>
          <a:p>
            <a:r>
              <a:rPr lang="en-US" dirty="0"/>
              <a:t>They are employed for tasks such as collision detection, ray tracing, spatial indexing of objects in a 3D scene, and</a:t>
            </a:r>
          </a:p>
          <a:p>
            <a:r>
              <a:rPr lang="en-US" dirty="0"/>
              <a:t>Efficient representation of volumetric data like medical imaging or geological models.</a:t>
            </a:r>
            <a:endParaRPr lang="en-IN" dirty="0"/>
          </a:p>
        </p:txBody>
      </p:sp>
    </p:spTree>
    <p:extLst>
      <p:ext uri="{BB962C8B-B14F-4D97-AF65-F5344CB8AC3E}">
        <p14:creationId xmlns:p14="http://schemas.microsoft.com/office/powerpoint/2010/main" val="2499287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A3F9-6365-AF6A-1CC9-E60A5D57AE2B}"/>
              </a:ext>
            </a:extLst>
          </p:cNvPr>
          <p:cNvSpPr>
            <a:spLocks noGrp="1"/>
          </p:cNvSpPr>
          <p:nvPr>
            <p:ph type="title"/>
          </p:nvPr>
        </p:nvSpPr>
        <p:spPr/>
        <p:txBody>
          <a:bodyPr/>
          <a:lstStyle/>
          <a:p>
            <a:r>
              <a:rPr lang="en-US" dirty="0"/>
              <a:t>PR Quad Tree </a:t>
            </a:r>
            <a:endParaRPr lang="en-IN" dirty="0"/>
          </a:p>
        </p:txBody>
      </p:sp>
      <p:sp>
        <p:nvSpPr>
          <p:cNvPr id="3" name="Content Placeholder 2">
            <a:extLst>
              <a:ext uri="{FF2B5EF4-FFF2-40B4-BE49-F238E27FC236}">
                <a16:creationId xmlns:a16="http://schemas.microsoft.com/office/drawing/2014/main" id="{49327CFB-3723-0457-59BD-340E81D0DB1D}"/>
              </a:ext>
            </a:extLst>
          </p:cNvPr>
          <p:cNvSpPr>
            <a:spLocks noGrp="1"/>
          </p:cNvSpPr>
          <p:nvPr>
            <p:ph idx="1"/>
          </p:nvPr>
        </p:nvSpPr>
        <p:spPr/>
        <p:txBody>
          <a:bodyPr/>
          <a:lstStyle/>
          <a:p>
            <a:pPr marL="0" indent="0">
              <a:buNone/>
            </a:pPr>
            <a:r>
              <a:rPr lang="en-US" dirty="0"/>
              <a:t>Three types of nodes are used in PR quadtree:</a:t>
            </a:r>
          </a:p>
          <a:p>
            <a:r>
              <a:rPr lang="en-US" b="1" dirty="0"/>
              <a:t>Point node</a:t>
            </a:r>
            <a:r>
              <a:rPr lang="en-US" dirty="0"/>
              <a:t>: Used to represent of a point. Is always a leaf node.</a:t>
            </a:r>
          </a:p>
          <a:p>
            <a:r>
              <a:rPr lang="en-US" b="1" dirty="0"/>
              <a:t>Empty node</a:t>
            </a:r>
            <a:r>
              <a:rPr lang="en-US" dirty="0"/>
              <a:t>: Used as a leaf node to represent that no point exists in the region it represent.</a:t>
            </a:r>
          </a:p>
          <a:p>
            <a:r>
              <a:rPr lang="en-US" b="1" dirty="0"/>
              <a:t>Region node</a:t>
            </a:r>
            <a:r>
              <a:rPr lang="en-US" dirty="0"/>
              <a:t>: This is always an internal node. It is used to represent a region.</a:t>
            </a:r>
          </a:p>
          <a:p>
            <a:r>
              <a:rPr lang="en-US" dirty="0"/>
              <a:t>A region node always have 4 children nodes that can either be a point node or empty node.</a:t>
            </a:r>
            <a:endParaRPr lang="en-IN" dirty="0"/>
          </a:p>
        </p:txBody>
      </p:sp>
    </p:spTree>
    <p:extLst>
      <p:ext uri="{BB962C8B-B14F-4D97-AF65-F5344CB8AC3E}">
        <p14:creationId xmlns:p14="http://schemas.microsoft.com/office/powerpoint/2010/main" val="3321026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931F-DA98-AF44-A18D-312AD821AB8C}"/>
              </a:ext>
            </a:extLst>
          </p:cNvPr>
          <p:cNvSpPr>
            <a:spLocks noGrp="1"/>
          </p:cNvSpPr>
          <p:nvPr>
            <p:ph type="title"/>
          </p:nvPr>
        </p:nvSpPr>
        <p:spPr/>
        <p:txBody>
          <a:bodyPr/>
          <a:lstStyle/>
          <a:p>
            <a:r>
              <a:rPr lang="en-US" dirty="0"/>
              <a:t>PR Quad Tree</a:t>
            </a:r>
            <a:endParaRPr lang="en-IN" dirty="0"/>
          </a:p>
        </p:txBody>
      </p:sp>
      <p:pic>
        <p:nvPicPr>
          <p:cNvPr id="4098" name="Picture 2" descr="quadtree">
            <a:extLst>
              <a:ext uri="{FF2B5EF4-FFF2-40B4-BE49-F238E27FC236}">
                <a16:creationId xmlns:a16="http://schemas.microsoft.com/office/drawing/2014/main" id="{36AC4E09-AFA4-A2A5-2196-5EBEAD24E2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5588" y="365125"/>
            <a:ext cx="7263941" cy="565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91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CE72659-F31D-D17B-AA76-2E2DD0E89697}"/>
                  </a:ext>
                </a:extLst>
              </p:cNvPr>
              <p:cNvSpPr>
                <a:spLocks noGrp="1"/>
              </p:cNvSpPr>
              <p:nvPr>
                <p:ph type="title"/>
              </p:nvPr>
            </p:nvSpPr>
            <p:spPr/>
            <p:txBody>
              <a:bodyPr/>
              <a:lstStyle/>
              <a:p>
                <a:r>
                  <a:rPr lang="en-US" dirty="0"/>
                  <a:t>PR Quad Tree (Insertion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a:t>
                </a:r>
                <a:endParaRPr lang="en-IN" dirty="0"/>
              </a:p>
            </p:txBody>
          </p:sp>
        </mc:Choice>
        <mc:Fallback xmlns="">
          <p:sp>
            <p:nvSpPr>
              <p:cNvPr id="2" name="Title 1">
                <a:extLst>
                  <a:ext uri="{FF2B5EF4-FFF2-40B4-BE49-F238E27FC236}">
                    <a16:creationId xmlns:a16="http://schemas.microsoft.com/office/drawing/2014/main" id="{ACE72659-F31D-D17B-AA76-2E2DD0E8969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2468C0DC-ADBB-53BC-116D-69063A58ACCD}"/>
              </a:ext>
            </a:extLst>
          </p:cNvPr>
          <p:cNvSpPr>
            <a:spLocks noGrp="1"/>
          </p:cNvSpPr>
          <p:nvPr>
            <p:ph idx="1"/>
          </p:nvPr>
        </p:nvSpPr>
        <p:spPr/>
        <p:txBody>
          <a:bodyPr>
            <a:noAutofit/>
          </a:bodyPr>
          <a:lstStyle/>
          <a:p>
            <a:pPr marL="514350" indent="-514350">
              <a:buFont typeface="+mj-lt"/>
              <a:buAutoNum type="arabicPeriod"/>
            </a:pPr>
            <a:r>
              <a:rPr lang="en-US" sz="2400" dirty="0"/>
              <a:t>Start with root node as current node.</a:t>
            </a:r>
          </a:p>
          <a:p>
            <a:pPr marL="514350" indent="-514350">
              <a:buFont typeface="+mj-lt"/>
              <a:buAutoNum type="arabicPeriod"/>
            </a:pPr>
            <a:r>
              <a:rPr lang="en-US" sz="2400" dirty="0"/>
              <a:t>If the given point is not in boundary represented by current node, stop insertion with error.</a:t>
            </a:r>
          </a:p>
          <a:p>
            <a:pPr marL="514350" indent="-514350">
              <a:buFont typeface="+mj-lt"/>
              <a:buAutoNum type="arabicPeriod"/>
            </a:pPr>
            <a:r>
              <a:rPr lang="en-US" sz="2400" dirty="0"/>
              <a:t>Determine the appropriate child node to store the point.</a:t>
            </a:r>
          </a:p>
          <a:p>
            <a:pPr marL="514350" indent="-514350">
              <a:buFont typeface="+mj-lt"/>
              <a:buAutoNum type="arabicPeriod"/>
            </a:pPr>
            <a:r>
              <a:rPr lang="en-US" sz="2400" dirty="0"/>
              <a:t>If the child node is empty node, replace it with a point node representing the point. Stop insertion.</a:t>
            </a:r>
          </a:p>
          <a:p>
            <a:pPr marL="514350" indent="-514350">
              <a:buFont typeface="+mj-lt"/>
              <a:buAutoNum type="arabicPeriod"/>
            </a:pPr>
            <a:r>
              <a:rPr lang="en-US" sz="2400" dirty="0"/>
              <a:t>If the child node is a point node, replace it with a region node. Call insert for the point that just got replaced. Set current node as the newly formed region node.</a:t>
            </a:r>
          </a:p>
          <a:p>
            <a:pPr marL="514350" indent="-514350">
              <a:buFont typeface="+mj-lt"/>
              <a:buAutoNum type="arabicPeriod"/>
            </a:pPr>
            <a:r>
              <a:rPr lang="en-US" sz="2400" dirty="0"/>
              <a:t>If selected child node is a region node, set the child node as current node.</a:t>
            </a:r>
          </a:p>
          <a:p>
            <a:pPr marL="514350" indent="-514350">
              <a:buFont typeface="+mj-lt"/>
              <a:buAutoNum type="arabicPeriod"/>
            </a:pPr>
            <a:r>
              <a:rPr lang="en-US" sz="2400" dirty="0"/>
              <a:t>Goto step 2.</a:t>
            </a:r>
            <a:endParaRPr lang="en-IN" sz="2400" dirty="0"/>
          </a:p>
        </p:txBody>
      </p:sp>
    </p:spTree>
    <p:extLst>
      <p:ext uri="{BB962C8B-B14F-4D97-AF65-F5344CB8AC3E}">
        <p14:creationId xmlns:p14="http://schemas.microsoft.com/office/powerpoint/2010/main" val="3176464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3A7BF91-9362-3105-7395-6B355BD18B1D}"/>
                  </a:ext>
                </a:extLst>
              </p:cNvPr>
              <p:cNvSpPr>
                <a:spLocks noGrp="1"/>
              </p:cNvSpPr>
              <p:nvPr>
                <p:ph type="title"/>
              </p:nvPr>
            </p:nvSpPr>
            <p:spPr/>
            <p:txBody>
              <a:bodyPr/>
              <a:lstStyle/>
              <a:p>
                <a:r>
                  <a:rPr lang="en-US" dirty="0"/>
                  <a:t>PR Quad Tree (Search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a:t>
                </a:r>
                <a:endParaRPr lang="en-IN" dirty="0"/>
              </a:p>
            </p:txBody>
          </p:sp>
        </mc:Choice>
        <mc:Fallback xmlns="">
          <p:sp>
            <p:nvSpPr>
              <p:cNvPr id="2" name="Title 1">
                <a:extLst>
                  <a:ext uri="{FF2B5EF4-FFF2-40B4-BE49-F238E27FC236}">
                    <a16:creationId xmlns:a16="http://schemas.microsoft.com/office/drawing/2014/main" id="{B3A7BF91-9362-3105-7395-6B355BD18B1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74A72635-6AA2-0CAE-C3AF-EE52978F5B82}"/>
              </a:ext>
            </a:extLst>
          </p:cNvPr>
          <p:cNvSpPr>
            <a:spLocks noGrp="1"/>
          </p:cNvSpPr>
          <p:nvPr>
            <p:ph idx="1"/>
          </p:nvPr>
        </p:nvSpPr>
        <p:spPr/>
        <p:txBody>
          <a:bodyPr/>
          <a:lstStyle/>
          <a:p>
            <a:pPr marL="514350" indent="-514350">
              <a:buFont typeface="+mj-lt"/>
              <a:buAutoNum type="arabicPeriod"/>
            </a:pPr>
            <a:r>
              <a:rPr lang="en-US" dirty="0"/>
              <a:t>Start with root node as current node.</a:t>
            </a:r>
          </a:p>
          <a:p>
            <a:pPr marL="514350" indent="-514350">
              <a:buFont typeface="+mj-lt"/>
              <a:buAutoNum type="arabicPeriod"/>
            </a:pPr>
            <a:r>
              <a:rPr lang="en-US" dirty="0"/>
              <a:t>If the given point is not in boundary represented by current node, stop search with error.</a:t>
            </a:r>
          </a:p>
          <a:p>
            <a:pPr marL="514350" indent="-514350">
              <a:buFont typeface="+mj-lt"/>
              <a:buAutoNum type="arabicPeriod"/>
            </a:pPr>
            <a:r>
              <a:rPr lang="en-US" dirty="0"/>
              <a:t>Determine the appropriate child node to search the point.</a:t>
            </a:r>
          </a:p>
          <a:p>
            <a:pPr marL="514350" indent="-514350">
              <a:buFont typeface="+mj-lt"/>
              <a:buAutoNum type="arabicPeriod"/>
            </a:pPr>
            <a:r>
              <a:rPr lang="en-US" dirty="0"/>
              <a:t>If the child node is empty node, return FALSE.</a:t>
            </a:r>
          </a:p>
          <a:p>
            <a:pPr marL="514350" indent="-514350">
              <a:buFont typeface="+mj-lt"/>
              <a:buAutoNum type="arabicPeriod"/>
            </a:pPr>
            <a:r>
              <a:rPr lang="en-US" dirty="0"/>
              <a:t>If the child node is a point node and it matches the given point return TRUE, otherwise return FALSE.</a:t>
            </a:r>
          </a:p>
          <a:p>
            <a:pPr marL="514350" indent="-514350">
              <a:buFont typeface="+mj-lt"/>
              <a:buAutoNum type="arabicPeriod"/>
            </a:pPr>
            <a:r>
              <a:rPr lang="en-US" dirty="0"/>
              <a:t>If the child node is a region node, set current node as the child region node.</a:t>
            </a:r>
          </a:p>
          <a:p>
            <a:pPr marL="514350" indent="-514350">
              <a:buFont typeface="+mj-lt"/>
              <a:buAutoNum type="arabicPeriod"/>
            </a:pPr>
            <a:r>
              <a:rPr lang="en-US" dirty="0"/>
              <a:t>Goto step 2.</a:t>
            </a:r>
            <a:endParaRPr lang="en-IN" dirty="0"/>
          </a:p>
        </p:txBody>
      </p:sp>
    </p:spTree>
    <p:extLst>
      <p:ext uri="{BB962C8B-B14F-4D97-AF65-F5344CB8AC3E}">
        <p14:creationId xmlns:p14="http://schemas.microsoft.com/office/powerpoint/2010/main" val="231735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C222-D7AA-6AFE-FE55-DBE6C351546E}"/>
              </a:ext>
            </a:extLst>
          </p:cNvPr>
          <p:cNvSpPr>
            <a:spLocks noGrp="1"/>
          </p:cNvSpPr>
          <p:nvPr>
            <p:ph type="title"/>
          </p:nvPr>
        </p:nvSpPr>
        <p:spPr/>
        <p:txBody>
          <a:bodyPr/>
          <a:lstStyle/>
          <a:p>
            <a:r>
              <a:rPr lang="en-US" dirty="0"/>
              <a:t>Practice Problems</a:t>
            </a:r>
            <a:endParaRPr lang="en-IN" dirty="0"/>
          </a:p>
        </p:txBody>
      </p:sp>
      <p:sp>
        <p:nvSpPr>
          <p:cNvPr id="3" name="Content Placeholder 2">
            <a:extLst>
              <a:ext uri="{FF2B5EF4-FFF2-40B4-BE49-F238E27FC236}">
                <a16:creationId xmlns:a16="http://schemas.microsoft.com/office/drawing/2014/main" id="{43E59FA7-F159-70B7-FE6C-6BA9C4AE447A}"/>
              </a:ext>
            </a:extLst>
          </p:cNvPr>
          <p:cNvSpPr>
            <a:spLocks noGrp="1"/>
          </p:cNvSpPr>
          <p:nvPr>
            <p:ph idx="1"/>
          </p:nvPr>
        </p:nvSpPr>
        <p:spPr/>
        <p:txBody>
          <a:bodyPr/>
          <a:lstStyle/>
          <a:p>
            <a:pPr marL="0" indent="0">
              <a:buNone/>
            </a:pPr>
            <a:r>
              <a:rPr lang="en-US" dirty="0"/>
              <a:t>Q1. Construct AVL Tree with the following keys:</a:t>
            </a:r>
            <a:br>
              <a:rPr lang="en-IN" dirty="0"/>
            </a:br>
            <a:r>
              <a:rPr lang="en-IN" dirty="0"/>
              <a:t>		1, 2, 3, 4, 5, 6, 7, 8, 9, 10, 11, 12, 13, 14, 15</a:t>
            </a:r>
          </a:p>
          <a:p>
            <a:pPr marL="0" indent="0">
              <a:buNone/>
            </a:pPr>
            <a:r>
              <a:rPr lang="en-IN" dirty="0"/>
              <a:t>Q2. From the resultant AVL tree, perform deletion</a:t>
            </a:r>
            <a:r>
              <a:rPr lang="en-US" dirty="0"/>
              <a:t> (in order of the keys)</a:t>
            </a:r>
          </a:p>
          <a:p>
            <a:pPr marL="0" indent="0">
              <a:buNone/>
            </a:pPr>
            <a:r>
              <a:rPr lang="en-US" dirty="0"/>
              <a:t>		13, 6, 12, 10, 9, 14, 15</a:t>
            </a:r>
          </a:p>
          <a:p>
            <a:pPr marL="0" indent="0">
              <a:buNone/>
            </a:pPr>
            <a:r>
              <a:rPr lang="en-US" dirty="0"/>
              <a:t>Q3. Construct B-Tree (m=5) from the following input keys:</a:t>
            </a:r>
          </a:p>
          <a:p>
            <a:pPr marL="0" indent="0">
              <a:buNone/>
            </a:pPr>
            <a:r>
              <a:rPr lang="en-IN" dirty="0"/>
              <a:t>		89, 82, 50, 79, 45, 21, 9, 71, 18, 56, 25, 38, 76, 3, 46</a:t>
            </a:r>
          </a:p>
          <a:p>
            <a:pPr marL="0" indent="0">
              <a:buNone/>
            </a:pPr>
            <a:r>
              <a:rPr lang="en-IN" dirty="0"/>
              <a:t>Also, show deletion process highlighting all the cases.</a:t>
            </a:r>
          </a:p>
          <a:p>
            <a:pPr marL="0" indent="0">
              <a:buNone/>
            </a:pPr>
            <a:r>
              <a:rPr lang="en-IN" dirty="0"/>
              <a:t>Q4. Construct B+ Tree (m=5) with the above input data. Pick the keys to perform deletion process highlighting all the deletion cases.</a:t>
            </a:r>
          </a:p>
        </p:txBody>
      </p:sp>
    </p:spTree>
    <p:extLst>
      <p:ext uri="{BB962C8B-B14F-4D97-AF65-F5344CB8AC3E}">
        <p14:creationId xmlns:p14="http://schemas.microsoft.com/office/powerpoint/2010/main" val="612172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C222-D7AA-6AFE-FE55-DBE6C351546E}"/>
              </a:ext>
            </a:extLst>
          </p:cNvPr>
          <p:cNvSpPr>
            <a:spLocks noGrp="1"/>
          </p:cNvSpPr>
          <p:nvPr>
            <p:ph type="title"/>
          </p:nvPr>
        </p:nvSpPr>
        <p:spPr/>
        <p:txBody>
          <a:bodyPr/>
          <a:lstStyle/>
          <a:p>
            <a:r>
              <a:rPr lang="en-US" dirty="0"/>
              <a:t>Practice Problems</a:t>
            </a:r>
            <a:endParaRPr lang="en-IN" dirty="0"/>
          </a:p>
        </p:txBody>
      </p:sp>
      <p:sp>
        <p:nvSpPr>
          <p:cNvPr id="3" name="Content Placeholder 2">
            <a:extLst>
              <a:ext uri="{FF2B5EF4-FFF2-40B4-BE49-F238E27FC236}">
                <a16:creationId xmlns:a16="http://schemas.microsoft.com/office/drawing/2014/main" id="{43E59FA7-F159-70B7-FE6C-6BA9C4AE447A}"/>
              </a:ext>
            </a:extLst>
          </p:cNvPr>
          <p:cNvSpPr>
            <a:spLocks noGrp="1"/>
          </p:cNvSpPr>
          <p:nvPr>
            <p:ph idx="1"/>
          </p:nvPr>
        </p:nvSpPr>
        <p:spPr/>
        <p:txBody>
          <a:bodyPr/>
          <a:lstStyle/>
          <a:p>
            <a:pPr marL="0" indent="0">
              <a:buNone/>
            </a:pPr>
            <a:r>
              <a:rPr lang="en-US" dirty="0"/>
              <a:t>Q5. Given a 2D space of size 20x20, construct a quad tree with the following points. </a:t>
            </a:r>
          </a:p>
          <a:p>
            <a:pPr marL="0" indent="0">
              <a:buNone/>
            </a:pPr>
            <a:r>
              <a:rPr lang="en-IN" dirty="0"/>
              <a:t>(8, 1), (0, 1), (5, 9), (0, 6), (2, 0), (1, 4), (5, 4), (8, 2), (9, 3), (7, 0)</a:t>
            </a:r>
          </a:p>
          <a:p>
            <a:pPr marL="0" indent="0">
              <a:buNone/>
            </a:pPr>
            <a:endParaRPr lang="en-IN" dirty="0"/>
          </a:p>
          <a:p>
            <a:pPr marL="0" indent="0">
              <a:buNone/>
            </a:pPr>
            <a:r>
              <a:rPr lang="en-IN" dirty="0"/>
              <a:t>Q6. Construct a quad tree with the following input 2D space.</a:t>
            </a:r>
          </a:p>
          <a:p>
            <a:pPr marL="0" indent="0">
              <a:buNone/>
            </a:pPr>
            <a:endParaRPr lang="en-IN" dirty="0"/>
          </a:p>
        </p:txBody>
      </p:sp>
      <p:pic>
        <p:nvPicPr>
          <p:cNvPr id="5" name="Picture 4">
            <a:extLst>
              <a:ext uri="{FF2B5EF4-FFF2-40B4-BE49-F238E27FC236}">
                <a16:creationId xmlns:a16="http://schemas.microsoft.com/office/drawing/2014/main" id="{3FCCDA9E-C58B-FD51-CC29-C4A2AEEBD6AD}"/>
              </a:ext>
            </a:extLst>
          </p:cNvPr>
          <p:cNvPicPr>
            <a:picLocks noChangeAspect="1"/>
          </p:cNvPicPr>
          <p:nvPr/>
        </p:nvPicPr>
        <p:blipFill>
          <a:blip r:embed="rId2"/>
          <a:stretch>
            <a:fillRect/>
          </a:stretch>
        </p:blipFill>
        <p:spPr>
          <a:xfrm>
            <a:off x="4081341" y="4157569"/>
            <a:ext cx="2459159" cy="2082894"/>
          </a:xfrm>
          <a:prstGeom prst="rect">
            <a:avLst/>
          </a:prstGeom>
        </p:spPr>
      </p:pic>
    </p:spTree>
    <p:extLst>
      <p:ext uri="{BB962C8B-B14F-4D97-AF65-F5344CB8AC3E}">
        <p14:creationId xmlns:p14="http://schemas.microsoft.com/office/powerpoint/2010/main" val="3271610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C222-D7AA-6AFE-FE55-DBE6C351546E}"/>
              </a:ext>
            </a:extLst>
          </p:cNvPr>
          <p:cNvSpPr>
            <a:spLocks noGrp="1"/>
          </p:cNvSpPr>
          <p:nvPr>
            <p:ph type="title"/>
          </p:nvPr>
        </p:nvSpPr>
        <p:spPr/>
        <p:txBody>
          <a:bodyPr/>
          <a:lstStyle/>
          <a:p>
            <a:r>
              <a:rPr lang="en-US" dirty="0"/>
              <a:t>Practice Problems</a:t>
            </a:r>
            <a:endParaRPr lang="en-IN" dirty="0"/>
          </a:p>
        </p:txBody>
      </p:sp>
      <p:sp>
        <p:nvSpPr>
          <p:cNvPr id="3" name="Content Placeholder 2">
            <a:extLst>
              <a:ext uri="{FF2B5EF4-FFF2-40B4-BE49-F238E27FC236}">
                <a16:creationId xmlns:a16="http://schemas.microsoft.com/office/drawing/2014/main" id="{43E59FA7-F159-70B7-FE6C-6BA9C4AE447A}"/>
              </a:ext>
            </a:extLst>
          </p:cNvPr>
          <p:cNvSpPr>
            <a:spLocks noGrp="1"/>
          </p:cNvSpPr>
          <p:nvPr>
            <p:ph idx="1"/>
          </p:nvPr>
        </p:nvSpPr>
        <p:spPr/>
        <p:txBody>
          <a:bodyPr/>
          <a:lstStyle/>
          <a:p>
            <a:pPr marL="0" indent="0">
              <a:buNone/>
            </a:pPr>
            <a:r>
              <a:rPr lang="en-US" dirty="0"/>
              <a:t>Q5. Given a 2D space of size 20x20, construct a PR quad tree with the following points. </a:t>
            </a:r>
          </a:p>
          <a:p>
            <a:pPr marL="0" indent="0">
              <a:buNone/>
            </a:pPr>
            <a:r>
              <a:rPr lang="en-IN" dirty="0"/>
              <a:t>(8, 1), (0, 1), (5, 9), (0, 6), (2, 0), (1, 4), (5, 4), (8, 2), (9, 3), (7, 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9200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9F99-0CD8-4578-567E-0A3D1C7CEEE1}"/>
              </a:ext>
            </a:extLst>
          </p:cNvPr>
          <p:cNvSpPr>
            <a:spLocks noGrp="1"/>
          </p:cNvSpPr>
          <p:nvPr>
            <p:ph type="title"/>
          </p:nvPr>
        </p:nvSpPr>
        <p:spPr/>
        <p:txBody>
          <a:bodyPr/>
          <a:lstStyle/>
          <a:p>
            <a:r>
              <a:rPr lang="en-US" dirty="0"/>
              <a:t>Properties</a:t>
            </a:r>
            <a:endParaRPr lang="en-IN" dirty="0"/>
          </a:p>
        </p:txBody>
      </p:sp>
      <p:sp>
        <p:nvSpPr>
          <p:cNvPr id="3" name="Content Placeholder 2">
            <a:extLst>
              <a:ext uri="{FF2B5EF4-FFF2-40B4-BE49-F238E27FC236}">
                <a16:creationId xmlns:a16="http://schemas.microsoft.com/office/drawing/2014/main" id="{7DEBAD9E-2D43-B794-452E-4DD807DEA8DB}"/>
              </a:ext>
            </a:extLst>
          </p:cNvPr>
          <p:cNvSpPr>
            <a:spLocks noGrp="1"/>
          </p:cNvSpPr>
          <p:nvPr>
            <p:ph idx="1"/>
          </p:nvPr>
        </p:nvSpPr>
        <p:spPr/>
        <p:txBody>
          <a:bodyPr/>
          <a:lstStyle/>
          <a:p>
            <a:pPr marL="0" indent="0">
              <a:lnSpc>
                <a:spcPct val="80000"/>
              </a:lnSpc>
              <a:buNone/>
            </a:pPr>
            <a:r>
              <a:rPr lang="en-US" altLang="en-US" dirty="0"/>
              <a:t>If </a:t>
            </a:r>
            <a:r>
              <a:rPr lang="en-US" altLang="en-US" i="1" dirty="0"/>
              <a:t>m </a:t>
            </a:r>
            <a:r>
              <a:rPr lang="en-US" altLang="en-US" dirty="0"/>
              <a:t>is the order of the tree</a:t>
            </a:r>
          </a:p>
          <a:p>
            <a:pPr marL="990600" lvl="1" indent="-533400">
              <a:spcBef>
                <a:spcPct val="10000"/>
              </a:spcBef>
            </a:pPr>
            <a:r>
              <a:rPr lang="en-US" altLang="en-US" sz="2800" dirty="0"/>
              <a:t>Every internal node has at most </a:t>
            </a:r>
            <a:r>
              <a:rPr lang="en-US" altLang="en-US" sz="2800" i="1" dirty="0"/>
              <a:t>m</a:t>
            </a:r>
            <a:r>
              <a:rPr lang="en-US" altLang="en-US" sz="2800" dirty="0"/>
              <a:t> children. </a:t>
            </a:r>
          </a:p>
          <a:p>
            <a:pPr marL="990600" lvl="1" indent="-533400">
              <a:spcBef>
                <a:spcPct val="10000"/>
              </a:spcBef>
            </a:pPr>
            <a:r>
              <a:rPr lang="en-US" altLang="en-US" sz="2800" dirty="0"/>
              <a:t>Every internal node (except root) has at least ⌈</a:t>
            </a:r>
            <a:r>
              <a:rPr lang="en-US" altLang="en-US" sz="2800" i="1" dirty="0"/>
              <a:t>m </a:t>
            </a:r>
            <a:r>
              <a:rPr lang="en-US" altLang="en-US" sz="2800" dirty="0"/>
              <a:t>⁄ 2⌉ children. </a:t>
            </a:r>
          </a:p>
          <a:p>
            <a:pPr marL="990600" lvl="1" indent="-533400">
              <a:spcBef>
                <a:spcPct val="10000"/>
              </a:spcBef>
            </a:pPr>
            <a:r>
              <a:rPr lang="en-US" altLang="en-US" sz="2800" dirty="0"/>
              <a:t>The root has at least two children if it is not a leaf node. </a:t>
            </a:r>
          </a:p>
          <a:p>
            <a:pPr marL="990600" lvl="1" indent="-533400">
              <a:spcBef>
                <a:spcPct val="10000"/>
              </a:spcBef>
            </a:pPr>
            <a:r>
              <a:rPr lang="en-US" altLang="en-US" sz="2800" dirty="0"/>
              <a:t>Every leaf has at most </a:t>
            </a:r>
            <a:r>
              <a:rPr lang="en-US" altLang="en-US" sz="2800" i="1" dirty="0"/>
              <a:t>m </a:t>
            </a:r>
            <a:r>
              <a:rPr lang="en-US" altLang="en-US" sz="2800" dirty="0"/>
              <a:t>− 1 keys</a:t>
            </a:r>
          </a:p>
          <a:p>
            <a:pPr marL="990600" lvl="1" indent="-533400">
              <a:spcBef>
                <a:spcPct val="10000"/>
              </a:spcBef>
            </a:pPr>
            <a:r>
              <a:rPr lang="en-US" altLang="en-US" sz="2800" dirty="0"/>
              <a:t>An internal node with </a:t>
            </a:r>
            <a:r>
              <a:rPr lang="en-US" altLang="en-US" sz="2800" i="1" dirty="0"/>
              <a:t>k</a:t>
            </a:r>
            <a:r>
              <a:rPr lang="en-US" altLang="en-US" sz="2800" dirty="0"/>
              <a:t> children has </a:t>
            </a:r>
            <a:r>
              <a:rPr lang="en-US" altLang="en-US" sz="2800" i="1" dirty="0"/>
              <a:t>k </a:t>
            </a:r>
            <a:r>
              <a:rPr lang="en-US" altLang="en-US" sz="2800" dirty="0"/>
              <a:t>− 1 keys. </a:t>
            </a:r>
          </a:p>
          <a:p>
            <a:pPr marL="990600" lvl="1" indent="-533400">
              <a:spcBef>
                <a:spcPct val="10000"/>
              </a:spcBef>
            </a:pPr>
            <a:r>
              <a:rPr lang="en-US" altLang="en-US" sz="2800" dirty="0"/>
              <a:t>All leaves appear in the same level</a:t>
            </a:r>
          </a:p>
          <a:p>
            <a:endParaRPr lang="en-IN" dirty="0"/>
          </a:p>
        </p:txBody>
      </p:sp>
    </p:spTree>
    <p:extLst>
      <p:ext uri="{BB962C8B-B14F-4D97-AF65-F5344CB8AC3E}">
        <p14:creationId xmlns:p14="http://schemas.microsoft.com/office/powerpoint/2010/main" val="208194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FC2D-392B-0DC8-B739-6292019F93E9}"/>
              </a:ext>
            </a:extLst>
          </p:cNvPr>
          <p:cNvSpPr>
            <a:spLocks noGrp="1"/>
          </p:cNvSpPr>
          <p:nvPr>
            <p:ph type="title"/>
          </p:nvPr>
        </p:nvSpPr>
        <p:spPr/>
        <p:txBody>
          <a:bodyPr/>
          <a:lstStyle/>
          <a:p>
            <a:r>
              <a:rPr lang="en-US" dirty="0"/>
              <a:t>Total number of items in B-Tree</a:t>
            </a:r>
            <a:endParaRPr lang="en-IN" dirty="0"/>
          </a:p>
        </p:txBody>
      </p:sp>
      <p:sp>
        <p:nvSpPr>
          <p:cNvPr id="3" name="Content Placeholder 2">
            <a:extLst>
              <a:ext uri="{FF2B5EF4-FFF2-40B4-BE49-F238E27FC236}">
                <a16:creationId xmlns:a16="http://schemas.microsoft.com/office/drawing/2014/main" id="{823BEFF8-C4AA-D7A9-C524-406BCE4C7D40}"/>
              </a:ext>
            </a:extLst>
          </p:cNvPr>
          <p:cNvSpPr>
            <a:spLocks noGrp="1"/>
          </p:cNvSpPr>
          <p:nvPr>
            <p:ph idx="1"/>
          </p:nvPr>
        </p:nvSpPr>
        <p:spPr/>
        <p:txBody>
          <a:bodyPr/>
          <a:lstStyle/>
          <a:p>
            <a:pPr>
              <a:spcBef>
                <a:spcPts val="500"/>
              </a:spcBef>
              <a:buFont typeface="Times New Roman" panose="02020603050405020304" pitchFamily="18" charset="0"/>
              <a:buChar char="•"/>
            </a:pPr>
            <a:r>
              <a:rPr lang="en-US" altLang="en-US" dirty="0">
                <a:latin typeface="Times New Roman" panose="02020603050405020304" pitchFamily="18" charset="0"/>
              </a:rPr>
              <a:t>The maximum number of items in a B-tree of order </a:t>
            </a:r>
            <a:r>
              <a:rPr lang="en-US" altLang="en-US" i="1" dirty="0">
                <a:latin typeface="Times New Roman" panose="02020603050405020304" pitchFamily="18" charset="0"/>
              </a:rPr>
              <a:t>m</a:t>
            </a:r>
            <a:r>
              <a:rPr lang="en-US" altLang="en-US" dirty="0">
                <a:latin typeface="Times New Roman" panose="02020603050405020304" pitchFamily="18" charset="0"/>
              </a:rPr>
              <a:t> and height </a:t>
            </a:r>
            <a:r>
              <a:rPr lang="en-US" altLang="en-US" i="1" dirty="0">
                <a:latin typeface="Times New Roman" panose="02020603050405020304" pitchFamily="18" charset="0"/>
              </a:rPr>
              <a:t>h</a:t>
            </a:r>
            <a:r>
              <a:rPr lang="en-US" altLang="en-US" dirty="0">
                <a:latin typeface="Times New Roman" panose="02020603050405020304" pitchFamily="18" charset="0"/>
              </a:rPr>
              <a:t>:</a:t>
            </a:r>
          </a:p>
          <a:p>
            <a:pPr lvl="1">
              <a:spcBef>
                <a:spcPts val="450"/>
              </a:spcBef>
              <a:buClrTx/>
              <a:buFontTx/>
              <a:buNone/>
            </a:pPr>
            <a:r>
              <a:rPr lang="en-US" altLang="en-US" sz="1800" dirty="0">
                <a:latin typeface="Times New Roman" panose="02020603050405020304" pitchFamily="18" charset="0"/>
              </a:rPr>
              <a:t>root		</a:t>
            </a:r>
            <a:r>
              <a:rPr lang="en-US" altLang="en-US" sz="1800" i="1" dirty="0">
                <a:latin typeface="Times New Roman" panose="02020603050405020304" pitchFamily="18" charset="0"/>
              </a:rPr>
              <a:t>m</a:t>
            </a:r>
            <a:r>
              <a:rPr lang="en-US" altLang="en-US" sz="1800" dirty="0">
                <a:latin typeface="Times New Roman" panose="02020603050405020304" pitchFamily="18" charset="0"/>
              </a:rPr>
              <a:t> – 1</a:t>
            </a:r>
          </a:p>
          <a:p>
            <a:pPr lvl="1">
              <a:spcBef>
                <a:spcPts val="450"/>
              </a:spcBef>
              <a:buClrTx/>
              <a:buFontTx/>
              <a:buNone/>
            </a:pPr>
            <a:r>
              <a:rPr lang="en-US" altLang="en-US" sz="1800" dirty="0">
                <a:latin typeface="Times New Roman" panose="02020603050405020304" pitchFamily="18" charset="0"/>
              </a:rPr>
              <a:t>level 1	</a:t>
            </a:r>
            <a:r>
              <a:rPr lang="en-US" altLang="en-US" sz="1800" i="1" dirty="0">
                <a:latin typeface="Times New Roman" panose="02020603050405020304" pitchFamily="18" charset="0"/>
              </a:rPr>
              <a:t>m</a:t>
            </a:r>
            <a:r>
              <a:rPr lang="en-US" altLang="en-US" sz="1800" dirty="0">
                <a:latin typeface="Times New Roman" panose="02020603050405020304" pitchFamily="18" charset="0"/>
              </a:rPr>
              <a:t>(</a:t>
            </a:r>
            <a:r>
              <a:rPr lang="en-US" altLang="en-US" sz="1800" i="1" dirty="0">
                <a:latin typeface="Times New Roman" panose="02020603050405020304" pitchFamily="18" charset="0"/>
              </a:rPr>
              <a:t>m</a:t>
            </a:r>
            <a:r>
              <a:rPr lang="en-US" altLang="en-US" sz="1800" dirty="0">
                <a:latin typeface="Times New Roman" panose="02020603050405020304" pitchFamily="18" charset="0"/>
              </a:rPr>
              <a:t> – 1)</a:t>
            </a:r>
          </a:p>
          <a:p>
            <a:pPr lvl="1">
              <a:spcBef>
                <a:spcPts val="450"/>
              </a:spcBef>
              <a:buClrTx/>
              <a:buFontTx/>
              <a:buNone/>
            </a:pPr>
            <a:r>
              <a:rPr lang="en-US" altLang="en-US" sz="1800" dirty="0">
                <a:latin typeface="Times New Roman" panose="02020603050405020304" pitchFamily="18" charset="0"/>
              </a:rPr>
              <a:t>level 2	</a:t>
            </a:r>
            <a:r>
              <a:rPr lang="en-US" altLang="en-US" sz="1800" i="1" dirty="0">
                <a:latin typeface="Times New Roman" panose="02020603050405020304" pitchFamily="18" charset="0"/>
              </a:rPr>
              <a:t>m</a:t>
            </a:r>
            <a:r>
              <a:rPr lang="en-US" altLang="en-US" sz="1800" baseline="30000" dirty="0">
                <a:latin typeface="Times New Roman" panose="02020603050405020304" pitchFamily="18" charset="0"/>
              </a:rPr>
              <a:t>2</a:t>
            </a:r>
            <a:r>
              <a:rPr lang="en-US" altLang="en-US" sz="1800" dirty="0">
                <a:latin typeface="Times New Roman" panose="02020603050405020304" pitchFamily="18" charset="0"/>
              </a:rPr>
              <a:t>(</a:t>
            </a:r>
            <a:r>
              <a:rPr lang="en-US" altLang="en-US" sz="1800" i="1" dirty="0">
                <a:latin typeface="Times New Roman" panose="02020603050405020304" pitchFamily="18" charset="0"/>
              </a:rPr>
              <a:t>m</a:t>
            </a:r>
            <a:r>
              <a:rPr lang="en-US" altLang="en-US" sz="1800" dirty="0">
                <a:latin typeface="Times New Roman" panose="02020603050405020304" pitchFamily="18" charset="0"/>
              </a:rPr>
              <a:t> – 1)</a:t>
            </a:r>
          </a:p>
          <a:p>
            <a:pPr lvl="1">
              <a:spcBef>
                <a:spcPts val="450"/>
              </a:spcBef>
              <a:buClrTx/>
              <a:buFontTx/>
              <a:buNone/>
            </a:pPr>
            <a:r>
              <a:rPr lang="en-US" altLang="en-US" sz="1800" dirty="0">
                <a:latin typeface="Times New Roman" panose="02020603050405020304" pitchFamily="18" charset="0"/>
              </a:rPr>
              <a:t>.  .  .	</a:t>
            </a:r>
          </a:p>
          <a:p>
            <a:pPr lvl="1">
              <a:spcBef>
                <a:spcPts val="450"/>
              </a:spcBef>
              <a:buClrTx/>
              <a:buFontTx/>
              <a:buNone/>
            </a:pPr>
            <a:r>
              <a:rPr lang="en-US" altLang="en-US" sz="1800" dirty="0">
                <a:latin typeface="Times New Roman" panose="02020603050405020304" pitchFamily="18" charset="0"/>
              </a:rPr>
              <a:t>level h	</a:t>
            </a:r>
            <a:r>
              <a:rPr lang="en-US" altLang="en-US" sz="1800" i="1" dirty="0" err="1">
                <a:latin typeface="Times New Roman" panose="02020603050405020304" pitchFamily="18" charset="0"/>
              </a:rPr>
              <a:t>m</a:t>
            </a:r>
            <a:r>
              <a:rPr lang="en-US" altLang="en-US" sz="1800" i="1" baseline="30000" dirty="0" err="1">
                <a:latin typeface="Times New Roman" panose="02020603050405020304" pitchFamily="18" charset="0"/>
              </a:rPr>
              <a:t>h</a:t>
            </a:r>
            <a:r>
              <a:rPr lang="en-US" altLang="en-US" sz="1800" dirty="0">
                <a:latin typeface="Times New Roman" panose="02020603050405020304" pitchFamily="18" charset="0"/>
              </a:rPr>
              <a:t>(</a:t>
            </a:r>
            <a:r>
              <a:rPr lang="en-US" altLang="en-US" sz="1800" i="1" dirty="0">
                <a:latin typeface="Times New Roman" panose="02020603050405020304" pitchFamily="18" charset="0"/>
              </a:rPr>
              <a:t>m</a:t>
            </a:r>
            <a:r>
              <a:rPr lang="en-US" altLang="en-US" sz="1800" dirty="0">
                <a:latin typeface="Times New Roman" panose="02020603050405020304" pitchFamily="18" charset="0"/>
              </a:rPr>
              <a:t> – 1)</a:t>
            </a:r>
          </a:p>
          <a:p>
            <a:pPr>
              <a:lnSpc>
                <a:spcPct val="120000"/>
              </a:lnSpc>
              <a:spcBef>
                <a:spcPts val="500"/>
              </a:spcBef>
              <a:buFont typeface="Times New Roman" panose="02020603050405020304" pitchFamily="18" charset="0"/>
              <a:buChar char="•"/>
            </a:pPr>
            <a:r>
              <a:rPr lang="en-US" altLang="en-US" dirty="0">
                <a:latin typeface="Times New Roman" panose="02020603050405020304" pitchFamily="18" charset="0"/>
              </a:rPr>
              <a:t>So, the total number of items is</a:t>
            </a:r>
            <a:br>
              <a:rPr lang="en-US" altLang="en-US" dirty="0">
                <a:latin typeface="Times New Roman" panose="02020603050405020304" pitchFamily="18" charset="0"/>
              </a:rPr>
            </a:br>
            <a:r>
              <a:rPr lang="en-US" altLang="en-US" dirty="0">
                <a:latin typeface="Times New Roman" panose="02020603050405020304" pitchFamily="18" charset="0"/>
              </a:rPr>
              <a:t>		(1 + </a:t>
            </a:r>
            <a:r>
              <a:rPr lang="en-US" altLang="en-US" i="1" dirty="0">
                <a:latin typeface="Times New Roman" panose="02020603050405020304" pitchFamily="18" charset="0"/>
              </a:rPr>
              <a:t>m</a:t>
            </a:r>
            <a:r>
              <a:rPr lang="en-US" altLang="en-US" dirty="0">
                <a:latin typeface="Times New Roman" panose="02020603050405020304" pitchFamily="18" charset="0"/>
              </a:rPr>
              <a:t> + </a:t>
            </a:r>
            <a:r>
              <a:rPr lang="en-US" altLang="en-US" i="1" dirty="0">
                <a:latin typeface="Times New Roman" panose="02020603050405020304" pitchFamily="18" charset="0"/>
              </a:rPr>
              <a:t>m</a:t>
            </a:r>
            <a:r>
              <a:rPr lang="en-US" altLang="en-US" baseline="30000" dirty="0">
                <a:latin typeface="Times New Roman" panose="02020603050405020304" pitchFamily="18" charset="0"/>
              </a:rPr>
              <a:t>2</a:t>
            </a:r>
            <a:r>
              <a:rPr lang="en-US" altLang="en-US" dirty="0">
                <a:latin typeface="Times New Roman" panose="02020603050405020304" pitchFamily="18" charset="0"/>
              </a:rPr>
              <a:t> + </a:t>
            </a:r>
            <a:r>
              <a:rPr lang="en-US" altLang="en-US" i="1" dirty="0">
                <a:latin typeface="Times New Roman" panose="02020603050405020304" pitchFamily="18" charset="0"/>
              </a:rPr>
              <a:t>m</a:t>
            </a:r>
            <a:r>
              <a:rPr lang="en-US" altLang="en-US" baseline="30000" dirty="0">
                <a:latin typeface="Times New Roman" panose="02020603050405020304" pitchFamily="18" charset="0"/>
              </a:rPr>
              <a:t>3</a:t>
            </a:r>
            <a:r>
              <a:rPr lang="en-US" altLang="en-US" dirty="0">
                <a:latin typeface="Times New Roman" panose="02020603050405020304" pitchFamily="18" charset="0"/>
              </a:rPr>
              <a:t> + … + </a:t>
            </a:r>
            <a:r>
              <a:rPr lang="en-US" altLang="en-US" i="1" dirty="0" err="1">
                <a:latin typeface="Times New Roman" panose="02020603050405020304" pitchFamily="18" charset="0"/>
              </a:rPr>
              <a:t>m</a:t>
            </a:r>
            <a:r>
              <a:rPr lang="en-US" altLang="en-US" i="1" baseline="30000" dirty="0" err="1">
                <a:latin typeface="Times New Roman" panose="02020603050405020304" pitchFamily="18" charset="0"/>
              </a:rPr>
              <a:t>h</a:t>
            </a:r>
            <a:r>
              <a:rPr lang="en-US" altLang="en-US" dirty="0">
                <a:latin typeface="Times New Roman" panose="02020603050405020304" pitchFamily="18" charset="0"/>
              </a:rPr>
              <a:t>)(</a:t>
            </a:r>
            <a:r>
              <a:rPr lang="en-US" altLang="en-US" i="1" dirty="0">
                <a:latin typeface="Times New Roman" panose="02020603050405020304" pitchFamily="18" charset="0"/>
              </a:rPr>
              <a:t>m</a:t>
            </a:r>
            <a:r>
              <a:rPr lang="en-US" altLang="en-US" dirty="0">
                <a:latin typeface="Times New Roman" panose="02020603050405020304" pitchFamily="18" charset="0"/>
              </a:rPr>
              <a:t> – 1) =</a:t>
            </a:r>
            <a:br>
              <a:rPr lang="en-US" altLang="en-US" dirty="0">
                <a:latin typeface="Times New Roman" panose="02020603050405020304" pitchFamily="18" charset="0"/>
              </a:rPr>
            </a:br>
            <a:r>
              <a:rPr lang="en-US" altLang="en-US" dirty="0">
                <a:latin typeface="Times New Roman" panose="02020603050405020304" pitchFamily="18" charset="0"/>
              </a:rPr>
              <a:t>		[(</a:t>
            </a:r>
            <a:r>
              <a:rPr lang="en-US" altLang="en-US" i="1" dirty="0">
                <a:latin typeface="Times New Roman" panose="02020603050405020304" pitchFamily="18" charset="0"/>
              </a:rPr>
              <a:t>m</a:t>
            </a:r>
            <a:r>
              <a:rPr lang="en-US" altLang="en-US" i="1" baseline="30000" dirty="0">
                <a:latin typeface="Times New Roman" panose="02020603050405020304" pitchFamily="18" charset="0"/>
              </a:rPr>
              <a:t>h</a:t>
            </a:r>
            <a:r>
              <a:rPr lang="en-US" altLang="en-US" baseline="30000" dirty="0">
                <a:latin typeface="Times New Roman" panose="02020603050405020304" pitchFamily="18" charset="0"/>
              </a:rPr>
              <a:t>+1</a:t>
            </a:r>
            <a:r>
              <a:rPr lang="en-US" altLang="en-US" dirty="0">
                <a:latin typeface="Times New Roman" panose="02020603050405020304" pitchFamily="18" charset="0"/>
              </a:rPr>
              <a:t> – 1)/ (</a:t>
            </a:r>
            <a:r>
              <a:rPr lang="en-US" altLang="en-US" i="1" dirty="0">
                <a:latin typeface="Times New Roman" panose="02020603050405020304" pitchFamily="18" charset="0"/>
              </a:rPr>
              <a:t>m</a:t>
            </a:r>
            <a:r>
              <a:rPr lang="en-US" altLang="en-US" dirty="0">
                <a:latin typeface="Times New Roman" panose="02020603050405020304" pitchFamily="18" charset="0"/>
              </a:rPr>
              <a:t> – 1)] (</a:t>
            </a:r>
            <a:r>
              <a:rPr lang="en-US" altLang="en-US" i="1" dirty="0">
                <a:latin typeface="Times New Roman" panose="02020603050405020304" pitchFamily="18" charset="0"/>
              </a:rPr>
              <a:t>m</a:t>
            </a:r>
            <a:r>
              <a:rPr lang="en-US" altLang="en-US" dirty="0">
                <a:latin typeface="Times New Roman" panose="02020603050405020304" pitchFamily="18" charset="0"/>
              </a:rPr>
              <a:t> – 1) = </a:t>
            </a:r>
            <a:r>
              <a:rPr lang="en-US" altLang="en-US" b="1" i="1" dirty="0">
                <a:effectLst>
                  <a:outerShdw blurRad="38100" dist="38100" dir="2700000" algn="tl">
                    <a:srgbClr val="C0C0C0"/>
                  </a:outerShdw>
                </a:effectLst>
                <a:latin typeface="Times New Roman" panose="02020603050405020304" pitchFamily="18" charset="0"/>
              </a:rPr>
              <a:t>m</a:t>
            </a:r>
            <a:r>
              <a:rPr lang="en-US" altLang="en-US" b="1" i="1" baseline="30000" dirty="0">
                <a:effectLst>
                  <a:outerShdw blurRad="38100" dist="38100" dir="2700000" algn="tl">
                    <a:srgbClr val="C0C0C0"/>
                  </a:outerShdw>
                </a:effectLst>
                <a:latin typeface="Times New Roman" panose="02020603050405020304" pitchFamily="18" charset="0"/>
              </a:rPr>
              <a:t>h</a:t>
            </a:r>
            <a:r>
              <a:rPr lang="en-US" altLang="en-US" b="1" baseline="30000" dirty="0">
                <a:effectLst>
                  <a:outerShdw blurRad="38100" dist="38100" dir="2700000" algn="tl">
                    <a:srgbClr val="C0C0C0"/>
                  </a:outerShdw>
                </a:effectLst>
                <a:latin typeface="Times New Roman" panose="02020603050405020304" pitchFamily="18" charset="0"/>
              </a:rPr>
              <a:t>+1</a:t>
            </a:r>
            <a:r>
              <a:rPr lang="en-US" altLang="en-US" b="1" dirty="0">
                <a:effectLst>
                  <a:outerShdw blurRad="38100" dist="38100" dir="2700000" algn="tl">
                    <a:srgbClr val="C0C0C0"/>
                  </a:outerShdw>
                </a:effectLst>
                <a:latin typeface="Times New Roman" panose="02020603050405020304" pitchFamily="18" charset="0"/>
              </a:rPr>
              <a:t> – 1</a:t>
            </a:r>
          </a:p>
          <a:p>
            <a:pPr>
              <a:lnSpc>
                <a:spcPct val="120000"/>
              </a:lnSpc>
              <a:spcBef>
                <a:spcPts val="500"/>
              </a:spcBef>
              <a:buFont typeface="Times New Roman" panose="02020603050405020304" pitchFamily="18" charset="0"/>
              <a:buChar char="•"/>
            </a:pPr>
            <a:r>
              <a:rPr lang="en-US" altLang="en-US" dirty="0">
                <a:latin typeface="Times New Roman" panose="02020603050405020304" pitchFamily="18" charset="0"/>
              </a:rPr>
              <a:t>When </a:t>
            </a:r>
            <a:r>
              <a:rPr lang="en-US" altLang="en-US" i="1" dirty="0">
                <a:latin typeface="Times New Roman" panose="02020603050405020304" pitchFamily="18" charset="0"/>
              </a:rPr>
              <a:t>m</a:t>
            </a:r>
            <a:r>
              <a:rPr lang="en-US" altLang="en-US" dirty="0">
                <a:latin typeface="Times New Roman" panose="02020603050405020304" pitchFamily="18" charset="0"/>
              </a:rPr>
              <a:t> = 5 and </a:t>
            </a:r>
            <a:r>
              <a:rPr lang="en-US" altLang="en-US" i="1" dirty="0">
                <a:latin typeface="Times New Roman" panose="02020603050405020304" pitchFamily="18" charset="0"/>
              </a:rPr>
              <a:t>h</a:t>
            </a:r>
            <a:r>
              <a:rPr lang="en-US" altLang="en-US" dirty="0">
                <a:latin typeface="Times New Roman" panose="02020603050405020304" pitchFamily="18" charset="0"/>
              </a:rPr>
              <a:t> = 2 this gives 5</a:t>
            </a:r>
            <a:r>
              <a:rPr lang="en-US" altLang="en-US" baseline="30000" dirty="0">
                <a:latin typeface="Times New Roman" panose="02020603050405020304" pitchFamily="18" charset="0"/>
              </a:rPr>
              <a:t>3</a:t>
            </a:r>
            <a:r>
              <a:rPr lang="en-US" altLang="en-US" dirty="0">
                <a:latin typeface="Times New Roman" panose="02020603050405020304" pitchFamily="18" charset="0"/>
              </a:rPr>
              <a:t> – 1 = 124</a:t>
            </a:r>
          </a:p>
          <a:p>
            <a:endParaRPr lang="en-IN" dirty="0"/>
          </a:p>
        </p:txBody>
      </p:sp>
    </p:spTree>
    <p:extLst>
      <p:ext uri="{BB962C8B-B14F-4D97-AF65-F5344CB8AC3E}">
        <p14:creationId xmlns:p14="http://schemas.microsoft.com/office/powerpoint/2010/main" val="19205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7564-5C12-D202-BA00-0117FA530073}"/>
              </a:ext>
            </a:extLst>
          </p:cNvPr>
          <p:cNvSpPr>
            <a:spLocks noGrp="1"/>
          </p:cNvSpPr>
          <p:nvPr>
            <p:ph type="title"/>
          </p:nvPr>
        </p:nvSpPr>
        <p:spPr/>
        <p:txBody>
          <a:bodyPr/>
          <a:lstStyle/>
          <a:p>
            <a:r>
              <a:rPr lang="en-US" dirty="0"/>
              <a:t>Time Complexity</a:t>
            </a:r>
            <a:endParaRPr lang="en-IN"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EB0854E-B2C8-DDA5-FCCD-32DE8580C91B}"/>
                  </a:ext>
                </a:extLst>
              </p:cNvPr>
              <p:cNvGraphicFramePr>
                <a:graphicFrameLocks noGrp="1"/>
              </p:cNvGraphicFramePr>
              <p:nvPr>
                <p:ph idx="1"/>
                <p:extLst>
                  <p:ext uri="{D42A27DB-BD31-4B8C-83A1-F6EECF244321}">
                    <p14:modId xmlns:p14="http://schemas.microsoft.com/office/powerpoint/2010/main" val="2088483658"/>
                  </p:ext>
                </p:extLst>
              </p:nvPr>
            </p:nvGraphicFramePr>
            <p:xfrm>
              <a:off x="838200" y="1975557"/>
              <a:ext cx="10515600" cy="2871068"/>
            </p:xfrm>
            <a:graphic>
              <a:graphicData uri="http://schemas.openxmlformats.org/drawingml/2006/table">
                <a:tbl>
                  <a:tblPr firstRow="1" bandRow="1">
                    <a:tableStyleId>{C083E6E3-FA7D-4D7B-A595-EF9225AFEA82}</a:tableStyleId>
                  </a:tblPr>
                  <a:tblGrid>
                    <a:gridCol w="3505200">
                      <a:extLst>
                        <a:ext uri="{9D8B030D-6E8A-4147-A177-3AD203B41FA5}">
                          <a16:colId xmlns:a16="http://schemas.microsoft.com/office/drawing/2014/main" val="1590998161"/>
                        </a:ext>
                      </a:extLst>
                    </a:gridCol>
                    <a:gridCol w="3505200">
                      <a:extLst>
                        <a:ext uri="{9D8B030D-6E8A-4147-A177-3AD203B41FA5}">
                          <a16:colId xmlns:a16="http://schemas.microsoft.com/office/drawing/2014/main" val="1430567888"/>
                        </a:ext>
                      </a:extLst>
                    </a:gridCol>
                    <a:gridCol w="3505200">
                      <a:extLst>
                        <a:ext uri="{9D8B030D-6E8A-4147-A177-3AD203B41FA5}">
                          <a16:colId xmlns:a16="http://schemas.microsoft.com/office/drawing/2014/main" val="1414053353"/>
                        </a:ext>
                      </a:extLst>
                    </a:gridCol>
                  </a:tblGrid>
                  <a:tr h="717767">
                    <a:tc>
                      <a:txBody>
                        <a:bodyPr/>
                        <a:lstStyle/>
                        <a:p>
                          <a:pPr algn="ctr"/>
                          <a:endParaRPr lang="en-IN" dirty="0"/>
                        </a:p>
                      </a:txBody>
                      <a:tcPr anchor="ctr"/>
                    </a:tc>
                    <a:tc>
                      <a:txBody>
                        <a:bodyPr/>
                        <a:lstStyle/>
                        <a:p>
                          <a:pPr algn="ctr"/>
                          <a:r>
                            <a:rPr lang="en-US" dirty="0"/>
                            <a:t>Average Case </a:t>
                          </a:r>
                          <a:endParaRPr lang="en-IN" dirty="0"/>
                        </a:p>
                      </a:txBody>
                      <a:tcPr anchor="ctr"/>
                    </a:tc>
                    <a:tc>
                      <a:txBody>
                        <a:bodyPr/>
                        <a:lstStyle/>
                        <a:p>
                          <a:pPr algn="ctr"/>
                          <a:r>
                            <a:rPr lang="en-US" dirty="0"/>
                            <a:t>Worst Case</a:t>
                          </a:r>
                          <a:endParaRPr lang="en-IN" dirty="0"/>
                        </a:p>
                      </a:txBody>
                      <a:tcPr anchor="ctr"/>
                    </a:tc>
                    <a:extLst>
                      <a:ext uri="{0D108BD9-81ED-4DB2-BD59-A6C34878D82A}">
                        <a16:rowId xmlns:a16="http://schemas.microsoft.com/office/drawing/2014/main" val="2858874611"/>
                      </a:ext>
                    </a:extLst>
                  </a:tr>
                  <a:tr h="717767">
                    <a:tc>
                      <a:txBody>
                        <a:bodyPr/>
                        <a:lstStyle/>
                        <a:p>
                          <a:pPr algn="ctr"/>
                          <a:r>
                            <a:rPr lang="en-US" dirty="0"/>
                            <a:t>Search</a:t>
                          </a:r>
                          <a:endParaRPr lang="en-IN" dirty="0"/>
                        </a:p>
                      </a:txBody>
                      <a:tcPr anchor="ctr"/>
                    </a:tc>
                    <a:tc>
                      <a:txBody>
                        <a:bodyPr/>
                        <a:lstStyle/>
                        <a:p>
                          <a:pPr algn="ctr"/>
                          <a:r>
                            <a:rPr lang="en-US" b="0" dirty="0"/>
                            <a:t>O(</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b="0" dirty="0" smtClean="0"/>
                                  <m:t>O</m:t>
                                </m:r>
                                <m:r>
                                  <m:rPr>
                                    <m:nor/>
                                  </m:rPr>
                                  <a:rPr lang="en-US" b="0" dirty="0" smtClean="0"/>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m:oMathPara>
                          </a14:m>
                          <a:endParaRPr lang="en-IN" dirty="0"/>
                        </a:p>
                      </a:txBody>
                      <a:tcPr anchor="ctr"/>
                    </a:tc>
                    <a:extLst>
                      <a:ext uri="{0D108BD9-81ED-4DB2-BD59-A6C34878D82A}">
                        <a16:rowId xmlns:a16="http://schemas.microsoft.com/office/drawing/2014/main" val="3125494986"/>
                      </a:ext>
                    </a:extLst>
                  </a:tr>
                  <a:tr h="717767">
                    <a:tc>
                      <a:txBody>
                        <a:bodyPr/>
                        <a:lstStyle/>
                        <a:p>
                          <a:pPr algn="ctr"/>
                          <a:r>
                            <a:rPr lang="en-US" dirty="0"/>
                            <a:t>Insertion</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b="0" dirty="0" smtClean="0"/>
                                  <m:t>O</m:t>
                                </m:r>
                                <m:r>
                                  <m:rPr>
                                    <m:nor/>
                                  </m:rPr>
                                  <a:rPr lang="en-US" b="0" dirty="0" smtClean="0"/>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m:oMathPara>
                          </a14:m>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b="0" dirty="0" smtClean="0"/>
                                  <m:t>O</m:t>
                                </m:r>
                                <m:r>
                                  <m:rPr>
                                    <m:nor/>
                                  </m:rPr>
                                  <a:rPr lang="en-US" b="0" dirty="0" smtClean="0"/>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m:oMathPara>
                          </a14:m>
                          <a:endParaRPr lang="en-IN" dirty="0"/>
                        </a:p>
                      </a:txBody>
                      <a:tcPr anchor="ctr"/>
                    </a:tc>
                    <a:extLst>
                      <a:ext uri="{0D108BD9-81ED-4DB2-BD59-A6C34878D82A}">
                        <a16:rowId xmlns:a16="http://schemas.microsoft.com/office/drawing/2014/main" val="424098715"/>
                      </a:ext>
                    </a:extLst>
                  </a:tr>
                  <a:tr h="717767">
                    <a:tc>
                      <a:txBody>
                        <a:bodyPr/>
                        <a:lstStyle/>
                        <a:p>
                          <a:pPr algn="ctr"/>
                          <a:r>
                            <a:rPr lang="en-US" dirty="0"/>
                            <a:t>Deletion</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b="0" dirty="0" smtClean="0"/>
                                  <m:t>O</m:t>
                                </m:r>
                                <m:r>
                                  <m:rPr>
                                    <m:nor/>
                                  </m:rPr>
                                  <a:rPr lang="en-US" b="0" dirty="0" smtClean="0"/>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m:oMathPara>
                          </a14:m>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b="0" dirty="0" smtClean="0"/>
                                  <m:t>O</m:t>
                                </m:r>
                                <m:r>
                                  <m:rPr>
                                    <m:nor/>
                                  </m:rPr>
                                  <a:rPr lang="en-US" b="0" dirty="0" smtClean="0"/>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m:oMathPara>
                          </a14:m>
                          <a:endParaRPr lang="en-IN" dirty="0"/>
                        </a:p>
                      </a:txBody>
                      <a:tcPr anchor="ctr"/>
                    </a:tc>
                    <a:extLst>
                      <a:ext uri="{0D108BD9-81ED-4DB2-BD59-A6C34878D82A}">
                        <a16:rowId xmlns:a16="http://schemas.microsoft.com/office/drawing/2014/main" val="1098907347"/>
                      </a:ext>
                    </a:extLst>
                  </a:tr>
                </a:tbl>
              </a:graphicData>
            </a:graphic>
          </p:graphicFrame>
        </mc:Choice>
        <mc:Fallback xmlns="">
          <p:graphicFrame>
            <p:nvGraphicFramePr>
              <p:cNvPr id="4" name="Content Placeholder 3">
                <a:extLst>
                  <a:ext uri="{FF2B5EF4-FFF2-40B4-BE49-F238E27FC236}">
                    <a16:creationId xmlns:a16="http://schemas.microsoft.com/office/drawing/2014/main" id="{8EB0854E-B2C8-DDA5-FCCD-32DE8580C91B}"/>
                  </a:ext>
                </a:extLst>
              </p:cNvPr>
              <p:cNvGraphicFramePr>
                <a:graphicFrameLocks noGrp="1"/>
              </p:cNvGraphicFramePr>
              <p:nvPr>
                <p:ph idx="1"/>
                <p:extLst>
                  <p:ext uri="{D42A27DB-BD31-4B8C-83A1-F6EECF244321}">
                    <p14:modId xmlns:p14="http://schemas.microsoft.com/office/powerpoint/2010/main" val="2088483658"/>
                  </p:ext>
                </p:extLst>
              </p:nvPr>
            </p:nvGraphicFramePr>
            <p:xfrm>
              <a:off x="838200" y="1975557"/>
              <a:ext cx="10515600" cy="2871068"/>
            </p:xfrm>
            <a:graphic>
              <a:graphicData uri="http://schemas.openxmlformats.org/drawingml/2006/table">
                <a:tbl>
                  <a:tblPr firstRow="1" bandRow="1">
                    <a:tableStyleId>{C083E6E3-FA7D-4D7B-A595-EF9225AFEA82}</a:tableStyleId>
                  </a:tblPr>
                  <a:tblGrid>
                    <a:gridCol w="3505200">
                      <a:extLst>
                        <a:ext uri="{9D8B030D-6E8A-4147-A177-3AD203B41FA5}">
                          <a16:colId xmlns:a16="http://schemas.microsoft.com/office/drawing/2014/main" val="1590998161"/>
                        </a:ext>
                      </a:extLst>
                    </a:gridCol>
                    <a:gridCol w="3505200">
                      <a:extLst>
                        <a:ext uri="{9D8B030D-6E8A-4147-A177-3AD203B41FA5}">
                          <a16:colId xmlns:a16="http://schemas.microsoft.com/office/drawing/2014/main" val="1430567888"/>
                        </a:ext>
                      </a:extLst>
                    </a:gridCol>
                    <a:gridCol w="3505200">
                      <a:extLst>
                        <a:ext uri="{9D8B030D-6E8A-4147-A177-3AD203B41FA5}">
                          <a16:colId xmlns:a16="http://schemas.microsoft.com/office/drawing/2014/main" val="1414053353"/>
                        </a:ext>
                      </a:extLst>
                    </a:gridCol>
                  </a:tblGrid>
                  <a:tr h="717767">
                    <a:tc>
                      <a:txBody>
                        <a:bodyPr/>
                        <a:lstStyle/>
                        <a:p>
                          <a:pPr algn="ctr"/>
                          <a:endParaRPr lang="en-IN" dirty="0"/>
                        </a:p>
                      </a:txBody>
                      <a:tcPr anchor="ctr"/>
                    </a:tc>
                    <a:tc>
                      <a:txBody>
                        <a:bodyPr/>
                        <a:lstStyle/>
                        <a:p>
                          <a:pPr algn="ctr"/>
                          <a:r>
                            <a:rPr lang="en-US" dirty="0"/>
                            <a:t>Average Case </a:t>
                          </a:r>
                          <a:endParaRPr lang="en-IN" dirty="0"/>
                        </a:p>
                      </a:txBody>
                      <a:tcPr anchor="ctr"/>
                    </a:tc>
                    <a:tc>
                      <a:txBody>
                        <a:bodyPr/>
                        <a:lstStyle/>
                        <a:p>
                          <a:pPr algn="ctr"/>
                          <a:r>
                            <a:rPr lang="en-US" dirty="0"/>
                            <a:t>Worst Case</a:t>
                          </a:r>
                          <a:endParaRPr lang="en-IN" dirty="0"/>
                        </a:p>
                      </a:txBody>
                      <a:tcPr anchor="ctr"/>
                    </a:tc>
                    <a:extLst>
                      <a:ext uri="{0D108BD9-81ED-4DB2-BD59-A6C34878D82A}">
                        <a16:rowId xmlns:a16="http://schemas.microsoft.com/office/drawing/2014/main" val="2858874611"/>
                      </a:ext>
                    </a:extLst>
                  </a:tr>
                  <a:tr h="717767">
                    <a:tc>
                      <a:txBody>
                        <a:bodyPr/>
                        <a:lstStyle/>
                        <a:p>
                          <a:pPr algn="ctr"/>
                          <a:r>
                            <a:rPr lang="en-US" dirty="0"/>
                            <a:t>Search</a:t>
                          </a:r>
                          <a:endParaRPr lang="en-IN" dirty="0"/>
                        </a:p>
                      </a:txBody>
                      <a:tcPr anchor="ctr"/>
                    </a:tc>
                    <a:tc>
                      <a:txBody>
                        <a:bodyPr/>
                        <a:lstStyle/>
                        <a:p>
                          <a:endParaRPr lang="en-US"/>
                        </a:p>
                      </a:txBody>
                      <a:tcPr anchor="ctr">
                        <a:blipFill>
                          <a:blip r:embed="rId2"/>
                          <a:stretch>
                            <a:fillRect l="-99826" t="-100847" r="-100000" b="-200847"/>
                          </a:stretch>
                        </a:blipFill>
                      </a:tcPr>
                    </a:tc>
                    <a:tc>
                      <a:txBody>
                        <a:bodyPr/>
                        <a:lstStyle/>
                        <a:p>
                          <a:endParaRPr lang="en-US"/>
                        </a:p>
                      </a:txBody>
                      <a:tcPr anchor="ctr">
                        <a:blipFill>
                          <a:blip r:embed="rId2"/>
                          <a:stretch>
                            <a:fillRect l="-200174" t="-100847" r="-174" b="-200847"/>
                          </a:stretch>
                        </a:blipFill>
                      </a:tcPr>
                    </a:tc>
                    <a:extLst>
                      <a:ext uri="{0D108BD9-81ED-4DB2-BD59-A6C34878D82A}">
                        <a16:rowId xmlns:a16="http://schemas.microsoft.com/office/drawing/2014/main" val="3125494986"/>
                      </a:ext>
                    </a:extLst>
                  </a:tr>
                  <a:tr h="717767">
                    <a:tc>
                      <a:txBody>
                        <a:bodyPr/>
                        <a:lstStyle/>
                        <a:p>
                          <a:pPr algn="ctr"/>
                          <a:r>
                            <a:rPr lang="en-US" dirty="0"/>
                            <a:t>Insertion</a:t>
                          </a:r>
                          <a:endParaRPr lang="en-IN" dirty="0"/>
                        </a:p>
                      </a:txBody>
                      <a:tcPr anchor="ctr"/>
                    </a:tc>
                    <a:tc>
                      <a:txBody>
                        <a:bodyPr/>
                        <a:lstStyle/>
                        <a:p>
                          <a:endParaRPr lang="en-US"/>
                        </a:p>
                      </a:txBody>
                      <a:tcPr anchor="ctr">
                        <a:blipFill>
                          <a:blip r:embed="rId2"/>
                          <a:stretch>
                            <a:fillRect l="-99826" t="-200847" r="-100000" b="-100847"/>
                          </a:stretch>
                        </a:blipFill>
                      </a:tcPr>
                    </a:tc>
                    <a:tc>
                      <a:txBody>
                        <a:bodyPr/>
                        <a:lstStyle/>
                        <a:p>
                          <a:endParaRPr lang="en-US"/>
                        </a:p>
                      </a:txBody>
                      <a:tcPr anchor="ctr">
                        <a:blipFill>
                          <a:blip r:embed="rId2"/>
                          <a:stretch>
                            <a:fillRect l="-200174" t="-200847" r="-174" b="-100847"/>
                          </a:stretch>
                        </a:blipFill>
                      </a:tcPr>
                    </a:tc>
                    <a:extLst>
                      <a:ext uri="{0D108BD9-81ED-4DB2-BD59-A6C34878D82A}">
                        <a16:rowId xmlns:a16="http://schemas.microsoft.com/office/drawing/2014/main" val="424098715"/>
                      </a:ext>
                    </a:extLst>
                  </a:tr>
                  <a:tr h="717767">
                    <a:tc>
                      <a:txBody>
                        <a:bodyPr/>
                        <a:lstStyle/>
                        <a:p>
                          <a:pPr algn="ctr"/>
                          <a:r>
                            <a:rPr lang="en-US" dirty="0"/>
                            <a:t>Deletion</a:t>
                          </a:r>
                          <a:endParaRPr lang="en-IN" dirty="0"/>
                        </a:p>
                      </a:txBody>
                      <a:tcPr anchor="ctr"/>
                    </a:tc>
                    <a:tc>
                      <a:txBody>
                        <a:bodyPr/>
                        <a:lstStyle/>
                        <a:p>
                          <a:endParaRPr lang="en-US"/>
                        </a:p>
                      </a:txBody>
                      <a:tcPr anchor="ctr">
                        <a:blipFill>
                          <a:blip r:embed="rId2"/>
                          <a:stretch>
                            <a:fillRect l="-99826" t="-300847" r="-100000" b="-847"/>
                          </a:stretch>
                        </a:blipFill>
                      </a:tcPr>
                    </a:tc>
                    <a:tc>
                      <a:txBody>
                        <a:bodyPr/>
                        <a:lstStyle/>
                        <a:p>
                          <a:endParaRPr lang="en-US"/>
                        </a:p>
                      </a:txBody>
                      <a:tcPr anchor="ctr">
                        <a:blipFill>
                          <a:blip r:embed="rId2"/>
                          <a:stretch>
                            <a:fillRect l="-200174" t="-300847" r="-174" b="-847"/>
                          </a:stretch>
                        </a:blipFill>
                      </a:tcPr>
                    </a:tc>
                    <a:extLst>
                      <a:ext uri="{0D108BD9-81ED-4DB2-BD59-A6C34878D82A}">
                        <a16:rowId xmlns:a16="http://schemas.microsoft.com/office/drawing/2014/main" val="1098907347"/>
                      </a:ext>
                    </a:extLst>
                  </a:tr>
                </a:tbl>
              </a:graphicData>
            </a:graphic>
          </p:graphicFrame>
        </mc:Fallback>
      </mc:AlternateContent>
    </p:spTree>
    <p:extLst>
      <p:ext uri="{BB962C8B-B14F-4D97-AF65-F5344CB8AC3E}">
        <p14:creationId xmlns:p14="http://schemas.microsoft.com/office/powerpoint/2010/main" val="320507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6221-42B3-921E-7535-5E278F90C24D}"/>
              </a:ext>
            </a:extLst>
          </p:cNvPr>
          <p:cNvSpPr>
            <a:spLocks noGrp="1"/>
          </p:cNvSpPr>
          <p:nvPr>
            <p:ph type="title"/>
          </p:nvPr>
        </p:nvSpPr>
        <p:spPr/>
        <p:txBody>
          <a:bodyPr/>
          <a:lstStyle/>
          <a:p>
            <a:r>
              <a:rPr lang="en-US" dirty="0"/>
              <a:t>Constructing a B-Tree</a:t>
            </a:r>
            <a:endParaRPr lang="en-IN" dirty="0"/>
          </a:p>
        </p:txBody>
      </p:sp>
      <p:sp>
        <p:nvSpPr>
          <p:cNvPr id="3" name="Content Placeholder 2">
            <a:extLst>
              <a:ext uri="{FF2B5EF4-FFF2-40B4-BE49-F238E27FC236}">
                <a16:creationId xmlns:a16="http://schemas.microsoft.com/office/drawing/2014/main" id="{39C1609F-352D-D537-E217-4B7ADA96095B}"/>
              </a:ext>
            </a:extLst>
          </p:cNvPr>
          <p:cNvSpPr>
            <a:spLocks noGrp="1"/>
          </p:cNvSpPr>
          <p:nvPr>
            <p:ph idx="1"/>
          </p:nvPr>
        </p:nvSpPr>
        <p:spPr/>
        <p:txBody>
          <a:bodyPr/>
          <a:lstStyle/>
          <a:p>
            <a:pPr>
              <a:lnSpc>
                <a:spcPct val="90000"/>
              </a:lnSpc>
              <a:spcBef>
                <a:spcPts val="600"/>
              </a:spcBef>
              <a:buFont typeface="Times New Roman" panose="02020603050405020304" pitchFamily="18" charset="0"/>
              <a:buChar char="•"/>
            </a:pPr>
            <a:r>
              <a:rPr lang="en-US" altLang="en-US" sz="2800" dirty="0">
                <a:latin typeface="Times New Roman" panose="02020603050405020304" pitchFamily="18" charset="0"/>
              </a:rPr>
              <a:t>Suppose we start with an empty B-tree and keys arrive in the following order:1  12  8  2  25  5  14  28  17  7  52  16  48  68  3  26  29  53  55  45</a:t>
            </a:r>
          </a:p>
          <a:p>
            <a:pPr>
              <a:lnSpc>
                <a:spcPct val="90000"/>
              </a:lnSpc>
              <a:spcBef>
                <a:spcPts val="600"/>
              </a:spcBef>
              <a:buFont typeface="Times New Roman" panose="02020603050405020304" pitchFamily="18" charset="0"/>
              <a:buChar char="•"/>
            </a:pPr>
            <a:r>
              <a:rPr lang="en-US" altLang="en-US" sz="2800" dirty="0">
                <a:latin typeface="Times New Roman" panose="02020603050405020304" pitchFamily="18" charset="0"/>
              </a:rPr>
              <a:t>We want to construct a B-tree of order 5</a:t>
            </a:r>
          </a:p>
          <a:p>
            <a:pPr>
              <a:lnSpc>
                <a:spcPct val="90000"/>
              </a:lnSpc>
              <a:spcBef>
                <a:spcPts val="600"/>
              </a:spcBef>
              <a:buFont typeface="Times New Roman" panose="02020603050405020304" pitchFamily="18" charset="0"/>
              <a:buChar char="•"/>
            </a:pPr>
            <a:r>
              <a:rPr lang="en-US" altLang="en-US" sz="2800" dirty="0">
                <a:latin typeface="Times New Roman" panose="02020603050405020304" pitchFamily="18" charset="0"/>
              </a:rPr>
              <a:t>The first four items go into the root:</a:t>
            </a:r>
          </a:p>
          <a:p>
            <a:pPr>
              <a:lnSpc>
                <a:spcPct val="90000"/>
              </a:lnSpc>
              <a:spcBef>
                <a:spcPts val="600"/>
              </a:spcBef>
            </a:pPr>
            <a:endParaRPr lang="en-US" altLang="en-US" sz="2800" dirty="0">
              <a:latin typeface="Times New Roman" panose="02020603050405020304" pitchFamily="18" charset="0"/>
            </a:endParaRPr>
          </a:p>
          <a:p>
            <a:pPr marL="0" indent="0">
              <a:lnSpc>
                <a:spcPct val="90000"/>
              </a:lnSpc>
              <a:spcBef>
                <a:spcPts val="600"/>
              </a:spcBef>
              <a:buNone/>
            </a:pPr>
            <a:endParaRPr lang="en-US" altLang="en-US" sz="2800" dirty="0">
              <a:latin typeface="Times New Roman" panose="02020603050405020304" pitchFamily="18" charset="0"/>
            </a:endParaRPr>
          </a:p>
          <a:p>
            <a:pPr>
              <a:lnSpc>
                <a:spcPct val="90000"/>
              </a:lnSpc>
              <a:spcBef>
                <a:spcPts val="600"/>
              </a:spcBef>
              <a:buFont typeface="Times New Roman" panose="02020603050405020304" pitchFamily="18" charset="0"/>
              <a:buChar char="•"/>
            </a:pPr>
            <a:r>
              <a:rPr lang="en-US" altLang="en-US" sz="2800" dirty="0">
                <a:latin typeface="Times New Roman" panose="02020603050405020304" pitchFamily="18" charset="0"/>
              </a:rPr>
              <a:t>To put the fifth item in the root would violate condition 5</a:t>
            </a:r>
          </a:p>
          <a:p>
            <a:pPr>
              <a:lnSpc>
                <a:spcPct val="90000"/>
              </a:lnSpc>
              <a:spcBef>
                <a:spcPts val="600"/>
              </a:spcBef>
              <a:buFont typeface="Times New Roman" panose="02020603050405020304" pitchFamily="18" charset="0"/>
              <a:buChar char="•"/>
            </a:pPr>
            <a:r>
              <a:rPr lang="en-US" altLang="en-US" sz="2800" dirty="0">
                <a:latin typeface="Times New Roman" panose="02020603050405020304" pitchFamily="18" charset="0"/>
              </a:rPr>
              <a:t>Therefore, when 25 arrives, pick the middle key to make a new root</a:t>
            </a:r>
          </a:p>
          <a:p>
            <a:endParaRPr lang="en-IN" dirty="0"/>
          </a:p>
        </p:txBody>
      </p:sp>
      <p:sp>
        <p:nvSpPr>
          <p:cNvPr id="4" name="Text Box 4">
            <a:extLst>
              <a:ext uri="{FF2B5EF4-FFF2-40B4-BE49-F238E27FC236}">
                <a16:creationId xmlns:a16="http://schemas.microsoft.com/office/drawing/2014/main" id="{3B4E317A-BCE9-D527-851B-16E594CBC422}"/>
              </a:ext>
            </a:extLst>
          </p:cNvPr>
          <p:cNvSpPr txBox="1">
            <a:spLocks noChangeArrowheads="1"/>
          </p:cNvSpPr>
          <p:nvPr/>
        </p:nvSpPr>
        <p:spPr bwMode="auto">
          <a:xfrm>
            <a:off x="4542198" y="4329474"/>
            <a:ext cx="481013" cy="3603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5pPr>
            <a:lvl6pPr marL="2286000" algn="l" defTabSz="914400" rtl="0" eaLnBrk="1" latinLnBrk="0" hangingPunct="1">
              <a:defRPr sz="2000" kern="1200">
                <a:solidFill>
                  <a:schemeClr val="bg1"/>
                </a:solidFill>
                <a:latin typeface="Arial" panose="020B0604020202020204" pitchFamily="34" charset="0"/>
                <a:ea typeface="+mn-ea"/>
                <a:cs typeface="DejaVu Sans" charset="0"/>
              </a:defRPr>
            </a:lvl6pPr>
            <a:lvl7pPr marL="2743200" algn="l" defTabSz="914400" rtl="0" eaLnBrk="1" latinLnBrk="0" hangingPunct="1">
              <a:defRPr sz="2000" kern="1200">
                <a:solidFill>
                  <a:schemeClr val="bg1"/>
                </a:solidFill>
                <a:latin typeface="Arial" panose="020B0604020202020204" pitchFamily="34" charset="0"/>
                <a:ea typeface="+mn-ea"/>
                <a:cs typeface="DejaVu Sans" charset="0"/>
              </a:defRPr>
            </a:lvl7pPr>
            <a:lvl8pPr marL="3200400" algn="l" defTabSz="914400" rtl="0" eaLnBrk="1" latinLnBrk="0" hangingPunct="1">
              <a:defRPr sz="2000" kern="1200">
                <a:solidFill>
                  <a:schemeClr val="bg1"/>
                </a:solidFill>
                <a:latin typeface="Arial" panose="020B0604020202020204" pitchFamily="34" charset="0"/>
                <a:ea typeface="+mn-ea"/>
                <a:cs typeface="DejaVu Sans" charset="0"/>
              </a:defRPr>
            </a:lvl8pPr>
            <a:lvl9pPr marL="3657600" algn="l" defTabSz="914400" rtl="0" eaLnBrk="1" latinLnBrk="0" hangingPunct="1">
              <a:defRPr sz="2000" kern="1200">
                <a:solidFill>
                  <a:schemeClr val="bg1"/>
                </a:solidFill>
                <a:latin typeface="Arial" panose="020B0604020202020204" pitchFamily="34" charset="0"/>
                <a:ea typeface="+mn-ea"/>
                <a:cs typeface="DejaVu Sans" charset="0"/>
              </a:defRPr>
            </a:lvl9pPr>
          </a:lstStyle>
          <a:p>
            <a:pPr algn="ctr">
              <a:buClrTx/>
              <a:buFontTx/>
              <a:buNone/>
            </a:pPr>
            <a:r>
              <a:rPr lang="en-US" altLang="en-US" sz="1600" dirty="0">
                <a:solidFill>
                  <a:srgbClr val="FF0000"/>
                </a:solidFill>
                <a:latin typeface="Times New Roman" panose="02020603050405020304" pitchFamily="18" charset="0"/>
              </a:rPr>
              <a:t>1</a:t>
            </a:r>
          </a:p>
        </p:txBody>
      </p:sp>
      <p:sp>
        <p:nvSpPr>
          <p:cNvPr id="5" name="Text Box 5">
            <a:extLst>
              <a:ext uri="{FF2B5EF4-FFF2-40B4-BE49-F238E27FC236}">
                <a16:creationId xmlns:a16="http://schemas.microsoft.com/office/drawing/2014/main" id="{FCB380C0-77F6-6AE6-5D0A-22B682E4240C}"/>
              </a:ext>
            </a:extLst>
          </p:cNvPr>
          <p:cNvSpPr txBox="1">
            <a:spLocks noChangeArrowheads="1"/>
          </p:cNvSpPr>
          <p:nvPr/>
        </p:nvSpPr>
        <p:spPr bwMode="auto">
          <a:xfrm>
            <a:off x="5023211" y="4329474"/>
            <a:ext cx="477837" cy="3603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5pPr>
            <a:lvl6pPr marL="2286000" algn="l" defTabSz="914400" rtl="0" eaLnBrk="1" latinLnBrk="0" hangingPunct="1">
              <a:defRPr sz="2000" kern="1200">
                <a:solidFill>
                  <a:schemeClr val="bg1"/>
                </a:solidFill>
                <a:latin typeface="Arial" panose="020B0604020202020204" pitchFamily="34" charset="0"/>
                <a:ea typeface="+mn-ea"/>
                <a:cs typeface="DejaVu Sans" charset="0"/>
              </a:defRPr>
            </a:lvl6pPr>
            <a:lvl7pPr marL="2743200" algn="l" defTabSz="914400" rtl="0" eaLnBrk="1" latinLnBrk="0" hangingPunct="1">
              <a:defRPr sz="2000" kern="1200">
                <a:solidFill>
                  <a:schemeClr val="bg1"/>
                </a:solidFill>
                <a:latin typeface="Arial" panose="020B0604020202020204" pitchFamily="34" charset="0"/>
                <a:ea typeface="+mn-ea"/>
                <a:cs typeface="DejaVu Sans" charset="0"/>
              </a:defRPr>
            </a:lvl7pPr>
            <a:lvl8pPr marL="3200400" algn="l" defTabSz="914400" rtl="0" eaLnBrk="1" latinLnBrk="0" hangingPunct="1">
              <a:defRPr sz="2000" kern="1200">
                <a:solidFill>
                  <a:schemeClr val="bg1"/>
                </a:solidFill>
                <a:latin typeface="Arial" panose="020B0604020202020204" pitchFamily="34" charset="0"/>
                <a:ea typeface="+mn-ea"/>
                <a:cs typeface="DejaVu Sans" charset="0"/>
              </a:defRPr>
            </a:lvl8pPr>
            <a:lvl9pPr marL="3657600" algn="l" defTabSz="914400" rtl="0" eaLnBrk="1" latinLnBrk="0" hangingPunct="1">
              <a:defRPr sz="2000" kern="1200">
                <a:solidFill>
                  <a:schemeClr val="bg1"/>
                </a:solidFill>
                <a:latin typeface="Arial" panose="020B0604020202020204" pitchFamily="34" charset="0"/>
                <a:ea typeface="+mn-ea"/>
                <a:cs typeface="DejaVu Sans" charset="0"/>
              </a:defRPr>
            </a:lvl9pPr>
          </a:lstStyle>
          <a:p>
            <a:pPr algn="ctr">
              <a:buClrTx/>
              <a:buFontTx/>
              <a:buNone/>
            </a:pPr>
            <a:r>
              <a:rPr lang="en-US" altLang="en-US" sz="1600">
                <a:solidFill>
                  <a:srgbClr val="FF0000"/>
                </a:solidFill>
                <a:latin typeface="Times New Roman" panose="02020603050405020304" pitchFamily="18" charset="0"/>
              </a:rPr>
              <a:t>2</a:t>
            </a:r>
          </a:p>
        </p:txBody>
      </p:sp>
      <p:sp>
        <p:nvSpPr>
          <p:cNvPr id="6" name="Text Box 6">
            <a:extLst>
              <a:ext uri="{FF2B5EF4-FFF2-40B4-BE49-F238E27FC236}">
                <a16:creationId xmlns:a16="http://schemas.microsoft.com/office/drawing/2014/main" id="{418223B9-4BA1-9A8C-0013-51CD5A3C0189}"/>
              </a:ext>
            </a:extLst>
          </p:cNvPr>
          <p:cNvSpPr txBox="1">
            <a:spLocks noChangeArrowheads="1"/>
          </p:cNvSpPr>
          <p:nvPr/>
        </p:nvSpPr>
        <p:spPr bwMode="auto">
          <a:xfrm>
            <a:off x="5501048" y="4329474"/>
            <a:ext cx="477838" cy="3603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5pPr>
            <a:lvl6pPr marL="2286000" algn="l" defTabSz="914400" rtl="0" eaLnBrk="1" latinLnBrk="0" hangingPunct="1">
              <a:defRPr sz="2000" kern="1200">
                <a:solidFill>
                  <a:schemeClr val="bg1"/>
                </a:solidFill>
                <a:latin typeface="Arial" panose="020B0604020202020204" pitchFamily="34" charset="0"/>
                <a:ea typeface="+mn-ea"/>
                <a:cs typeface="DejaVu Sans" charset="0"/>
              </a:defRPr>
            </a:lvl6pPr>
            <a:lvl7pPr marL="2743200" algn="l" defTabSz="914400" rtl="0" eaLnBrk="1" latinLnBrk="0" hangingPunct="1">
              <a:defRPr sz="2000" kern="1200">
                <a:solidFill>
                  <a:schemeClr val="bg1"/>
                </a:solidFill>
                <a:latin typeface="Arial" panose="020B0604020202020204" pitchFamily="34" charset="0"/>
                <a:ea typeface="+mn-ea"/>
                <a:cs typeface="DejaVu Sans" charset="0"/>
              </a:defRPr>
            </a:lvl7pPr>
            <a:lvl8pPr marL="3200400" algn="l" defTabSz="914400" rtl="0" eaLnBrk="1" latinLnBrk="0" hangingPunct="1">
              <a:defRPr sz="2000" kern="1200">
                <a:solidFill>
                  <a:schemeClr val="bg1"/>
                </a:solidFill>
                <a:latin typeface="Arial" panose="020B0604020202020204" pitchFamily="34" charset="0"/>
                <a:ea typeface="+mn-ea"/>
                <a:cs typeface="DejaVu Sans" charset="0"/>
              </a:defRPr>
            </a:lvl8pPr>
            <a:lvl9pPr marL="3657600" algn="l" defTabSz="914400" rtl="0" eaLnBrk="1" latinLnBrk="0" hangingPunct="1">
              <a:defRPr sz="2000" kern="1200">
                <a:solidFill>
                  <a:schemeClr val="bg1"/>
                </a:solidFill>
                <a:latin typeface="Arial" panose="020B0604020202020204" pitchFamily="34" charset="0"/>
                <a:ea typeface="+mn-ea"/>
                <a:cs typeface="DejaVu Sans" charset="0"/>
              </a:defRPr>
            </a:lvl9pPr>
          </a:lstStyle>
          <a:p>
            <a:pPr algn="ctr">
              <a:buClrTx/>
              <a:buFontTx/>
              <a:buNone/>
            </a:pPr>
            <a:r>
              <a:rPr lang="en-US" altLang="en-US" sz="1600">
                <a:solidFill>
                  <a:srgbClr val="FF0000"/>
                </a:solidFill>
                <a:latin typeface="Times New Roman" panose="02020603050405020304" pitchFamily="18" charset="0"/>
              </a:rPr>
              <a:t>8</a:t>
            </a:r>
          </a:p>
        </p:txBody>
      </p:sp>
      <p:sp>
        <p:nvSpPr>
          <p:cNvPr id="7" name="Text Box 7">
            <a:extLst>
              <a:ext uri="{FF2B5EF4-FFF2-40B4-BE49-F238E27FC236}">
                <a16:creationId xmlns:a16="http://schemas.microsoft.com/office/drawing/2014/main" id="{4B3309DE-F9FC-D6B6-3F1D-F0D2D1AC1C6A}"/>
              </a:ext>
            </a:extLst>
          </p:cNvPr>
          <p:cNvSpPr txBox="1">
            <a:spLocks noChangeArrowheads="1"/>
          </p:cNvSpPr>
          <p:nvPr/>
        </p:nvSpPr>
        <p:spPr bwMode="auto">
          <a:xfrm>
            <a:off x="5978886" y="4329474"/>
            <a:ext cx="479425" cy="3603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000" kern="1200">
                <a:solidFill>
                  <a:schemeClr val="bg1"/>
                </a:solidFill>
                <a:latin typeface="Arial" panose="020B0604020202020204" pitchFamily="34" charset="0"/>
                <a:ea typeface="+mn-ea"/>
                <a:cs typeface="DejaVu Sans" charset="0"/>
              </a:defRPr>
            </a:lvl5pPr>
            <a:lvl6pPr marL="2286000" algn="l" defTabSz="914400" rtl="0" eaLnBrk="1" latinLnBrk="0" hangingPunct="1">
              <a:defRPr sz="2000" kern="1200">
                <a:solidFill>
                  <a:schemeClr val="bg1"/>
                </a:solidFill>
                <a:latin typeface="Arial" panose="020B0604020202020204" pitchFamily="34" charset="0"/>
                <a:ea typeface="+mn-ea"/>
                <a:cs typeface="DejaVu Sans" charset="0"/>
              </a:defRPr>
            </a:lvl6pPr>
            <a:lvl7pPr marL="2743200" algn="l" defTabSz="914400" rtl="0" eaLnBrk="1" latinLnBrk="0" hangingPunct="1">
              <a:defRPr sz="2000" kern="1200">
                <a:solidFill>
                  <a:schemeClr val="bg1"/>
                </a:solidFill>
                <a:latin typeface="Arial" panose="020B0604020202020204" pitchFamily="34" charset="0"/>
                <a:ea typeface="+mn-ea"/>
                <a:cs typeface="DejaVu Sans" charset="0"/>
              </a:defRPr>
            </a:lvl7pPr>
            <a:lvl8pPr marL="3200400" algn="l" defTabSz="914400" rtl="0" eaLnBrk="1" latinLnBrk="0" hangingPunct="1">
              <a:defRPr sz="2000" kern="1200">
                <a:solidFill>
                  <a:schemeClr val="bg1"/>
                </a:solidFill>
                <a:latin typeface="Arial" panose="020B0604020202020204" pitchFamily="34" charset="0"/>
                <a:ea typeface="+mn-ea"/>
                <a:cs typeface="DejaVu Sans" charset="0"/>
              </a:defRPr>
            </a:lvl8pPr>
            <a:lvl9pPr marL="3657600" algn="l" defTabSz="914400" rtl="0" eaLnBrk="1" latinLnBrk="0" hangingPunct="1">
              <a:defRPr sz="2000" kern="1200">
                <a:solidFill>
                  <a:schemeClr val="bg1"/>
                </a:solidFill>
                <a:latin typeface="Arial" panose="020B0604020202020204" pitchFamily="34" charset="0"/>
                <a:ea typeface="+mn-ea"/>
                <a:cs typeface="DejaVu Sans" charset="0"/>
              </a:defRPr>
            </a:lvl9pPr>
          </a:lstStyle>
          <a:p>
            <a:pPr algn="ctr">
              <a:buClrTx/>
              <a:buFontTx/>
              <a:buNone/>
            </a:pPr>
            <a:r>
              <a:rPr lang="en-US" altLang="en-US" sz="1600" dirty="0">
                <a:solidFill>
                  <a:srgbClr val="FF0000"/>
                </a:solidFill>
                <a:latin typeface="Times New Roman" panose="02020603050405020304" pitchFamily="18" charset="0"/>
              </a:rPr>
              <a:t>12</a:t>
            </a:r>
          </a:p>
        </p:txBody>
      </p:sp>
    </p:spTree>
    <p:extLst>
      <p:ext uri="{BB962C8B-B14F-4D97-AF65-F5344CB8AC3E}">
        <p14:creationId xmlns:p14="http://schemas.microsoft.com/office/powerpoint/2010/main" val="1914772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11044</TotalTime>
  <Words>3462</Words>
  <Application>Microsoft Office PowerPoint</Application>
  <PresentationFormat>Widescreen</PresentationFormat>
  <Paragraphs>249</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Google Sans</vt:lpstr>
      <vt:lpstr>Times New Roman</vt:lpstr>
      <vt:lpstr>Office Theme</vt:lpstr>
      <vt:lpstr>B-Tree | Quad Tree | Oct Tree</vt:lpstr>
      <vt:lpstr>B-Tree</vt:lpstr>
      <vt:lpstr>Motivation for B-Tree</vt:lpstr>
      <vt:lpstr>Motivation for B-Tree</vt:lpstr>
      <vt:lpstr>Definition of B-Tree</vt:lpstr>
      <vt:lpstr>Properties</vt:lpstr>
      <vt:lpstr>Total number of items in B-Tree</vt:lpstr>
      <vt:lpstr>Time Complexity</vt:lpstr>
      <vt:lpstr>Constructing a B-Tree</vt:lpstr>
      <vt:lpstr>PowerPoint Presentation</vt:lpstr>
      <vt:lpstr>Insertion in B-Tree</vt:lpstr>
      <vt:lpstr>Two basic operations during insertion</vt:lpstr>
      <vt:lpstr>Deletion in B-Tree</vt:lpstr>
      <vt:lpstr>Deletion in B-Tree</vt:lpstr>
      <vt:lpstr>PowerPoint Presentation</vt:lpstr>
      <vt:lpstr>B+ Tree</vt:lpstr>
      <vt:lpstr>Keys: 1  12  8  2  25  5  14  28  17  7  52  16  48  68  3  26  29  53  55  45 (Insert/Delete)</vt:lpstr>
      <vt:lpstr>Deletion in B+ Tree</vt:lpstr>
      <vt:lpstr>Deletion in B+ Tree</vt:lpstr>
      <vt:lpstr>Deletion in B+ Tree</vt:lpstr>
      <vt:lpstr>PowerPoint Presentation</vt:lpstr>
      <vt:lpstr>Definition of Quad Tree</vt:lpstr>
      <vt:lpstr>Types of Quad Trees</vt:lpstr>
      <vt:lpstr>Types of Quad Tree</vt:lpstr>
      <vt:lpstr>Types of Quad Tree</vt:lpstr>
      <vt:lpstr>PowerPoint Presentation</vt:lpstr>
      <vt:lpstr>PowerPoint Presentation</vt:lpstr>
      <vt:lpstr>Types of Quad Trees</vt:lpstr>
      <vt:lpstr>PowerPoint Presentation</vt:lpstr>
      <vt:lpstr>PowerPoint Presentation</vt:lpstr>
      <vt:lpstr>Types of Quad Trees</vt:lpstr>
      <vt:lpstr>Types of Quad Trees</vt:lpstr>
      <vt:lpstr>Types of Quad Trees</vt:lpstr>
      <vt:lpstr>Types of Quad Trees</vt:lpstr>
      <vt:lpstr>Construction of Quad Tree</vt:lpstr>
      <vt:lpstr>Region Quad Tree Representation of  n×n  2d matrix</vt:lpstr>
      <vt:lpstr>Region Quad Data Structure Representation</vt:lpstr>
      <vt:lpstr>Node Structure (Region Quad Tree)</vt:lpstr>
      <vt:lpstr>PowerPoint Presentation</vt:lpstr>
      <vt:lpstr>Benefits of Quad Tree</vt:lpstr>
      <vt:lpstr>Limitations of Quad Tree</vt:lpstr>
      <vt:lpstr>Uses of Quad Trees</vt:lpstr>
      <vt:lpstr>Uses of Quad Trees</vt:lpstr>
      <vt:lpstr>Uses of Quad Trees</vt:lpstr>
      <vt:lpstr>Uses of Quad Trees</vt:lpstr>
      <vt:lpstr>Uses of Quad Trees</vt:lpstr>
      <vt:lpstr>Octree</vt:lpstr>
      <vt:lpstr>Octree</vt:lpstr>
      <vt:lpstr>Octree</vt:lpstr>
      <vt:lpstr>Uses of Octree</vt:lpstr>
      <vt:lpstr>PR Quad Tree </vt:lpstr>
      <vt:lpstr>PR Quad Tree</vt:lpstr>
      <vt:lpstr>PR Quad Tree (Insertion in O(log⁡n))</vt:lpstr>
      <vt:lpstr>PR Quad Tree (Search in O(log⁡n))</vt:lpstr>
      <vt:lpstr>Practice Problems</vt:lpstr>
      <vt:lpstr>Practice Problems</vt:lpstr>
      <vt:lpstr>Practice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Quad Tree | Oct Tree</dc:title>
  <dc:creator>Albert Mundu</dc:creator>
  <cp:lastModifiedBy>Albert Mundu</cp:lastModifiedBy>
  <cp:revision>177</cp:revision>
  <dcterms:created xsi:type="dcterms:W3CDTF">2023-11-22T04:11:24Z</dcterms:created>
  <dcterms:modified xsi:type="dcterms:W3CDTF">2023-12-05T11:29:19Z</dcterms:modified>
</cp:coreProperties>
</file>