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72" r:id="rId16"/>
    <p:sldId id="273"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BBCA-F71D-428B-B851-A0224EBD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EFB621-72E8-40F4-93AF-4B11D520C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4895A2-0F4C-423A-A812-415804616EA7}"/>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FC4846A7-39DB-4287-8572-88EAF0CAFE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E1560-8CEE-404D-9372-CE40661397EA}"/>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359178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F825-B78D-426F-90ED-55D1663B05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BA3F0-2CEE-45B8-A4A6-2F388578FF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982D2-AEBA-4138-82F3-FF5BB7A5238B}"/>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50D3AC01-B2DA-4B90-A18F-AD8982FAF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6E6CE-6431-4BC8-951E-7752EAC8A8FA}"/>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21829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0E061-CB2A-4D2F-83FF-27A2EC8DB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AF2E8B-94B1-4008-895B-96CBED63E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F3C61-AF21-4D9C-A5F3-785C015D2463}"/>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F552F522-4C6B-41B0-92DA-C30A7B87E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FBFE3-9888-45F5-99A7-0B7704A9E937}"/>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302771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9B79-503C-4DFB-9951-529D42B7AE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8DE6B-A0F2-40B6-86D6-93165A821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111B3-4159-4FE3-BDEC-4797F43FB956}"/>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AA31BD66-3762-46FE-82FB-719B8779A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65CD0-B8E8-412C-8F3E-27BC1E79E0DE}"/>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233339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A60D-78B4-43DC-ABB2-7A6216496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EEE08F-8072-41FE-B422-5521CFB21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98469-B5BA-46C7-BD9A-1146B1361459}"/>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C1D8C224-E0E7-4EF9-B49E-7D2426208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9CE4B8-021F-483F-BDA1-C800FA02CEBC}"/>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16542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7423-7520-464F-813B-F91EDA6F8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94E01-657A-44D1-BC8F-257946B20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CD8236-2CF9-4332-8E30-A9145A1D8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F0B539-9EA8-4446-8808-FC68EC74C0E7}"/>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6" name="Footer Placeholder 5">
            <a:extLst>
              <a:ext uri="{FF2B5EF4-FFF2-40B4-BE49-F238E27FC236}">
                <a16:creationId xmlns:a16="http://schemas.microsoft.com/office/drawing/2014/main" id="{29BCB700-C0AE-4000-BCCF-D72138C48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FA941-00FF-482D-AFCE-583808C9F531}"/>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233295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1328-69EB-47AE-83AA-807EB4D480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9AEDE-F74C-450D-A82E-6E6C6B3A9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CF212-555F-4BCE-BFF8-6D8A04FDA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25B62F-E863-43A5-A3BD-04FCFEEFD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C5DD0-F2C8-4B54-9BA3-4EEC1727E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3FB75-F0FD-4692-B99B-7E1367B18952}"/>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8" name="Footer Placeholder 7">
            <a:extLst>
              <a:ext uri="{FF2B5EF4-FFF2-40B4-BE49-F238E27FC236}">
                <a16:creationId xmlns:a16="http://schemas.microsoft.com/office/drawing/2014/main" id="{66F097AF-9B38-4E8E-A24A-53030721C4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B39D74-FEAE-43A0-AA36-422EA1E5F274}"/>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306934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8E81-D179-4AA9-806F-D3E47B5547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8D5BA7-E704-4251-AE20-29BDCAC30608}"/>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4" name="Footer Placeholder 3">
            <a:extLst>
              <a:ext uri="{FF2B5EF4-FFF2-40B4-BE49-F238E27FC236}">
                <a16:creationId xmlns:a16="http://schemas.microsoft.com/office/drawing/2014/main" id="{1C27783B-3017-462E-BE28-8CDEEC18F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1B2F95-129B-4178-8399-27A3CA7693FA}"/>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153736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65059-A831-4213-B5E8-3EE2055070CF}"/>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3" name="Footer Placeholder 2">
            <a:extLst>
              <a:ext uri="{FF2B5EF4-FFF2-40B4-BE49-F238E27FC236}">
                <a16:creationId xmlns:a16="http://schemas.microsoft.com/office/drawing/2014/main" id="{EABE4DC5-8037-469B-93DF-DCE2F7F7E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CD8447-5427-4AF9-98C7-3A4E3D679102}"/>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263785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3EA-1994-4287-820E-3440D8B47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791BC-7486-4B2D-AF0C-43B21FF67F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F9CCA1-A90F-4A16-BF7F-24ECFE32D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0AA0C-EEA1-4D4F-975D-5F9481BF7104}"/>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6" name="Footer Placeholder 5">
            <a:extLst>
              <a:ext uri="{FF2B5EF4-FFF2-40B4-BE49-F238E27FC236}">
                <a16:creationId xmlns:a16="http://schemas.microsoft.com/office/drawing/2014/main" id="{78ACB253-A5BC-43F2-AB85-2062E5CF1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C37FE-DA8F-45B0-9524-EA99E1DAC0DB}"/>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91589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D9C-BBA6-4F65-8ADA-C9504E0AC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16A84D-323D-4E03-82A1-1EDF04163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CD83B9-70AE-41F1-BAD5-AC17558D8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08868-3F16-437D-85C9-B005BB090418}"/>
              </a:ext>
            </a:extLst>
          </p:cNvPr>
          <p:cNvSpPr>
            <a:spLocks noGrp="1"/>
          </p:cNvSpPr>
          <p:nvPr>
            <p:ph type="dt" sz="half" idx="10"/>
          </p:nvPr>
        </p:nvSpPr>
        <p:spPr/>
        <p:txBody>
          <a:bodyPr/>
          <a:lstStyle/>
          <a:p>
            <a:fld id="{FAD5FB99-015F-459A-B08B-1C5DF668E2A9}" type="datetimeFigureOut">
              <a:rPr lang="en-IN" smtClean="0"/>
              <a:t>24-04-2023</a:t>
            </a:fld>
            <a:endParaRPr lang="en-IN"/>
          </a:p>
        </p:txBody>
      </p:sp>
      <p:sp>
        <p:nvSpPr>
          <p:cNvPr id="6" name="Footer Placeholder 5">
            <a:extLst>
              <a:ext uri="{FF2B5EF4-FFF2-40B4-BE49-F238E27FC236}">
                <a16:creationId xmlns:a16="http://schemas.microsoft.com/office/drawing/2014/main" id="{0EE1644D-5675-4885-8DB2-72CB06425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A9388-FFAD-4219-8F51-E4E7D64C50B5}"/>
              </a:ext>
            </a:extLst>
          </p:cNvPr>
          <p:cNvSpPr>
            <a:spLocks noGrp="1"/>
          </p:cNvSpPr>
          <p:nvPr>
            <p:ph type="sldNum" sz="quarter" idx="12"/>
          </p:nvPr>
        </p:nvSpPr>
        <p:spPr/>
        <p:txBody>
          <a:bodyPr/>
          <a:lstStyle/>
          <a:p>
            <a:fld id="{FCC2B999-4B8D-4A70-9276-AA2B4B81F0F4}" type="slidenum">
              <a:rPr lang="en-IN" smtClean="0"/>
              <a:t>‹#›</a:t>
            </a:fld>
            <a:endParaRPr lang="en-IN"/>
          </a:p>
        </p:txBody>
      </p:sp>
    </p:spTree>
    <p:extLst>
      <p:ext uri="{BB962C8B-B14F-4D97-AF65-F5344CB8AC3E}">
        <p14:creationId xmlns:p14="http://schemas.microsoft.com/office/powerpoint/2010/main" val="258293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E9F51-5CFD-4E10-8554-E4C63630D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90C3C6-1A82-466C-8310-47E549A57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351E2-0FB0-4080-AEF0-D23D428ED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FB99-015F-459A-B08B-1C5DF668E2A9}" type="datetimeFigureOut">
              <a:rPr lang="en-IN" smtClean="0"/>
              <a:t>24-04-2023</a:t>
            </a:fld>
            <a:endParaRPr lang="en-IN"/>
          </a:p>
        </p:txBody>
      </p:sp>
      <p:sp>
        <p:nvSpPr>
          <p:cNvPr id="5" name="Footer Placeholder 4">
            <a:extLst>
              <a:ext uri="{FF2B5EF4-FFF2-40B4-BE49-F238E27FC236}">
                <a16:creationId xmlns:a16="http://schemas.microsoft.com/office/drawing/2014/main" id="{8D42299C-FBDF-4301-A1F9-D6201D5D5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7F0DB1-517B-4A8D-857C-30FC37A10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2B999-4B8D-4A70-9276-AA2B4B81F0F4}" type="slidenum">
              <a:rPr lang="en-IN" smtClean="0"/>
              <a:t>‹#›</a:t>
            </a:fld>
            <a:endParaRPr lang="en-IN"/>
          </a:p>
        </p:txBody>
      </p:sp>
    </p:spTree>
    <p:extLst>
      <p:ext uri="{BB962C8B-B14F-4D97-AF65-F5344CB8AC3E}">
        <p14:creationId xmlns:p14="http://schemas.microsoft.com/office/powerpoint/2010/main" val="1034646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442B-F1D0-4B77-906B-7F0F110E8A2C}"/>
              </a:ext>
            </a:extLst>
          </p:cNvPr>
          <p:cNvSpPr>
            <a:spLocks noGrp="1"/>
          </p:cNvSpPr>
          <p:nvPr>
            <p:ph type="ctrTitle"/>
          </p:nvPr>
        </p:nvSpPr>
        <p:spPr/>
        <p:txBody>
          <a:bodyPr/>
          <a:lstStyle/>
          <a:p>
            <a:r>
              <a:rPr lang="en-US" b="1" dirty="0"/>
              <a:t>3D Object Representation</a:t>
            </a:r>
            <a:endParaRPr lang="en-IN" b="1" dirty="0"/>
          </a:p>
        </p:txBody>
      </p:sp>
    </p:spTree>
    <p:extLst>
      <p:ext uri="{BB962C8B-B14F-4D97-AF65-F5344CB8AC3E}">
        <p14:creationId xmlns:p14="http://schemas.microsoft.com/office/powerpoint/2010/main" val="215072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5CB775-FFAB-482E-959A-809171CFC7EA}"/>
              </a:ext>
            </a:extLst>
          </p:cNvPr>
          <p:cNvSpPr>
            <a:spLocks noChangeArrowheads="1"/>
          </p:cNvSpPr>
          <p:nvPr/>
        </p:nvSpPr>
        <p:spPr bwMode="auto">
          <a:xfrm>
            <a:off x="1207363" y="160265"/>
            <a:ext cx="8859914" cy="272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Various types of Quadratic surfaces:-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Sphere :-</a:t>
            </a:r>
            <a:r>
              <a:rPr lang="en-US" altLang="en-US" sz="2000" dirty="0">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A sphere with radius </a:t>
            </a:r>
            <a:r>
              <a:rPr kumimoji="0" lang="en-US" altLang="en-US" sz="2000" b="0" i="0" u="none" strike="noStrike" cap="none" normalizeH="0" baseline="0" dirty="0">
                <a:ln>
                  <a:noFill/>
                </a:ln>
                <a:solidFill>
                  <a:srgbClr val="1A202C"/>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r</a:t>
            </a:r>
            <a:r>
              <a:rPr kumimoji="0" lang="en-US" altLang="en-US" sz="2000" b="0" i="0" u="none" strike="noStrike" cap="none" normalizeH="0" baseline="0" dirty="0">
                <a:ln>
                  <a:noFill/>
                </a:ln>
                <a:solidFill>
                  <a:srgbClr val="1A202C"/>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 is defined as the set of points(</a:t>
            </a:r>
            <a:r>
              <a:rPr kumimoji="0" lang="en-US" altLang="en-US" sz="2000" b="0" i="0" u="none" strike="noStrike" cap="none" normalizeH="0" baseline="0" dirty="0" err="1">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x,y,z</a:t>
            </a: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 , that satisfies the following equation: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a:t>
            </a:r>
            <a:r>
              <a:rPr kumimoji="0" lang="en-US" altLang="en-US" sz="2000" b="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y</a:t>
            </a:r>
            <a:r>
              <a:rPr kumimoji="0" lang="en-US" altLang="en-US" sz="2000" b="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z</a:t>
            </a:r>
            <a:r>
              <a:rPr kumimoji="0" lang="en-US" altLang="en-US" sz="2000" b="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a:t>
            </a:r>
            <a:r>
              <a:rPr kumimoji="0" lang="en-US" altLang="en-US" sz="2000" b="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aseline="30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405AB7F-B95A-4CBA-BDAC-EF88F3142A34}"/>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8" name="Picture 7">
            <a:extLst>
              <a:ext uri="{FF2B5EF4-FFF2-40B4-BE49-F238E27FC236}">
                <a16:creationId xmlns:a16="http://schemas.microsoft.com/office/drawing/2014/main" id="{EE9F29E4-7C35-4E3C-9B30-6375FE2A9615}"/>
              </a:ext>
            </a:extLst>
          </p:cNvPr>
          <p:cNvPicPr>
            <a:picLocks noChangeAspect="1"/>
          </p:cNvPicPr>
          <p:nvPr/>
        </p:nvPicPr>
        <p:blipFill>
          <a:blip r:embed="rId2"/>
          <a:stretch>
            <a:fillRect/>
          </a:stretch>
        </p:blipFill>
        <p:spPr>
          <a:xfrm>
            <a:off x="2667230" y="2290068"/>
            <a:ext cx="6677025" cy="3505200"/>
          </a:xfrm>
          <a:prstGeom prst="rect">
            <a:avLst/>
          </a:prstGeom>
        </p:spPr>
      </p:pic>
    </p:spTree>
    <p:extLst>
      <p:ext uri="{BB962C8B-B14F-4D97-AF65-F5344CB8AC3E}">
        <p14:creationId xmlns:p14="http://schemas.microsoft.com/office/powerpoint/2010/main" val="63763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171D1C-95F1-48D0-88E0-749B81B234B2}"/>
              </a:ext>
            </a:extLst>
          </p:cNvPr>
          <p:cNvSpPr>
            <a:spLocks noGrp="1" noChangeArrowheads="1"/>
          </p:cNvSpPr>
          <p:nvPr>
            <p:ph idx="1"/>
          </p:nvPr>
        </p:nvSpPr>
        <p:spPr bwMode="auto">
          <a:xfrm>
            <a:off x="838200" y="969837"/>
            <a:ext cx="10515600"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1A202C"/>
                </a:solidFill>
                <a:effectLst/>
                <a:latin typeface="Arial" panose="020B0604020202020204" pitchFamily="34" charset="0"/>
                <a:ea typeface="Times New Roman" panose="02020603050405020304" pitchFamily="18" charset="0"/>
                <a:cs typeface="Arial" panose="020B0604020202020204" pitchFamily="34" charset="0"/>
              </a:rPr>
              <a:t>Sphere in parametric form :- We can also describe the spherical surface in parametric form, using latitude and longitude angles.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FECA8D6-6FC4-49D9-9B3E-0CF692BF5246}"/>
              </a:ext>
            </a:extLst>
          </p:cNvPr>
          <p:cNvPicPr>
            <a:picLocks noChangeAspect="1"/>
          </p:cNvPicPr>
          <p:nvPr/>
        </p:nvPicPr>
        <p:blipFill>
          <a:blip r:embed="rId2"/>
          <a:stretch>
            <a:fillRect/>
          </a:stretch>
        </p:blipFill>
        <p:spPr>
          <a:xfrm>
            <a:off x="1890944" y="2157274"/>
            <a:ext cx="7710256" cy="4477258"/>
          </a:xfrm>
          <a:prstGeom prst="rect">
            <a:avLst/>
          </a:prstGeom>
        </p:spPr>
      </p:pic>
    </p:spTree>
    <p:extLst>
      <p:ext uri="{BB962C8B-B14F-4D97-AF65-F5344CB8AC3E}">
        <p14:creationId xmlns:p14="http://schemas.microsoft.com/office/powerpoint/2010/main" val="179178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6824D-1C12-4514-ABDA-F148D63057A7}"/>
              </a:ext>
            </a:extLst>
          </p:cNvPr>
          <p:cNvSpPr>
            <a:spLocks noGrp="1"/>
          </p:cNvSpPr>
          <p:nvPr>
            <p:ph idx="1"/>
          </p:nvPr>
        </p:nvSpPr>
        <p:spPr>
          <a:xfrm>
            <a:off x="838200" y="707039"/>
            <a:ext cx="10515600" cy="4351338"/>
          </a:xfrm>
        </p:spPr>
        <p:txBody>
          <a:bodyPr/>
          <a:lstStyle/>
          <a:p>
            <a:pPr marL="0" lvl="0" indent="0">
              <a:lnSpc>
                <a:spcPct val="107000"/>
              </a:lnSpc>
              <a:spcAft>
                <a:spcPts val="800"/>
              </a:spcAft>
              <a:buNone/>
              <a:tabLst>
                <a:tab pos="457200" algn="l"/>
              </a:tabLst>
            </a:pPr>
            <a:r>
              <a:rPr lang="en-IN" sz="2000" b="1"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2.  Ellipsoid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025"/>
              </a:lnSpc>
              <a:spcAft>
                <a:spcPts val="375"/>
              </a:spcAft>
              <a:buNone/>
            </a:pPr>
            <a:r>
              <a:rPr lang="en-IN" sz="2000"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An ellipsoidal surface can be described as an extension of a spherical surface, where the radii in three mutually perpendicular directions can have different values.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FED59AE-C37C-487D-BBB9-7C7607B09704}"/>
              </a:ext>
            </a:extLst>
          </p:cNvPr>
          <p:cNvPicPr>
            <a:picLocks noChangeAspect="1"/>
          </p:cNvPicPr>
          <p:nvPr/>
        </p:nvPicPr>
        <p:blipFill>
          <a:blip r:embed="rId2"/>
          <a:stretch>
            <a:fillRect/>
          </a:stretch>
        </p:blipFill>
        <p:spPr>
          <a:xfrm>
            <a:off x="3060022" y="2585437"/>
            <a:ext cx="5219700" cy="3924300"/>
          </a:xfrm>
          <a:prstGeom prst="rect">
            <a:avLst/>
          </a:prstGeom>
        </p:spPr>
      </p:pic>
    </p:spTree>
    <p:extLst>
      <p:ext uri="{BB962C8B-B14F-4D97-AF65-F5344CB8AC3E}">
        <p14:creationId xmlns:p14="http://schemas.microsoft.com/office/powerpoint/2010/main" val="57871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951EAC-DFE1-45B4-B7FB-CCD8D8B8B7CE}"/>
              </a:ext>
            </a:extLst>
          </p:cNvPr>
          <p:cNvPicPr>
            <a:picLocks noGrp="1" noChangeAspect="1"/>
          </p:cNvPicPr>
          <p:nvPr>
            <p:ph idx="1"/>
          </p:nvPr>
        </p:nvPicPr>
        <p:blipFill>
          <a:blip r:embed="rId2"/>
          <a:stretch>
            <a:fillRect/>
          </a:stretch>
        </p:blipFill>
        <p:spPr>
          <a:xfrm>
            <a:off x="1681485" y="2824575"/>
            <a:ext cx="8510079" cy="2217942"/>
          </a:xfrm>
        </p:spPr>
      </p:pic>
      <p:sp>
        <p:nvSpPr>
          <p:cNvPr id="7" name="TextBox 6">
            <a:extLst>
              <a:ext uri="{FF2B5EF4-FFF2-40B4-BE49-F238E27FC236}">
                <a16:creationId xmlns:a16="http://schemas.microsoft.com/office/drawing/2014/main" id="{A630E674-9EFD-4283-906B-88570A23CCDD}"/>
              </a:ext>
            </a:extLst>
          </p:cNvPr>
          <p:cNvSpPr txBox="1"/>
          <p:nvPr/>
        </p:nvSpPr>
        <p:spPr>
          <a:xfrm>
            <a:off x="1562471" y="1285114"/>
            <a:ext cx="9072978" cy="734368"/>
          </a:xfrm>
          <a:prstGeom prst="rect">
            <a:avLst/>
          </a:prstGeom>
          <a:noFill/>
        </p:spPr>
        <p:txBody>
          <a:bodyPr wrap="square">
            <a:spAutoFit/>
          </a:bodyPr>
          <a:lstStyle/>
          <a:p>
            <a:pPr lvl="0">
              <a:lnSpc>
                <a:spcPct val="107000"/>
              </a:lnSpc>
              <a:spcAft>
                <a:spcPts val="800"/>
              </a:spcAft>
              <a:tabLst>
                <a:tab pos="457200" algn="l"/>
              </a:tabLst>
            </a:pPr>
            <a:r>
              <a:rPr lang="en-IN" sz="2000"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The Cartesian representation for points over the surface of an ellipsoid centred on the origin 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43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3BB3DE-C02C-4C6F-8A05-B30C5A4DD6F2}"/>
              </a:ext>
            </a:extLst>
          </p:cNvPr>
          <p:cNvPicPr>
            <a:picLocks noGrp="1" noChangeAspect="1"/>
          </p:cNvPicPr>
          <p:nvPr>
            <p:ph idx="1"/>
          </p:nvPr>
        </p:nvPicPr>
        <p:blipFill>
          <a:blip r:embed="rId2"/>
          <a:stretch>
            <a:fillRect/>
          </a:stretch>
        </p:blipFill>
        <p:spPr>
          <a:xfrm>
            <a:off x="1659938" y="2028030"/>
            <a:ext cx="8496300" cy="3516075"/>
          </a:xfrm>
        </p:spPr>
      </p:pic>
      <p:sp>
        <p:nvSpPr>
          <p:cNvPr id="7" name="TextBox 6">
            <a:extLst>
              <a:ext uri="{FF2B5EF4-FFF2-40B4-BE49-F238E27FC236}">
                <a16:creationId xmlns:a16="http://schemas.microsoft.com/office/drawing/2014/main" id="{64C69B3F-3660-4E62-9A5D-1190975E5A1C}"/>
              </a:ext>
            </a:extLst>
          </p:cNvPr>
          <p:cNvSpPr txBox="1"/>
          <p:nvPr/>
        </p:nvSpPr>
        <p:spPr>
          <a:xfrm>
            <a:off x="2195003" y="914170"/>
            <a:ext cx="6094520" cy="399725"/>
          </a:xfrm>
          <a:prstGeom prst="rect">
            <a:avLst/>
          </a:prstGeom>
          <a:noFill/>
        </p:spPr>
        <p:txBody>
          <a:bodyPr wrap="square">
            <a:spAutoFit/>
          </a:bodyPr>
          <a:lstStyle/>
          <a:p>
            <a:pPr lvl="0">
              <a:lnSpc>
                <a:spcPct val="107000"/>
              </a:lnSpc>
              <a:spcAft>
                <a:spcPts val="800"/>
              </a:spcAft>
              <a:tabLst>
                <a:tab pos="457200" algn="l"/>
              </a:tabLst>
            </a:pPr>
            <a:r>
              <a:rPr lang="en-IN" sz="2000"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Parametric representation of Ellipsoid is: </a:t>
            </a:r>
            <a:r>
              <a:rPr lang="en-IN" sz="1800" dirty="0">
                <a:solidFill>
                  <a:srgbClr val="1A202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173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35E5-6D5E-D294-4BC7-EF03F4C01146}"/>
              </a:ext>
            </a:extLst>
          </p:cNvPr>
          <p:cNvSpPr>
            <a:spLocks noGrp="1"/>
          </p:cNvSpPr>
          <p:nvPr>
            <p:ph type="title"/>
          </p:nvPr>
        </p:nvSpPr>
        <p:spPr>
          <a:xfrm>
            <a:off x="838200" y="365126"/>
            <a:ext cx="10515600" cy="710640"/>
          </a:xfrm>
        </p:spPr>
        <p:txBody>
          <a:bodyPr/>
          <a:lstStyle/>
          <a:p>
            <a:pPr algn="ctr"/>
            <a:r>
              <a:rPr lang="en-IN" dirty="0"/>
              <a:t>Polygon Meshes</a:t>
            </a:r>
          </a:p>
        </p:txBody>
      </p:sp>
      <p:sp>
        <p:nvSpPr>
          <p:cNvPr id="3" name="Content Placeholder 2">
            <a:extLst>
              <a:ext uri="{FF2B5EF4-FFF2-40B4-BE49-F238E27FC236}">
                <a16:creationId xmlns:a16="http://schemas.microsoft.com/office/drawing/2014/main" id="{BB25CCDD-1F63-C78A-306A-79D26B31F94B}"/>
              </a:ext>
            </a:extLst>
          </p:cNvPr>
          <p:cNvSpPr>
            <a:spLocks noGrp="1"/>
          </p:cNvSpPr>
          <p:nvPr>
            <p:ph idx="1"/>
          </p:nvPr>
        </p:nvSpPr>
        <p:spPr>
          <a:xfrm>
            <a:off x="838200" y="1353670"/>
            <a:ext cx="10515600" cy="5307105"/>
          </a:xfrm>
        </p:spPr>
        <p:txBody>
          <a:bodyPr>
            <a:normAutofit fontScale="77500" lnSpcReduction="20000"/>
          </a:bodyPr>
          <a:lstStyle/>
          <a:p>
            <a:pPr algn="just" fontAlgn="base"/>
            <a:r>
              <a:rPr lang="en-US" b="1" i="0" dirty="0">
                <a:solidFill>
                  <a:srgbClr val="273239"/>
                </a:solidFill>
                <a:effectLst/>
                <a:latin typeface="Nunito" panose="020B0604020202020204" pitchFamily="2" charset="0"/>
              </a:rPr>
              <a:t>Polygon Mesh</a:t>
            </a:r>
          </a:p>
          <a:p>
            <a:pPr algn="just" fontAlgn="base"/>
            <a:r>
              <a:rPr lang="en-US" b="0" i="0" dirty="0">
                <a:solidFill>
                  <a:srgbClr val="273239"/>
                </a:solidFill>
                <a:effectLst/>
                <a:latin typeface="Nunito" panose="020B0604020202020204" pitchFamily="2" charset="0"/>
              </a:rPr>
              <a:t>A polygon mesh is a mathematical representation of a 3D object. It is composed of a set of vertices, edges, and faces that define the shape of the object. A vertex is a single point in 3D space, an edge is a line connecting two vertices, and a face is a closed loop of edges. The faces are usually triangles or quadrilaterals, and can be used to represent curved surfaces or other complex shapes.</a:t>
            </a:r>
          </a:p>
          <a:p>
            <a:pPr algn="just" fontAlgn="base"/>
            <a:r>
              <a:rPr lang="en-US" b="1" i="0" dirty="0">
                <a:solidFill>
                  <a:srgbClr val="273239"/>
                </a:solidFill>
                <a:effectLst/>
                <a:latin typeface="Nunito" panose="020B0604020202020204" pitchFamily="2" charset="0"/>
              </a:rPr>
              <a:t>Uses of Polygon Mesh</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has a wide range of applications in computer graphics. It can be used to represent a variety of shapes, from simple cubes to complex characters. The mesh can be manipulated to create realistic images, animations, and simulations.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can be used to create 3D models for games and films. The mesh can be modified to create realistic characters and environments. It is also used in virtual reality applications, as it allows users to interact with a 3D environment.</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can also be used to create 3D printing models. The mesh can be manipulated to create intricate designs for 3D printing.</a:t>
            </a:r>
          </a:p>
          <a:p>
            <a:endParaRPr lang="en-IN" dirty="0"/>
          </a:p>
        </p:txBody>
      </p:sp>
    </p:spTree>
    <p:extLst>
      <p:ext uri="{BB962C8B-B14F-4D97-AF65-F5344CB8AC3E}">
        <p14:creationId xmlns:p14="http://schemas.microsoft.com/office/powerpoint/2010/main" val="220621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178C9-9A1B-53CC-DFF1-C82EE2FA1240}"/>
              </a:ext>
            </a:extLst>
          </p:cNvPr>
          <p:cNvSpPr>
            <a:spLocks noGrp="1"/>
          </p:cNvSpPr>
          <p:nvPr>
            <p:ph idx="1"/>
          </p:nvPr>
        </p:nvSpPr>
        <p:spPr>
          <a:xfrm>
            <a:off x="838200" y="788894"/>
            <a:ext cx="10515600" cy="5388069"/>
          </a:xfrm>
        </p:spPr>
        <p:txBody>
          <a:bodyPr>
            <a:normAutofit fontScale="77500" lnSpcReduction="20000"/>
          </a:bodyPr>
          <a:lstStyle/>
          <a:p>
            <a:pPr algn="just" fontAlgn="base"/>
            <a:r>
              <a:rPr lang="en-US" b="1" i="0" dirty="0">
                <a:solidFill>
                  <a:srgbClr val="273239"/>
                </a:solidFill>
                <a:effectLst/>
                <a:latin typeface="Nunito" panose="020B0604020202020204" pitchFamily="2" charset="0"/>
              </a:rPr>
              <a:t>Advantages </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has several advantages over other 3D modeling techniques. It is relatively easy to use and understand. It is also highly efficient, as it requires fewer polygons to create a 3D object than other techniques.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is also versatile. It can be used to create a wide range of shapes, from simple cubes to complex characters. It can also be used to create 3D printing models, as well as realistic animations and simulations.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Polygon mesh is highly scalable. It can be used to create 3D models of any size, from tiny objects to large structures.</a:t>
            </a:r>
          </a:p>
          <a:p>
            <a:pPr algn="just" fontAlgn="base"/>
            <a:r>
              <a:rPr lang="en-US" b="1" i="0" dirty="0">
                <a:solidFill>
                  <a:srgbClr val="273239"/>
                </a:solidFill>
                <a:effectLst/>
                <a:latin typeface="Nunito" panose="020B0604020202020204" pitchFamily="2" charset="0"/>
              </a:rPr>
              <a:t>Applications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It is used in computer games and animation. Due to its lightweight nature, it is well-suited for real-time applications. It is also used in virtual reality, where it is used to create virtual environments.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It is used in CAD applications. It is used to create 3D models for engineering and manufacturing projects.</a:t>
            </a:r>
          </a:p>
          <a:p>
            <a:pPr algn="just" fontAlgn="base">
              <a:buFont typeface="Arial" panose="020B0604020202020204" pitchFamily="34" charset="0"/>
              <a:buChar char="•"/>
            </a:pPr>
            <a:r>
              <a:rPr lang="en-US" b="0" i="0" dirty="0">
                <a:solidFill>
                  <a:srgbClr val="273239"/>
                </a:solidFill>
                <a:effectLst/>
                <a:latin typeface="Nunito" panose="020B0604020202020204" pitchFamily="2" charset="0"/>
              </a:rPr>
              <a:t>It is used in medical imaging. It is used to create 3D models of the human body for medical research and surgery planning.</a:t>
            </a:r>
          </a:p>
          <a:p>
            <a:endParaRPr lang="en-IN" dirty="0"/>
          </a:p>
        </p:txBody>
      </p:sp>
    </p:spTree>
    <p:extLst>
      <p:ext uri="{BB962C8B-B14F-4D97-AF65-F5344CB8AC3E}">
        <p14:creationId xmlns:p14="http://schemas.microsoft.com/office/powerpoint/2010/main" val="47679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B887-1D7E-4D84-AD5A-2F34E731BF55}"/>
              </a:ext>
            </a:extLst>
          </p:cNvPr>
          <p:cNvSpPr>
            <a:spLocks noGrp="1"/>
          </p:cNvSpPr>
          <p:nvPr>
            <p:ph type="title"/>
          </p:nvPr>
        </p:nvSpPr>
        <p:spPr/>
        <p:txBody>
          <a:bodyPr/>
          <a:lstStyle/>
          <a:p>
            <a:r>
              <a:rPr lang="en-US" b="1" dirty="0">
                <a:solidFill>
                  <a:srgbClr val="000000"/>
                </a:solidFill>
                <a:effectLst/>
                <a:latin typeface="Rubik"/>
              </a:rPr>
              <a:t>Blobby objects :-</a:t>
            </a:r>
            <a:br>
              <a:rPr lang="en-US" dirty="0">
                <a:solidFill>
                  <a:srgbClr val="1A202C"/>
                </a:solidFill>
                <a:effectLst/>
                <a:latin typeface="Rubik"/>
              </a:rPr>
            </a:br>
            <a:endParaRPr lang="en-IN" dirty="0"/>
          </a:p>
        </p:txBody>
      </p:sp>
      <p:sp>
        <p:nvSpPr>
          <p:cNvPr id="3" name="Content Placeholder 2">
            <a:extLst>
              <a:ext uri="{FF2B5EF4-FFF2-40B4-BE49-F238E27FC236}">
                <a16:creationId xmlns:a16="http://schemas.microsoft.com/office/drawing/2014/main" id="{DD8B6A1B-1726-42A3-AD0A-50C6472735C7}"/>
              </a:ext>
            </a:extLst>
          </p:cNvPr>
          <p:cNvSpPr>
            <a:spLocks noGrp="1"/>
          </p:cNvSpPr>
          <p:nvPr>
            <p:ph idx="1"/>
          </p:nvPr>
        </p:nvSpPr>
        <p:spPr>
          <a:xfrm>
            <a:off x="838200" y="1305017"/>
            <a:ext cx="10515600" cy="5187858"/>
          </a:xfrm>
        </p:spPr>
        <p:txBody>
          <a:bodyPr>
            <a:normAutofit fontScale="55000" lnSpcReduction="20000"/>
          </a:bodyPr>
          <a:lstStyle/>
          <a:p>
            <a:pPr marL="0" indent="0">
              <a:buNone/>
            </a:pPr>
            <a:endParaRPr lang="en-US" dirty="0">
              <a:solidFill>
                <a:srgbClr val="1A202C"/>
              </a:solidFill>
              <a:effectLst/>
              <a:latin typeface="Rubik"/>
            </a:endParaRPr>
          </a:p>
          <a:p>
            <a:pPr algn="just"/>
            <a:r>
              <a:rPr lang="en-US" sz="4400" dirty="0">
                <a:solidFill>
                  <a:srgbClr val="000000"/>
                </a:solidFill>
                <a:effectLst/>
                <a:latin typeface="Rubik"/>
              </a:rPr>
              <a:t>Some objects do not maintain a fixed shape</a:t>
            </a:r>
            <a:endParaRPr lang="en-US" sz="4400" dirty="0">
              <a:solidFill>
                <a:srgbClr val="1A202C"/>
              </a:solidFill>
              <a:effectLst/>
              <a:latin typeface="Rubik"/>
            </a:endParaRPr>
          </a:p>
          <a:p>
            <a:pPr algn="just"/>
            <a:r>
              <a:rPr lang="en-US" sz="4400" dirty="0">
                <a:solidFill>
                  <a:srgbClr val="000000"/>
                </a:solidFill>
                <a:effectLst/>
                <a:latin typeface="Rubik"/>
              </a:rPr>
              <a:t>They change their surface characteristics in certain motions </a:t>
            </a:r>
            <a:endParaRPr lang="en-US" sz="4400" dirty="0">
              <a:solidFill>
                <a:srgbClr val="1A202C"/>
              </a:solidFill>
              <a:effectLst/>
              <a:latin typeface="Rubik"/>
            </a:endParaRPr>
          </a:p>
          <a:p>
            <a:pPr algn="just"/>
            <a:r>
              <a:rPr lang="en-US" sz="4400" dirty="0">
                <a:solidFill>
                  <a:srgbClr val="000000"/>
                </a:solidFill>
                <a:effectLst/>
                <a:latin typeface="Rubik"/>
              </a:rPr>
              <a:t>These objects are referred to as blobby objects, since their shapes show a certain degree of fluidity</a:t>
            </a:r>
            <a:endParaRPr lang="en-US" sz="4400" dirty="0">
              <a:solidFill>
                <a:srgbClr val="1A202C"/>
              </a:solidFill>
              <a:effectLst/>
              <a:latin typeface="Rubik"/>
            </a:endParaRPr>
          </a:p>
          <a:p>
            <a:pPr marL="0" indent="0" algn="just">
              <a:buNone/>
            </a:pPr>
            <a:br>
              <a:rPr lang="en-US" sz="4400" dirty="0">
                <a:solidFill>
                  <a:srgbClr val="1A202C"/>
                </a:solidFill>
                <a:effectLst/>
                <a:latin typeface="Rubik"/>
              </a:rPr>
            </a:br>
            <a:endParaRPr lang="en-US" sz="4400" dirty="0">
              <a:solidFill>
                <a:srgbClr val="1A202C"/>
              </a:solidFill>
              <a:effectLst/>
              <a:latin typeface="Rubik"/>
            </a:endParaRPr>
          </a:p>
          <a:p>
            <a:pPr marL="0" indent="0" algn="just">
              <a:buNone/>
            </a:pPr>
            <a:r>
              <a:rPr lang="en-US" sz="4400" dirty="0">
                <a:solidFill>
                  <a:srgbClr val="000000"/>
                </a:solidFill>
                <a:effectLst/>
                <a:latin typeface="Rubik"/>
              </a:rPr>
              <a:t> Examples in this class of objects include :-</a:t>
            </a:r>
            <a:endParaRPr lang="en-US" sz="4400" dirty="0">
              <a:solidFill>
                <a:srgbClr val="1A202C"/>
              </a:solidFill>
              <a:effectLst/>
              <a:latin typeface="Rubik"/>
            </a:endParaRPr>
          </a:p>
          <a:p>
            <a:pPr marL="0" indent="0" algn="just">
              <a:buNone/>
            </a:pPr>
            <a:br>
              <a:rPr lang="en-US" sz="4400" dirty="0">
                <a:solidFill>
                  <a:srgbClr val="1A202C"/>
                </a:solidFill>
                <a:effectLst/>
                <a:latin typeface="Rubik"/>
              </a:rPr>
            </a:br>
            <a:endParaRPr lang="en-US" sz="4400" dirty="0">
              <a:solidFill>
                <a:srgbClr val="1A202C"/>
              </a:solidFill>
              <a:effectLst/>
              <a:latin typeface="Rubik"/>
            </a:endParaRPr>
          </a:p>
          <a:p>
            <a:pPr marL="0" indent="0" algn="just">
              <a:buNone/>
            </a:pPr>
            <a:r>
              <a:rPr lang="en-US" sz="4400" dirty="0">
                <a:solidFill>
                  <a:srgbClr val="000000"/>
                </a:solidFill>
                <a:effectLst/>
                <a:latin typeface="Rubik"/>
              </a:rPr>
              <a:t>1. water droplets </a:t>
            </a:r>
            <a:endParaRPr lang="en-US" sz="4400" dirty="0">
              <a:solidFill>
                <a:srgbClr val="1A202C"/>
              </a:solidFill>
              <a:effectLst/>
              <a:latin typeface="Rubik"/>
            </a:endParaRPr>
          </a:p>
          <a:p>
            <a:pPr marL="0" indent="0" algn="just">
              <a:buNone/>
            </a:pPr>
            <a:r>
              <a:rPr lang="en-US" sz="4400" dirty="0">
                <a:solidFill>
                  <a:srgbClr val="000000"/>
                </a:solidFill>
                <a:effectLst/>
                <a:latin typeface="Rubik"/>
              </a:rPr>
              <a:t>2. melting objects </a:t>
            </a:r>
            <a:endParaRPr lang="en-US" sz="4400" dirty="0">
              <a:solidFill>
                <a:srgbClr val="1A202C"/>
              </a:solidFill>
              <a:effectLst/>
              <a:latin typeface="Rubik"/>
            </a:endParaRPr>
          </a:p>
          <a:p>
            <a:pPr marL="0" indent="0" algn="just">
              <a:buNone/>
            </a:pPr>
            <a:r>
              <a:rPr lang="en-US" sz="4400" dirty="0">
                <a:solidFill>
                  <a:srgbClr val="000000"/>
                </a:solidFill>
                <a:effectLst/>
                <a:latin typeface="Rubik"/>
              </a:rPr>
              <a:t>3. muscle shapes in the human body.</a:t>
            </a:r>
            <a:endParaRPr lang="en-US" sz="4400" dirty="0">
              <a:solidFill>
                <a:srgbClr val="1A202C"/>
              </a:solidFill>
              <a:effectLst/>
              <a:latin typeface="Rubik"/>
            </a:endParaRPr>
          </a:p>
          <a:p>
            <a:pPr marL="0" indent="0">
              <a:buNone/>
            </a:pPr>
            <a:br>
              <a:rPr lang="en-US" dirty="0">
                <a:solidFill>
                  <a:srgbClr val="1A202C"/>
                </a:solidFill>
                <a:effectLst/>
                <a:latin typeface="Rubik"/>
              </a:rPr>
            </a:br>
            <a:endParaRPr lang="en-IN" dirty="0"/>
          </a:p>
        </p:txBody>
      </p:sp>
    </p:spTree>
    <p:extLst>
      <p:ext uri="{BB962C8B-B14F-4D97-AF65-F5344CB8AC3E}">
        <p14:creationId xmlns:p14="http://schemas.microsoft.com/office/powerpoint/2010/main" val="149380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1AC350-1CE8-46DF-B5F3-24C56B061846}"/>
              </a:ext>
            </a:extLst>
          </p:cNvPr>
          <p:cNvPicPr>
            <a:picLocks noGrp="1" noChangeAspect="1"/>
          </p:cNvPicPr>
          <p:nvPr>
            <p:ph idx="1"/>
          </p:nvPr>
        </p:nvPicPr>
        <p:blipFill>
          <a:blip r:embed="rId2"/>
          <a:stretch>
            <a:fillRect/>
          </a:stretch>
        </p:blipFill>
        <p:spPr>
          <a:xfrm>
            <a:off x="1296140" y="1411550"/>
            <a:ext cx="9259410" cy="4765413"/>
          </a:xfrm>
        </p:spPr>
      </p:pic>
      <p:sp>
        <p:nvSpPr>
          <p:cNvPr id="6" name="Title 1">
            <a:extLst>
              <a:ext uri="{FF2B5EF4-FFF2-40B4-BE49-F238E27FC236}">
                <a16:creationId xmlns:a16="http://schemas.microsoft.com/office/drawing/2014/main" id="{4161EEA4-6541-48F2-B3F4-07C69B50FF73}"/>
              </a:ext>
            </a:extLst>
          </p:cNvPr>
          <p:cNvSpPr>
            <a:spLocks noGrp="1"/>
          </p:cNvSpPr>
          <p:nvPr>
            <p:ph type="title"/>
          </p:nvPr>
        </p:nvSpPr>
        <p:spPr>
          <a:xfrm>
            <a:off x="838200" y="365125"/>
            <a:ext cx="10515600" cy="1325563"/>
          </a:xfrm>
        </p:spPr>
        <p:txBody>
          <a:bodyPr/>
          <a:lstStyle/>
          <a:p>
            <a:r>
              <a:rPr lang="en-US" b="1" dirty="0">
                <a:solidFill>
                  <a:srgbClr val="000000"/>
                </a:solidFill>
                <a:effectLst/>
                <a:latin typeface="Rubik"/>
              </a:rPr>
              <a:t>Blobby objects :-</a:t>
            </a:r>
            <a:br>
              <a:rPr lang="en-US" dirty="0">
                <a:solidFill>
                  <a:srgbClr val="1A202C"/>
                </a:solidFill>
                <a:effectLst/>
                <a:latin typeface="Rubik"/>
              </a:rPr>
            </a:br>
            <a:endParaRPr lang="en-IN" dirty="0"/>
          </a:p>
        </p:txBody>
      </p:sp>
    </p:spTree>
    <p:extLst>
      <p:ext uri="{BB962C8B-B14F-4D97-AF65-F5344CB8AC3E}">
        <p14:creationId xmlns:p14="http://schemas.microsoft.com/office/powerpoint/2010/main" val="11663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1BE9-CBF5-438C-91B5-B2803CCC104E}"/>
              </a:ext>
            </a:extLst>
          </p:cNvPr>
          <p:cNvSpPr>
            <a:spLocks noGrp="1"/>
          </p:cNvSpPr>
          <p:nvPr>
            <p:ph type="title"/>
          </p:nvPr>
        </p:nvSpPr>
        <p:spPr/>
        <p:txBody>
          <a:bodyPr/>
          <a:lstStyle/>
          <a:p>
            <a:r>
              <a:rPr lang="en-US" b="1" dirty="0"/>
              <a:t>3D Object Primitives</a:t>
            </a:r>
            <a:endParaRPr lang="en-IN" b="1" dirty="0"/>
          </a:p>
        </p:txBody>
      </p:sp>
      <p:sp>
        <p:nvSpPr>
          <p:cNvPr id="3" name="Content Placeholder 2">
            <a:extLst>
              <a:ext uri="{FF2B5EF4-FFF2-40B4-BE49-F238E27FC236}">
                <a16:creationId xmlns:a16="http://schemas.microsoft.com/office/drawing/2014/main" id="{A47ABACF-59E5-4081-894B-05912DDF89AD}"/>
              </a:ext>
            </a:extLst>
          </p:cNvPr>
          <p:cNvSpPr>
            <a:spLocks noGrp="1"/>
          </p:cNvSpPr>
          <p:nvPr>
            <p:ph idx="1"/>
          </p:nvPr>
        </p:nvSpPr>
        <p:spPr/>
        <p:txBody>
          <a:bodyPr>
            <a:normAutofit fontScale="92500" lnSpcReduction="20000"/>
          </a:bodyPr>
          <a:lstStyle/>
          <a:p>
            <a:r>
              <a:rPr lang="en-US" dirty="0"/>
              <a:t>Primitives are three-dimensional geometric shapes that are the building blocks for creating complex geometric objects. You can use them to create 3D objects from scratch; the models are much simpler and typically consume fewer runtime resources than those you import from external 3D modeling packages. (In a 2D, instead of primitives, you work with shapes.</a:t>
            </a:r>
          </a:p>
          <a:p>
            <a:r>
              <a:rPr lang="en-US" dirty="0"/>
              <a:t>Primitives can be manipulated: moved, rotated, grouped, hidden, and even transformed from one shape into another. Primitives are often what you assign dynamics to. Dynamics include data display, animation, pick actions, and other forms of activity; indeed, in GraphWorX64 any object can have dynamics. Each primitive has property values that determine appearance, behavior, and other features of the object.</a:t>
            </a:r>
          </a:p>
          <a:p>
            <a:r>
              <a:rPr lang="en-US" b="1" i="0" dirty="0">
                <a:solidFill>
                  <a:srgbClr val="000000"/>
                </a:solidFill>
                <a:effectLst/>
                <a:latin typeface="Lucida Grande"/>
              </a:rPr>
              <a:t> </a:t>
            </a:r>
            <a:r>
              <a:rPr lang="en-US" i="0" dirty="0">
                <a:solidFill>
                  <a:srgbClr val="000000"/>
                </a:solidFill>
                <a:effectLst/>
                <a:latin typeface="Lucida Grande"/>
              </a:rPr>
              <a:t>Common 3D Primitives: (a) Cube. (b) Cylinder. (c) Tube. (d) Sphere. (e) Torus. (f) Cone.</a:t>
            </a:r>
            <a:endParaRPr lang="en-IN" dirty="0"/>
          </a:p>
        </p:txBody>
      </p:sp>
    </p:spTree>
    <p:extLst>
      <p:ext uri="{BB962C8B-B14F-4D97-AF65-F5344CB8AC3E}">
        <p14:creationId xmlns:p14="http://schemas.microsoft.com/office/powerpoint/2010/main" val="15564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86D6-6E8A-453B-9147-F87DF6F8DA2D}"/>
              </a:ext>
            </a:extLst>
          </p:cNvPr>
          <p:cNvSpPr>
            <a:spLocks noGrp="1"/>
          </p:cNvSpPr>
          <p:nvPr>
            <p:ph type="title"/>
          </p:nvPr>
        </p:nvSpPr>
        <p:spPr/>
        <p:txBody>
          <a:bodyPr/>
          <a:lstStyle/>
          <a:p>
            <a:r>
              <a:rPr lang="en-US" b="1" dirty="0"/>
              <a:t>Common 3 D Primitives</a:t>
            </a:r>
            <a:endParaRPr lang="en-IN" b="1" dirty="0"/>
          </a:p>
        </p:txBody>
      </p:sp>
      <p:pic>
        <p:nvPicPr>
          <p:cNvPr id="1026" name="Picture 2">
            <a:extLst>
              <a:ext uri="{FF2B5EF4-FFF2-40B4-BE49-F238E27FC236}">
                <a16:creationId xmlns:a16="http://schemas.microsoft.com/office/drawing/2014/main" id="{71FDC241-2548-408F-B607-AD7A386817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6882" y="1535837"/>
            <a:ext cx="5530788" cy="392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56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CC7C-D8B3-4AF5-83B5-E44D4862C2DC}"/>
              </a:ext>
            </a:extLst>
          </p:cNvPr>
          <p:cNvSpPr>
            <a:spLocks noGrp="1"/>
          </p:cNvSpPr>
          <p:nvPr>
            <p:ph type="title"/>
          </p:nvPr>
        </p:nvSpPr>
        <p:spPr/>
        <p:txBody>
          <a:bodyPr/>
          <a:lstStyle/>
          <a:p>
            <a:r>
              <a:rPr lang="en-US" b="1" dirty="0"/>
              <a:t>Polygon Surfaces</a:t>
            </a:r>
            <a:endParaRPr lang="en-IN" b="1" dirty="0"/>
          </a:p>
        </p:txBody>
      </p:sp>
      <p:pic>
        <p:nvPicPr>
          <p:cNvPr id="9" name="Picture 8">
            <a:extLst>
              <a:ext uri="{FF2B5EF4-FFF2-40B4-BE49-F238E27FC236}">
                <a16:creationId xmlns:a16="http://schemas.microsoft.com/office/drawing/2014/main" id="{9ACFC586-8FBC-4121-9CA1-FB626A463388}"/>
              </a:ext>
            </a:extLst>
          </p:cNvPr>
          <p:cNvPicPr>
            <a:picLocks noChangeAspect="1"/>
          </p:cNvPicPr>
          <p:nvPr/>
        </p:nvPicPr>
        <p:blipFill>
          <a:blip r:embed="rId2"/>
          <a:stretch>
            <a:fillRect/>
          </a:stretch>
        </p:blipFill>
        <p:spPr>
          <a:xfrm>
            <a:off x="838200" y="1278384"/>
            <a:ext cx="10329909" cy="5579616"/>
          </a:xfrm>
          <a:prstGeom prst="rect">
            <a:avLst/>
          </a:prstGeom>
        </p:spPr>
      </p:pic>
    </p:spTree>
    <p:extLst>
      <p:ext uri="{BB962C8B-B14F-4D97-AF65-F5344CB8AC3E}">
        <p14:creationId xmlns:p14="http://schemas.microsoft.com/office/powerpoint/2010/main" val="39882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D045-03B6-4D7D-8F06-EFA86A66141C}"/>
              </a:ext>
            </a:extLst>
          </p:cNvPr>
          <p:cNvSpPr>
            <a:spLocks noGrp="1"/>
          </p:cNvSpPr>
          <p:nvPr>
            <p:ph type="title"/>
          </p:nvPr>
        </p:nvSpPr>
        <p:spPr/>
        <p:txBody>
          <a:bodyPr/>
          <a:lstStyle/>
          <a:p>
            <a:r>
              <a:rPr lang="en-US" b="1" dirty="0"/>
              <a:t>Polygon Tables</a:t>
            </a:r>
            <a:endParaRPr lang="en-IN" b="1" dirty="0"/>
          </a:p>
        </p:txBody>
      </p:sp>
      <p:pic>
        <p:nvPicPr>
          <p:cNvPr id="5" name="Content Placeholder 4">
            <a:extLst>
              <a:ext uri="{FF2B5EF4-FFF2-40B4-BE49-F238E27FC236}">
                <a16:creationId xmlns:a16="http://schemas.microsoft.com/office/drawing/2014/main" id="{6D621E32-C91A-44FE-B04A-B9D0351827BD}"/>
              </a:ext>
            </a:extLst>
          </p:cNvPr>
          <p:cNvPicPr>
            <a:picLocks noGrp="1" noChangeAspect="1"/>
          </p:cNvPicPr>
          <p:nvPr>
            <p:ph idx="1"/>
          </p:nvPr>
        </p:nvPicPr>
        <p:blipFill>
          <a:blip r:embed="rId2"/>
          <a:stretch>
            <a:fillRect/>
          </a:stretch>
        </p:blipFill>
        <p:spPr>
          <a:xfrm>
            <a:off x="985421" y="1367162"/>
            <a:ext cx="10040645" cy="5353234"/>
          </a:xfrm>
        </p:spPr>
      </p:pic>
    </p:spTree>
    <p:extLst>
      <p:ext uri="{BB962C8B-B14F-4D97-AF65-F5344CB8AC3E}">
        <p14:creationId xmlns:p14="http://schemas.microsoft.com/office/powerpoint/2010/main" val="302403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C39B-3B4E-4074-AFF6-00827F90B1BB}"/>
              </a:ext>
            </a:extLst>
          </p:cNvPr>
          <p:cNvSpPr>
            <a:spLocks noGrp="1"/>
          </p:cNvSpPr>
          <p:nvPr>
            <p:ph type="title"/>
          </p:nvPr>
        </p:nvSpPr>
        <p:spPr>
          <a:xfrm>
            <a:off x="838200" y="355107"/>
            <a:ext cx="10515600" cy="1335581"/>
          </a:xfrm>
        </p:spPr>
        <p:txBody>
          <a:bodyPr/>
          <a:lstStyle/>
          <a:p>
            <a:r>
              <a:rPr lang="en-US" b="1" dirty="0"/>
              <a:t>Polygon Tables (Continued…)</a:t>
            </a:r>
            <a:endParaRPr lang="en-IN" b="1" dirty="0"/>
          </a:p>
        </p:txBody>
      </p:sp>
      <p:pic>
        <p:nvPicPr>
          <p:cNvPr id="5" name="Content Placeholder 4">
            <a:extLst>
              <a:ext uri="{FF2B5EF4-FFF2-40B4-BE49-F238E27FC236}">
                <a16:creationId xmlns:a16="http://schemas.microsoft.com/office/drawing/2014/main" id="{FA36475D-37DB-4773-9B15-3D303B011EA8}"/>
              </a:ext>
            </a:extLst>
          </p:cNvPr>
          <p:cNvPicPr>
            <a:picLocks noGrp="1" noChangeAspect="1"/>
          </p:cNvPicPr>
          <p:nvPr>
            <p:ph idx="1"/>
          </p:nvPr>
        </p:nvPicPr>
        <p:blipFill>
          <a:blip r:embed="rId2"/>
          <a:stretch>
            <a:fillRect/>
          </a:stretch>
        </p:blipFill>
        <p:spPr>
          <a:xfrm>
            <a:off x="923278" y="1482571"/>
            <a:ext cx="10430522" cy="5264458"/>
          </a:xfrm>
        </p:spPr>
      </p:pic>
    </p:spTree>
    <p:extLst>
      <p:ext uri="{BB962C8B-B14F-4D97-AF65-F5344CB8AC3E}">
        <p14:creationId xmlns:p14="http://schemas.microsoft.com/office/powerpoint/2010/main" val="310192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9DD2DF-7F96-4B68-B6B9-EE1F5DB88337}"/>
              </a:ext>
            </a:extLst>
          </p:cNvPr>
          <p:cNvPicPr>
            <a:picLocks noGrp="1" noChangeAspect="1"/>
          </p:cNvPicPr>
          <p:nvPr>
            <p:ph idx="1"/>
          </p:nvPr>
        </p:nvPicPr>
        <p:blipFill>
          <a:blip r:embed="rId2"/>
          <a:stretch>
            <a:fillRect/>
          </a:stretch>
        </p:blipFill>
        <p:spPr>
          <a:xfrm>
            <a:off x="914399" y="1216242"/>
            <a:ext cx="10515599" cy="5557420"/>
          </a:xfrm>
        </p:spPr>
      </p:pic>
      <p:sp>
        <p:nvSpPr>
          <p:cNvPr id="6" name="Title 1">
            <a:extLst>
              <a:ext uri="{FF2B5EF4-FFF2-40B4-BE49-F238E27FC236}">
                <a16:creationId xmlns:a16="http://schemas.microsoft.com/office/drawing/2014/main" id="{7413F132-9055-4B19-9934-22C3DB4C8DD3}"/>
              </a:ext>
            </a:extLst>
          </p:cNvPr>
          <p:cNvSpPr>
            <a:spLocks noGrp="1"/>
          </p:cNvSpPr>
          <p:nvPr>
            <p:ph type="title"/>
          </p:nvPr>
        </p:nvSpPr>
        <p:spPr>
          <a:xfrm>
            <a:off x="838200" y="365126"/>
            <a:ext cx="10515600" cy="851116"/>
          </a:xfrm>
        </p:spPr>
        <p:txBody>
          <a:bodyPr/>
          <a:lstStyle/>
          <a:p>
            <a:r>
              <a:rPr lang="en-US" b="1" dirty="0"/>
              <a:t>Polygon Tables (Continued…)</a:t>
            </a:r>
            <a:endParaRPr lang="en-IN" b="1" dirty="0"/>
          </a:p>
        </p:txBody>
      </p:sp>
    </p:spTree>
    <p:extLst>
      <p:ext uri="{BB962C8B-B14F-4D97-AF65-F5344CB8AC3E}">
        <p14:creationId xmlns:p14="http://schemas.microsoft.com/office/powerpoint/2010/main" val="369593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253F-76AE-403F-8C98-E2E743CB04E0}"/>
              </a:ext>
            </a:extLst>
          </p:cNvPr>
          <p:cNvSpPr>
            <a:spLocks noGrp="1"/>
          </p:cNvSpPr>
          <p:nvPr>
            <p:ph type="title"/>
          </p:nvPr>
        </p:nvSpPr>
        <p:spPr>
          <a:xfrm>
            <a:off x="838200" y="365125"/>
            <a:ext cx="10515600" cy="664685"/>
          </a:xfrm>
        </p:spPr>
        <p:txBody>
          <a:bodyPr>
            <a:normAutofit fontScale="90000"/>
          </a:bodyPr>
          <a:lstStyle/>
          <a:p>
            <a:r>
              <a:rPr lang="en-US" b="1" dirty="0"/>
              <a:t>Polygon Tables (Continued…)</a:t>
            </a:r>
            <a:endParaRPr lang="en-IN" dirty="0"/>
          </a:p>
        </p:txBody>
      </p:sp>
      <p:pic>
        <p:nvPicPr>
          <p:cNvPr id="5" name="Content Placeholder 4">
            <a:extLst>
              <a:ext uri="{FF2B5EF4-FFF2-40B4-BE49-F238E27FC236}">
                <a16:creationId xmlns:a16="http://schemas.microsoft.com/office/drawing/2014/main" id="{6E21AF0C-59AD-4FC6-8199-DB5A972A1903}"/>
              </a:ext>
            </a:extLst>
          </p:cNvPr>
          <p:cNvPicPr>
            <a:picLocks noGrp="1" noChangeAspect="1"/>
          </p:cNvPicPr>
          <p:nvPr>
            <p:ph idx="1"/>
          </p:nvPr>
        </p:nvPicPr>
        <p:blipFill>
          <a:blip r:embed="rId2"/>
          <a:stretch>
            <a:fillRect/>
          </a:stretch>
        </p:blipFill>
        <p:spPr>
          <a:xfrm>
            <a:off x="838200" y="1154097"/>
            <a:ext cx="10515600" cy="5592932"/>
          </a:xfrm>
        </p:spPr>
      </p:pic>
    </p:spTree>
    <p:extLst>
      <p:ext uri="{BB962C8B-B14F-4D97-AF65-F5344CB8AC3E}">
        <p14:creationId xmlns:p14="http://schemas.microsoft.com/office/powerpoint/2010/main" val="135651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FF9A-0F79-4BF3-83ED-CD8957218248}"/>
              </a:ext>
            </a:extLst>
          </p:cNvPr>
          <p:cNvSpPr>
            <a:spLocks noGrp="1"/>
          </p:cNvSpPr>
          <p:nvPr>
            <p:ph type="title"/>
          </p:nvPr>
        </p:nvSpPr>
        <p:spPr/>
        <p:txBody>
          <a:bodyPr/>
          <a:lstStyle/>
          <a:p>
            <a:r>
              <a:rPr lang="en-US" b="1" dirty="0"/>
              <a:t>Quadric Surfaces</a:t>
            </a:r>
            <a:endParaRPr lang="en-IN" b="1" dirty="0"/>
          </a:p>
        </p:txBody>
      </p:sp>
      <p:sp>
        <p:nvSpPr>
          <p:cNvPr id="3" name="Content Placeholder 2">
            <a:extLst>
              <a:ext uri="{FF2B5EF4-FFF2-40B4-BE49-F238E27FC236}">
                <a16:creationId xmlns:a16="http://schemas.microsoft.com/office/drawing/2014/main" id="{74BF0E54-C903-4F97-A55D-04977D846980}"/>
              </a:ext>
            </a:extLst>
          </p:cNvPr>
          <p:cNvSpPr>
            <a:spLocks noGrp="1"/>
          </p:cNvSpPr>
          <p:nvPr>
            <p:ph idx="1"/>
          </p:nvPr>
        </p:nvSpPr>
        <p:spPr/>
        <p:txBody>
          <a:bodyPr/>
          <a:lstStyle/>
          <a:p>
            <a:r>
              <a:rPr lang="en-US" b="0" i="0" dirty="0">
                <a:solidFill>
                  <a:srgbClr val="202124"/>
                </a:solidFill>
                <a:effectLst/>
                <a:latin typeface="arial" panose="020B0604020202020204" pitchFamily="34" charset="0"/>
              </a:rPr>
              <a:t>Quadric surfaces are </a:t>
            </a:r>
            <a:r>
              <a:rPr lang="en-US" b="1" i="0" dirty="0">
                <a:solidFill>
                  <a:srgbClr val="202124"/>
                </a:solidFill>
                <a:effectLst/>
                <a:latin typeface="arial" panose="020B0604020202020204" pitchFamily="34" charset="0"/>
              </a:rPr>
              <a:t>defined by quadratic equations in two dimensional space</a:t>
            </a:r>
            <a:r>
              <a:rPr lang="en-US" b="0" i="0" dirty="0">
                <a:solidFill>
                  <a:srgbClr val="202124"/>
                </a:solidFill>
                <a:effectLst/>
                <a:latin typeface="arial" panose="020B0604020202020204" pitchFamily="34" charset="0"/>
              </a:rPr>
              <a:t>.</a:t>
            </a:r>
          </a:p>
          <a:p>
            <a:r>
              <a:rPr lang="en-US" b="0" i="0" dirty="0">
                <a:solidFill>
                  <a:srgbClr val="202124"/>
                </a:solidFill>
                <a:effectLst/>
                <a:latin typeface="arial" panose="020B0604020202020204" pitchFamily="34" charset="0"/>
              </a:rPr>
              <a:t> Spheres, Ellipsoid and cones are examples of quadrics. </a:t>
            </a:r>
          </a:p>
          <a:p>
            <a:r>
              <a:rPr lang="en-US" b="0" i="0" dirty="0">
                <a:solidFill>
                  <a:srgbClr val="202124"/>
                </a:solidFill>
                <a:effectLst/>
                <a:latin typeface="arial" panose="020B0604020202020204" pitchFamily="34" charset="0"/>
              </a:rPr>
              <a:t>The quadric surfaces are surfaces of revolution in which a finite curve in two dimensions is swept in three dimensional space about one axis to create a surface.</a:t>
            </a:r>
            <a:endParaRPr lang="en-IN" dirty="0"/>
          </a:p>
        </p:txBody>
      </p:sp>
    </p:spTree>
    <p:extLst>
      <p:ext uri="{BB962C8B-B14F-4D97-AF65-F5344CB8AC3E}">
        <p14:creationId xmlns:p14="http://schemas.microsoft.com/office/powerpoint/2010/main" val="428873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850</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Calibri Light</vt:lpstr>
      <vt:lpstr>Lucida Grande</vt:lpstr>
      <vt:lpstr>Nunito</vt:lpstr>
      <vt:lpstr>Rubik</vt:lpstr>
      <vt:lpstr>Office Theme</vt:lpstr>
      <vt:lpstr>3D Object Representation</vt:lpstr>
      <vt:lpstr>3D Object Primitives</vt:lpstr>
      <vt:lpstr>Common 3 D Primitives</vt:lpstr>
      <vt:lpstr>Polygon Surfaces</vt:lpstr>
      <vt:lpstr>Polygon Tables</vt:lpstr>
      <vt:lpstr>Polygon Tables (Continued…)</vt:lpstr>
      <vt:lpstr>Polygon Tables (Continued…)</vt:lpstr>
      <vt:lpstr>Polygon Tables (Continued…)</vt:lpstr>
      <vt:lpstr>Quadric Surfaces</vt:lpstr>
      <vt:lpstr>PowerPoint Presentation</vt:lpstr>
      <vt:lpstr>PowerPoint Presentation</vt:lpstr>
      <vt:lpstr>PowerPoint Presentation</vt:lpstr>
      <vt:lpstr>PowerPoint Presentation</vt:lpstr>
      <vt:lpstr>PowerPoint Presentation</vt:lpstr>
      <vt:lpstr>Polygon Meshes</vt:lpstr>
      <vt:lpstr>PowerPoint Presentation</vt:lpstr>
      <vt:lpstr>Blobby objects :- </vt:lpstr>
      <vt:lpstr>Blobby objects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Object Representation</dc:title>
  <dc:creator>Pragya Agarwal</dc:creator>
  <cp:lastModifiedBy>Pragya Agarwal</cp:lastModifiedBy>
  <cp:revision>4</cp:revision>
  <dcterms:created xsi:type="dcterms:W3CDTF">2022-04-02T11:23:33Z</dcterms:created>
  <dcterms:modified xsi:type="dcterms:W3CDTF">2023-04-24T10:46:19Z</dcterms:modified>
</cp:coreProperties>
</file>