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8861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30" y="1548719"/>
            <a:ext cx="438243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22" y="1026878"/>
            <a:ext cx="4378655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1431" y="3358150"/>
            <a:ext cx="2546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3.xml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9" y="385863"/>
            <a:ext cx="4507865" cy="530225"/>
            <a:chOff x="75729" y="385863"/>
            <a:chExt cx="4507865" cy="530225"/>
          </a:xfrm>
        </p:grpSpPr>
        <p:sp>
          <p:nvSpPr>
            <p:cNvPr id="3" name="object 3"/>
            <p:cNvSpPr/>
            <p:nvPr/>
          </p:nvSpPr>
          <p:spPr>
            <a:xfrm>
              <a:off x="75729" y="385863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6" y="82384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30" y="449124"/>
              <a:ext cx="4457065" cy="467359"/>
            </a:xfrm>
            <a:custGeom>
              <a:avLst/>
              <a:gdLst/>
              <a:ahLst/>
              <a:cxnLst/>
              <a:rect l="l" t="t" r="r" b="b"/>
              <a:pathLst>
                <a:path w="4457065" h="467359">
                  <a:moveTo>
                    <a:pt x="4456607" y="0"/>
                  </a:moveTo>
                  <a:lnTo>
                    <a:pt x="0" y="0"/>
                  </a:lnTo>
                  <a:lnTo>
                    <a:pt x="0" y="466749"/>
                  </a:lnTo>
                  <a:lnTo>
                    <a:pt x="4456607" y="466749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9" y="430288"/>
              <a:ext cx="4457065" cy="434975"/>
            </a:xfrm>
            <a:custGeom>
              <a:avLst/>
              <a:gdLst/>
              <a:ahLst/>
              <a:cxnLst/>
              <a:rect l="l" t="t" r="r" b="b"/>
              <a:pathLst>
                <a:path w="4457065" h="434975">
                  <a:moveTo>
                    <a:pt x="4456606" y="0"/>
                  </a:moveTo>
                  <a:lnTo>
                    <a:pt x="0" y="0"/>
                  </a:lnTo>
                  <a:lnTo>
                    <a:pt x="0" y="383985"/>
                  </a:lnTo>
                  <a:lnTo>
                    <a:pt x="4008" y="403710"/>
                  </a:lnTo>
                  <a:lnTo>
                    <a:pt x="14922" y="419862"/>
                  </a:lnTo>
                  <a:lnTo>
                    <a:pt x="31075" y="430777"/>
                  </a:lnTo>
                  <a:lnTo>
                    <a:pt x="50800" y="434785"/>
                  </a:lnTo>
                  <a:lnTo>
                    <a:pt x="4405806" y="434785"/>
                  </a:lnTo>
                  <a:lnTo>
                    <a:pt x="4425531" y="430777"/>
                  </a:lnTo>
                  <a:lnTo>
                    <a:pt x="4441684" y="419862"/>
                  </a:lnTo>
                  <a:lnTo>
                    <a:pt x="4452598" y="403710"/>
                  </a:lnTo>
                  <a:lnTo>
                    <a:pt x="4456606" y="383985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3497" y="487449"/>
            <a:ext cx="1681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675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Postfix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10" y="443000"/>
            <a:ext cx="4032015" cy="3012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604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Prefix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10" y="442969"/>
            <a:ext cx="4032006" cy="30130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604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Prefix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85" y="442979"/>
            <a:ext cx="4032054" cy="3013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307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Conversion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Infix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to</a:t>
            </a:r>
            <a:r>
              <a:rPr sz="1400" dirty="0">
                <a:solidFill>
                  <a:srgbClr val="FFFFFF"/>
                </a:solidFill>
              </a:rPr>
              <a:t> Postfix </a:t>
            </a:r>
            <a:r>
              <a:rPr sz="1400" spc="15" dirty="0">
                <a:solidFill>
                  <a:srgbClr val="FFFFFF"/>
                </a:solidFill>
              </a:rPr>
              <a:t>using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32" y="498696"/>
            <a:ext cx="4297045" cy="281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 the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-5" dirty="0">
                <a:latin typeface="Times New Roman"/>
                <a:cs typeface="Times New Roman"/>
              </a:rPr>
              <a:t> expression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Left 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Right.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Output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section.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operator,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consider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below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scenario:</a:t>
            </a:r>
            <a:endParaRPr sz="1000">
              <a:latin typeface="Times New Roman"/>
              <a:cs typeface="Times New Roman"/>
            </a:endParaRPr>
          </a:p>
          <a:p>
            <a:pPr marL="434975" marR="5080">
              <a:lnSpc>
                <a:spcPct val="1494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If the stack is empty or contains a “(” , then push the scanned operator in 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434975" marR="5080">
              <a:lnSpc>
                <a:spcPct val="149400"/>
              </a:lnSpc>
            </a:pP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has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higher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precedence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top,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push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 in the stack.</a:t>
            </a:r>
            <a:endParaRPr sz="1000">
              <a:latin typeface="Times New Roman"/>
              <a:cs typeface="Times New Roman"/>
            </a:endParaRPr>
          </a:p>
          <a:p>
            <a:pPr marL="434975" marR="5080">
              <a:lnSpc>
                <a:spcPct val="149400"/>
              </a:lnSpc>
            </a:pP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lower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After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push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 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‘(‘, push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182245" marR="5080" indent="-169545">
              <a:lnSpc>
                <a:spcPct val="149400"/>
              </a:lnSpc>
              <a:spcBef>
                <a:spcPts val="229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symbol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“)”,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elements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until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“(“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encountered and discard both the parentheses.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07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Postfix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3" y="818054"/>
            <a:ext cx="2396465" cy="23099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585" y="698098"/>
            <a:ext cx="1595521" cy="14064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861"/>
            <a:ext cx="3001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Prefix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332" y="1176750"/>
            <a:ext cx="4297045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69545">
              <a:lnSpc>
                <a:spcPct val="149400"/>
              </a:lnSpc>
              <a:spcBef>
                <a:spcPts val="10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Reverse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expression.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Note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reversing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‘(‘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‘)’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 ‘)’ becomes ‘(‘.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Obtain the </a:t>
            </a:r>
            <a:r>
              <a:rPr sz="1000" spc="-10" dirty="0">
                <a:latin typeface="Times New Roman"/>
                <a:cs typeface="Times New Roman"/>
              </a:rPr>
              <a:t>postfix</a:t>
            </a:r>
            <a:r>
              <a:rPr sz="1000" spc="-5" dirty="0">
                <a:latin typeface="Times New Roman"/>
                <a:cs typeface="Times New Roman"/>
              </a:rPr>
              <a:t> expression of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modified</a:t>
            </a:r>
            <a:r>
              <a:rPr sz="1000" spc="-5" dirty="0">
                <a:latin typeface="Times New Roman"/>
                <a:cs typeface="Times New Roman"/>
              </a:rPr>
              <a:t> expression.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Reverse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postfix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desired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prefix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001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Prefix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33" y="828094"/>
            <a:ext cx="2376520" cy="2285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977" y="688619"/>
            <a:ext cx="1613036" cy="1516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3305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Evaluation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Postfix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Expression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using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807534"/>
            <a:ext cx="4380865" cy="211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Create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 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 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(or values).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 the </a:t>
            </a:r>
            <a:r>
              <a:rPr sz="1000" spc="-10" dirty="0">
                <a:latin typeface="Times New Roman"/>
                <a:cs typeface="Times New Roman"/>
              </a:rPr>
              <a:t>given</a:t>
            </a:r>
            <a:r>
              <a:rPr sz="1000" spc="-5" dirty="0">
                <a:latin typeface="Times New Roman"/>
                <a:cs typeface="Times New Roman"/>
              </a:rPr>
              <a:t> expression from left to right.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4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element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push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>
              <a:lnSpc>
                <a:spcPct val="149400"/>
              </a:lnSpc>
              <a:spcBef>
                <a:spcPts val="30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scanned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element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operator,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Eval-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uate the operation 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push the result back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 the stack.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ended,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final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answer.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Times New Roman"/>
                <a:cs typeface="Times New Roman"/>
              </a:rPr>
              <a:t>Note:-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Let’s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assume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next-top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 /.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So, always </a:t>
            </a:r>
            <a:r>
              <a:rPr sz="1000" spc="-10" dirty="0">
                <a:latin typeface="Times New Roman"/>
                <a:cs typeface="Times New Roman"/>
              </a:rPr>
              <a:t>evaluate </a:t>
            </a:r>
            <a:r>
              <a:rPr sz="1000" spc="-5" dirty="0">
                <a:latin typeface="Times New Roman"/>
                <a:cs typeface="Times New Roman"/>
              </a:rPr>
              <a:t>the operation like B / A. </a:t>
            </a:r>
            <a:r>
              <a:rPr sz="1000" spc="-10" dirty="0">
                <a:latin typeface="Times New Roman"/>
                <a:cs typeface="Times New Roman"/>
              </a:rPr>
              <a:t>Similarly, </a:t>
            </a:r>
            <a:r>
              <a:rPr sz="1000" spc="-5" dirty="0">
                <a:latin typeface="Times New Roman"/>
                <a:cs typeface="Times New Roman"/>
              </a:rPr>
              <a:t>if the operator is *, 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*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A.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5" dirty="0">
                <a:latin typeface="Times New Roman"/>
                <a:cs typeface="Times New Roman"/>
              </a:rPr>
              <a:t>-,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operation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 be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 A.</a:t>
            </a:r>
            <a:r>
              <a:rPr sz="1000" spc="-10" dirty="0">
                <a:latin typeface="Times New Roman"/>
                <a:cs typeface="Times New Roman"/>
              </a:rPr>
              <a:t> For </a:t>
            </a:r>
            <a:r>
              <a:rPr sz="1000" spc="-5" dirty="0">
                <a:latin typeface="Times New Roman"/>
                <a:cs typeface="Times New Roman"/>
              </a:rPr>
              <a:t>+, 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 be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 A.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305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Postfix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Expression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6" y="817686"/>
            <a:ext cx="2405502" cy="22937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0497" y="705700"/>
            <a:ext cx="1235506" cy="11582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386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Practice</a:t>
            </a:r>
            <a:r>
              <a:rPr sz="1400" spc="-6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Questions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32" y="893450"/>
            <a:ext cx="3082290" cy="186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-5" dirty="0">
                <a:latin typeface="Times New Roman"/>
                <a:cs typeface="Times New Roman"/>
              </a:rPr>
              <a:t> 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Prefix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Postfix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without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</a:t>
            </a:r>
            <a:endParaRPr sz="10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790"/>
              </a:spcBef>
            </a:pPr>
            <a:r>
              <a:rPr sz="1000" spc="-5" dirty="0">
                <a:latin typeface="Times New Roman"/>
                <a:cs typeface="Times New Roman"/>
              </a:rPr>
              <a:t>((A+B)*(C+E))</a:t>
            </a:r>
            <a:endParaRPr sz="10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Times New Roman"/>
                <a:cs typeface="Times New Roman"/>
              </a:rPr>
              <a:t>((A*(B*(C+D)+E)+F))</a:t>
            </a:r>
            <a:endParaRPr sz="10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Times New Roman"/>
                <a:cs typeface="Times New Roman"/>
              </a:rPr>
              <a:t>((A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B)*(C–D)+E)/(F+G)</a:t>
            </a:r>
            <a:endParaRPr sz="1000">
              <a:latin typeface="Times New Roman"/>
              <a:cs typeface="Times New Roman"/>
            </a:endParaRPr>
          </a:p>
          <a:p>
            <a:pPr marL="434975" marR="422909" indent="-422909">
              <a:lnSpc>
                <a:spcPct val="166000"/>
              </a:lnSpc>
              <a:spcBef>
                <a:spcPts val="10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-5" dirty="0">
                <a:latin typeface="Times New Roman"/>
                <a:cs typeface="Times New Roman"/>
              </a:rPr>
              <a:t> to </a:t>
            </a:r>
            <a:r>
              <a:rPr sz="1000" spc="-15" dirty="0">
                <a:latin typeface="Times New Roman"/>
                <a:cs typeface="Times New Roman"/>
              </a:rPr>
              <a:t>Prefix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Postfix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expression using stack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A+B*C/D-E</a:t>
            </a:r>
            <a:endParaRPr sz="1000">
              <a:latin typeface="Times New Roman"/>
              <a:cs typeface="Times New Roman"/>
            </a:endParaRPr>
          </a:p>
          <a:p>
            <a:pPr marL="434975" marR="1829435">
              <a:lnSpc>
                <a:spcPct val="149400"/>
              </a:lnSpc>
            </a:pPr>
            <a:r>
              <a:rPr sz="1000" spc="-5" dirty="0">
                <a:latin typeface="Times New Roman"/>
                <a:cs typeface="Times New Roman"/>
              </a:rPr>
              <a:t>(A+B*(C-D))/E  </a:t>
            </a:r>
            <a:r>
              <a:rPr sz="1000" spc="35" dirty="0">
                <a:latin typeface="Times New Roman"/>
                <a:cs typeface="Times New Roman"/>
              </a:rPr>
              <a:t>A/B</a:t>
            </a:r>
            <a:r>
              <a:rPr sz="700" spc="35" dirty="0">
                <a:latin typeface="Lucida Sans Unicode"/>
                <a:cs typeface="Lucida Sans Unicode"/>
              </a:rPr>
              <a:t>0</a:t>
            </a:r>
            <a:r>
              <a:rPr sz="1000" spc="35" dirty="0">
                <a:latin typeface="Times New Roman"/>
                <a:cs typeface="Times New Roman"/>
              </a:rPr>
              <a:t>C-D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75" y="633857"/>
            <a:ext cx="148031" cy="148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154" y="636806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395" y="608500"/>
            <a:ext cx="1167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Arithmetic</a:t>
            </a:r>
            <a:r>
              <a:rPr sz="1000" spc="-3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Expression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5" y="963358"/>
            <a:ext cx="148031" cy="1480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154" y="96630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395" y="938001"/>
            <a:ext cx="1684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Types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of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Arithmetic Expressions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5" y="1292872"/>
            <a:ext cx="148031" cy="1480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154" y="1295199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395" y="1267516"/>
            <a:ext cx="1392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Operator</a:t>
            </a: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Precedence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Table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5" y="1622374"/>
            <a:ext cx="148031" cy="1480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0154" y="1625323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395" y="1597017"/>
            <a:ext cx="2560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Conversion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of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Infix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to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Postfix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without using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975" y="1951875"/>
            <a:ext cx="148031" cy="1480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154" y="1954202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395" y="1926519"/>
            <a:ext cx="2510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Conversion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of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Infix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to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Prefix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without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using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975" y="2281390"/>
            <a:ext cx="148031" cy="148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975" y="2610878"/>
            <a:ext cx="148031" cy="1480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975" y="2940380"/>
            <a:ext cx="148031" cy="1480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4754" y="2256020"/>
            <a:ext cx="249174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6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Conversion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 of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Infix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to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Postfix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0" action="ppaction://hlinksldjump"/>
              </a:rPr>
              <a:t> using Stack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7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Conversion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of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Infix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to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Prefix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using Stack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8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Evaluation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of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Postfix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 Expression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12" action="ppaction://hlinksldjump"/>
              </a:rPr>
              <a:t>using Stack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763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30" y="1548719"/>
            <a:ext cx="4229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[1]</a:t>
            </a:r>
            <a:r>
              <a:rPr spc="5" dirty="0"/>
              <a:t> </a:t>
            </a:r>
            <a:r>
              <a:rPr spc="-5" dirty="0"/>
              <a:t>Goodrich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Tamassia</a:t>
            </a:r>
            <a:r>
              <a:rPr spc="5" dirty="0"/>
              <a:t> </a:t>
            </a:r>
            <a:r>
              <a:rPr spc="-5" dirty="0"/>
              <a:t>‘Data</a:t>
            </a:r>
            <a:r>
              <a:rPr spc="5" dirty="0"/>
              <a:t> </a:t>
            </a:r>
            <a:r>
              <a:rPr spc="-5" dirty="0"/>
              <a:t>Structures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Algorithms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15" dirty="0"/>
              <a:t>java</a:t>
            </a:r>
            <a:r>
              <a:rPr spc="5" dirty="0"/>
              <a:t> </a:t>
            </a:r>
            <a:r>
              <a:rPr spc="-5" dirty="0"/>
              <a:t>’,</a:t>
            </a:r>
            <a:r>
              <a:rPr spc="5" dirty="0"/>
              <a:t> </a:t>
            </a:r>
            <a:r>
              <a:rPr spc="-25" dirty="0"/>
              <a:t>Wiley,</a:t>
            </a:r>
            <a:r>
              <a:rPr spc="5" dirty="0"/>
              <a:t> </a:t>
            </a:r>
            <a:r>
              <a:rPr spc="-5" dirty="0"/>
              <a:t>India.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741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Arithmetic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Expressions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169545">
              <a:lnSpc>
                <a:spcPct val="149400"/>
              </a:lnSpc>
              <a:spcBef>
                <a:spcPts val="10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pc="-5" dirty="0"/>
              <a:t>An</a:t>
            </a:r>
            <a:r>
              <a:rPr spc="155" dirty="0"/>
              <a:t> </a:t>
            </a:r>
            <a:r>
              <a:rPr spc="-5" dirty="0"/>
              <a:t>arithmetic</a:t>
            </a:r>
            <a:r>
              <a:rPr spc="160" dirty="0"/>
              <a:t> </a:t>
            </a:r>
            <a:r>
              <a:rPr spc="-5" dirty="0"/>
              <a:t>expression</a:t>
            </a:r>
            <a:r>
              <a:rPr spc="160" dirty="0"/>
              <a:t> </a:t>
            </a:r>
            <a:r>
              <a:rPr spc="-5" dirty="0"/>
              <a:t>consists</a:t>
            </a:r>
            <a:r>
              <a:rPr spc="160" dirty="0"/>
              <a:t> </a:t>
            </a:r>
            <a:r>
              <a:rPr spc="-5" dirty="0"/>
              <a:t>of</a:t>
            </a:r>
            <a:r>
              <a:rPr spc="155" dirty="0"/>
              <a:t> </a:t>
            </a:r>
            <a:r>
              <a:rPr spc="-5" dirty="0"/>
              <a:t>some</a:t>
            </a:r>
            <a:r>
              <a:rPr spc="160" dirty="0"/>
              <a:t> </a:t>
            </a:r>
            <a:r>
              <a:rPr spc="-5" dirty="0"/>
              <a:t>operators</a:t>
            </a:r>
            <a:r>
              <a:rPr spc="160" dirty="0"/>
              <a:t> </a:t>
            </a:r>
            <a:r>
              <a:rPr spc="-5" dirty="0"/>
              <a:t>(+,</a:t>
            </a:r>
            <a:r>
              <a:rPr spc="200" dirty="0"/>
              <a:t> </a:t>
            </a:r>
            <a:r>
              <a:rPr spc="-5" dirty="0"/>
              <a:t>-,</a:t>
            </a:r>
            <a:r>
              <a:rPr spc="200" dirty="0"/>
              <a:t> </a:t>
            </a:r>
            <a:r>
              <a:rPr spc="-5" dirty="0"/>
              <a:t>*,</a:t>
            </a:r>
            <a:r>
              <a:rPr spc="200" dirty="0"/>
              <a:t> </a:t>
            </a:r>
            <a:r>
              <a:rPr spc="-5" dirty="0"/>
              <a:t>/,etc)</a:t>
            </a:r>
            <a:r>
              <a:rPr spc="155" dirty="0"/>
              <a:t> </a:t>
            </a:r>
            <a:r>
              <a:rPr spc="-5" dirty="0"/>
              <a:t>and</a:t>
            </a:r>
            <a:r>
              <a:rPr spc="160" dirty="0"/>
              <a:t> </a:t>
            </a:r>
            <a:r>
              <a:rPr spc="-5" dirty="0"/>
              <a:t>some </a:t>
            </a:r>
            <a:r>
              <a:rPr spc="-235" dirty="0"/>
              <a:t> </a:t>
            </a:r>
            <a:r>
              <a:rPr spc="-5" dirty="0"/>
              <a:t>operands</a:t>
            </a:r>
            <a:r>
              <a:rPr spc="-10" dirty="0"/>
              <a:t> </a:t>
            </a:r>
            <a:r>
              <a:rPr spc="-5" dirty="0"/>
              <a:t>(variables).</a:t>
            </a:r>
            <a:endParaRPr sz="700">
              <a:latin typeface="Lucida Sans Unicode"/>
              <a:cs typeface="Lucida Sans Unicode"/>
            </a:endParaRPr>
          </a:p>
          <a:p>
            <a:pPr marL="262890">
              <a:lnSpc>
                <a:spcPct val="100000"/>
              </a:lnSpc>
              <a:spcBef>
                <a:spcPts val="595"/>
              </a:spcBef>
            </a:pPr>
            <a:r>
              <a:rPr spc="-5" dirty="0"/>
              <a:t>Example:-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+</a:t>
            </a:r>
            <a:r>
              <a:rPr spc="-20" dirty="0"/>
              <a:t> </a:t>
            </a:r>
            <a:r>
              <a:rPr spc="-5" dirty="0"/>
              <a:t>b</a:t>
            </a:r>
          </a:p>
          <a:p>
            <a:pPr marL="262890">
              <a:lnSpc>
                <a:spcPct val="100000"/>
              </a:lnSpc>
              <a:spcBef>
                <a:spcPts val="590"/>
              </a:spcBef>
            </a:pPr>
            <a:r>
              <a:rPr spc="-5" dirty="0"/>
              <a:t>a,</a:t>
            </a:r>
            <a:r>
              <a:rPr dirty="0"/>
              <a:t> </a:t>
            </a:r>
            <a:r>
              <a:rPr spc="-5" dirty="0"/>
              <a:t>b</a:t>
            </a:r>
            <a:r>
              <a:rPr dirty="0"/>
              <a:t> </a:t>
            </a:r>
            <a:r>
              <a:rPr spc="-5" dirty="0"/>
              <a:t>:-</a:t>
            </a:r>
            <a:r>
              <a:rPr dirty="0"/>
              <a:t> </a:t>
            </a:r>
            <a:r>
              <a:rPr spc="-5" dirty="0"/>
              <a:t>operands</a:t>
            </a:r>
            <a:r>
              <a:rPr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variables</a:t>
            </a:r>
            <a:r>
              <a:rPr spc="5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which</a:t>
            </a:r>
            <a:r>
              <a:rPr dirty="0"/>
              <a:t> </a:t>
            </a:r>
            <a:r>
              <a:rPr spc="-5" dirty="0"/>
              <a:t>operation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going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performed.</a:t>
            </a:r>
          </a:p>
          <a:p>
            <a:pPr marL="262890" marR="5080">
              <a:lnSpc>
                <a:spcPct val="149400"/>
              </a:lnSpc>
            </a:pPr>
            <a:r>
              <a:rPr spc="-5" dirty="0"/>
              <a:t>+</a:t>
            </a:r>
            <a:r>
              <a:rPr spc="-25" dirty="0"/>
              <a:t> </a:t>
            </a:r>
            <a:r>
              <a:rPr spc="-5" dirty="0"/>
              <a:t>:-</a:t>
            </a:r>
            <a:r>
              <a:rPr spc="-20" dirty="0"/>
              <a:t> </a:t>
            </a:r>
            <a:r>
              <a:rPr spc="-5" dirty="0"/>
              <a:t>operator</a:t>
            </a:r>
            <a:r>
              <a:rPr spc="-20" dirty="0"/>
              <a:t> </a:t>
            </a:r>
            <a:r>
              <a:rPr spc="-5" dirty="0"/>
              <a:t>denoting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type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operation</a:t>
            </a:r>
            <a:r>
              <a:rPr spc="-20" dirty="0"/>
              <a:t> </a:t>
            </a:r>
            <a:r>
              <a:rPr spc="-5" dirty="0"/>
              <a:t>going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happen,</a:t>
            </a:r>
            <a:r>
              <a:rPr spc="-15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5" dirty="0"/>
              <a:t>is,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this</a:t>
            </a:r>
            <a:r>
              <a:rPr spc="-20" dirty="0"/>
              <a:t> </a:t>
            </a:r>
            <a:r>
              <a:rPr spc="-5" dirty="0"/>
              <a:t>case </a:t>
            </a:r>
            <a:r>
              <a:rPr spc="-23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Addition(+).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861"/>
            <a:ext cx="2414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Arithmetic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332" y="1343754"/>
            <a:ext cx="427228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Infix: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between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operands.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Examples:-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a+b,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a-b,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a*b,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a/b.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Postfix: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after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operands.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Examples:-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ab+,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ab-,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ab*,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ab/.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Prefix: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operands.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Examples:-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+ab,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-ab,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*ab,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/ab.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1993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Precedence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59" y="510063"/>
            <a:ext cx="4032095" cy="2700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38" y="639386"/>
            <a:ext cx="3549767" cy="25119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11" y="662914"/>
            <a:ext cx="3141009" cy="20419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2814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Conversion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Arithmetic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Expressions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1131194"/>
            <a:ext cx="281495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Conversion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Postfix.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Conversion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Infix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Prefix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000" b="1" spc="-5" dirty="0">
                <a:latin typeface="Times New Roman"/>
                <a:cs typeface="Times New Roman"/>
              </a:rPr>
              <a:t>The </a:t>
            </a:r>
            <a:r>
              <a:rPr sz="1000" b="1" spc="-10" dirty="0">
                <a:latin typeface="Times New Roman"/>
                <a:cs typeface="Times New Roman"/>
              </a:rPr>
              <a:t>conversion</a:t>
            </a:r>
            <a:r>
              <a:rPr sz="1000" b="1" spc="-5" dirty="0">
                <a:latin typeface="Times New Roman"/>
                <a:cs typeface="Times New Roman"/>
              </a:rPr>
              <a:t> of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these expressions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can be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done by: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5"/>
              </a:spcBef>
            </a:pPr>
            <a:r>
              <a:rPr sz="700" spc="615" dirty="0">
                <a:latin typeface="Lucida Sans Unicode"/>
                <a:cs typeface="Lucida Sans Unicode"/>
              </a:rPr>
              <a:t>  </a:t>
            </a:r>
            <a:r>
              <a:rPr sz="7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without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3675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Conversion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Infix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Postfix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10" y="442963"/>
            <a:ext cx="4031961" cy="30130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788</Words>
  <Application>Microsoft Office PowerPoint</Application>
  <PresentationFormat>Custom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Sans Unicode</vt:lpstr>
      <vt:lpstr>Microsoft Sans Serif</vt:lpstr>
      <vt:lpstr>Times New Roman</vt:lpstr>
      <vt:lpstr>Office Theme</vt:lpstr>
      <vt:lpstr>PowerPoint Presentation</vt:lpstr>
      <vt:lpstr>Contents</vt:lpstr>
      <vt:lpstr>Arithmetic Expressions</vt:lpstr>
      <vt:lpstr>PowerPoint Presentation</vt:lpstr>
      <vt:lpstr>PowerPoint Presentation</vt:lpstr>
      <vt:lpstr>PowerPoint Presentation</vt:lpstr>
      <vt:lpstr>PowerPoint Presentation</vt:lpstr>
      <vt:lpstr>Conversion of Arithmetic Expressions</vt:lpstr>
      <vt:lpstr>PowerPoint Presentation</vt:lpstr>
      <vt:lpstr>PowerPoint Presentation</vt:lpstr>
      <vt:lpstr>PowerPoint Presentation</vt:lpstr>
      <vt:lpstr>PowerPoint Presentation</vt:lpstr>
      <vt:lpstr>Conversion of Infix to Postfix using Stack</vt:lpstr>
      <vt:lpstr>PowerPoint Presentation</vt:lpstr>
      <vt:lpstr>PowerPoint Presentation</vt:lpstr>
      <vt:lpstr>PowerPoint Presentation</vt:lpstr>
      <vt:lpstr>Evaluation of Postfix Expression using Stack</vt:lpstr>
      <vt:lpstr>PowerPoint Presentation</vt:lpstr>
      <vt:lpstr>Practice Questions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Stack</dc:title>
  <dc:creator> Lecture 29</dc:creator>
  <cp:lastModifiedBy>Abdul Aleem</cp:lastModifiedBy>
  <cp:revision>1</cp:revision>
  <dcterms:created xsi:type="dcterms:W3CDTF">2023-12-02T16:02:20Z</dcterms:created>
  <dcterms:modified xsi:type="dcterms:W3CDTF">2023-12-02T16:23:22Z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