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8861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8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5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42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5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6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20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5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5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8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5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42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5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6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20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5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5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8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5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42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5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6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20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5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5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448" y="33018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831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633" y="329793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96" y="329158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52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38" y="330428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37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38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47" y="329158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46" y="329793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47" y="332968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44" y="32915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2206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9557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9158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30" y="1548719"/>
            <a:ext cx="438243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722" y="782301"/>
            <a:ext cx="4378655" cy="1948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1431" y="3358150"/>
            <a:ext cx="2546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‹#›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29" y="385863"/>
            <a:ext cx="4507865" cy="530225"/>
            <a:chOff x="75729" y="385863"/>
            <a:chExt cx="4507865" cy="530225"/>
          </a:xfrm>
        </p:grpSpPr>
        <p:sp>
          <p:nvSpPr>
            <p:cNvPr id="3" name="object 3"/>
            <p:cNvSpPr/>
            <p:nvPr/>
          </p:nvSpPr>
          <p:spPr>
            <a:xfrm>
              <a:off x="75729" y="385863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6" y="82384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530" y="449124"/>
              <a:ext cx="4457065" cy="467359"/>
            </a:xfrm>
            <a:custGeom>
              <a:avLst/>
              <a:gdLst/>
              <a:ahLst/>
              <a:cxnLst/>
              <a:rect l="l" t="t" r="r" b="b"/>
              <a:pathLst>
                <a:path w="4457065" h="467359">
                  <a:moveTo>
                    <a:pt x="4456607" y="0"/>
                  </a:moveTo>
                  <a:lnTo>
                    <a:pt x="0" y="0"/>
                  </a:lnTo>
                  <a:lnTo>
                    <a:pt x="0" y="466749"/>
                  </a:lnTo>
                  <a:lnTo>
                    <a:pt x="4456607" y="466749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9" y="430288"/>
              <a:ext cx="4457065" cy="434975"/>
            </a:xfrm>
            <a:custGeom>
              <a:avLst/>
              <a:gdLst/>
              <a:ahLst/>
              <a:cxnLst/>
              <a:rect l="l" t="t" r="r" b="b"/>
              <a:pathLst>
                <a:path w="4457065" h="434975">
                  <a:moveTo>
                    <a:pt x="4456606" y="0"/>
                  </a:moveTo>
                  <a:lnTo>
                    <a:pt x="0" y="0"/>
                  </a:lnTo>
                  <a:lnTo>
                    <a:pt x="0" y="383985"/>
                  </a:lnTo>
                  <a:lnTo>
                    <a:pt x="4008" y="403710"/>
                  </a:lnTo>
                  <a:lnTo>
                    <a:pt x="14922" y="419862"/>
                  </a:lnTo>
                  <a:lnTo>
                    <a:pt x="31075" y="430777"/>
                  </a:lnTo>
                  <a:lnTo>
                    <a:pt x="50800" y="434785"/>
                  </a:lnTo>
                  <a:lnTo>
                    <a:pt x="4405806" y="434785"/>
                  </a:lnTo>
                  <a:lnTo>
                    <a:pt x="4425531" y="430777"/>
                  </a:lnTo>
                  <a:lnTo>
                    <a:pt x="4441684" y="419862"/>
                  </a:lnTo>
                  <a:lnTo>
                    <a:pt x="4452598" y="403710"/>
                  </a:lnTo>
                  <a:lnTo>
                    <a:pt x="4456606" y="383985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29766" y="487449"/>
            <a:ext cx="19488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1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18827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POP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Operations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on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Stack</a:t>
            </a:r>
            <a:endParaRPr sz="1400"/>
          </a:p>
        </p:txBody>
      </p:sp>
      <p:sp>
        <p:nvSpPr>
          <p:cNvPr id="4" name="object 4"/>
          <p:cNvSpPr txBox="1"/>
          <p:nvPr/>
        </p:nvSpPr>
        <p:spPr>
          <a:xfrm>
            <a:off x="1024813" y="2605917"/>
            <a:ext cx="10160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10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893" y="684117"/>
            <a:ext cx="2758440" cy="18478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pop()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(isEmpty())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6230" marR="5080">
              <a:lnSpc>
                <a:spcPct val="1494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System.out.println("Underflow");  System.exit(0);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arr[top--];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17614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316" y="872728"/>
            <a:ext cx="3723402" cy="15487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36903" y="2538267"/>
            <a:ext cx="15347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1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3: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POP operation in 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11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1280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Display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the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stack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12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315" y="593020"/>
            <a:ext cx="1847850" cy="23031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int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peek()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19760" marR="5080" indent="-227965">
              <a:lnSpc>
                <a:spcPct val="149400"/>
              </a:lnSpc>
            </a:pPr>
            <a:r>
              <a:rPr sz="1000" spc="-5" dirty="0">
                <a:latin typeface="Courier New"/>
                <a:cs typeface="Courier New"/>
              </a:rPr>
              <a:t>if (!isEmpty()) {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arr[top];</a:t>
            </a:r>
            <a:endParaRPr sz="10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System.exit(0);</a:t>
            </a:r>
            <a:endParaRPr sz="1000">
              <a:latin typeface="Courier New"/>
              <a:cs typeface="Courier New"/>
            </a:endParaRPr>
          </a:p>
          <a:p>
            <a:pPr marL="391795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230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-1;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2788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(Example)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4948" y="1008720"/>
            <a:ext cx="962841" cy="1193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1559" y="2343780"/>
            <a:ext cx="1704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Figure 4: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Display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the Stack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elements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13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2675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Linked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List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implementation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stack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97332" y="713898"/>
            <a:ext cx="2056130" cy="129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69545" algn="just">
              <a:lnSpc>
                <a:spcPct val="149400"/>
              </a:lnSpc>
              <a:spcBef>
                <a:spcPts val="10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Linked list allocates the memory dy-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namically.</a:t>
            </a:r>
            <a:endParaRPr sz="1000">
              <a:latin typeface="Times New Roman"/>
              <a:cs typeface="Times New Roman"/>
            </a:endParaRPr>
          </a:p>
          <a:p>
            <a:pPr marL="182245" marR="5080" indent="-169545" algn="just">
              <a:lnSpc>
                <a:spcPct val="149400"/>
              </a:lnSpc>
              <a:spcBef>
                <a:spcPts val="1065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linked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implementation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stack, the nodes are maintained non-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contiguously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 the </a:t>
            </a:r>
            <a:r>
              <a:rPr sz="1000" spc="-15" dirty="0">
                <a:latin typeface="Times New Roman"/>
                <a:cs typeface="Times New Roman"/>
              </a:rPr>
              <a:t>memory.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332" y="2122557"/>
            <a:ext cx="2056130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69545" algn="just">
              <a:lnSpc>
                <a:spcPct val="149400"/>
              </a:lnSpc>
              <a:spcBef>
                <a:spcPts val="10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node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contains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4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pointer</a:t>
            </a:r>
            <a:r>
              <a:rPr sz="1000" spc="4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its immediate successor node in the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492" y="882936"/>
            <a:ext cx="1688195" cy="16353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4567" y="2661940"/>
            <a:ext cx="21399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1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5: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Linked List implementation of 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14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1265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PUSH</a:t>
            </a:r>
            <a:r>
              <a:rPr sz="1400" spc="-8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Operation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15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30" y="501085"/>
            <a:ext cx="4380865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94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Adding a node to the stack is referred to as </a:t>
            </a:r>
            <a:r>
              <a:rPr sz="1000" b="1" spc="-5" dirty="0">
                <a:latin typeface="Times New Roman"/>
                <a:cs typeface="Times New Roman"/>
              </a:rPr>
              <a:t>push </a:t>
            </a:r>
            <a:r>
              <a:rPr sz="1000" spc="-5" dirty="0">
                <a:latin typeface="Times New Roman"/>
                <a:cs typeface="Times New Roman"/>
              </a:rPr>
              <a:t>operation. Pushing an element to a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linked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implementation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array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implementation.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 order 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push 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element onto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stack,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following steps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are </a:t>
            </a:r>
            <a:r>
              <a:rPr sz="1000" spc="-10" dirty="0">
                <a:latin typeface="Times New Roman"/>
                <a:cs typeface="Times New Roman"/>
              </a:rPr>
              <a:t>involved.</a:t>
            </a:r>
            <a:endParaRPr sz="1000">
              <a:latin typeface="Times New Roman"/>
              <a:cs typeface="Times New Roman"/>
            </a:endParaRPr>
          </a:p>
          <a:p>
            <a:pPr marL="95885" algn="just">
              <a:lnSpc>
                <a:spcPct val="100000"/>
              </a:lnSpc>
              <a:spcBef>
                <a:spcPts val="89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Create 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node </a:t>
            </a:r>
            <a:r>
              <a:rPr sz="1000" spc="-15" dirty="0">
                <a:latin typeface="Times New Roman"/>
                <a:cs typeface="Times New Roman"/>
              </a:rPr>
              <a:t>first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allocate memory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it.</a:t>
            </a: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  <a:spcBef>
                <a:spcPts val="30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If the list is empty then the item is to be pushed as the start node of the list. This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includes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value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node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null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 the node.</a:t>
            </a: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  <a:spcBef>
                <a:spcPts val="30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some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nodes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already, </a:t>
            </a:r>
            <a:r>
              <a:rPr sz="1000" spc="-5" dirty="0">
                <a:latin typeface="Times New Roman"/>
                <a:cs typeface="Times New Roman"/>
              </a:rPr>
              <a:t>then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we</a:t>
            </a:r>
            <a:r>
              <a:rPr sz="1000" spc="-15" dirty="0">
                <a:latin typeface="Times New Roman"/>
                <a:cs typeface="Times New Roman"/>
              </a:rPr>
              <a:t> have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new </a:t>
            </a:r>
            <a:r>
              <a:rPr sz="1000" spc="-5" dirty="0">
                <a:latin typeface="Times New Roman"/>
                <a:cs typeface="Times New Roman"/>
              </a:rPr>
              <a:t>element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beginning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violate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property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stack).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purpose,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 the address of the starting element to the address </a:t>
            </a:r>
            <a:r>
              <a:rPr sz="1000" spc="-15" dirty="0">
                <a:latin typeface="Times New Roman"/>
                <a:cs typeface="Times New Roman"/>
              </a:rPr>
              <a:t>field </a:t>
            </a:r>
            <a:r>
              <a:rPr sz="1000" spc="-5" dirty="0">
                <a:latin typeface="Times New Roman"/>
                <a:cs typeface="Times New Roman"/>
              </a:rPr>
              <a:t>of the </a:t>
            </a:r>
            <a:r>
              <a:rPr sz="1000" spc="-15" dirty="0">
                <a:latin typeface="Times New Roman"/>
                <a:cs typeface="Times New Roman"/>
              </a:rPr>
              <a:t>new </a:t>
            </a:r>
            <a:r>
              <a:rPr sz="1000" spc="-5" dirty="0">
                <a:latin typeface="Times New Roman"/>
                <a:cs typeface="Times New Roman"/>
              </a:rPr>
              <a:t>node and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make the </a:t>
            </a:r>
            <a:r>
              <a:rPr sz="1000" spc="-15" dirty="0">
                <a:latin typeface="Times New Roman"/>
                <a:cs typeface="Times New Roman"/>
              </a:rPr>
              <a:t>new</a:t>
            </a:r>
            <a:r>
              <a:rPr sz="1000" spc="-5" dirty="0">
                <a:latin typeface="Times New Roman"/>
                <a:cs typeface="Times New Roman"/>
              </a:rPr>
              <a:t> node, the starting node of the list.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1265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r>
              <a:rPr sz="1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446" y="759870"/>
            <a:ext cx="2305385" cy="19642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1546" y="2926989"/>
            <a:ext cx="1704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Figure 6: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Adding a node to the 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16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1134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POP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Operation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17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30" y="708844"/>
            <a:ext cx="4380865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940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Deleting a node from the top of stack is referred to as </a:t>
            </a:r>
            <a:r>
              <a:rPr sz="1000" b="1" spc="-5" dirty="0">
                <a:latin typeface="Times New Roman"/>
                <a:cs typeface="Times New Roman"/>
              </a:rPr>
              <a:t>pop </a:t>
            </a:r>
            <a:r>
              <a:rPr sz="1000" spc="-5" dirty="0">
                <a:latin typeface="Times New Roman"/>
                <a:cs typeface="Times New Roman"/>
              </a:rPr>
              <a:t>operation.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 order to pop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 element from 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stack, we need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follow</a:t>
            </a:r>
            <a:r>
              <a:rPr sz="1000" spc="-5" dirty="0">
                <a:latin typeface="Times New Roman"/>
                <a:cs typeface="Times New Roman"/>
              </a:rPr>
              <a:t> the following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steps :</a:t>
            </a: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  <a:spcBef>
                <a:spcPts val="30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Check </a:t>
            </a:r>
            <a:r>
              <a:rPr sz="1000" b="1" spc="-10" dirty="0">
                <a:latin typeface="Times New Roman"/>
                <a:cs typeface="Times New Roman"/>
              </a:rPr>
              <a:t>for </a:t>
            </a:r>
            <a:r>
              <a:rPr sz="1000" b="1" spc="-5" dirty="0">
                <a:latin typeface="Times New Roman"/>
                <a:cs typeface="Times New Roman"/>
              </a:rPr>
              <a:t>the </a:t>
            </a:r>
            <a:r>
              <a:rPr sz="1000" b="1" spc="-10" dirty="0">
                <a:latin typeface="Times New Roman"/>
                <a:cs typeface="Times New Roman"/>
              </a:rPr>
              <a:t>underflow </a:t>
            </a:r>
            <a:r>
              <a:rPr sz="1000" b="1" spc="-5" dirty="0">
                <a:latin typeface="Times New Roman"/>
                <a:cs typeface="Times New Roman"/>
              </a:rPr>
              <a:t>condition: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spc="-15" dirty="0">
                <a:latin typeface="Times New Roman"/>
                <a:cs typeface="Times New Roman"/>
              </a:rPr>
              <a:t>underflow </a:t>
            </a:r>
            <a:r>
              <a:rPr sz="1000" spc="-5" dirty="0">
                <a:latin typeface="Times New Roman"/>
                <a:cs typeface="Times New Roman"/>
              </a:rPr>
              <a:t>condition occurs when we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try to pop from an already empty stack.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stack will be empty if the head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pointer of the list points to null.</a:t>
            </a: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  <a:spcBef>
                <a:spcPts val="30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Adjust the head pointer accordingly: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 stack, the elements are popped only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 one end, therefore, the </a:t>
            </a:r>
            <a:r>
              <a:rPr sz="1000" spc="-10" dirty="0">
                <a:latin typeface="Times New Roman"/>
                <a:cs typeface="Times New Roman"/>
              </a:rPr>
              <a:t>value </a:t>
            </a:r>
            <a:r>
              <a:rPr sz="1000" spc="-5" dirty="0">
                <a:latin typeface="Times New Roman"/>
                <a:cs typeface="Times New Roman"/>
              </a:rPr>
              <a:t>stored in the head pointer must be deleted and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node must be free.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next </a:t>
            </a:r>
            <a:r>
              <a:rPr sz="1000" spc="-5" dirty="0">
                <a:latin typeface="Times New Roman"/>
                <a:cs typeface="Times New Roman"/>
              </a:rPr>
              <a:t>node of the head node </a:t>
            </a:r>
            <a:r>
              <a:rPr sz="1000" spc="-15" dirty="0">
                <a:latin typeface="Times New Roman"/>
                <a:cs typeface="Times New Roman"/>
              </a:rPr>
              <a:t>now </a:t>
            </a:r>
            <a:r>
              <a:rPr sz="1000" spc="-5" dirty="0">
                <a:latin typeface="Times New Roman"/>
                <a:cs typeface="Times New Roman"/>
              </a:rPr>
              <a:t>becomes the head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node.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1134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POP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02" y="536886"/>
            <a:ext cx="3959975" cy="23167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890" y="2913019"/>
            <a:ext cx="188848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Figure 7: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Deleting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a node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from the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18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1331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Display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the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nodes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97332" y="398672"/>
            <a:ext cx="4297045" cy="7086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Copy the head pointer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 a temporary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pointer.</a:t>
            </a:r>
            <a:endParaRPr sz="1000">
              <a:latin typeface="Times New Roman"/>
              <a:cs typeface="Times New Roman"/>
            </a:endParaRPr>
          </a:p>
          <a:p>
            <a:pPr marL="182245" marR="5080" indent="-169545">
              <a:lnSpc>
                <a:spcPct val="149400"/>
              </a:lnSpc>
              <a:spcBef>
                <a:spcPts val="5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temporary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pointer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through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nodes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print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value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field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attached to </a:t>
            </a:r>
            <a:r>
              <a:rPr sz="1000" spc="-10" dirty="0">
                <a:latin typeface="Times New Roman"/>
                <a:cs typeface="Times New Roman"/>
              </a:rPr>
              <a:t>every</a:t>
            </a:r>
            <a:r>
              <a:rPr sz="1000" spc="-5" dirty="0">
                <a:latin typeface="Times New Roman"/>
                <a:cs typeface="Times New Roman"/>
              </a:rPr>
              <a:t> node.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78" y="1323966"/>
            <a:ext cx="3145174" cy="1377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78788" y="3133745"/>
            <a:ext cx="18510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Figure 8: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Display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the nodes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in the</a:t>
            </a:r>
            <a:r>
              <a:rPr sz="900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19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673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Contents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75" y="985329"/>
            <a:ext cx="148031" cy="148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154" y="959972"/>
            <a:ext cx="801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7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1</a:t>
            </a:r>
            <a:r>
              <a:rPr sz="1050" spc="359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Introduction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75" y="1490573"/>
            <a:ext cx="148031" cy="1480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0154" y="1493522"/>
            <a:ext cx="698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EAEAF7"/>
                </a:solidFill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395" y="1465216"/>
            <a:ext cx="1139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Stack</a:t>
            </a:r>
            <a:r>
              <a:rPr sz="1000" spc="-30" dirty="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Implementation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75" y="1995817"/>
            <a:ext cx="148031" cy="1480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975" y="2501061"/>
            <a:ext cx="148031" cy="1480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7454" y="1970460"/>
            <a:ext cx="2041525" cy="682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50" spc="-7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3</a:t>
            </a:r>
            <a:r>
              <a:rPr sz="1050" spc="359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Array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Implementation of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Stack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050" spc="-7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4</a:t>
            </a:r>
            <a:r>
              <a:rPr sz="1050" spc="359" baseline="7936" dirty="0">
                <a:solidFill>
                  <a:srgbClr val="EAEAF7"/>
                </a:solidFill>
                <a:latin typeface="Times New Roman"/>
                <a:cs typeface="Times New Roman"/>
              </a:rPr>
              <a:t> 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Linked List implementation of</a:t>
            </a:r>
            <a:r>
              <a:rPr sz="1000" spc="-10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stack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2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763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Reference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20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830" y="1548719"/>
            <a:ext cx="4229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[1]</a:t>
            </a:r>
            <a:r>
              <a:rPr spc="5" dirty="0"/>
              <a:t> </a:t>
            </a:r>
            <a:r>
              <a:rPr spc="-5" dirty="0"/>
              <a:t>Goodrich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15" dirty="0"/>
              <a:t>Tamassia</a:t>
            </a:r>
            <a:r>
              <a:rPr spc="5" dirty="0"/>
              <a:t> </a:t>
            </a:r>
            <a:r>
              <a:rPr spc="-5" dirty="0"/>
              <a:t>‘Data</a:t>
            </a:r>
            <a:r>
              <a:rPr spc="5" dirty="0"/>
              <a:t> </a:t>
            </a:r>
            <a:r>
              <a:rPr spc="-5" dirty="0"/>
              <a:t>Structures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Algorithms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15" dirty="0"/>
              <a:t>java</a:t>
            </a:r>
            <a:r>
              <a:rPr spc="5" dirty="0"/>
              <a:t> </a:t>
            </a:r>
            <a:r>
              <a:rPr spc="-5" dirty="0"/>
              <a:t>’,</a:t>
            </a:r>
            <a:r>
              <a:rPr spc="5" dirty="0"/>
              <a:t> </a:t>
            </a:r>
            <a:r>
              <a:rPr spc="-25" dirty="0"/>
              <a:t>Wiley,</a:t>
            </a:r>
            <a:r>
              <a:rPr spc="5" dirty="0"/>
              <a:t> </a:t>
            </a:r>
            <a:r>
              <a:rPr spc="-5" dirty="0"/>
              <a:t>India.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926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Introduction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13830" y="908423"/>
            <a:ext cx="2139950" cy="119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Stack:</a:t>
            </a:r>
            <a:endParaRPr sz="1000">
              <a:latin typeface="Times New Roman"/>
              <a:cs typeface="Times New Roman"/>
            </a:endParaRPr>
          </a:p>
          <a:p>
            <a:pPr marL="265430" marR="5080" indent="-169545" algn="just">
              <a:lnSpc>
                <a:spcPct val="149400"/>
              </a:lnSpc>
              <a:spcBef>
                <a:spcPts val="83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Stack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ordered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</a:t>
            </a:r>
            <a:r>
              <a:rPr sz="1000" spc="1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elements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 which insertion and deletion are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 one end of the stack called the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b="1" spc="-35" dirty="0">
                <a:latin typeface="Times New Roman"/>
                <a:cs typeface="Times New Roman"/>
              </a:rPr>
              <a:t>Top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of the stack.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332" y="2182133"/>
            <a:ext cx="205613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69545">
              <a:lnSpc>
                <a:spcPct val="149400"/>
              </a:lnSpc>
              <a:spcBef>
                <a:spcPts val="10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works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principle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Last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 </a:t>
            </a:r>
            <a:r>
              <a:rPr sz="1000" b="1" spc="-2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First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Out (LIFO)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004" y="1064126"/>
            <a:ext cx="2098507" cy="13069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2993" y="2487772"/>
            <a:ext cx="10033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2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1:</a:t>
            </a:r>
            <a:r>
              <a:rPr sz="900" spc="-15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Stack</a:t>
            </a:r>
            <a:r>
              <a:rPr sz="900" spc="-15" dirty="0">
                <a:solidFill>
                  <a:srgbClr val="968D0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LIFO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3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8615"/>
          </a:xfrm>
          <a:custGeom>
            <a:avLst/>
            <a:gdLst/>
            <a:ahLst/>
            <a:cxnLst/>
            <a:rect l="l" t="t" r="r" b="b"/>
            <a:pathLst>
              <a:path w="4608195" h="348615">
                <a:moveTo>
                  <a:pt x="4608004" y="0"/>
                </a:moveTo>
                <a:lnTo>
                  <a:pt x="0" y="0"/>
                </a:lnTo>
                <a:lnTo>
                  <a:pt x="0" y="348094"/>
                </a:lnTo>
                <a:lnTo>
                  <a:pt x="4608004" y="34809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8861"/>
            <a:ext cx="1630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1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4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332" y="1450027"/>
            <a:ext cx="3110865" cy="443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Static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Implementation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(Array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Implementation)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700" spc="660" dirty="0">
                <a:latin typeface="Times New Roman"/>
                <a:cs typeface="Times New Roman"/>
              </a:rPr>
              <a:t>   </a:t>
            </a:r>
            <a:r>
              <a:rPr sz="700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Dynamic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Implementation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(Linked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Implementation)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2297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Array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Implementation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Stack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5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marR="5080" indent="-169545">
              <a:lnSpc>
                <a:spcPct val="149400"/>
              </a:lnSpc>
              <a:spcBef>
                <a:spcPts val="100"/>
              </a:spcBef>
            </a:pPr>
            <a:r>
              <a:rPr sz="700" spc="660" dirty="0"/>
              <a:t>   </a:t>
            </a:r>
            <a:r>
              <a:rPr sz="700" spc="-30" dirty="0"/>
              <a:t> </a:t>
            </a:r>
            <a:r>
              <a:rPr spc="-5" dirty="0"/>
              <a:t>Array</a:t>
            </a:r>
            <a:r>
              <a:rPr spc="40" dirty="0"/>
              <a:t> </a:t>
            </a:r>
            <a:r>
              <a:rPr spc="-5" dirty="0"/>
              <a:t>implementation</a:t>
            </a:r>
            <a:r>
              <a:rPr spc="40" dirty="0"/>
              <a:t> </a:t>
            </a:r>
            <a:r>
              <a:rPr spc="-5" dirty="0"/>
              <a:t>of</a:t>
            </a:r>
            <a:r>
              <a:rPr spc="40" dirty="0"/>
              <a:t> </a:t>
            </a:r>
            <a:r>
              <a:rPr spc="-5" dirty="0"/>
              <a:t>stack</a:t>
            </a:r>
            <a:r>
              <a:rPr spc="40" dirty="0"/>
              <a:t> </a:t>
            </a:r>
            <a:r>
              <a:rPr spc="-5" dirty="0"/>
              <a:t>is</a:t>
            </a:r>
            <a:r>
              <a:rPr spc="40" dirty="0"/>
              <a:t> </a:t>
            </a:r>
            <a:r>
              <a:rPr spc="-5" dirty="0"/>
              <a:t>a</a:t>
            </a:r>
            <a:r>
              <a:rPr spc="40" dirty="0"/>
              <a:t> </a:t>
            </a:r>
            <a:r>
              <a:rPr spc="-5" dirty="0"/>
              <a:t>static</a:t>
            </a:r>
            <a:r>
              <a:rPr spc="40" dirty="0"/>
              <a:t> </a:t>
            </a:r>
            <a:r>
              <a:rPr spc="-5" dirty="0"/>
              <a:t>implementation</a:t>
            </a:r>
            <a:r>
              <a:rPr spc="40" dirty="0"/>
              <a:t> </a:t>
            </a:r>
            <a:r>
              <a:rPr spc="-5" dirty="0"/>
              <a:t>as</a:t>
            </a:r>
            <a:r>
              <a:rPr spc="40" dirty="0"/>
              <a:t> </a:t>
            </a:r>
            <a:r>
              <a:rPr spc="-5" dirty="0"/>
              <a:t>the</a:t>
            </a:r>
            <a:r>
              <a:rPr spc="40" dirty="0"/>
              <a:t> </a:t>
            </a:r>
            <a:r>
              <a:rPr spc="-5" dirty="0"/>
              <a:t>size</a:t>
            </a:r>
            <a:r>
              <a:rPr spc="40" dirty="0"/>
              <a:t> </a:t>
            </a:r>
            <a:r>
              <a:rPr spc="-5" dirty="0"/>
              <a:t>of</a:t>
            </a:r>
            <a:r>
              <a:rPr spc="45" dirty="0"/>
              <a:t> </a:t>
            </a:r>
            <a:r>
              <a:rPr spc="-5" dirty="0"/>
              <a:t>the</a:t>
            </a:r>
            <a:r>
              <a:rPr spc="40" dirty="0"/>
              <a:t> </a:t>
            </a:r>
            <a:r>
              <a:rPr spc="-5" dirty="0"/>
              <a:t>stack </a:t>
            </a:r>
            <a:r>
              <a:rPr spc="-235" dirty="0"/>
              <a:t> </a:t>
            </a:r>
            <a:r>
              <a:rPr spc="-5" dirty="0"/>
              <a:t>is</a:t>
            </a:r>
            <a:r>
              <a:rPr spc="-10" dirty="0"/>
              <a:t> known.</a:t>
            </a:r>
            <a:endParaRPr sz="700"/>
          </a:p>
          <a:p>
            <a:pPr marL="81280">
              <a:lnSpc>
                <a:spcPct val="100000"/>
              </a:lnSpc>
              <a:spcBef>
                <a:spcPts val="10"/>
              </a:spcBef>
            </a:pPr>
            <a:endParaRPr sz="1200"/>
          </a:p>
          <a:p>
            <a:pPr marL="1224915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class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Stack</a:t>
            </a:r>
          </a:p>
          <a:p>
            <a:pPr marL="1224915">
              <a:lnSpc>
                <a:spcPct val="100000"/>
              </a:lnSpc>
              <a:spcBef>
                <a:spcPts val="595"/>
              </a:spcBef>
            </a:pPr>
            <a:r>
              <a:rPr spc="-5" dirty="0">
                <a:latin typeface="Courier New"/>
                <a:cs typeface="Courier New"/>
              </a:rPr>
              <a:t>{</a:t>
            </a:r>
          </a:p>
          <a:p>
            <a:pPr marL="1452245">
              <a:lnSpc>
                <a:spcPct val="100000"/>
              </a:lnSpc>
              <a:spcBef>
                <a:spcPts val="590"/>
              </a:spcBef>
            </a:pPr>
            <a:r>
              <a:rPr spc="-5" dirty="0">
                <a:latin typeface="Courier New"/>
                <a:cs typeface="Courier New"/>
              </a:rPr>
              <a:t>int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top;</a:t>
            </a:r>
          </a:p>
          <a:p>
            <a:pPr marL="1452245">
              <a:lnSpc>
                <a:spcPct val="100000"/>
              </a:lnSpc>
              <a:spcBef>
                <a:spcPts val="595"/>
              </a:spcBef>
            </a:pPr>
            <a:r>
              <a:rPr spc="-5" dirty="0">
                <a:latin typeface="Courier New"/>
                <a:cs typeface="Courier New"/>
              </a:rPr>
              <a:t>int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MAXSIZE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=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5;</a:t>
            </a:r>
          </a:p>
          <a:p>
            <a:pPr marL="1452245">
              <a:lnSpc>
                <a:spcPct val="100000"/>
              </a:lnSpc>
              <a:spcBef>
                <a:spcPts val="595"/>
              </a:spcBef>
            </a:pPr>
            <a:r>
              <a:rPr spc="-5" dirty="0">
                <a:latin typeface="Courier New"/>
                <a:cs typeface="Courier New"/>
              </a:rPr>
              <a:t>int[]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arr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=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int[MAXSIZE];</a:t>
            </a:r>
          </a:p>
          <a:p>
            <a:pPr marL="1224915">
              <a:lnSpc>
                <a:spcPct val="100000"/>
              </a:lnSpc>
              <a:spcBef>
                <a:spcPts val="590"/>
              </a:spcBef>
            </a:pPr>
            <a:r>
              <a:rPr spc="-5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607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isFull(</a:t>
            </a:r>
            <a:r>
              <a:rPr sz="1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6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550" y="1088498"/>
            <a:ext cx="1923414" cy="16198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boolean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isFull()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0029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if(top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==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(MAXSIZE-1))</a:t>
            </a:r>
            <a:endParaRPr sz="1000">
              <a:latin typeface="Courier New"/>
              <a:cs typeface="Courier New"/>
            </a:endParaRPr>
          </a:p>
          <a:p>
            <a:pPr marL="240029" marR="763905">
              <a:lnSpc>
                <a:spcPct val="149400"/>
              </a:lnSpc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true;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240029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false;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8861"/>
            <a:ext cx="2014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PUSH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Operations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on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Stack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7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144" y="593020"/>
            <a:ext cx="3138170" cy="23031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void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push(int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x)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(isFull())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6230" marR="460375">
              <a:lnSpc>
                <a:spcPct val="1494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System.out.println("Overflow");  System.exit(0);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16230" marR="5080">
              <a:lnSpc>
                <a:spcPct val="149400"/>
              </a:lnSpc>
            </a:pPr>
            <a:r>
              <a:rPr sz="1000" spc="-5" dirty="0">
                <a:latin typeface="Courier New"/>
                <a:cs typeface="Courier New"/>
              </a:rPr>
              <a:t>System.out.println("Inserting " + x); </a:t>
            </a:r>
            <a:r>
              <a:rPr sz="1000" spc="-5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arr[++top]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x;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18326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Push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26" y="824710"/>
            <a:ext cx="4206092" cy="15447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5793" y="2581409"/>
            <a:ext cx="1616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Figure</a:t>
            </a:r>
            <a:r>
              <a:rPr sz="900" spc="-10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Times New Roman"/>
                <a:cs typeface="Times New Roman"/>
              </a:rPr>
              <a:t>2: </a:t>
            </a:r>
            <a:r>
              <a:rPr sz="900" spc="-5" dirty="0">
                <a:solidFill>
                  <a:srgbClr val="968D00"/>
                </a:solidFill>
                <a:latin typeface="Times New Roman"/>
                <a:cs typeface="Times New Roman"/>
              </a:rPr>
              <a:t>PUSH operation in Stack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8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8861"/>
            <a:ext cx="840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isEmpty(</a:t>
            </a:r>
            <a:r>
              <a:rPr sz="14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470" y="2554799"/>
            <a:ext cx="101600" cy="15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5" dirty="0"/>
              <a:t>9</a:t>
            </a:fld>
            <a:r>
              <a:rPr spc="-45" dirty="0"/>
              <a:t> </a:t>
            </a:r>
            <a:r>
              <a:rPr spc="-5" dirty="0"/>
              <a:t>/</a:t>
            </a:r>
            <a:r>
              <a:rPr spc="-45" dirty="0"/>
              <a:t> </a:t>
            </a:r>
            <a:r>
              <a:rPr spc="-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550" y="1088498"/>
            <a:ext cx="1847850" cy="13919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spc="-5" dirty="0">
                <a:latin typeface="Courier New"/>
                <a:cs typeface="Courier New"/>
              </a:rPr>
              <a:t>public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boolean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isEmpty()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40029" marR="612140">
              <a:lnSpc>
                <a:spcPct val="149400"/>
              </a:lnSpc>
            </a:pPr>
            <a:r>
              <a:rPr sz="1000" spc="-5" dirty="0">
                <a:latin typeface="Courier New"/>
                <a:cs typeface="Courier New"/>
              </a:rPr>
              <a:t>if(top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==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-1)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return true;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240029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Courier New"/>
                <a:cs typeface="Courier New"/>
              </a:rPr>
              <a:t>return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false;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794</Words>
  <Application>Microsoft Office PowerPoint</Application>
  <PresentationFormat>Custom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Microsoft Sans Serif</vt:lpstr>
      <vt:lpstr>Times New Roman</vt:lpstr>
      <vt:lpstr>Office Theme</vt:lpstr>
      <vt:lpstr>PowerPoint Presentation</vt:lpstr>
      <vt:lpstr>Contents</vt:lpstr>
      <vt:lpstr>Introduction</vt:lpstr>
      <vt:lpstr>PowerPoint Presentation</vt:lpstr>
      <vt:lpstr>Array Implementation of Stack</vt:lpstr>
      <vt:lpstr>PowerPoint Presentation</vt:lpstr>
      <vt:lpstr>PUSH Operations on Stack</vt:lpstr>
      <vt:lpstr>PowerPoint Presentation</vt:lpstr>
      <vt:lpstr>PowerPoint Presentation</vt:lpstr>
      <vt:lpstr>POP Operations on Stack</vt:lpstr>
      <vt:lpstr>PowerPoint Presentation</vt:lpstr>
      <vt:lpstr>Display the stack</vt:lpstr>
      <vt:lpstr>PowerPoint Presentation</vt:lpstr>
      <vt:lpstr>Linked List implementation of stack</vt:lpstr>
      <vt:lpstr>PUSH Operation</vt:lpstr>
      <vt:lpstr>PowerPoint Presentation</vt:lpstr>
      <vt:lpstr>POP Operation</vt:lpstr>
      <vt:lpstr>PowerPoint Presentation</vt:lpstr>
      <vt:lpstr>Display the nodes</vt:lpstr>
      <vt:lpstr>[1] Goodrich and Tamassia ‘Data Structures and Algorithms in java ’, Wiley, India.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Stack</dc:title>
  <dc:creator> Lecture 28</dc:creator>
  <cp:lastModifiedBy>Abdul Aleem</cp:lastModifiedBy>
  <cp:revision>1</cp:revision>
  <dcterms:created xsi:type="dcterms:W3CDTF">2023-12-02T16:01:08Z</dcterms:created>
  <dcterms:modified xsi:type="dcterms:W3CDTF">2023-12-02T16:23:09Z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</Properties>
</file>