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37649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32632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414" y="705737"/>
            <a:ext cx="4112260" cy="222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44" y="3344397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5639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00814"/>
            <a:ext cx="4483735" cy="497840"/>
            <a:chOff x="87743" y="400814"/>
            <a:chExt cx="4483735" cy="497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96734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8403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06958"/>
              <a:ext cx="50749" cy="3897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00814"/>
              <a:ext cx="4432935" cy="447040"/>
            </a:xfrm>
            <a:custGeom>
              <a:avLst/>
              <a:gdLst/>
              <a:ahLst/>
              <a:cxnLst/>
              <a:rect l="l" t="t" r="r" b="b"/>
              <a:pathLst>
                <a:path w="4432935" h="447040">
                  <a:moveTo>
                    <a:pt x="4432566" y="0"/>
                  </a:moveTo>
                  <a:lnTo>
                    <a:pt x="0" y="0"/>
                  </a:lnTo>
                  <a:lnTo>
                    <a:pt x="0" y="395919"/>
                  </a:lnTo>
                  <a:lnTo>
                    <a:pt x="4008" y="415644"/>
                  </a:lnTo>
                  <a:lnTo>
                    <a:pt x="14922" y="431797"/>
                  </a:lnTo>
                  <a:lnTo>
                    <a:pt x="31075" y="442711"/>
                  </a:lnTo>
                  <a:lnTo>
                    <a:pt x="50800" y="446720"/>
                  </a:lnTo>
                  <a:lnTo>
                    <a:pt x="4381765" y="446720"/>
                  </a:lnTo>
                  <a:lnTo>
                    <a:pt x="4401490" y="442711"/>
                  </a:lnTo>
                  <a:lnTo>
                    <a:pt x="4417643" y="431797"/>
                  </a:lnTo>
                  <a:lnTo>
                    <a:pt x="4428558" y="415644"/>
                  </a:lnTo>
                  <a:lnTo>
                    <a:pt x="4432566" y="3959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45052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40">
                  <a:moveTo>
                    <a:pt x="0" y="3707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323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196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06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9538" y="467459"/>
            <a:ext cx="3049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14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14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4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503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isEmpty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()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63979"/>
            <a:ext cx="1565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isEmpty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358" y="1302305"/>
            <a:ext cx="3346301" cy="12176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10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291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Queue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Deletion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03819"/>
            <a:ext cx="1572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Deletion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298" y="1190534"/>
            <a:ext cx="4025659" cy="1341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11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Queue</a:t>
            </a:r>
            <a:r>
              <a:rPr spc="85" dirty="0"/>
              <a:t> </a:t>
            </a:r>
            <a:r>
              <a:rPr spc="-10" dirty="0"/>
              <a:t>Traversal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54100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486129"/>
            <a:ext cx="4203700" cy="1004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Traverse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Operation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using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Array: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540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traverse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visits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starting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similar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displaying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array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elements </a:t>
            </a:r>
            <a:r>
              <a:rPr sz="1100" dirty="0">
                <a:latin typeface="Arial MT"/>
                <a:cs typeface="Arial MT"/>
              </a:rPr>
              <a:t>starting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REAR.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241" y="1685664"/>
            <a:ext cx="2449325" cy="3967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2241878"/>
            <a:ext cx="3796029" cy="10579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20" dirty="0">
                <a:latin typeface="Arial"/>
                <a:cs typeface="Arial"/>
              </a:rPr>
              <a:t>Pseudo-</a:t>
            </a:r>
            <a:r>
              <a:rPr sz="1100" b="1" dirty="0">
                <a:latin typeface="Arial"/>
                <a:cs typeface="Arial"/>
              </a:rPr>
              <a:t>code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traverse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operation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using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array: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REAR</a:t>
            </a:r>
            <a:endParaRPr sz="1100">
              <a:latin typeface="Arial MT"/>
              <a:cs typeface="Arial MT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Print</a:t>
            </a:r>
            <a:r>
              <a:rPr sz="1100" spc="-10" dirty="0">
                <a:latin typeface="Arial MT"/>
                <a:cs typeface="Arial MT"/>
              </a:rPr>
              <a:t> Queue[i]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Exit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12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350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Queue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Traversal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34109"/>
            <a:ext cx="1627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Traversal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04" y="1192372"/>
            <a:ext cx="4147785" cy="1435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13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Limitations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Array</a:t>
            </a:r>
            <a:r>
              <a:rPr spc="85" dirty="0"/>
              <a:t> </a:t>
            </a:r>
            <a:r>
              <a:rPr dirty="0"/>
              <a:t>Implementation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Queue: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65719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297735"/>
            <a:ext cx="4070985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Limitations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Array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Implementation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Queue: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540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Array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size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limited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number </a:t>
            </a:r>
            <a:r>
              <a:rPr sz="1100" dirty="0">
                <a:latin typeface="Arial MT"/>
                <a:cs typeface="Arial MT"/>
              </a:rPr>
              <a:t>elements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array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i.e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size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array.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14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Practice</a:t>
            </a:r>
            <a:r>
              <a:rPr spc="90" dirty="0"/>
              <a:t> </a:t>
            </a:r>
            <a:r>
              <a:rPr spc="-10" dirty="0"/>
              <a:t>Questions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2282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2182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394015"/>
            <a:ext cx="3990975" cy="294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4180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array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implementation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condition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for </a:t>
            </a:r>
            <a:r>
              <a:rPr sz="1100" spc="-10" dirty="0">
                <a:latin typeface="Arial MT"/>
                <a:cs typeface="Arial MT"/>
              </a:rPr>
              <a:t>checking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whether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not?</a:t>
            </a:r>
            <a:endParaRPr sz="1100">
              <a:latin typeface="Arial MT"/>
              <a:cs typeface="Arial MT"/>
            </a:endParaRPr>
          </a:p>
          <a:p>
            <a:pPr marL="12700" marR="133985">
              <a:lnSpc>
                <a:spcPct val="154000"/>
              </a:lnSpc>
              <a:spcBef>
                <a:spcPts val="1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11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111,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are </a:t>
            </a:r>
            <a:r>
              <a:rPr sz="1100" dirty="0">
                <a:latin typeface="Arial MT"/>
                <a:cs typeface="Arial MT"/>
              </a:rPr>
              <a:t>present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queue?</a:t>
            </a:r>
            <a:endParaRPr sz="1100">
              <a:latin typeface="Arial MT"/>
              <a:cs typeface="Arial MT"/>
            </a:endParaRPr>
          </a:p>
          <a:p>
            <a:pPr marL="12700" marR="91440">
              <a:lnSpc>
                <a:spcPct val="154000"/>
              </a:lnSpc>
              <a:spcBef>
                <a:spcPts val="1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deleting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20" dirty="0">
                <a:latin typeface="Arial MT"/>
                <a:cs typeface="Arial MT"/>
              </a:rPr>
              <a:t> what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values?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  <a:spcBef>
                <a:spcPts val="16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size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100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99,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deleting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element </a:t>
            </a: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values?</a:t>
            </a:r>
            <a:endParaRPr sz="1100">
              <a:latin typeface="Arial MT"/>
              <a:cs typeface="Arial MT"/>
            </a:endParaRPr>
          </a:p>
          <a:p>
            <a:pPr marL="12700" marR="46355">
              <a:lnSpc>
                <a:spcPct val="154000"/>
              </a:lnSpc>
              <a:spcBef>
                <a:spcPts val="155"/>
              </a:spcBef>
            </a:pP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delete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058913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05791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59499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59338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131085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213010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266717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6648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15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964" y="1464366"/>
            <a:ext cx="106680" cy="144780"/>
            <a:chOff x="173964" y="1464366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466905"/>
              <a:ext cx="101219" cy="13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6504" y="146690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56" y="14858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809" y="15048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156" y="15364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33329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440" y="15871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419" y="146690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2249" y="1460533"/>
            <a:ext cx="4110354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Michael</a:t>
            </a:r>
            <a:r>
              <a:rPr sz="900" spc="-4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3333B2"/>
                </a:solidFill>
                <a:latin typeface="Arial MT"/>
                <a:cs typeface="Arial MT"/>
              </a:rPr>
              <a:t>T.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Goodrich,</a:t>
            </a:r>
            <a:r>
              <a:rPr sz="9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Roberto</a:t>
            </a:r>
            <a:r>
              <a:rPr sz="900" spc="-2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Tamassia,</a:t>
            </a:r>
            <a:r>
              <a:rPr sz="9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Michael</a:t>
            </a:r>
            <a:r>
              <a:rPr sz="900" spc="-2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H.</a:t>
            </a:r>
            <a:r>
              <a:rPr sz="9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Goldwasser</a:t>
            </a:r>
            <a:r>
              <a:rPr sz="900" spc="-2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‘Data</a:t>
            </a:r>
            <a:r>
              <a:rPr sz="9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Structures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and</a:t>
            </a:r>
            <a:r>
              <a:rPr sz="900" spc="-3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Algorithms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in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Java’,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Wiley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,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2014.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16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712698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72862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706372"/>
            <a:ext cx="201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Inserting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to</a:t>
            </a: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the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Queue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127137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14306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120799"/>
            <a:ext cx="2150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Deleting</a:t>
            </a:r>
            <a:r>
              <a:rPr sz="1100" spc="-3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Elements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from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the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Queue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1" y="1541564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55666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535238"/>
            <a:ext cx="10331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Queue</a:t>
            </a:r>
            <a:r>
              <a:rPr sz="1100" spc="-4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Traversal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1" y="1956003"/>
            <a:ext cx="188391" cy="188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934" y="197192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07" y="1949677"/>
            <a:ext cx="2830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Limitations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Of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Array Implementation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of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Queue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1" y="2370442"/>
            <a:ext cx="188391" cy="188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3934" y="238460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107" y="2364116"/>
            <a:ext cx="1186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Practice</a:t>
            </a:r>
            <a:r>
              <a:rPr sz="1100" spc="-6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Questions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1" y="2784881"/>
            <a:ext cx="188391" cy="18839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3934" y="279996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2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5107" y="2778542"/>
            <a:ext cx="730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3" action="ppaction://hlinksldjump"/>
              </a:rPr>
              <a:t>References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Inserting</a:t>
            </a:r>
            <a:r>
              <a:rPr spc="90" dirty="0"/>
              <a:t> </a:t>
            </a:r>
            <a:r>
              <a:rPr dirty="0"/>
              <a:t>Elements</a:t>
            </a:r>
            <a:r>
              <a:rPr spc="90" dirty="0"/>
              <a:t> </a:t>
            </a:r>
            <a:r>
              <a:rPr dirty="0"/>
              <a:t>to</a:t>
            </a:r>
            <a:r>
              <a:rPr spc="90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10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32853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488338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8958" y="1804036"/>
            <a:ext cx="1690524" cy="2718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8414" y="913501"/>
            <a:ext cx="4014470" cy="149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>
              <a:lnSpc>
                <a:spcPct val="1522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On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inserting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first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element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empty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queue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FRONT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-</a:t>
            </a:r>
            <a:r>
              <a:rPr sz="900" dirty="0">
                <a:latin typeface="Arial MT"/>
                <a:cs typeface="Arial MT"/>
              </a:rPr>
              <a:t>1,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REAR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-</a:t>
            </a:r>
            <a:r>
              <a:rPr sz="900" spc="-50" dirty="0">
                <a:latin typeface="Arial MT"/>
                <a:cs typeface="Arial MT"/>
              </a:rPr>
              <a:t>1</a:t>
            </a:r>
            <a:r>
              <a:rPr sz="900" dirty="0">
                <a:latin typeface="Arial MT"/>
                <a:cs typeface="Arial MT"/>
              </a:rPr>
              <a:t> the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FRONT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REAR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are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FRONT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0,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REAR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0.</a:t>
            </a:r>
            <a:endParaRPr sz="900">
              <a:latin typeface="Arial MT"/>
              <a:cs typeface="Arial MT"/>
            </a:endParaRPr>
          </a:p>
          <a:p>
            <a:pPr marL="46990">
              <a:lnSpc>
                <a:spcPct val="100000"/>
              </a:lnSpc>
              <a:spcBef>
                <a:spcPts val="860"/>
              </a:spcBef>
            </a:pPr>
            <a:r>
              <a:rPr sz="900" dirty="0">
                <a:latin typeface="Arial MT"/>
                <a:cs typeface="Arial MT"/>
              </a:rPr>
              <a:t>On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subsequent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insertions,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only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REAR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updated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REAR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REAR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+</a:t>
            </a:r>
            <a:r>
              <a:rPr sz="900" spc="-25" dirty="0">
                <a:latin typeface="Arial MT"/>
                <a:cs typeface="Arial MT"/>
              </a:rPr>
              <a:t> 1.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(b)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 </a:t>
            </a:r>
            <a:r>
              <a:rPr sz="1100" spc="-25" dirty="0">
                <a:latin typeface="Arial MT"/>
                <a:cs typeface="Arial MT"/>
              </a:rPr>
              <a:t>A: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(b)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 </a:t>
            </a:r>
            <a:r>
              <a:rPr sz="1100" spc="-25" dirty="0">
                <a:latin typeface="Arial MT"/>
                <a:cs typeface="Arial MT"/>
              </a:rPr>
              <a:t>B: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8861" y="2267264"/>
            <a:ext cx="1683760" cy="27079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3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Inserting</a:t>
            </a:r>
            <a:r>
              <a:rPr spc="90" dirty="0"/>
              <a:t> </a:t>
            </a:r>
            <a:r>
              <a:rPr dirty="0"/>
              <a:t>Elements</a:t>
            </a:r>
            <a:r>
              <a:rPr spc="90" dirty="0"/>
              <a:t> </a:t>
            </a:r>
            <a:r>
              <a:rPr dirty="0"/>
              <a:t>to</a:t>
            </a:r>
            <a:r>
              <a:rPr spc="90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10" dirty="0"/>
              <a:t>Queue(contd.)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987" y="1248219"/>
            <a:ext cx="1690524" cy="2683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8414" y="1197545"/>
            <a:ext cx="4114165" cy="1049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(c)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C,D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E:</a:t>
            </a:r>
            <a:endParaRPr sz="1100">
              <a:latin typeface="Arial MT"/>
              <a:cs typeface="Arial MT"/>
            </a:endParaRPr>
          </a:p>
          <a:p>
            <a:pPr marL="46990" marR="5080" algn="just">
              <a:lnSpc>
                <a:spcPct val="154000"/>
              </a:lnSpc>
              <a:spcBef>
                <a:spcPts val="650"/>
              </a:spcBef>
            </a:pPr>
            <a:r>
              <a:rPr sz="1100" dirty="0">
                <a:latin typeface="Arial MT"/>
                <a:cs typeface="Arial MT"/>
              </a:rPr>
              <a:t>At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want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situation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called </a:t>
            </a:r>
            <a:r>
              <a:rPr sz="1100" i="1" dirty="0">
                <a:latin typeface="Arial"/>
                <a:cs typeface="Arial"/>
              </a:rPr>
              <a:t>Queue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Overflow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2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before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inserting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element,</a:t>
            </a:r>
            <a:r>
              <a:rPr sz="1100" spc="1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“Queue Overflow”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condition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must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checked.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609991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4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Queue</a:t>
            </a:r>
            <a:r>
              <a:rPr spc="85" dirty="0"/>
              <a:t> </a:t>
            </a:r>
            <a:r>
              <a:rPr spc="-10" dirty="0"/>
              <a:t>Insertion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5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3852"/>
            <a:ext cx="4277995" cy="26066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20" dirty="0">
                <a:latin typeface="Arial"/>
                <a:cs typeface="Arial"/>
              </a:rPr>
              <a:t>Pseudo-</a:t>
            </a:r>
            <a:r>
              <a:rPr sz="1100" b="1" dirty="0">
                <a:latin typeface="Arial"/>
                <a:cs typeface="Arial"/>
              </a:rPr>
              <a:t>code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Insertion: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”Queue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Overflow”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Return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-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-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then,</a:t>
            </a:r>
            <a:endParaRPr sz="1100">
              <a:latin typeface="Arial MT"/>
              <a:cs typeface="Arial MT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</a:t>
            </a:r>
            <a:endParaRPr sz="1100">
              <a:latin typeface="Arial MT"/>
              <a:cs typeface="Arial MT"/>
            </a:endParaRPr>
          </a:p>
          <a:p>
            <a:pPr marL="480695" marR="2951480" indent="251460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[End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if] </a:t>
            </a:r>
            <a:r>
              <a:rPr sz="1100" spc="-10" dirty="0">
                <a:latin typeface="Arial MT"/>
                <a:cs typeface="Arial MT"/>
              </a:rPr>
              <a:t>Otherwise</a:t>
            </a:r>
            <a:endParaRPr sz="1100">
              <a:latin typeface="Arial MT"/>
              <a:cs typeface="Arial MT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  <a:p>
            <a:pPr marL="732155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[End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if]</a:t>
            </a:r>
            <a:endParaRPr sz="1100">
              <a:latin typeface="Arial MT"/>
              <a:cs typeface="Arial MT"/>
            </a:endParaRPr>
          </a:p>
          <a:p>
            <a:pPr marL="12700" marR="2397125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QUEUE[REAR]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item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Exit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280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isFull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()</a:t>
            </a:r>
            <a:r>
              <a:rPr sz="1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83118"/>
            <a:ext cx="138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isFull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66" y="1223045"/>
            <a:ext cx="3389447" cy="12733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6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329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Queue</a:t>
            </a:r>
            <a:r>
              <a:rPr sz="1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Insertion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69581"/>
            <a:ext cx="1955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Insertion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Java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08" y="886906"/>
            <a:ext cx="4253261" cy="21428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7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Deleting</a:t>
            </a:r>
            <a:r>
              <a:rPr spc="80" dirty="0"/>
              <a:t> </a:t>
            </a:r>
            <a:r>
              <a:rPr dirty="0"/>
              <a:t>Elements</a:t>
            </a:r>
            <a:r>
              <a:rPr spc="85" dirty="0"/>
              <a:t> </a:t>
            </a:r>
            <a:r>
              <a:rPr dirty="0"/>
              <a:t>from</a:t>
            </a:r>
            <a:r>
              <a:rPr spc="8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spc="-10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573" y="749061"/>
            <a:ext cx="1700835" cy="2700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091819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8586" y="1398180"/>
            <a:ext cx="1700835" cy="273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747951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5080" y="2257981"/>
            <a:ext cx="1700835" cy="2735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90"/>
              </a:spcBef>
              <a:buFont typeface="Arial MT"/>
              <a:buAutoNum type="alphaLcParenBoth" startAt="5"/>
              <a:tabLst>
                <a:tab pos="219075" algn="l"/>
              </a:tabLst>
            </a:pPr>
            <a:r>
              <a:rPr dirty="0"/>
              <a:t>Delete</a:t>
            </a:r>
            <a:r>
              <a:rPr spc="-40" dirty="0"/>
              <a:t> </a:t>
            </a:r>
            <a:r>
              <a:rPr dirty="0"/>
              <a:t>1</a:t>
            </a:r>
            <a:r>
              <a:rPr spc="-40" dirty="0"/>
              <a:t> </a:t>
            </a:r>
            <a:r>
              <a:rPr spc="-10" dirty="0"/>
              <a:t>item:</a:t>
            </a: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AutoNum type="alphaLcParenBoth" startAt="5"/>
            </a:pPr>
            <a:endParaRPr spc="-10" dirty="0"/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900" dirty="0"/>
              <a:t>After</a:t>
            </a:r>
            <a:r>
              <a:rPr sz="900" spc="-35" dirty="0"/>
              <a:t> </a:t>
            </a:r>
            <a:r>
              <a:rPr sz="900" dirty="0"/>
              <a:t>deleting</a:t>
            </a:r>
            <a:r>
              <a:rPr sz="900" spc="-30" dirty="0"/>
              <a:t> </a:t>
            </a:r>
            <a:r>
              <a:rPr sz="900" dirty="0"/>
              <a:t>an</a:t>
            </a:r>
            <a:r>
              <a:rPr sz="900" spc="-30" dirty="0"/>
              <a:t> </a:t>
            </a:r>
            <a:r>
              <a:rPr sz="900" dirty="0"/>
              <a:t>item,</a:t>
            </a:r>
            <a:r>
              <a:rPr sz="900" spc="-30" dirty="0"/>
              <a:t> </a:t>
            </a:r>
            <a:r>
              <a:rPr sz="900" dirty="0"/>
              <a:t>the</a:t>
            </a:r>
            <a:r>
              <a:rPr sz="900" spc="-30" dirty="0"/>
              <a:t> </a:t>
            </a:r>
            <a:r>
              <a:rPr sz="900" dirty="0"/>
              <a:t>FRONT</a:t>
            </a:r>
            <a:r>
              <a:rPr sz="900" spc="-30" dirty="0"/>
              <a:t> </a:t>
            </a:r>
            <a:r>
              <a:rPr sz="900" dirty="0"/>
              <a:t>value</a:t>
            </a:r>
            <a:r>
              <a:rPr sz="900" spc="-30" dirty="0"/>
              <a:t> </a:t>
            </a:r>
            <a:r>
              <a:rPr sz="900" dirty="0"/>
              <a:t>is</a:t>
            </a:r>
            <a:r>
              <a:rPr sz="900" spc="-30" dirty="0"/>
              <a:t> </a:t>
            </a:r>
            <a:r>
              <a:rPr sz="900" dirty="0"/>
              <a:t>increased</a:t>
            </a:r>
            <a:r>
              <a:rPr sz="900" spc="-30" dirty="0"/>
              <a:t> </a:t>
            </a:r>
            <a:r>
              <a:rPr sz="900" dirty="0"/>
              <a:t>as</a:t>
            </a:r>
            <a:r>
              <a:rPr sz="900" spc="-35" dirty="0"/>
              <a:t> </a:t>
            </a:r>
            <a:r>
              <a:rPr sz="900" dirty="0"/>
              <a:t>FRONT</a:t>
            </a:r>
            <a:r>
              <a:rPr sz="900" spc="-30" dirty="0"/>
              <a:t> </a:t>
            </a:r>
            <a:r>
              <a:rPr sz="900" dirty="0"/>
              <a:t>=</a:t>
            </a:r>
            <a:r>
              <a:rPr sz="900" spc="-30" dirty="0"/>
              <a:t> </a:t>
            </a:r>
            <a:r>
              <a:rPr sz="900" dirty="0"/>
              <a:t>FRONT</a:t>
            </a:r>
            <a:r>
              <a:rPr sz="900" spc="-30" dirty="0"/>
              <a:t> </a:t>
            </a:r>
            <a:r>
              <a:rPr sz="900" dirty="0"/>
              <a:t>+</a:t>
            </a:r>
            <a:r>
              <a:rPr sz="900" spc="-30" dirty="0"/>
              <a:t> </a:t>
            </a:r>
            <a:r>
              <a:rPr sz="900" spc="-25" dirty="0"/>
              <a:t>1.</a:t>
            </a:r>
            <a:endParaRPr sz="900"/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/>
          </a:p>
          <a:p>
            <a:pPr marL="180340" indent="-167640">
              <a:lnSpc>
                <a:spcPct val="100000"/>
              </a:lnSpc>
              <a:buAutoNum type="alphaLcParenBoth" startAt="6"/>
              <a:tabLst>
                <a:tab pos="180340" algn="l"/>
              </a:tabLst>
            </a:pPr>
            <a:r>
              <a:rPr dirty="0"/>
              <a:t>Delete</a:t>
            </a:r>
            <a:r>
              <a:rPr spc="-40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10" dirty="0"/>
              <a:t>items:</a:t>
            </a:r>
          </a:p>
          <a:p>
            <a:pPr marL="46990" marR="363855">
              <a:lnSpc>
                <a:spcPct val="152200"/>
              </a:lnSpc>
              <a:spcBef>
                <a:spcPts val="844"/>
              </a:spcBef>
            </a:pPr>
            <a:r>
              <a:rPr sz="900" dirty="0"/>
              <a:t>The</a:t>
            </a:r>
            <a:r>
              <a:rPr sz="900" spc="-30" dirty="0"/>
              <a:t> </a:t>
            </a:r>
            <a:r>
              <a:rPr sz="900" dirty="0"/>
              <a:t>FRONT</a:t>
            </a:r>
            <a:r>
              <a:rPr sz="900" spc="-30" dirty="0"/>
              <a:t> </a:t>
            </a:r>
            <a:r>
              <a:rPr sz="900" dirty="0"/>
              <a:t>and</a:t>
            </a:r>
            <a:r>
              <a:rPr sz="900" spc="-30" dirty="0"/>
              <a:t> </a:t>
            </a:r>
            <a:r>
              <a:rPr sz="900" dirty="0"/>
              <a:t>the</a:t>
            </a:r>
            <a:r>
              <a:rPr sz="900" spc="-25" dirty="0"/>
              <a:t> </a:t>
            </a:r>
            <a:r>
              <a:rPr sz="900" dirty="0"/>
              <a:t>REAR</a:t>
            </a:r>
            <a:r>
              <a:rPr sz="900" spc="-30" dirty="0"/>
              <a:t> </a:t>
            </a:r>
            <a:r>
              <a:rPr sz="900" dirty="0"/>
              <a:t>refer</a:t>
            </a:r>
            <a:r>
              <a:rPr sz="900" spc="-30" dirty="0"/>
              <a:t> </a:t>
            </a:r>
            <a:r>
              <a:rPr sz="900" dirty="0"/>
              <a:t>to</a:t>
            </a:r>
            <a:r>
              <a:rPr sz="900" spc="-30" dirty="0"/>
              <a:t> </a:t>
            </a:r>
            <a:r>
              <a:rPr sz="900" dirty="0"/>
              <a:t>the</a:t>
            </a:r>
            <a:r>
              <a:rPr sz="900" spc="-25" dirty="0"/>
              <a:t> </a:t>
            </a:r>
            <a:r>
              <a:rPr sz="900" dirty="0"/>
              <a:t>same</a:t>
            </a:r>
            <a:r>
              <a:rPr sz="900" spc="-30" dirty="0"/>
              <a:t> </a:t>
            </a:r>
            <a:r>
              <a:rPr sz="900" dirty="0"/>
              <a:t>index</a:t>
            </a:r>
            <a:r>
              <a:rPr sz="900" spc="-30" dirty="0"/>
              <a:t> </a:t>
            </a:r>
            <a:r>
              <a:rPr sz="900" dirty="0"/>
              <a:t>when</a:t>
            </a:r>
            <a:r>
              <a:rPr sz="900" spc="-30" dirty="0"/>
              <a:t> </a:t>
            </a:r>
            <a:r>
              <a:rPr sz="900" dirty="0"/>
              <a:t>only</a:t>
            </a:r>
            <a:r>
              <a:rPr sz="900" spc="-25" dirty="0"/>
              <a:t> </a:t>
            </a:r>
            <a:r>
              <a:rPr sz="900" dirty="0"/>
              <a:t>one</a:t>
            </a:r>
            <a:r>
              <a:rPr sz="900" spc="-30" dirty="0"/>
              <a:t> </a:t>
            </a:r>
            <a:r>
              <a:rPr sz="900" dirty="0"/>
              <a:t>item</a:t>
            </a:r>
            <a:r>
              <a:rPr sz="900" spc="-30" dirty="0"/>
              <a:t> </a:t>
            </a:r>
            <a:r>
              <a:rPr sz="900" spc="-25" dirty="0"/>
              <a:t>is </a:t>
            </a:r>
            <a:r>
              <a:rPr sz="900" dirty="0"/>
              <a:t>present</a:t>
            </a:r>
            <a:r>
              <a:rPr sz="900" spc="-25" dirty="0"/>
              <a:t> </a:t>
            </a:r>
            <a:r>
              <a:rPr sz="900" dirty="0"/>
              <a:t>in</a:t>
            </a:r>
            <a:r>
              <a:rPr sz="900" spc="-20" dirty="0"/>
              <a:t> </a:t>
            </a:r>
            <a:r>
              <a:rPr sz="900" dirty="0"/>
              <a:t>the</a:t>
            </a:r>
            <a:r>
              <a:rPr sz="900" spc="-20" dirty="0"/>
              <a:t> </a:t>
            </a:r>
            <a:r>
              <a:rPr sz="900" spc="-10" dirty="0"/>
              <a:t>queue.</a:t>
            </a:r>
            <a:endParaRPr sz="90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00"/>
          </a:p>
          <a:p>
            <a:pPr marL="219075" indent="-206375">
              <a:lnSpc>
                <a:spcPct val="100000"/>
              </a:lnSpc>
              <a:spcBef>
                <a:spcPts val="5"/>
              </a:spcBef>
              <a:buAutoNum type="alphaLcParenBoth" startAt="7"/>
              <a:tabLst>
                <a:tab pos="219075" algn="l"/>
              </a:tabLst>
            </a:pPr>
            <a:r>
              <a:rPr dirty="0"/>
              <a:t>Delete</a:t>
            </a:r>
            <a:r>
              <a:rPr spc="-40" dirty="0"/>
              <a:t> </a:t>
            </a:r>
            <a:r>
              <a:rPr dirty="0"/>
              <a:t>1</a:t>
            </a:r>
            <a:r>
              <a:rPr spc="-3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item:</a:t>
            </a:r>
          </a:p>
          <a:p>
            <a:pPr marL="46990" marR="5080">
              <a:lnSpc>
                <a:spcPct val="152200"/>
              </a:lnSpc>
              <a:spcBef>
                <a:spcPts val="850"/>
              </a:spcBef>
            </a:pPr>
            <a:r>
              <a:rPr sz="900" dirty="0"/>
              <a:t>For</a:t>
            </a:r>
            <a:r>
              <a:rPr sz="900" spc="-25" dirty="0"/>
              <a:t> </a:t>
            </a:r>
            <a:r>
              <a:rPr sz="900" dirty="0"/>
              <a:t>an</a:t>
            </a:r>
            <a:r>
              <a:rPr sz="900" spc="-20" dirty="0"/>
              <a:t> </a:t>
            </a:r>
            <a:r>
              <a:rPr sz="900" dirty="0"/>
              <a:t>empty</a:t>
            </a:r>
            <a:r>
              <a:rPr sz="900" spc="-20" dirty="0"/>
              <a:t> </a:t>
            </a:r>
            <a:r>
              <a:rPr sz="900" dirty="0"/>
              <a:t>queue</a:t>
            </a:r>
            <a:r>
              <a:rPr sz="900" spc="-20" dirty="0"/>
              <a:t> </a:t>
            </a:r>
            <a:r>
              <a:rPr sz="900" dirty="0"/>
              <a:t>the</a:t>
            </a:r>
            <a:r>
              <a:rPr sz="900" spc="-20" dirty="0"/>
              <a:t> </a:t>
            </a:r>
            <a:r>
              <a:rPr sz="900" dirty="0"/>
              <a:t>FRONT</a:t>
            </a:r>
            <a:r>
              <a:rPr sz="900" spc="-20" dirty="0"/>
              <a:t> </a:t>
            </a:r>
            <a:r>
              <a:rPr sz="900" dirty="0"/>
              <a:t>and</a:t>
            </a:r>
            <a:r>
              <a:rPr sz="900" spc="-20" dirty="0"/>
              <a:t> </a:t>
            </a:r>
            <a:r>
              <a:rPr sz="900" dirty="0"/>
              <a:t>the</a:t>
            </a:r>
            <a:r>
              <a:rPr sz="900" spc="-20" dirty="0"/>
              <a:t> </a:t>
            </a:r>
            <a:r>
              <a:rPr sz="900" dirty="0"/>
              <a:t>REAR</a:t>
            </a:r>
            <a:r>
              <a:rPr sz="900" spc="-20" dirty="0"/>
              <a:t> </a:t>
            </a:r>
            <a:r>
              <a:rPr sz="900" dirty="0"/>
              <a:t>will</a:t>
            </a:r>
            <a:r>
              <a:rPr sz="900" spc="-25" dirty="0"/>
              <a:t> </a:t>
            </a:r>
            <a:r>
              <a:rPr sz="900" dirty="0"/>
              <a:t>be</a:t>
            </a:r>
            <a:r>
              <a:rPr sz="900" spc="-20" dirty="0"/>
              <a:t> </a:t>
            </a:r>
            <a:r>
              <a:rPr sz="900" dirty="0"/>
              <a:t>set</a:t>
            </a:r>
            <a:r>
              <a:rPr sz="900" spc="-20" dirty="0"/>
              <a:t> </a:t>
            </a:r>
            <a:r>
              <a:rPr sz="900" dirty="0"/>
              <a:t>to</a:t>
            </a:r>
            <a:r>
              <a:rPr sz="900" spc="-20" dirty="0"/>
              <a:t> </a:t>
            </a:r>
            <a:r>
              <a:rPr sz="900" spc="-10" dirty="0"/>
              <a:t>-</a:t>
            </a:r>
            <a:r>
              <a:rPr sz="900" dirty="0"/>
              <a:t>1.</a:t>
            </a:r>
            <a:r>
              <a:rPr sz="900" spc="35" dirty="0"/>
              <a:t> </a:t>
            </a:r>
            <a:r>
              <a:rPr sz="900" spc="-20" dirty="0"/>
              <a:t>Now, </a:t>
            </a:r>
            <a:r>
              <a:rPr sz="900" dirty="0"/>
              <a:t>if</a:t>
            </a:r>
            <a:r>
              <a:rPr sz="900" spc="-20" dirty="0"/>
              <a:t> </a:t>
            </a:r>
            <a:r>
              <a:rPr sz="900" dirty="0"/>
              <a:t>we</a:t>
            </a:r>
            <a:r>
              <a:rPr sz="900" spc="-20" dirty="0"/>
              <a:t> </a:t>
            </a:r>
            <a:r>
              <a:rPr sz="900" dirty="0"/>
              <a:t>try</a:t>
            </a:r>
            <a:r>
              <a:rPr sz="900" spc="-20" dirty="0"/>
              <a:t> </a:t>
            </a:r>
            <a:r>
              <a:rPr sz="900" spc="-25" dirty="0"/>
              <a:t>to </a:t>
            </a:r>
            <a:r>
              <a:rPr sz="900" dirty="0"/>
              <a:t>delete</a:t>
            </a:r>
            <a:r>
              <a:rPr sz="900" spc="-35" dirty="0"/>
              <a:t> </a:t>
            </a:r>
            <a:r>
              <a:rPr sz="900" dirty="0"/>
              <a:t>more</a:t>
            </a:r>
            <a:r>
              <a:rPr sz="900" spc="-35" dirty="0"/>
              <a:t> </a:t>
            </a:r>
            <a:r>
              <a:rPr sz="900" dirty="0"/>
              <a:t>elements</a:t>
            </a:r>
            <a:r>
              <a:rPr sz="900" spc="-30" dirty="0"/>
              <a:t> </a:t>
            </a:r>
            <a:r>
              <a:rPr sz="900" dirty="0"/>
              <a:t>from</a:t>
            </a:r>
            <a:r>
              <a:rPr sz="900" spc="-35" dirty="0"/>
              <a:t> </a:t>
            </a:r>
            <a:r>
              <a:rPr sz="900" dirty="0"/>
              <a:t>the</a:t>
            </a:r>
            <a:r>
              <a:rPr sz="900" spc="-35" dirty="0"/>
              <a:t> </a:t>
            </a:r>
            <a:r>
              <a:rPr sz="900" dirty="0"/>
              <a:t>queue,</a:t>
            </a:r>
            <a:r>
              <a:rPr sz="900" spc="-30" dirty="0"/>
              <a:t> </a:t>
            </a:r>
            <a:r>
              <a:rPr sz="900" dirty="0"/>
              <a:t>Queue</a:t>
            </a:r>
            <a:r>
              <a:rPr sz="900" spc="-35" dirty="0"/>
              <a:t> </a:t>
            </a:r>
            <a:r>
              <a:rPr sz="900" dirty="0"/>
              <a:t>Underflow</a:t>
            </a:r>
            <a:r>
              <a:rPr sz="900" spc="-35" dirty="0"/>
              <a:t> </a:t>
            </a:r>
            <a:r>
              <a:rPr sz="900" dirty="0"/>
              <a:t>situation</a:t>
            </a:r>
            <a:r>
              <a:rPr sz="900" spc="-30" dirty="0"/>
              <a:t> </a:t>
            </a:r>
            <a:r>
              <a:rPr sz="900" dirty="0"/>
              <a:t>will</a:t>
            </a:r>
            <a:r>
              <a:rPr sz="900" spc="-35" dirty="0"/>
              <a:t> </a:t>
            </a:r>
            <a:r>
              <a:rPr sz="900" spc="-10" dirty="0"/>
              <a:t>arise.</a:t>
            </a:r>
            <a:endParaRPr sz="9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611259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8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Queue</a:t>
            </a:r>
            <a:r>
              <a:rPr spc="85" dirty="0"/>
              <a:t> </a:t>
            </a:r>
            <a:r>
              <a:rPr spc="-10" dirty="0"/>
              <a:t>Deletion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9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3852"/>
            <a:ext cx="4070350" cy="26066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20" dirty="0">
                <a:latin typeface="Arial"/>
                <a:cs typeface="Arial"/>
              </a:rPr>
              <a:t>Pseudo-</a:t>
            </a:r>
            <a:r>
              <a:rPr sz="1100" b="1" dirty="0">
                <a:latin typeface="Arial"/>
                <a:cs typeface="Arial"/>
              </a:rPr>
              <a:t>code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Deletion:</a:t>
            </a:r>
            <a:endParaRPr sz="1100">
              <a:latin typeface="Arial"/>
              <a:cs typeface="Arial"/>
            </a:endParaRPr>
          </a:p>
          <a:p>
            <a:pPr marL="732155" marR="5080" indent="-720090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-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”Queue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Underflow”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Return </a:t>
            </a:r>
            <a:r>
              <a:rPr sz="1100" dirty="0">
                <a:latin typeface="Arial MT"/>
                <a:cs typeface="Arial MT"/>
              </a:rPr>
              <a:t>[End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if]</a:t>
            </a:r>
            <a:endParaRPr sz="1100">
              <a:latin typeface="Arial MT"/>
              <a:cs typeface="Arial MT"/>
            </a:endParaRPr>
          </a:p>
          <a:p>
            <a:pPr marL="12700" marR="2002789">
              <a:lnSpc>
                <a:spcPct val="154000"/>
              </a:lnSpc>
            </a:pP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QUEUE[FRONT]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then,</a:t>
            </a:r>
            <a:endParaRPr sz="1100">
              <a:latin typeface="Arial MT"/>
              <a:cs typeface="Arial MT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-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-</a:t>
            </a:r>
            <a:r>
              <a:rPr sz="1100" spc="-25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  <a:p>
            <a:pPr marL="480695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Arial MT"/>
                <a:cs typeface="Arial MT"/>
              </a:rPr>
              <a:t>Otherwise</a:t>
            </a:r>
            <a:endParaRPr sz="1100">
              <a:latin typeface="Arial MT"/>
              <a:cs typeface="Arial MT"/>
            </a:endParaRPr>
          </a:p>
          <a:p>
            <a:pPr marL="732155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FRONT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  <a:p>
            <a:pPr marL="732155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[End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if]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Exit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Office PowerPoint</Application>
  <PresentationFormat>Custom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MT</vt:lpstr>
      <vt:lpstr>Microsoft Sans Serif</vt:lpstr>
      <vt:lpstr>Office Theme</vt:lpstr>
      <vt:lpstr>PowerPoint Presentation</vt:lpstr>
      <vt:lpstr>Contents</vt:lpstr>
      <vt:lpstr>Inserting Elements to the Queue</vt:lpstr>
      <vt:lpstr>Inserting Elements to the Queue(contd.)</vt:lpstr>
      <vt:lpstr>Queue Insertion</vt:lpstr>
      <vt:lpstr>PowerPoint Presentation</vt:lpstr>
      <vt:lpstr>PowerPoint Presentation</vt:lpstr>
      <vt:lpstr>Deleting Elements from the Queue</vt:lpstr>
      <vt:lpstr>Queue Deletion</vt:lpstr>
      <vt:lpstr>PowerPoint Presentation</vt:lpstr>
      <vt:lpstr>PowerPoint Presentation</vt:lpstr>
      <vt:lpstr>Queue Traversal</vt:lpstr>
      <vt:lpstr>PowerPoint Presentation</vt:lpstr>
      <vt:lpstr>Limitations Of Array Implementation of Queue:</vt:lpstr>
      <vt:lpstr>Practice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implementation using Array</dc:title>
  <dc:creator> Lecture 31</dc:creator>
  <cp:lastModifiedBy>Abdul Aleem</cp:lastModifiedBy>
  <cp:revision>1</cp:revision>
  <dcterms:created xsi:type="dcterms:W3CDTF">2023-12-02T16:03:29Z</dcterms:created>
  <dcterms:modified xsi:type="dcterms:W3CDTF">2023-12-02T16:21:44Z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  <property fmtid="{D5CDD505-2E9C-101B-9397-08002B2CF9AE}" pid="5" name="PTEX.Fullbanner">
    <vt:lpwstr>This is pdfTeX, Version 3.14159265-2.6-1.40.21 (TeX Live 2020) kpathsea version 6.3.2</vt:lpwstr>
  </property>
  <property fmtid="{D5CDD505-2E9C-101B-9397-08002B2CF9AE}" pid="6" name="Producer">
    <vt:lpwstr>pdfTeX-1.40.21</vt:lpwstr>
  </property>
</Properties>
</file>