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9" r:id="rId10"/>
    <p:sldId id="270" r:id="rId11"/>
    <p:sldId id="271" r:id="rId12"/>
    <p:sldId id="272" r:id="rId13"/>
    <p:sldId id="273" r:id="rId14"/>
    <p:sldId id="274" r:id="rId15"/>
    <p:sldId id="264" r:id="rId16"/>
    <p:sldId id="265" r:id="rId17"/>
    <p:sldId id="266" r:id="rId18"/>
    <p:sldId id="267" r:id="rId19"/>
    <p:sldId id="268"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spoint.com/cobol/index.htm" TargetMode="External"/><Relationship Id="rId2" Type="http://schemas.openxmlformats.org/officeDocument/2006/relationships/hyperlink" Target="https://www.tutorialspoint.com/cprogramming/index.htm" TargetMode="External"/><Relationship Id="rId1" Type="http://schemas.openxmlformats.org/officeDocument/2006/relationships/slideLayout" Target="../slideLayouts/slideLayout2.xml"/><Relationship Id="rId4" Type="http://schemas.openxmlformats.org/officeDocument/2006/relationships/hyperlink" Target="https://www.tutorialspoint.com/fortran/index.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point.com/java/index.htm" TargetMode="External"/><Relationship Id="rId2" Type="http://schemas.openxmlformats.org/officeDocument/2006/relationships/hyperlink" Target="https://www.tutorialspoint.com/cplusplus/index.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index.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Top-down verses bottom-up approach 	</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1215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fontAlgn="base"/>
            <a:r>
              <a:rPr lang="en-US" dirty="0"/>
              <a:t>The languages that support Structured programming approach are:</a:t>
            </a:r>
          </a:p>
          <a:p>
            <a:pPr fontAlgn="base"/>
            <a:r>
              <a:rPr lang="en-US" dirty="0"/>
              <a:t>C</a:t>
            </a:r>
          </a:p>
          <a:p>
            <a:pPr fontAlgn="base"/>
            <a:r>
              <a:rPr lang="en-US" dirty="0"/>
              <a:t>C++</a:t>
            </a:r>
          </a:p>
          <a:p>
            <a:pPr fontAlgn="base"/>
            <a:r>
              <a:rPr lang="en-US" dirty="0"/>
              <a:t>Java</a:t>
            </a:r>
          </a:p>
          <a:p>
            <a:pPr fontAlgn="base"/>
            <a:r>
              <a:rPr lang="en-US" dirty="0"/>
              <a:t>C#</a:t>
            </a:r>
          </a:p>
          <a:p>
            <a:pPr fontAlgn="base"/>
            <a:r>
              <a:rPr lang="en-US" dirty="0"/>
              <a:t>..</a:t>
            </a:r>
            <a:r>
              <a:rPr lang="en-US" dirty="0" err="1" smtClean="0"/>
              <a:t>etc</a:t>
            </a:r>
            <a:endParaRPr lang="en-US" dirty="0" smtClean="0"/>
          </a:p>
          <a:p>
            <a:pPr fontAlgn="base"/>
            <a:r>
              <a:rPr lang="en-US" dirty="0"/>
              <a:t>Assembly languages like Microprocessor 8085, </a:t>
            </a:r>
            <a:r>
              <a:rPr lang="en-US" dirty="0" err="1"/>
              <a:t>etc</a:t>
            </a:r>
            <a:r>
              <a:rPr lang="en-US" dirty="0"/>
              <a:t>, the statements do not get executed in a structured manner. It allows jump statements like GOTO. So the program flow might be random.</a:t>
            </a:r>
          </a:p>
          <a:p>
            <a:endParaRPr lang="en-IN" dirty="0"/>
          </a:p>
        </p:txBody>
      </p:sp>
    </p:spTree>
    <p:extLst>
      <p:ext uri="{BB962C8B-B14F-4D97-AF65-F5344CB8AC3E}">
        <p14:creationId xmlns:p14="http://schemas.microsoft.com/office/powerpoint/2010/main" val="389638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724" y="1447801"/>
            <a:ext cx="4105275" cy="4701380"/>
          </a:xfrm>
        </p:spPr>
      </p:pic>
    </p:spTree>
    <p:extLst>
      <p:ext uri="{BB962C8B-B14F-4D97-AF65-F5344CB8AC3E}">
        <p14:creationId xmlns:p14="http://schemas.microsoft.com/office/powerpoint/2010/main" val="1497340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The structured program mainly consists of three types of elements</a:t>
            </a:r>
            <a:r>
              <a:rPr lang="en-US" dirty="0" smtClean="0"/>
              <a:t>:</a:t>
            </a:r>
          </a:p>
          <a:p>
            <a:pPr fontAlgn="base"/>
            <a:r>
              <a:rPr lang="en-IN" dirty="0"/>
              <a:t>Selection Statements</a:t>
            </a:r>
          </a:p>
          <a:p>
            <a:pPr fontAlgn="base"/>
            <a:r>
              <a:rPr lang="en-IN" dirty="0"/>
              <a:t>Sequence Statements</a:t>
            </a:r>
          </a:p>
          <a:p>
            <a:pPr fontAlgn="base"/>
            <a:r>
              <a:rPr lang="en-IN" dirty="0"/>
              <a:t>Iteration Statements</a:t>
            </a:r>
          </a:p>
          <a:p>
            <a:r>
              <a:rPr lang="en-US" dirty="0"/>
              <a:t>The structured program consists of well structured and separated modules. But the entry and exit in a Structured program is a single-time event. It means that the program uses single-entry and single-exit elements.</a:t>
            </a:r>
            <a:endParaRPr lang="en-IN" dirty="0"/>
          </a:p>
        </p:txBody>
      </p:sp>
    </p:spTree>
    <p:extLst>
      <p:ext uri="{BB962C8B-B14F-4D97-AF65-F5344CB8AC3E}">
        <p14:creationId xmlns:p14="http://schemas.microsoft.com/office/powerpoint/2010/main" val="174948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Structured Programming Approach:</a:t>
            </a:r>
            <a:r>
              <a:rPr lang="en-US" dirty="0"/>
              <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Easier </a:t>
            </a:r>
            <a:r>
              <a:rPr lang="en-US" dirty="0"/>
              <a:t>to read and understand</a:t>
            </a:r>
          </a:p>
          <a:p>
            <a:pPr fontAlgn="base"/>
            <a:r>
              <a:rPr lang="en-US" dirty="0"/>
              <a:t>User Friendly</a:t>
            </a:r>
          </a:p>
          <a:p>
            <a:pPr fontAlgn="base"/>
            <a:r>
              <a:rPr lang="en-US" dirty="0"/>
              <a:t>Easier to Maintain</a:t>
            </a:r>
          </a:p>
          <a:p>
            <a:pPr fontAlgn="base"/>
            <a:r>
              <a:rPr lang="en-US" dirty="0"/>
              <a:t>Mainly problem based instead of being machine based</a:t>
            </a:r>
          </a:p>
          <a:p>
            <a:pPr fontAlgn="base"/>
            <a:r>
              <a:rPr lang="en-US" dirty="0"/>
              <a:t>Development is easier as it requires less effort and time</a:t>
            </a:r>
          </a:p>
          <a:p>
            <a:pPr fontAlgn="base"/>
            <a:r>
              <a:rPr lang="en-US" dirty="0"/>
              <a:t>Easier to Debug</a:t>
            </a:r>
          </a:p>
          <a:p>
            <a:pPr fontAlgn="base"/>
            <a:r>
              <a:rPr lang="en-US" dirty="0"/>
              <a:t>Machine-Independent, mostly.</a:t>
            </a:r>
          </a:p>
          <a:p>
            <a:endParaRPr lang="en-IN" dirty="0"/>
          </a:p>
        </p:txBody>
      </p:sp>
    </p:spTree>
    <p:extLst>
      <p:ext uri="{BB962C8B-B14F-4D97-AF65-F5344CB8AC3E}">
        <p14:creationId xmlns:p14="http://schemas.microsoft.com/office/powerpoint/2010/main" val="4044356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Structured Programming Approach:</a:t>
            </a:r>
            <a:r>
              <a:rPr lang="en-US" dirty="0"/>
              <a:t/>
            </a:r>
            <a:br>
              <a:rPr lang="en-US" dirty="0"/>
            </a:b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Since </a:t>
            </a:r>
            <a:r>
              <a:rPr lang="en-US" dirty="0"/>
              <a:t>it is Machine-Independent, So it takes time to convert into machine code.</a:t>
            </a:r>
          </a:p>
          <a:p>
            <a:pPr fontAlgn="base"/>
            <a:r>
              <a:rPr lang="en-US" dirty="0"/>
              <a:t>The converted machine code is not the same as for assembly language.</a:t>
            </a:r>
          </a:p>
          <a:p>
            <a:pPr fontAlgn="base"/>
            <a:r>
              <a:rPr lang="en-US" dirty="0"/>
              <a:t>The program depends upon changeable factors like data-types. Therefore it needs to be updated with the need on the go.</a:t>
            </a:r>
          </a:p>
          <a:p>
            <a:pPr fontAlgn="base"/>
            <a:r>
              <a:rPr lang="en-US" dirty="0"/>
              <a:t>Usually the development in this approach takes longer time as it is language-dependent. Whereas in the case of assembly language, the development takes lesser time as it is fixed for the machine.</a:t>
            </a:r>
          </a:p>
          <a:p>
            <a:endParaRPr lang="en-IN" dirty="0"/>
          </a:p>
        </p:txBody>
      </p:sp>
    </p:spTree>
    <p:extLst>
      <p:ext uri="{BB962C8B-B14F-4D97-AF65-F5344CB8AC3E}">
        <p14:creationId xmlns:p14="http://schemas.microsoft.com/office/powerpoint/2010/main" val="637997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Modular Programming</a:t>
            </a:r>
            <a:endParaRPr lang="en-IN"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r>
              <a:rPr lang="en-US" dirty="0"/>
              <a:t>Modular programming is the process of subdividing a computer program into separate sub-programs. A module is a separate software component. It can often be used in a variety of applications and functions with other components of the system</a:t>
            </a:r>
            <a:r>
              <a:rPr lang="en-US" dirty="0" smtClean="0"/>
              <a:t>.</a:t>
            </a:r>
          </a:p>
          <a:p>
            <a:pPr algn="just"/>
            <a:r>
              <a:rPr lang="en-US" dirty="0"/>
              <a:t>Some programs might have thousands or millions of lines and to manage such programs it becomes quite difficult as there might be too many of syntax errors or logical errors present in the program, so to manage such type of programs concept of </a:t>
            </a:r>
            <a:r>
              <a:rPr lang="en-US" b="1" dirty="0"/>
              <a:t>modular</a:t>
            </a:r>
            <a:r>
              <a:rPr lang="en-US" dirty="0"/>
              <a:t> </a:t>
            </a:r>
            <a:r>
              <a:rPr lang="en-US" b="1" dirty="0"/>
              <a:t>programming</a:t>
            </a:r>
            <a:r>
              <a:rPr lang="en-US" dirty="0"/>
              <a:t> approached.</a:t>
            </a:r>
          </a:p>
          <a:p>
            <a:pPr algn="just"/>
            <a:endParaRPr lang="en-IN" dirty="0"/>
          </a:p>
        </p:txBody>
      </p:sp>
    </p:spTree>
    <p:extLst>
      <p:ext uri="{BB962C8B-B14F-4D97-AF65-F5344CB8AC3E}">
        <p14:creationId xmlns:p14="http://schemas.microsoft.com/office/powerpoint/2010/main" val="1089186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Each sub-module contains something necessary to execute only one aspect of the desired functionality.</a:t>
            </a:r>
          </a:p>
          <a:p>
            <a:r>
              <a:rPr lang="en-US" dirty="0"/>
              <a:t>Modular programming emphasis on breaking of large programs into small problems to increase the maintainability, readability of the code and to make the program handy to make any changes in future or to correct the errors.</a:t>
            </a:r>
          </a:p>
          <a:p>
            <a:endParaRPr lang="en-IN" dirty="0"/>
          </a:p>
        </p:txBody>
      </p:sp>
    </p:spTree>
    <p:extLst>
      <p:ext uri="{BB962C8B-B14F-4D97-AF65-F5344CB8AC3E}">
        <p14:creationId xmlns:p14="http://schemas.microsoft.com/office/powerpoint/2010/main" val="2615606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Points which should be taken care of prior to modular program development:</a:t>
            </a:r>
            <a:r>
              <a:rPr lang="en-US" sz="2800" dirty="0"/>
              <a:t/>
            </a:r>
            <a:br>
              <a:rPr lang="en-US" sz="2800" dirty="0"/>
            </a:br>
            <a:endParaRPr lang="en-IN" sz="2800" dirty="0"/>
          </a:p>
        </p:txBody>
      </p:sp>
      <p:sp>
        <p:nvSpPr>
          <p:cNvPr id="3" name="Content Placeholder 2"/>
          <p:cNvSpPr>
            <a:spLocks noGrp="1"/>
          </p:cNvSpPr>
          <p:nvPr>
            <p:ph idx="1"/>
          </p:nvPr>
        </p:nvSpPr>
        <p:spPr>
          <a:xfrm>
            <a:off x="457200" y="1143000"/>
            <a:ext cx="8229600" cy="4983163"/>
          </a:xfrm>
        </p:spPr>
        <p:txBody>
          <a:bodyPr>
            <a:normAutofit/>
          </a:bodyPr>
          <a:lstStyle/>
          <a:p>
            <a:pPr fontAlgn="base"/>
            <a:r>
              <a:rPr lang="en-US" dirty="0" smtClean="0"/>
              <a:t>Limitations </a:t>
            </a:r>
            <a:r>
              <a:rPr lang="en-US" dirty="0"/>
              <a:t>of each and every module should be decided.</a:t>
            </a:r>
          </a:p>
          <a:p>
            <a:pPr fontAlgn="base"/>
            <a:r>
              <a:rPr lang="en-US" dirty="0"/>
              <a:t>In which way a program is to be partitioned into different modules.</a:t>
            </a:r>
          </a:p>
          <a:p>
            <a:pPr fontAlgn="base"/>
            <a:r>
              <a:rPr lang="en-US" dirty="0"/>
              <a:t>Communication among different modules of the code for proper execution of the entire program.</a:t>
            </a:r>
          </a:p>
          <a:p>
            <a:endParaRPr lang="en-IN" dirty="0"/>
          </a:p>
        </p:txBody>
      </p:sp>
    </p:spTree>
    <p:extLst>
      <p:ext uri="{BB962C8B-B14F-4D97-AF65-F5344CB8AC3E}">
        <p14:creationId xmlns:p14="http://schemas.microsoft.com/office/powerpoint/2010/main" val="3489925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Using Modular Programming Approach –</a:t>
            </a:r>
            <a:endParaRPr lang="en-IN"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pPr fontAlgn="base"/>
            <a:r>
              <a:rPr lang="en-US" b="1" dirty="0"/>
              <a:t>Ease of Use :</a:t>
            </a:r>
            <a:r>
              <a:rPr lang="en-US" dirty="0"/>
              <a:t>This approach allows simplicity, as rather than focusing on the entire thousands and millions of lines code in one go we can access it in the form of modules. This allows ease in debugging the code and prone to less error.</a:t>
            </a:r>
          </a:p>
          <a:p>
            <a:pPr fontAlgn="base"/>
            <a:r>
              <a:rPr lang="en-US" b="1" dirty="0"/>
              <a:t>Reusability :</a:t>
            </a:r>
            <a:r>
              <a:rPr lang="en-US" dirty="0"/>
              <a:t>It allows the user to reuse the functionality with a different interface without typing the whole program again.</a:t>
            </a:r>
          </a:p>
          <a:p>
            <a:pPr fontAlgn="base"/>
            <a:r>
              <a:rPr lang="en-US" b="1" dirty="0"/>
              <a:t>Ease of Maintenance : </a:t>
            </a:r>
            <a:r>
              <a:rPr lang="en-US" dirty="0"/>
              <a:t>It helps in less collision at the time of working on modules, helping a team to work with proper collaboration while working on a large application</a:t>
            </a:r>
            <a:r>
              <a:rPr lang="en-US" dirty="0" smtClean="0"/>
              <a:t>.</a:t>
            </a:r>
            <a:endParaRPr lang="en-US" dirty="0"/>
          </a:p>
        </p:txBody>
      </p:sp>
    </p:spTree>
    <p:extLst>
      <p:ext uri="{BB962C8B-B14F-4D97-AF65-F5344CB8AC3E}">
        <p14:creationId xmlns:p14="http://schemas.microsoft.com/office/powerpoint/2010/main" val="2414826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610600" cy="6172200"/>
          </a:xfrm>
        </p:spPr>
        <p:txBody>
          <a:bodyPr/>
          <a:lstStyle/>
          <a:p>
            <a:r>
              <a:rPr lang="en-US" dirty="0"/>
              <a:t>C is called a structured programming language because to solve a large problem, C programming language divides the problem into smaller modules called functions or procedures each of which handles a particular responsibility. The program which solves the entire problem is a collection of such functions</a:t>
            </a:r>
            <a:r>
              <a:rPr lang="en-US" dirty="0" smtClean="0"/>
              <a:t>.</a:t>
            </a:r>
          </a:p>
          <a:p>
            <a:r>
              <a:rPr lang="en-US" dirty="0"/>
              <a:t>Module is basically a set of interrelated files that share their implementation details but hide it from the outside world. How can we implement modular programming in c? Each function defined in C by default is globally accessible.</a:t>
            </a:r>
            <a:endParaRPr lang="en-IN" dirty="0"/>
          </a:p>
        </p:txBody>
      </p:sp>
    </p:spTree>
    <p:extLst>
      <p:ext uri="{BB962C8B-B14F-4D97-AF65-F5344CB8AC3E}">
        <p14:creationId xmlns:p14="http://schemas.microsoft.com/office/powerpoint/2010/main" val="367033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Top-Down Approach</a:t>
            </a:r>
            <a:r>
              <a:rPr lang="en-US"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t>Top-Down </a:t>
            </a:r>
            <a:r>
              <a:rPr lang="en-US" b="1" dirty="0"/>
              <a:t>Approach</a:t>
            </a:r>
            <a:r>
              <a:rPr lang="en-US" dirty="0"/>
              <a:t> is an approach to design </a:t>
            </a:r>
            <a:r>
              <a:rPr lang="en-US" dirty="0" smtClean="0"/>
              <a:t>software </a:t>
            </a:r>
            <a:r>
              <a:rPr lang="en-US" dirty="0"/>
              <a:t>in which a bigger problem is broken down into smaller parts. Thus, it uses the decomposition approach. This approach is generally used by structured programming languages such as </a:t>
            </a:r>
            <a:r>
              <a:rPr lang="en-US" b="1" dirty="0">
                <a:hlinkClick r:id="rId2"/>
              </a:rPr>
              <a:t>C</a:t>
            </a:r>
            <a:r>
              <a:rPr lang="en-US" dirty="0"/>
              <a:t>, </a:t>
            </a:r>
            <a:r>
              <a:rPr lang="en-US" b="1" dirty="0">
                <a:hlinkClick r:id="rId3"/>
              </a:rPr>
              <a:t>COBOL</a:t>
            </a:r>
            <a:r>
              <a:rPr lang="en-US" dirty="0"/>
              <a:t>, </a:t>
            </a:r>
            <a:r>
              <a:rPr lang="en-US" b="1" dirty="0">
                <a:hlinkClick r:id="rId4"/>
              </a:rPr>
              <a:t>FORTRAN</a:t>
            </a:r>
            <a:r>
              <a:rPr lang="en-US" dirty="0"/>
              <a:t>.</a:t>
            </a:r>
          </a:p>
          <a:p>
            <a:r>
              <a:rPr lang="en-US" dirty="0"/>
              <a:t>The drawback of using the top-down approach is that it may have redundancy since every part of the code is developed separately. </a:t>
            </a:r>
            <a:endParaRPr lang="en-US" dirty="0" smtClean="0"/>
          </a:p>
          <a:p>
            <a:r>
              <a:rPr lang="en-US" dirty="0" smtClean="0"/>
              <a:t>Also</a:t>
            </a:r>
            <a:r>
              <a:rPr lang="en-US" dirty="0"/>
              <a:t>, there is less interaction and communication between the modules in this approach.</a:t>
            </a:r>
            <a:endParaRPr lang="en-IN" dirty="0"/>
          </a:p>
        </p:txBody>
      </p:sp>
    </p:spTree>
    <p:extLst>
      <p:ext uri="{BB962C8B-B14F-4D97-AF65-F5344CB8AC3E}">
        <p14:creationId xmlns:p14="http://schemas.microsoft.com/office/powerpoint/2010/main" val="3286229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Oriented Approach</a:t>
            </a:r>
            <a:r>
              <a:rPr lang="en-IN" dirty="0"/>
              <a:t> </a:t>
            </a:r>
          </a:p>
        </p:txBody>
      </p:sp>
      <p:sp>
        <p:nvSpPr>
          <p:cNvPr id="3" name="Content Placeholder 2"/>
          <p:cNvSpPr>
            <a:spLocks noGrp="1"/>
          </p:cNvSpPr>
          <p:nvPr>
            <p:ph idx="1"/>
          </p:nvPr>
        </p:nvSpPr>
        <p:spPr>
          <a:xfrm>
            <a:off x="228600" y="1143000"/>
            <a:ext cx="8686800" cy="5638800"/>
          </a:xfrm>
        </p:spPr>
        <p:txBody>
          <a:bodyPr/>
          <a:lstStyle/>
          <a:p>
            <a:pPr algn="just"/>
            <a:r>
              <a:rPr lang="en-US" dirty="0"/>
              <a:t>In the object-oriented design method, the system is viewed as a collection of objects (i.e., entities). The state is distributed among the objects, and each object handles its state data.</a:t>
            </a:r>
            <a:endParaRPr lang="en-US" dirty="0" smtClean="0"/>
          </a:p>
          <a:p>
            <a:pPr algn="just"/>
            <a:r>
              <a:rPr lang="en-US" dirty="0" smtClean="0"/>
              <a:t>In </a:t>
            </a:r>
            <a:r>
              <a:rPr lang="en-US" dirty="0"/>
              <a:t>the </a:t>
            </a:r>
            <a:r>
              <a:rPr lang="en-US" dirty="0" smtClean="0"/>
              <a:t>approach</a:t>
            </a:r>
            <a:r>
              <a:rPr lang="en-US" dirty="0"/>
              <a:t>, the focus is on capturing the structure and behavior of information systems into small modules that combines both data and process. The main aim of Object Oriented Design (OOD) is to improve the quality and productivity of system analysis and design by making it more usable</a:t>
            </a:r>
            <a:r>
              <a:rPr lang="en-US" dirty="0" smtClean="0"/>
              <a:t>.</a:t>
            </a:r>
          </a:p>
          <a:p>
            <a:endParaRPr lang="en-IN" dirty="0"/>
          </a:p>
        </p:txBody>
      </p:sp>
    </p:spTree>
    <p:extLst>
      <p:ext uri="{BB962C8B-B14F-4D97-AF65-F5344CB8AC3E}">
        <p14:creationId xmlns:p14="http://schemas.microsoft.com/office/powerpoint/2010/main" val="1576777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b="1" dirty="0"/>
              <a:t>The different terms related to object design are:</a:t>
            </a:r>
            <a:endParaRPr lang="en-IN" dirty="0"/>
          </a:p>
        </p:txBody>
      </p:sp>
      <p:sp>
        <p:nvSpPr>
          <p:cNvPr id="3" name="Content Placeholder 2"/>
          <p:cNvSpPr>
            <a:spLocks noGrp="1"/>
          </p:cNvSpPr>
          <p:nvPr>
            <p:ph idx="1"/>
          </p:nvPr>
        </p:nvSpPr>
        <p:spPr>
          <a:xfrm>
            <a:off x="76200" y="1143000"/>
            <a:ext cx="9067800" cy="5715000"/>
          </a:xfrm>
        </p:spPr>
        <p:txBody>
          <a:bodyPr>
            <a:normAutofit fontScale="77500" lnSpcReduction="20000"/>
          </a:bodyPr>
          <a:lstStyle/>
          <a:p>
            <a:r>
              <a:rPr lang="en-US" b="1" dirty="0"/>
              <a:t>Objects:</a:t>
            </a:r>
            <a:r>
              <a:rPr lang="en-US" dirty="0"/>
              <a:t> All entities involved in the solution design are known as objects. For example, person, banks, company, and users are considered as objects. Every entity has some attributes associated with it and has some methods to perform on the attributes.</a:t>
            </a:r>
          </a:p>
          <a:p>
            <a:r>
              <a:rPr lang="en-US" b="1" dirty="0"/>
              <a:t>Classes:</a:t>
            </a:r>
            <a:r>
              <a:rPr lang="en-US" dirty="0"/>
              <a:t> A class is a generalized description of an object. An object is an instance of a class. A class defines all the attributes, which an object can have and methods, which represents the functionality of the object.</a:t>
            </a:r>
          </a:p>
          <a:p>
            <a:r>
              <a:rPr lang="en-US" b="1" dirty="0"/>
              <a:t>Messages:</a:t>
            </a:r>
            <a:r>
              <a:rPr lang="en-US" dirty="0"/>
              <a:t> Objects communicate by message passing. Messages consist of the integrity of the target object, the name of the requested operation, and any other action needed to perform the function. Messages are often implemented as procedure or function calls</a:t>
            </a:r>
            <a:r>
              <a:rPr lang="en-US" dirty="0" smtClean="0"/>
              <a:t>.</a:t>
            </a:r>
          </a:p>
          <a:p>
            <a:r>
              <a:rPr lang="en-US" b="1" dirty="0"/>
              <a:t>Abstraction</a:t>
            </a:r>
            <a:r>
              <a:rPr lang="en-US" dirty="0"/>
              <a:t> In object-oriented design, complexity is handled using abstraction. Abstraction is the removal of the irrelevant and the amplification of the essentials</a:t>
            </a:r>
            <a:r>
              <a:rPr lang="en-US" dirty="0" smtClean="0"/>
              <a:t>.</a:t>
            </a:r>
            <a:endParaRPr lang="en-US" dirty="0"/>
          </a:p>
          <a:p>
            <a:endParaRPr lang="en-IN" dirty="0"/>
          </a:p>
        </p:txBody>
      </p:sp>
    </p:spTree>
    <p:extLst>
      <p:ext uri="{BB962C8B-B14F-4D97-AF65-F5344CB8AC3E}">
        <p14:creationId xmlns:p14="http://schemas.microsoft.com/office/powerpoint/2010/main" val="3370311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77500" lnSpcReduction="20000"/>
          </a:bodyPr>
          <a:lstStyle/>
          <a:p>
            <a:r>
              <a:rPr lang="en-US" b="1" dirty="0"/>
              <a:t>Encapsulation:</a:t>
            </a:r>
            <a:r>
              <a:rPr lang="en-US" dirty="0"/>
              <a:t> Encapsulation is also called an information hiding concept. The data and operations are linked to a single unit. Encapsulation not only bundles essential information of an object together but also restricts access to the data and methods from the outside world.</a:t>
            </a:r>
          </a:p>
          <a:p>
            <a:r>
              <a:rPr lang="en-US" b="1" dirty="0"/>
              <a:t>Inheritance:</a:t>
            </a:r>
            <a:r>
              <a:rPr lang="en-US" dirty="0"/>
              <a:t> OOD allows similar classes to stack up in a hierarchical manner where the lower or sub-classes can import, implement, and re-use allowed variables and functions from their immediate </a:t>
            </a:r>
            <a:r>
              <a:rPr lang="en-US" dirty="0" err="1"/>
              <a:t>superclasses.This</a:t>
            </a:r>
            <a:r>
              <a:rPr lang="en-US" dirty="0"/>
              <a:t> property of OOD is called an inheritance. This makes it easier to define a specific class and to create generalized classes from specific ones.</a:t>
            </a:r>
          </a:p>
          <a:p>
            <a:r>
              <a:rPr lang="en-US" b="1" dirty="0"/>
              <a:t>Polymorphism:</a:t>
            </a:r>
            <a:r>
              <a:rPr lang="en-US" dirty="0"/>
              <a:t> OOD languages provide a mechanism where methods performing similar tasks but vary in arguments, can be assigned the same name. This is known as polymorphism, which allows a single interface is performing functions for different types. Depending upon how the service is invoked, the respective portion of the code gets executed.</a:t>
            </a:r>
          </a:p>
          <a:p>
            <a:endParaRPr lang="en-IN" dirty="0"/>
          </a:p>
        </p:txBody>
      </p:sp>
    </p:spTree>
    <p:extLst>
      <p:ext uri="{BB962C8B-B14F-4D97-AF65-F5344CB8AC3E}">
        <p14:creationId xmlns:p14="http://schemas.microsoft.com/office/powerpoint/2010/main" val="2375809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792162"/>
          </a:xfrm>
        </p:spPr>
        <p:txBody>
          <a:bodyPr>
            <a:normAutofit/>
          </a:bodyPr>
          <a:lstStyle/>
          <a:p>
            <a:r>
              <a:rPr lang="en-US" sz="2400" b="1" dirty="0"/>
              <a:t>Difference Between Structured and Object-oriented analysis :</a:t>
            </a:r>
            <a:r>
              <a:rPr lang="en-US" sz="2400" dirty="0"/>
              <a:t> </a:t>
            </a:r>
            <a:endParaRPr lang="en-IN" sz="2400" dirty="0"/>
          </a:p>
        </p:txBody>
      </p:sp>
      <p:sp>
        <p:nvSpPr>
          <p:cNvPr id="7" name="Content Placeholder 6"/>
          <p:cNvSpPr>
            <a:spLocks noGrp="1"/>
          </p:cNvSpPr>
          <p:nvPr>
            <p:ph sz="half" idx="1"/>
          </p:nvPr>
        </p:nvSpPr>
        <p:spPr>
          <a:xfrm>
            <a:off x="0" y="1143000"/>
            <a:ext cx="4495800" cy="5562600"/>
          </a:xfrm>
        </p:spPr>
        <p:txBody>
          <a:bodyPr>
            <a:normAutofit fontScale="92500" lnSpcReduction="20000"/>
          </a:bodyPr>
          <a:lstStyle/>
          <a:p>
            <a:r>
              <a:rPr lang="en-IN" b="1" dirty="0" smtClean="0"/>
              <a:t>Structured Analysis</a:t>
            </a:r>
          </a:p>
          <a:p>
            <a:r>
              <a:rPr lang="en-US" dirty="0"/>
              <a:t>The main focus is on the process and procedures of the system</a:t>
            </a:r>
            <a:r>
              <a:rPr lang="en-US" dirty="0" smtClean="0"/>
              <a:t>.</a:t>
            </a:r>
          </a:p>
          <a:p>
            <a:r>
              <a:rPr lang="en-US" dirty="0"/>
              <a:t>It uses </a:t>
            </a:r>
            <a:r>
              <a:rPr lang="en-US" dirty="0" smtClean="0"/>
              <a:t>(</a:t>
            </a:r>
            <a:r>
              <a:rPr lang="en-US" dirty="0"/>
              <a:t>SDLC) methodology for different purposes like planning, analyzing, designing, implementing, and supporting an information system</a:t>
            </a:r>
            <a:r>
              <a:rPr lang="en-US" dirty="0" smtClean="0"/>
              <a:t>.</a:t>
            </a:r>
          </a:p>
          <a:p>
            <a:r>
              <a:rPr lang="en-US" dirty="0"/>
              <a:t>It is suitable for well-defined projects with stable user requirements</a:t>
            </a:r>
            <a:r>
              <a:rPr lang="en-US" dirty="0" smtClean="0"/>
              <a:t>.</a:t>
            </a:r>
          </a:p>
          <a:p>
            <a:r>
              <a:rPr lang="en-US" dirty="0"/>
              <a:t>Risk while using this analysis technique is high and reusability is also low.</a:t>
            </a:r>
            <a:endParaRPr lang="en-IN" dirty="0"/>
          </a:p>
        </p:txBody>
      </p:sp>
      <p:sp>
        <p:nvSpPr>
          <p:cNvPr id="8" name="Content Placeholder 7"/>
          <p:cNvSpPr>
            <a:spLocks noGrp="1"/>
          </p:cNvSpPr>
          <p:nvPr>
            <p:ph sz="half" idx="2"/>
          </p:nvPr>
        </p:nvSpPr>
        <p:spPr>
          <a:xfrm>
            <a:off x="4648200" y="1143000"/>
            <a:ext cx="4495800" cy="5638800"/>
          </a:xfrm>
        </p:spPr>
        <p:txBody>
          <a:bodyPr>
            <a:normAutofit fontScale="92500" lnSpcReduction="20000"/>
          </a:bodyPr>
          <a:lstStyle/>
          <a:p>
            <a:r>
              <a:rPr lang="en-IN" b="1" dirty="0"/>
              <a:t>Object-Oriented Analysis</a:t>
            </a:r>
            <a:endParaRPr lang="en-US" dirty="0" smtClean="0"/>
          </a:p>
          <a:p>
            <a:r>
              <a:rPr lang="en-US" dirty="0" smtClean="0"/>
              <a:t>The </a:t>
            </a:r>
            <a:r>
              <a:rPr lang="en-US" dirty="0"/>
              <a:t>main focus is on data structure and real-world objects that are important</a:t>
            </a:r>
            <a:r>
              <a:rPr lang="en-US" dirty="0" smtClean="0"/>
              <a:t>.</a:t>
            </a:r>
          </a:p>
          <a:p>
            <a:r>
              <a:rPr lang="en-US" dirty="0"/>
              <a:t>It uses Incremental or Iterative methodology to refine and extend our design</a:t>
            </a:r>
            <a:r>
              <a:rPr lang="en-US" dirty="0" smtClean="0"/>
              <a:t>.</a:t>
            </a:r>
          </a:p>
          <a:p>
            <a:r>
              <a:rPr lang="en-US" dirty="0"/>
              <a:t>It is suitable for large projects with changing user requirements</a:t>
            </a:r>
            <a:r>
              <a:rPr lang="en-US" dirty="0" smtClean="0"/>
              <a:t>.</a:t>
            </a:r>
          </a:p>
          <a:p>
            <a:r>
              <a:rPr lang="en-US" dirty="0"/>
              <a:t>Risk while using this analysis technique is low and reusability is also high.</a:t>
            </a:r>
            <a:endParaRPr lang="en-IN" dirty="0"/>
          </a:p>
        </p:txBody>
      </p:sp>
    </p:spTree>
    <p:extLst>
      <p:ext uri="{BB962C8B-B14F-4D97-AF65-F5344CB8AC3E}">
        <p14:creationId xmlns:p14="http://schemas.microsoft.com/office/powerpoint/2010/main" val="1711310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304800"/>
            <a:ext cx="4419600" cy="6400800"/>
          </a:xfrm>
        </p:spPr>
        <p:txBody>
          <a:bodyPr/>
          <a:lstStyle/>
          <a:p>
            <a:r>
              <a:rPr lang="en-US" dirty="0"/>
              <a:t>Structuring requirements include DFDs (Data Flow Diagram), Structured Analysis, ER (Entity Relationship) diagram, CFD (Control Flow Diagram), Data Dictionary, Decision table/tree, and the State transition diagram</a:t>
            </a:r>
            <a:r>
              <a:rPr lang="en-US" dirty="0" smtClean="0"/>
              <a:t>.</a:t>
            </a:r>
          </a:p>
          <a:p>
            <a:r>
              <a:rPr lang="en-US" dirty="0"/>
              <a:t>This technique is old and is not preferred usually.</a:t>
            </a:r>
            <a:endParaRPr lang="en-IN" dirty="0"/>
          </a:p>
        </p:txBody>
      </p:sp>
      <p:sp>
        <p:nvSpPr>
          <p:cNvPr id="4" name="Content Placeholder 3"/>
          <p:cNvSpPr>
            <a:spLocks noGrp="1"/>
          </p:cNvSpPr>
          <p:nvPr>
            <p:ph sz="half" idx="2"/>
          </p:nvPr>
        </p:nvSpPr>
        <p:spPr>
          <a:xfrm>
            <a:off x="4648200" y="304800"/>
            <a:ext cx="4343400" cy="6400800"/>
          </a:xfrm>
        </p:spPr>
        <p:txBody>
          <a:bodyPr/>
          <a:lstStyle/>
          <a:p>
            <a:r>
              <a:rPr lang="en-US" dirty="0"/>
              <a:t>Requirement engineering includes the Use case model (find Use cases, Flow of events, Activity Diagram), the Object model (find Classes and class relations, Object interaction, Object to ER mapping), </a:t>
            </a:r>
            <a:r>
              <a:rPr lang="en-US" dirty="0" err="1"/>
              <a:t>Statechart</a:t>
            </a:r>
            <a:r>
              <a:rPr lang="en-US" dirty="0"/>
              <a:t> Diagram, and deployment diagram</a:t>
            </a:r>
            <a:r>
              <a:rPr lang="en-US" dirty="0" smtClean="0"/>
              <a:t>.</a:t>
            </a:r>
          </a:p>
          <a:p>
            <a:r>
              <a:rPr lang="en-US" dirty="0"/>
              <a:t>This technique is new and is mostly preferred.</a:t>
            </a:r>
            <a:endParaRPr lang="en-IN" dirty="0"/>
          </a:p>
        </p:txBody>
      </p:sp>
    </p:spTree>
    <p:extLst>
      <p:ext uri="{BB962C8B-B14F-4D97-AF65-F5344CB8AC3E}">
        <p14:creationId xmlns:p14="http://schemas.microsoft.com/office/powerpoint/2010/main" val="951774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44562"/>
          </a:xfrm>
        </p:spPr>
        <p:txBody>
          <a:bodyPr>
            <a:noAutofit/>
          </a:bodyPr>
          <a:lstStyle/>
          <a:p>
            <a:r>
              <a:rPr lang="en-US" sz="3600" b="1" dirty="0"/>
              <a:t>Advantages of Object-Oriented Analysis (OOA):</a:t>
            </a:r>
            <a:br>
              <a:rPr lang="en-US" sz="3600" b="1" dirty="0"/>
            </a:br>
            <a:endParaRPr lang="en-IN" sz="3600" dirty="0"/>
          </a:p>
        </p:txBody>
      </p:sp>
      <p:sp>
        <p:nvSpPr>
          <p:cNvPr id="6" name="Content Placeholder 5"/>
          <p:cNvSpPr>
            <a:spLocks noGrp="1"/>
          </p:cNvSpPr>
          <p:nvPr>
            <p:ph idx="1"/>
          </p:nvPr>
        </p:nvSpPr>
        <p:spPr>
          <a:xfrm>
            <a:off x="76200" y="1143000"/>
            <a:ext cx="8991600" cy="5562600"/>
          </a:xfrm>
        </p:spPr>
        <p:txBody>
          <a:bodyPr>
            <a:normAutofit fontScale="70000" lnSpcReduction="20000"/>
          </a:bodyPr>
          <a:lstStyle/>
          <a:p>
            <a:r>
              <a:rPr lang="en-US" b="1" i="1" dirty="0"/>
              <a:t>Reuse of Previous work: </a:t>
            </a:r>
            <a:r>
              <a:rPr lang="en-US" dirty="0"/>
              <a:t>This is the benefit cited most commonly in literature, particularly in business periodicals. OOD produces software modules that can be plugged into one another, which allows creation of new programs. However, such reuse does not come easily. It takes planning and investment.</a:t>
            </a:r>
          </a:p>
          <a:p>
            <a:pPr fontAlgn="base"/>
            <a:r>
              <a:rPr lang="en-US" b="1" dirty="0" smtClean="0"/>
              <a:t>Scalability</a:t>
            </a:r>
            <a:r>
              <a:rPr lang="en-US" b="1" dirty="0"/>
              <a:t>:</a:t>
            </a:r>
            <a:r>
              <a:rPr lang="en-US" dirty="0"/>
              <a:t> OOA is more scalable than Structured Analysis, making it better suited for large, complex systems.</a:t>
            </a:r>
          </a:p>
          <a:p>
            <a:pPr fontAlgn="base"/>
            <a:r>
              <a:rPr lang="en-US" b="1" dirty="0"/>
              <a:t>Object orientation: </a:t>
            </a:r>
            <a:r>
              <a:rPr lang="en-US" dirty="0"/>
              <a:t>OOA provides the benefits of object orientation, including encapsulation, inheritance, and polymorphism, making it easier to manage and maintain large systems over time.</a:t>
            </a:r>
          </a:p>
          <a:p>
            <a:pPr fontAlgn="base"/>
            <a:r>
              <a:rPr lang="en-US" b="1" dirty="0"/>
              <a:t>Better modeling of complex relationships: </a:t>
            </a:r>
            <a:r>
              <a:rPr lang="en-US" dirty="0"/>
              <a:t>OOA enables better modeling of complex relationships between objects, making it better suited for modeling large, complex systems</a:t>
            </a:r>
            <a:r>
              <a:rPr lang="en-US" dirty="0" smtClean="0"/>
              <a:t>.</a:t>
            </a:r>
          </a:p>
          <a:p>
            <a:r>
              <a:rPr lang="en-US" b="1" i="1" dirty="0"/>
              <a:t>Faster Development: </a:t>
            </a:r>
            <a:r>
              <a:rPr lang="en-US" dirty="0"/>
              <a:t>OOD has long been touted as leading to faster development. Many of the claims of potentially reduced development time are correct in principle, if a bit overstated</a:t>
            </a:r>
            <a:r>
              <a:rPr lang="en-US" dirty="0" smtClean="0"/>
              <a:t>.</a:t>
            </a:r>
            <a:endParaRPr lang="en-US" dirty="0"/>
          </a:p>
        </p:txBody>
      </p:sp>
    </p:spTree>
    <p:extLst>
      <p:ext uri="{BB962C8B-B14F-4D97-AF65-F5344CB8AC3E}">
        <p14:creationId xmlns:p14="http://schemas.microsoft.com/office/powerpoint/2010/main" val="3674208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629400"/>
          </a:xfrm>
        </p:spPr>
        <p:txBody>
          <a:bodyPr>
            <a:normAutofit fontScale="70000" lnSpcReduction="20000"/>
          </a:bodyPr>
          <a:lstStyle/>
          <a:p>
            <a:r>
              <a:rPr lang="en-US" b="1" i="1" dirty="0" smtClean="0"/>
              <a:t>Increased </a:t>
            </a:r>
            <a:r>
              <a:rPr lang="en-US" b="1" i="1" dirty="0"/>
              <a:t>Quality: </a:t>
            </a:r>
            <a:r>
              <a:rPr lang="en-US" dirty="0"/>
              <a:t>Increases in quality are largely a by-product of this program reuse. If 90% of a new application consists of proven, existing components, then only the remaining 10% of the code has to be tested from scratch. That observation implies an order-of-magnitude reduction in defects.</a:t>
            </a:r>
          </a:p>
          <a:p>
            <a:r>
              <a:rPr lang="en-US" b="1" i="1" dirty="0"/>
              <a:t>Modular Architecture: </a:t>
            </a:r>
            <a:r>
              <a:rPr lang="en-US" dirty="0"/>
              <a:t>Object-oriented systems have a natural structure for modular design: objects, subsystems, framework, and so on. Thus, OOD systems are easier to modify. OOD systems can be altered in fundamental ways without ever breaking up since changes are neatly encapsulated. However, nothing in OOD guarantees or requires that the code produced will be modular. The same level of care in design and implementation is required to produce a modular structure in OOD, as it is for any form of software development.</a:t>
            </a:r>
          </a:p>
          <a:p>
            <a:r>
              <a:rPr lang="en-US" b="1" i="1" dirty="0"/>
              <a:t>Client/Server Applications: </a:t>
            </a:r>
            <a:r>
              <a:rPr lang="en-US" dirty="0"/>
              <a:t>By their very nature, client/server applications involve transmission of messages back and forth over a network, and the object-message paradigm of OOD meshes well with the physical and conceptual architecture of client/server applications.</a:t>
            </a:r>
          </a:p>
          <a:p>
            <a:r>
              <a:rPr lang="en-US" b="1" i="1" dirty="0"/>
              <a:t>Better Mapping to the Problem Domain:</a:t>
            </a:r>
            <a:r>
              <a:rPr lang="en-US" b="1" dirty="0"/>
              <a:t> </a:t>
            </a:r>
            <a:r>
              <a:rPr lang="en-US" dirty="0"/>
              <a:t>This is a clear winner for OOD, particularly when the project maps to the real world. Whether objects represent customers, machinery, banks, sensors or pieces of paper, they can provide a clean, self-contained implication which fits naturally into human thought processes</a:t>
            </a:r>
            <a:r>
              <a:rPr lang="en-US" dirty="0" smtClean="0"/>
              <a:t>.</a:t>
            </a:r>
            <a:endParaRPr lang="en-US" dirty="0"/>
          </a:p>
        </p:txBody>
      </p:sp>
    </p:spTree>
    <p:extLst>
      <p:ext uri="{BB962C8B-B14F-4D97-AF65-F5344CB8AC3E}">
        <p14:creationId xmlns:p14="http://schemas.microsoft.com/office/powerpoint/2010/main" val="78469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Object-Oriented Analysis (OOA):</a:t>
            </a:r>
            <a:br>
              <a:rPr lang="en-US" b="1" dirty="0"/>
            </a:br>
            <a:endParaRPr lang="en-IN" dirty="0"/>
          </a:p>
        </p:txBody>
      </p:sp>
      <p:sp>
        <p:nvSpPr>
          <p:cNvPr id="3" name="Content Placeholder 2"/>
          <p:cNvSpPr>
            <a:spLocks noGrp="1"/>
          </p:cNvSpPr>
          <p:nvPr>
            <p:ph idx="1"/>
          </p:nvPr>
        </p:nvSpPr>
        <p:spPr>
          <a:xfrm>
            <a:off x="152400" y="1219200"/>
            <a:ext cx="8763000" cy="5410200"/>
          </a:xfrm>
        </p:spPr>
        <p:txBody>
          <a:bodyPr>
            <a:normAutofit fontScale="92500" lnSpcReduction="10000"/>
          </a:bodyPr>
          <a:lstStyle/>
          <a:p>
            <a:pPr fontAlgn="base"/>
            <a:r>
              <a:rPr lang="en-US" b="1" dirty="0"/>
              <a:t>Steep learning curve: </a:t>
            </a:r>
            <a:r>
              <a:rPr lang="en-US" dirty="0"/>
              <a:t>OOA can be more difficult to understand and implement than Structured Analysis, especially for those who are not familiar with object-oriented programming.</a:t>
            </a:r>
          </a:p>
          <a:p>
            <a:pPr fontAlgn="base"/>
            <a:r>
              <a:rPr lang="en-US" b="1" dirty="0"/>
              <a:t>Bottom-up approach:</a:t>
            </a:r>
            <a:r>
              <a:rPr lang="en-US" dirty="0"/>
              <a:t> The bottom-up approach of OOA can make it difficult to understand the high-level functions and processes involved in a software system, and to break them down into smaller, more manageable components.</a:t>
            </a:r>
          </a:p>
          <a:p>
            <a:pPr fontAlgn="base"/>
            <a:r>
              <a:rPr lang="en-US" b="1" dirty="0"/>
              <a:t>Emphasis on objects:</a:t>
            </a:r>
            <a:r>
              <a:rPr lang="en-US" dirty="0"/>
              <a:t> OOA places a strong emphasis on objects, making it more difficult to understand the relationships between data and processes.</a:t>
            </a:r>
          </a:p>
          <a:p>
            <a:endParaRPr lang="en-IN" dirty="0"/>
          </a:p>
        </p:txBody>
      </p:sp>
    </p:spTree>
    <p:extLst>
      <p:ext uri="{BB962C8B-B14F-4D97-AF65-F5344CB8AC3E}">
        <p14:creationId xmlns:p14="http://schemas.microsoft.com/office/powerpoint/2010/main" val="3328080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200" dirty="0"/>
              <a:t>Bank Management System Class Diagram</a:t>
            </a:r>
            <a:endParaRPr lang="en-IN" sz="32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8153400" cy="5697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15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3200" b="1" dirty="0"/>
              <a:t>Bank Management System Use Case Diagram</a:t>
            </a:r>
            <a:endParaRPr lang="en-IN" sz="32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73152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374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a:t>
            </a:r>
            <a:endParaRPr lang="en-IN" dirty="0"/>
          </a:p>
        </p:txBody>
      </p:sp>
      <p:sp>
        <p:nvSpPr>
          <p:cNvPr id="3" name="Content Placeholder 2"/>
          <p:cNvSpPr>
            <a:spLocks noGrp="1"/>
          </p:cNvSpPr>
          <p:nvPr>
            <p:ph idx="1"/>
          </p:nvPr>
        </p:nvSpPr>
        <p:spPr/>
        <p:txBody>
          <a:bodyPr>
            <a:normAutofit lnSpcReduction="10000"/>
          </a:bodyPr>
          <a:lstStyle/>
          <a:p>
            <a:pPr fontAlgn="base"/>
            <a:r>
              <a:rPr lang="en-US" dirty="0" smtClean="0"/>
              <a:t>Breaking </a:t>
            </a:r>
            <a:r>
              <a:rPr lang="en-US" dirty="0"/>
              <a:t>problems into parts help us to identify what needs to be done.</a:t>
            </a:r>
          </a:p>
          <a:p>
            <a:pPr fontAlgn="base"/>
            <a:r>
              <a:rPr lang="en-US" dirty="0"/>
              <a:t>At each step of refinement, new parts will become less complex and therefore easier to solve.</a:t>
            </a:r>
          </a:p>
          <a:p>
            <a:pPr fontAlgn="base"/>
            <a:r>
              <a:rPr lang="en-US" dirty="0"/>
              <a:t>Parts of the solution may turn out to be reusable.</a:t>
            </a:r>
          </a:p>
          <a:p>
            <a:pPr fontAlgn="base"/>
            <a:r>
              <a:rPr lang="en-US" dirty="0"/>
              <a:t>Breaking problems into parts allows more than one person to solve the problem. </a:t>
            </a:r>
          </a:p>
          <a:p>
            <a:endParaRPr lang="en-IN" dirty="0"/>
          </a:p>
        </p:txBody>
      </p:sp>
    </p:spTree>
    <p:extLst>
      <p:ext uri="{BB962C8B-B14F-4D97-AF65-F5344CB8AC3E}">
        <p14:creationId xmlns:p14="http://schemas.microsoft.com/office/powerpoint/2010/main" val="3289244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Bank Management System Sequence Diagram</a:t>
            </a:r>
            <a:endParaRPr lang="en-IN" sz="32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123132"/>
            <a:ext cx="7848599" cy="5734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31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Bank Management System Activity Diagram</a:t>
            </a:r>
            <a:endParaRPr lang="en-IN" sz="32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119982"/>
            <a:ext cx="7543800" cy="550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982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IN" dirty="0" smtClean="0"/>
              <a:t>Data Flow Diagram</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7543800" cy="576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176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Bottom-Up Approach</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t>Bottom-Up Approach</a:t>
            </a:r>
            <a:r>
              <a:rPr lang="en-US" dirty="0"/>
              <a:t> is one in which the smaller problems are solved, and then these solved problems are integrated to find the solution to a bigger problem. Therefore, it uses composition approach</a:t>
            </a:r>
            <a:r>
              <a:rPr lang="en-US" dirty="0" smtClean="0"/>
              <a:t>.</a:t>
            </a:r>
          </a:p>
          <a:p>
            <a:r>
              <a:rPr lang="en-US" dirty="0"/>
              <a:t>It requires a significant amount of communication among different modules. It is generally used with object oriented programming paradigm such as </a:t>
            </a:r>
            <a:r>
              <a:rPr lang="en-US" b="1" dirty="0">
                <a:hlinkClick r:id="rId2"/>
              </a:rPr>
              <a:t>C++</a:t>
            </a:r>
            <a:r>
              <a:rPr lang="en-US" dirty="0"/>
              <a:t>, </a:t>
            </a:r>
            <a:r>
              <a:rPr lang="en-US" b="1" dirty="0">
                <a:hlinkClick r:id="rId3"/>
              </a:rPr>
              <a:t>Java</a:t>
            </a:r>
            <a:r>
              <a:rPr lang="en-US" dirty="0"/>
              <a:t>, and </a:t>
            </a:r>
            <a:r>
              <a:rPr lang="en-US" b="1" dirty="0">
                <a:hlinkClick r:id="rId4"/>
              </a:rPr>
              <a:t>Python</a:t>
            </a:r>
            <a:r>
              <a:rPr lang="en-US" dirty="0"/>
              <a:t>. Data encapsulation and data hiding is also implemented in this approach. The bottom-up approach is generally used in testing modules.</a:t>
            </a:r>
            <a:endParaRPr lang="en-IN" dirty="0"/>
          </a:p>
        </p:txBody>
      </p:sp>
    </p:spTree>
    <p:extLst>
      <p:ext uri="{BB962C8B-B14F-4D97-AF65-F5344CB8AC3E}">
        <p14:creationId xmlns:p14="http://schemas.microsoft.com/office/powerpoint/2010/main" val="3092513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Advantage</a:t>
            </a:r>
            <a:endParaRPr lang="en-IN" dirty="0"/>
          </a:p>
        </p:txBody>
      </p:sp>
      <p:sp>
        <p:nvSpPr>
          <p:cNvPr id="3" name="Content Placeholder 2"/>
          <p:cNvSpPr>
            <a:spLocks noGrp="1"/>
          </p:cNvSpPr>
          <p:nvPr>
            <p:ph idx="1"/>
          </p:nvPr>
        </p:nvSpPr>
        <p:spPr/>
        <p:txBody>
          <a:bodyPr/>
          <a:lstStyle/>
          <a:p>
            <a:pPr fontAlgn="base"/>
            <a:r>
              <a:rPr lang="en-US" dirty="0" smtClean="0"/>
              <a:t>Make </a:t>
            </a:r>
            <a:r>
              <a:rPr lang="en-US" dirty="0"/>
              <a:t>decisions about reusable low-level utilities then decide how there will be put together to create high-level construct. ,</a:t>
            </a:r>
          </a:p>
          <a:p>
            <a:pPr fontAlgn="base"/>
            <a:r>
              <a:rPr lang="en-US" dirty="0"/>
              <a:t>The contrast between Top-down design and bottom-up design. </a:t>
            </a:r>
          </a:p>
          <a:p>
            <a:endParaRPr lang="en-IN" dirty="0"/>
          </a:p>
        </p:txBody>
      </p:sp>
    </p:spTree>
    <p:extLst>
      <p:ext uri="{BB962C8B-B14F-4D97-AF65-F5344CB8AC3E}">
        <p14:creationId xmlns:p14="http://schemas.microsoft.com/office/powerpoint/2010/main" val="42419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a:bodyPr>
          <a:lstStyle/>
          <a:p>
            <a:r>
              <a:rPr lang="en-US" sz="2200" dirty="0"/>
              <a:t>Difference between Top-Down Approach and Bottom-Up </a:t>
            </a:r>
            <a:r>
              <a:rPr lang="en-US" sz="2200" dirty="0" smtClean="0"/>
              <a:t>Approach</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93759822"/>
              </p:ext>
            </p:extLst>
          </p:nvPr>
        </p:nvGraphicFramePr>
        <p:xfrm>
          <a:off x="0" y="609601"/>
          <a:ext cx="9143999" cy="6326348"/>
        </p:xfrm>
        <a:graphic>
          <a:graphicData uri="http://schemas.openxmlformats.org/drawingml/2006/table">
            <a:tbl>
              <a:tblPr/>
              <a:tblGrid>
                <a:gridCol w="269968"/>
                <a:gridCol w="4388296"/>
                <a:gridCol w="4485735"/>
              </a:tblGrid>
              <a:tr h="505942">
                <a:tc>
                  <a:txBody>
                    <a:bodyPr/>
                    <a:lstStyle/>
                    <a:p>
                      <a:pPr algn="ctr" fontAlgn="t"/>
                      <a:endParaRPr lang="en-IN" sz="700" b="1" dirty="0">
                        <a:effectLst/>
                        <a:latin typeface="inherit"/>
                      </a:endParaRPr>
                    </a:p>
                  </a:txBody>
                  <a:tcPr marL="30335" marR="30335" marT="30335" marB="30335">
                    <a:lnL>
                      <a:noFill/>
                    </a:lnL>
                    <a:lnR>
                      <a:noFill/>
                    </a:lnR>
                    <a:lnT>
                      <a:noFill/>
                    </a:lnT>
                    <a:lnB>
                      <a:noFill/>
                    </a:lnB>
                  </a:tcPr>
                </a:tc>
                <a:tc>
                  <a:txBody>
                    <a:bodyPr/>
                    <a:lstStyle/>
                    <a:p>
                      <a:pPr algn="ctr" fontAlgn="t"/>
                      <a:r>
                        <a:rPr lang="en-IN" b="1">
                          <a:effectLst/>
                          <a:latin typeface="inherit"/>
                        </a:rPr>
                        <a:t>Top-Down Approach</a:t>
                      </a:r>
                    </a:p>
                  </a:txBody>
                  <a:tcPr marL="76200" marR="76200" marT="76200" marB="76200">
                    <a:lnL>
                      <a:noFill/>
                    </a:lnL>
                    <a:lnR>
                      <a:noFill/>
                    </a:lnR>
                    <a:lnT>
                      <a:noFill/>
                    </a:lnT>
                    <a:lnB>
                      <a:noFill/>
                    </a:lnB>
                  </a:tcPr>
                </a:tc>
                <a:tc>
                  <a:txBody>
                    <a:bodyPr/>
                    <a:lstStyle/>
                    <a:p>
                      <a:pPr algn="ctr" fontAlgn="t"/>
                      <a:r>
                        <a:rPr lang="en-IN" b="1" dirty="0">
                          <a:effectLst/>
                          <a:latin typeface="inherit"/>
                        </a:rPr>
                        <a:t>Bottom-Up Approach</a:t>
                      </a:r>
                    </a:p>
                  </a:txBody>
                  <a:tcPr marL="76200" marR="76200" marT="76200" marB="76200">
                    <a:lnL>
                      <a:noFill/>
                    </a:lnL>
                  </a:tcPr>
                </a:tc>
              </a:tr>
              <a:tr h="831487">
                <a:tc>
                  <a:txBody>
                    <a:bodyPr/>
                    <a:lstStyle/>
                    <a:p>
                      <a:pPr algn="l" fontAlgn="ctr"/>
                      <a:endParaRPr lang="en-IN" sz="700" dirty="0">
                        <a:effectLst/>
                        <a:latin typeface="inherit"/>
                      </a:endParaRPr>
                    </a:p>
                  </a:txBody>
                  <a:tcPr marL="30335" marR="30335" marT="30335" marB="30335" anchor="ctr">
                    <a:lnL>
                      <a:noFill/>
                    </a:lnL>
                    <a:lnR>
                      <a:noFill/>
                    </a:lnR>
                    <a:lnT>
                      <a:noFill/>
                    </a:lnT>
                    <a:lnB>
                      <a:noFill/>
                    </a:lnB>
                  </a:tcPr>
                </a:tc>
                <a:tc>
                  <a:txBody>
                    <a:bodyPr/>
                    <a:lstStyle/>
                    <a:p>
                      <a:pPr algn="l" fontAlgn="t"/>
                      <a:r>
                        <a:rPr lang="en-US" sz="1600" dirty="0">
                          <a:effectLst/>
                          <a:latin typeface="inherit"/>
                        </a:rPr>
                        <a:t>In this approach, the problem is broken down into smaller parts.</a:t>
                      </a:r>
                    </a:p>
                  </a:txBody>
                  <a:tcPr marL="30335" marR="30335" marT="30335" marB="30335">
                    <a:lnL>
                      <a:noFill/>
                    </a:lnL>
                    <a:lnR>
                      <a:noFill/>
                    </a:lnR>
                    <a:lnT>
                      <a:noFill/>
                    </a:lnT>
                    <a:lnB>
                      <a:noFill/>
                    </a:lnB>
                  </a:tcPr>
                </a:tc>
                <a:tc>
                  <a:txBody>
                    <a:bodyPr/>
                    <a:lstStyle/>
                    <a:p>
                      <a:pPr algn="l" fontAlgn="t"/>
                      <a:r>
                        <a:rPr lang="en-US" sz="1600" dirty="0">
                          <a:effectLst/>
                          <a:latin typeface="inherit"/>
                        </a:rPr>
                        <a:t>In this approach, the smaller problems are solved.</a:t>
                      </a:r>
                    </a:p>
                  </a:txBody>
                  <a:tcPr marL="30335" marR="30335" marT="30335" marB="30335">
                    <a:lnL>
                      <a:noFill/>
                    </a:lnL>
                    <a:lnR>
                      <a:noFill/>
                    </a:lnR>
                    <a:lnB>
                      <a:noFill/>
                    </a:lnB>
                  </a:tcPr>
                </a:tc>
              </a:tr>
              <a:tr h="1130820">
                <a:tc>
                  <a:txBody>
                    <a:bodyPr/>
                    <a:lstStyle/>
                    <a:p>
                      <a:pPr algn="l" fontAlgn="ctr"/>
                      <a:endParaRPr lang="en-IN" sz="700" dirty="0">
                        <a:effectLst/>
                        <a:latin typeface="inherit"/>
                      </a:endParaRPr>
                    </a:p>
                  </a:txBody>
                  <a:tcPr marL="30335" marR="30335" marT="30335" marB="30335" anchor="ctr">
                    <a:lnL>
                      <a:noFill/>
                    </a:lnL>
                    <a:lnR>
                      <a:noFill/>
                    </a:lnR>
                    <a:lnT>
                      <a:noFill/>
                    </a:lnT>
                    <a:lnB>
                      <a:noFill/>
                    </a:lnB>
                  </a:tcPr>
                </a:tc>
                <a:tc>
                  <a:txBody>
                    <a:bodyPr/>
                    <a:lstStyle/>
                    <a:p>
                      <a:pPr algn="l" fontAlgn="t"/>
                      <a:r>
                        <a:rPr lang="en-US" sz="1600" dirty="0">
                          <a:effectLst/>
                          <a:latin typeface="inherit"/>
                        </a:rPr>
                        <a:t>It is generally used by structured programming languages such as C, COBOL, FORTRAN, etc.</a:t>
                      </a:r>
                    </a:p>
                  </a:txBody>
                  <a:tcPr marL="30335" marR="30335" marT="30335" marB="30335">
                    <a:lnL>
                      <a:noFill/>
                    </a:lnL>
                    <a:lnR>
                      <a:noFill/>
                    </a:lnR>
                    <a:lnT>
                      <a:noFill/>
                    </a:lnT>
                    <a:lnB>
                      <a:noFill/>
                    </a:lnB>
                  </a:tcPr>
                </a:tc>
                <a:tc>
                  <a:txBody>
                    <a:bodyPr/>
                    <a:lstStyle/>
                    <a:p>
                      <a:pPr algn="l" fontAlgn="t"/>
                      <a:r>
                        <a:rPr lang="en-US" sz="1600" dirty="0">
                          <a:effectLst/>
                          <a:latin typeface="inherit"/>
                        </a:rPr>
                        <a:t>It is generally used with object oriented programming paradigm such as C++, Java, Python, etc.</a:t>
                      </a:r>
                    </a:p>
                  </a:txBody>
                  <a:tcPr marL="30335" marR="30335" marT="30335" marB="30335">
                    <a:lnL>
                      <a:noFill/>
                    </a:lnL>
                    <a:lnR>
                      <a:noFill/>
                    </a:lnR>
                    <a:lnT>
                      <a:noFill/>
                    </a:lnT>
                    <a:lnB>
                      <a:noFill/>
                    </a:lnB>
                  </a:tcPr>
                </a:tc>
              </a:tr>
              <a:tr h="831487">
                <a:tc>
                  <a:txBody>
                    <a:bodyPr/>
                    <a:lstStyle/>
                    <a:p>
                      <a:pPr algn="l" fontAlgn="ctr"/>
                      <a:endParaRPr lang="en-IN" sz="700" dirty="0">
                        <a:effectLst/>
                        <a:latin typeface="inherit"/>
                      </a:endParaRPr>
                    </a:p>
                  </a:txBody>
                  <a:tcPr marL="30335" marR="30335" marT="30335" marB="30335" anchor="ctr">
                    <a:lnL>
                      <a:noFill/>
                    </a:lnL>
                    <a:lnR>
                      <a:noFill/>
                    </a:lnR>
                    <a:lnT>
                      <a:noFill/>
                    </a:lnT>
                    <a:lnB>
                      <a:noFill/>
                    </a:lnB>
                  </a:tcPr>
                </a:tc>
                <a:tc>
                  <a:txBody>
                    <a:bodyPr/>
                    <a:lstStyle/>
                    <a:p>
                      <a:pPr algn="l" fontAlgn="t"/>
                      <a:r>
                        <a:rPr lang="en-US" sz="1600">
                          <a:effectLst/>
                          <a:latin typeface="inherit"/>
                        </a:rPr>
                        <a:t>It is generally used with documentation of module and debugging code.</a:t>
                      </a:r>
                    </a:p>
                  </a:txBody>
                  <a:tcPr marL="30335" marR="30335" marT="30335" marB="30335">
                    <a:lnL>
                      <a:noFill/>
                    </a:lnL>
                    <a:lnR>
                      <a:noFill/>
                    </a:lnR>
                    <a:lnT>
                      <a:noFill/>
                    </a:lnT>
                    <a:lnB>
                      <a:noFill/>
                    </a:lnB>
                  </a:tcPr>
                </a:tc>
                <a:tc>
                  <a:txBody>
                    <a:bodyPr/>
                    <a:lstStyle/>
                    <a:p>
                      <a:pPr algn="l" fontAlgn="t"/>
                      <a:r>
                        <a:rPr lang="en-US" sz="1600" dirty="0">
                          <a:effectLst/>
                          <a:latin typeface="inherit"/>
                        </a:rPr>
                        <a:t>It is generally used in testing modules.</a:t>
                      </a:r>
                    </a:p>
                  </a:txBody>
                  <a:tcPr marL="30335" marR="30335" marT="30335" marB="30335">
                    <a:lnL>
                      <a:noFill/>
                    </a:lnL>
                    <a:lnR>
                      <a:noFill/>
                    </a:lnR>
                    <a:lnT>
                      <a:noFill/>
                    </a:lnT>
                    <a:lnB>
                      <a:noFill/>
                    </a:lnB>
                  </a:tcPr>
                </a:tc>
              </a:tr>
              <a:tr h="831487">
                <a:tc>
                  <a:txBody>
                    <a:bodyPr/>
                    <a:lstStyle/>
                    <a:p>
                      <a:pPr algn="l" fontAlgn="ctr"/>
                      <a:endParaRPr lang="en-IN" sz="700" dirty="0">
                        <a:effectLst/>
                        <a:latin typeface="inherit"/>
                      </a:endParaRPr>
                    </a:p>
                  </a:txBody>
                  <a:tcPr marL="30335" marR="30335" marT="30335" marB="30335" anchor="ctr">
                    <a:lnL>
                      <a:noFill/>
                    </a:lnL>
                    <a:lnR>
                      <a:noFill/>
                    </a:lnR>
                    <a:lnT>
                      <a:noFill/>
                    </a:lnT>
                    <a:lnB>
                      <a:noFill/>
                    </a:lnB>
                  </a:tcPr>
                </a:tc>
                <a:tc>
                  <a:txBody>
                    <a:bodyPr/>
                    <a:lstStyle/>
                    <a:p>
                      <a:pPr algn="l" fontAlgn="t"/>
                      <a:r>
                        <a:rPr lang="en-US" sz="1600" dirty="0">
                          <a:effectLst/>
                          <a:latin typeface="inherit"/>
                        </a:rPr>
                        <a:t>It does not require communication between modules.</a:t>
                      </a:r>
                    </a:p>
                  </a:txBody>
                  <a:tcPr marL="30335" marR="30335" marT="30335" marB="30335">
                    <a:lnL>
                      <a:noFill/>
                    </a:lnL>
                    <a:lnR>
                      <a:noFill/>
                    </a:lnR>
                    <a:lnT>
                      <a:noFill/>
                    </a:lnT>
                    <a:lnB>
                      <a:noFill/>
                    </a:lnB>
                  </a:tcPr>
                </a:tc>
                <a:tc>
                  <a:txBody>
                    <a:bodyPr/>
                    <a:lstStyle/>
                    <a:p>
                      <a:pPr algn="l" fontAlgn="t"/>
                      <a:r>
                        <a:rPr lang="en-US" sz="1600" dirty="0">
                          <a:effectLst/>
                          <a:latin typeface="inherit"/>
                        </a:rPr>
                        <a:t>It requires relatively more communication between modules.</a:t>
                      </a:r>
                    </a:p>
                  </a:txBody>
                  <a:tcPr marL="30335" marR="30335" marT="30335" marB="30335">
                    <a:lnL>
                      <a:noFill/>
                    </a:lnL>
                    <a:lnR>
                      <a:noFill/>
                    </a:lnR>
                    <a:lnT>
                      <a:noFill/>
                    </a:lnT>
                    <a:lnB>
                      <a:noFill/>
                    </a:lnB>
                  </a:tcPr>
                </a:tc>
              </a:tr>
              <a:tr h="681819">
                <a:tc>
                  <a:txBody>
                    <a:bodyPr/>
                    <a:lstStyle/>
                    <a:p>
                      <a:pPr algn="l" fontAlgn="ctr"/>
                      <a:endParaRPr lang="en-IN" sz="700" dirty="0">
                        <a:effectLst/>
                        <a:latin typeface="inherit"/>
                      </a:endParaRPr>
                    </a:p>
                  </a:txBody>
                  <a:tcPr marL="30335" marR="30335" marT="30335" marB="30335" anchor="ctr">
                    <a:lnL>
                      <a:noFill/>
                    </a:lnL>
                    <a:lnR>
                      <a:noFill/>
                    </a:lnR>
                    <a:lnT>
                      <a:noFill/>
                    </a:lnT>
                    <a:lnB>
                      <a:noFill/>
                    </a:lnB>
                  </a:tcPr>
                </a:tc>
                <a:tc>
                  <a:txBody>
                    <a:bodyPr/>
                    <a:lstStyle/>
                    <a:p>
                      <a:pPr algn="l" fontAlgn="t"/>
                      <a:r>
                        <a:rPr lang="en-IN" sz="1600">
                          <a:effectLst/>
                          <a:latin typeface="inherit"/>
                        </a:rPr>
                        <a:t>It contains redundant information.</a:t>
                      </a:r>
                    </a:p>
                  </a:txBody>
                  <a:tcPr marL="30335" marR="30335" marT="30335" marB="30335">
                    <a:lnL>
                      <a:noFill/>
                    </a:lnL>
                    <a:lnR>
                      <a:noFill/>
                    </a:lnR>
                    <a:lnT>
                      <a:noFill/>
                    </a:lnT>
                    <a:lnB>
                      <a:noFill/>
                    </a:lnB>
                  </a:tcPr>
                </a:tc>
                <a:tc>
                  <a:txBody>
                    <a:bodyPr/>
                    <a:lstStyle/>
                    <a:p>
                      <a:pPr algn="l" fontAlgn="t"/>
                      <a:r>
                        <a:rPr lang="en-US" sz="1600" dirty="0">
                          <a:effectLst/>
                          <a:latin typeface="inherit"/>
                        </a:rPr>
                        <a:t>It does not contain redundant information.</a:t>
                      </a:r>
                    </a:p>
                  </a:txBody>
                  <a:tcPr marL="30335" marR="30335" marT="30335" marB="30335">
                    <a:lnL>
                      <a:noFill/>
                    </a:lnL>
                    <a:lnR>
                      <a:noFill/>
                    </a:lnR>
                    <a:lnT>
                      <a:noFill/>
                    </a:lnT>
                    <a:lnB>
                      <a:noFill/>
                    </a:lnB>
                  </a:tcPr>
                </a:tc>
              </a:tr>
              <a:tr h="532151">
                <a:tc>
                  <a:txBody>
                    <a:bodyPr/>
                    <a:lstStyle/>
                    <a:p>
                      <a:pPr algn="l" fontAlgn="ctr"/>
                      <a:endParaRPr lang="en-IN" sz="700" dirty="0">
                        <a:effectLst/>
                        <a:latin typeface="inherit"/>
                      </a:endParaRPr>
                    </a:p>
                  </a:txBody>
                  <a:tcPr marL="30335" marR="30335" marT="30335" marB="30335" anchor="ctr">
                    <a:lnL>
                      <a:noFill/>
                    </a:lnL>
                    <a:lnR>
                      <a:noFill/>
                    </a:lnR>
                    <a:lnT>
                      <a:noFill/>
                    </a:lnT>
                    <a:lnB>
                      <a:noFill/>
                    </a:lnB>
                  </a:tcPr>
                </a:tc>
                <a:tc>
                  <a:txBody>
                    <a:bodyPr/>
                    <a:lstStyle/>
                    <a:p>
                      <a:pPr algn="l" fontAlgn="t"/>
                      <a:r>
                        <a:rPr lang="en-US" sz="1400" dirty="0">
                          <a:effectLst/>
                          <a:latin typeface="inherit"/>
                        </a:rPr>
                        <a:t>Decomposition approach is used here.</a:t>
                      </a:r>
                    </a:p>
                  </a:txBody>
                  <a:tcPr marL="30335" marR="30335" marT="30335" marB="30335">
                    <a:lnL>
                      <a:noFill/>
                    </a:lnL>
                    <a:lnR>
                      <a:noFill/>
                    </a:lnR>
                    <a:lnT>
                      <a:noFill/>
                    </a:lnT>
                    <a:lnB>
                      <a:noFill/>
                    </a:lnB>
                  </a:tcPr>
                </a:tc>
                <a:tc>
                  <a:txBody>
                    <a:bodyPr/>
                    <a:lstStyle/>
                    <a:p>
                      <a:pPr algn="l" fontAlgn="t"/>
                      <a:r>
                        <a:rPr lang="en-US" sz="1400">
                          <a:effectLst/>
                          <a:latin typeface="inherit"/>
                        </a:rPr>
                        <a:t>Composition approach is used here.</a:t>
                      </a:r>
                    </a:p>
                  </a:txBody>
                  <a:tcPr marL="30335" marR="30335" marT="30335" marB="30335">
                    <a:lnL>
                      <a:noFill/>
                    </a:lnL>
                    <a:lnR>
                      <a:noFill/>
                    </a:lnR>
                    <a:lnT>
                      <a:noFill/>
                    </a:lnT>
                    <a:lnB>
                      <a:noFill/>
                    </a:lnB>
                  </a:tcPr>
                </a:tc>
              </a:tr>
              <a:tr h="981155">
                <a:tc>
                  <a:txBody>
                    <a:bodyPr/>
                    <a:lstStyle/>
                    <a:p>
                      <a:pPr algn="l" fontAlgn="ctr"/>
                      <a:endParaRPr lang="en-IN" sz="700" dirty="0">
                        <a:effectLst/>
                        <a:latin typeface="inherit"/>
                      </a:endParaRPr>
                    </a:p>
                  </a:txBody>
                  <a:tcPr marL="30335" marR="30335" marT="30335" marB="30335" anchor="ctr">
                    <a:lnL>
                      <a:noFill/>
                    </a:lnL>
                    <a:lnR>
                      <a:noFill/>
                    </a:lnR>
                    <a:lnT>
                      <a:noFill/>
                    </a:lnT>
                    <a:lnB>
                      <a:noFill/>
                    </a:lnB>
                  </a:tcPr>
                </a:tc>
                <a:tc>
                  <a:txBody>
                    <a:bodyPr/>
                    <a:lstStyle/>
                    <a:p>
                      <a:pPr algn="l" fontAlgn="t"/>
                      <a:r>
                        <a:rPr lang="en-US" sz="1400" dirty="0">
                          <a:effectLst/>
                          <a:latin typeface="inherit"/>
                        </a:rPr>
                        <a:t>The implementation depends on the programming language and platform.</a:t>
                      </a:r>
                    </a:p>
                  </a:txBody>
                  <a:tcPr marL="30335" marR="30335" marT="30335" marB="30335">
                    <a:lnL>
                      <a:noFill/>
                    </a:lnL>
                    <a:lnR>
                      <a:noFill/>
                    </a:lnR>
                    <a:lnT>
                      <a:noFill/>
                    </a:lnT>
                    <a:lnB>
                      <a:noFill/>
                    </a:lnB>
                  </a:tcPr>
                </a:tc>
                <a:tc>
                  <a:txBody>
                    <a:bodyPr/>
                    <a:lstStyle/>
                    <a:p>
                      <a:pPr algn="l" fontAlgn="t"/>
                      <a:r>
                        <a:rPr lang="en-US" sz="1400" dirty="0">
                          <a:effectLst/>
                          <a:latin typeface="inherit"/>
                        </a:rPr>
                        <a:t>Data encapsulation and data hiding is implemented in this approach.</a:t>
                      </a:r>
                    </a:p>
                  </a:txBody>
                  <a:tcPr marL="30335" marR="30335" marT="30335" marB="30335">
                    <a:lnL>
                      <a:noFill/>
                    </a:lnL>
                    <a:lnR>
                      <a:noFill/>
                    </a:lnR>
                    <a:lnT>
                      <a:noFill/>
                    </a:lnT>
                    <a:lnB>
                      <a:noFill/>
                    </a:lnB>
                  </a:tcPr>
                </a:tc>
              </a:tr>
            </a:tbl>
          </a:graphicData>
        </a:graphic>
      </p:graphicFrame>
    </p:spTree>
    <p:extLst>
      <p:ext uri="{BB962C8B-B14F-4D97-AF65-F5344CB8AC3E}">
        <p14:creationId xmlns:p14="http://schemas.microsoft.com/office/powerpoint/2010/main" val="4155796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most significant difference between the two is that the top-down approach is mainly used in structure programing languages like C, COBOL, etc., while the bottom-up approach is used in object oriented programming languages like C++, Java, Python, etc.</a:t>
            </a:r>
            <a:endParaRPr lang="en-IN" dirty="0"/>
          </a:p>
        </p:txBody>
      </p:sp>
    </p:spTree>
    <p:extLst>
      <p:ext uri="{BB962C8B-B14F-4D97-AF65-F5344CB8AC3E}">
        <p14:creationId xmlns:p14="http://schemas.microsoft.com/office/powerpoint/2010/main" val="2104635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432459985"/>
              </p:ext>
            </p:extLst>
          </p:nvPr>
        </p:nvGraphicFramePr>
        <p:xfrm>
          <a:off x="457200" y="304800"/>
          <a:ext cx="8229600" cy="6553200"/>
        </p:xfrm>
        <a:graphic>
          <a:graphicData uri="http://schemas.openxmlformats.org/drawingml/2006/table">
            <a:tbl>
              <a:tblPr/>
              <a:tblGrid>
                <a:gridCol w="228600"/>
                <a:gridCol w="5257800"/>
                <a:gridCol w="2743200"/>
              </a:tblGrid>
              <a:tr h="2153967">
                <a:tc>
                  <a:txBody>
                    <a:bodyPr/>
                    <a:lstStyle/>
                    <a:p>
                      <a:pPr algn="ctr" fontAlgn="ctr"/>
                      <a:endParaRPr lang="en-IN" sz="125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Pros-</a:t>
                      </a:r>
                      <a:endParaRPr lang="en-US" sz="1600" b="0" dirty="0">
                        <a:effectLst/>
                      </a:endParaRPr>
                    </a:p>
                    <a:p>
                      <a:pPr algn="l" fontAlgn="base">
                        <a:buFont typeface="Arial"/>
                        <a:buChar char="•"/>
                      </a:pPr>
                      <a:r>
                        <a:rPr lang="en-US" sz="1600" b="0" dirty="0">
                          <a:effectLst/>
                        </a:rPr>
                        <a:t>Easier isolation of interface errors</a:t>
                      </a:r>
                    </a:p>
                    <a:p>
                      <a:pPr algn="l" fontAlgn="base">
                        <a:buFont typeface="Arial"/>
                        <a:buChar char="•"/>
                      </a:pPr>
                      <a:r>
                        <a:rPr lang="en-US" sz="1600" b="0" dirty="0">
                          <a:effectLst/>
                        </a:rPr>
                        <a:t>It benefits in the case error occurs towards the top of the program.</a:t>
                      </a:r>
                    </a:p>
                    <a:p>
                      <a:pPr algn="l" fontAlgn="base">
                        <a:buFont typeface="Arial"/>
                        <a:buChar char="•"/>
                      </a:pPr>
                      <a:r>
                        <a:rPr lang="en-US" sz="1600" b="0" dirty="0">
                          <a:effectLst/>
                        </a:rPr>
                        <a:t>Defects in design get detected early and can be corrected as an early working module of the program is available.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Pros-</a:t>
                      </a:r>
                      <a:endParaRPr lang="en-US" sz="1600" b="0">
                        <a:effectLst/>
                      </a:endParaRPr>
                    </a:p>
                    <a:p>
                      <a:pPr algn="l" fontAlgn="base">
                        <a:buFont typeface="Arial"/>
                        <a:buChar char="•"/>
                      </a:pPr>
                      <a:r>
                        <a:rPr lang="en-US" sz="1600" b="0">
                          <a:effectLst/>
                        </a:rPr>
                        <a:t>Easy to create test conditions</a:t>
                      </a:r>
                    </a:p>
                    <a:p>
                      <a:pPr algn="l" fontAlgn="base">
                        <a:buFont typeface="Arial"/>
                        <a:buChar char="•"/>
                      </a:pPr>
                      <a:r>
                        <a:rPr lang="en-US" sz="1600" b="0">
                          <a:effectLst/>
                        </a:rPr>
                        <a:t>Test results are easy to observe</a:t>
                      </a:r>
                    </a:p>
                    <a:p>
                      <a:pPr algn="l" fontAlgn="base">
                        <a:buFont typeface="Arial"/>
                        <a:buChar char="•"/>
                      </a:pPr>
                      <a:r>
                        <a:rPr lang="en-US" sz="1600" b="0">
                          <a:effectLst/>
                        </a:rPr>
                        <a:t>It is suited if defects occur at the bottom of the program.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399233">
                <a:tc>
                  <a:txBody>
                    <a:bodyPr/>
                    <a:lstStyle/>
                    <a:p>
                      <a:pPr algn="ctr" fontAlgn="ctr"/>
                      <a:endParaRPr lang="en-IN" sz="125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Cons-</a:t>
                      </a:r>
                      <a:endParaRPr lang="en-US" sz="1600" b="0" dirty="0">
                        <a:effectLst/>
                      </a:endParaRPr>
                    </a:p>
                    <a:p>
                      <a:pPr algn="l" fontAlgn="base">
                        <a:buFont typeface="Arial"/>
                        <a:buChar char="•"/>
                      </a:pPr>
                      <a:r>
                        <a:rPr lang="en-US" sz="1600" b="0" dirty="0">
                          <a:effectLst/>
                        </a:rPr>
                        <a:t>Difficulty in observing the output of test case.</a:t>
                      </a:r>
                    </a:p>
                    <a:p>
                      <a:pPr algn="l" fontAlgn="base">
                        <a:buFont typeface="Arial"/>
                        <a:buChar char="•"/>
                      </a:pPr>
                      <a:r>
                        <a:rPr lang="en-US" sz="1600" b="0" dirty="0">
                          <a:effectLst/>
                        </a:rPr>
                        <a:t>Stub writing is quite crucial as it leads to setting of output parameters.</a:t>
                      </a:r>
                    </a:p>
                    <a:p>
                      <a:pPr algn="l" fontAlgn="base">
                        <a:buFont typeface="Arial"/>
                        <a:buChar char="•"/>
                      </a:pPr>
                      <a:r>
                        <a:rPr lang="en-US" sz="1600" b="0" dirty="0">
                          <a:effectLst/>
                        </a:rPr>
                        <a:t>When stubs are located far from the top level module, choosing test cases and designing stubs become more challenging.</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Cons-</a:t>
                      </a:r>
                      <a:endParaRPr lang="en-US" sz="1600" b="0" dirty="0">
                        <a:effectLst/>
                      </a:endParaRPr>
                    </a:p>
                    <a:p>
                      <a:pPr algn="l" fontAlgn="base">
                        <a:buFont typeface="Arial"/>
                        <a:buChar char="•"/>
                      </a:pPr>
                      <a:r>
                        <a:rPr lang="en-US" sz="1600" b="0" dirty="0">
                          <a:effectLst/>
                        </a:rPr>
                        <a:t>There is no representation of the working model once several modules have been constructed.</a:t>
                      </a:r>
                    </a:p>
                    <a:p>
                      <a:pPr algn="l" fontAlgn="base">
                        <a:buFont typeface="Arial"/>
                        <a:buChar char="•"/>
                      </a:pPr>
                      <a:r>
                        <a:rPr lang="en-US" sz="1600" b="0" dirty="0">
                          <a:effectLst/>
                        </a:rPr>
                        <a:t>There is no existence of the program as an entity without the addition of the last module.</a:t>
                      </a:r>
                    </a:p>
                    <a:p>
                      <a:pPr algn="l" fontAlgn="base">
                        <a:buFont typeface="Arial"/>
                        <a:buChar char="•"/>
                      </a:pPr>
                      <a:r>
                        <a:rPr lang="en-US" sz="1600" b="0" dirty="0">
                          <a:effectLst/>
                        </a:rPr>
                        <a:t>From a partially integrated system, test engineers cannot observe system-level functions.  It can be possible only with the installation of the top-level test driver.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69525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Structured Programming</a:t>
            </a:r>
            <a:endParaRPr lang="en-IN" dirty="0"/>
          </a:p>
        </p:txBody>
      </p:sp>
      <p:sp>
        <p:nvSpPr>
          <p:cNvPr id="3" name="Content Placeholder 2"/>
          <p:cNvSpPr>
            <a:spLocks noGrp="1"/>
          </p:cNvSpPr>
          <p:nvPr>
            <p:ph idx="1"/>
          </p:nvPr>
        </p:nvSpPr>
        <p:spPr/>
        <p:txBody>
          <a:bodyPr>
            <a:normAutofit lnSpcReduction="10000"/>
          </a:bodyPr>
          <a:lstStyle/>
          <a:p>
            <a:r>
              <a:rPr lang="en-US" dirty="0" smtClean="0"/>
              <a:t>can </a:t>
            </a:r>
            <a:r>
              <a:rPr lang="en-US" dirty="0"/>
              <a:t>be defined as a programming approach in which the program is made as a single structure. It means that the code will execute the instruction by instruction one after the other. It doesn’t support the possibility of jumping from one instruction to some other with the help of any statement like GOTO, etc. Therefore, the instructions in this approach will be executed in a serial and structured manner.</a:t>
            </a:r>
            <a:endParaRPr lang="en-IN" dirty="0"/>
          </a:p>
        </p:txBody>
      </p:sp>
    </p:spTree>
    <p:extLst>
      <p:ext uri="{BB962C8B-B14F-4D97-AF65-F5344CB8AC3E}">
        <p14:creationId xmlns:p14="http://schemas.microsoft.com/office/powerpoint/2010/main" val="1132644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1590</Words>
  <Application>Microsoft Office PowerPoint</Application>
  <PresentationFormat>On-screen Show (4:3)</PresentationFormat>
  <Paragraphs>137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Top-down verses bottom-up approach   </vt:lpstr>
      <vt:lpstr>What is Top-Down Approach?</vt:lpstr>
      <vt:lpstr>Advantages</vt:lpstr>
      <vt:lpstr>Bottom-Up Approach</vt:lpstr>
      <vt:lpstr>Advantage</vt:lpstr>
      <vt:lpstr>Difference between Top-Down Approach and Bottom-Up Approach</vt:lpstr>
      <vt:lpstr>PowerPoint Presentation</vt:lpstr>
      <vt:lpstr>PowerPoint Presentation</vt:lpstr>
      <vt:lpstr>Structured Programming</vt:lpstr>
      <vt:lpstr>PowerPoint Presentation</vt:lpstr>
      <vt:lpstr>PowerPoint Presentation</vt:lpstr>
      <vt:lpstr>PowerPoint Presentation</vt:lpstr>
      <vt:lpstr>Advantages of Structured Programming Approach: </vt:lpstr>
      <vt:lpstr>Disadvantages of Structured Programming Approach: </vt:lpstr>
      <vt:lpstr>Modular Programming</vt:lpstr>
      <vt:lpstr>PowerPoint Presentation</vt:lpstr>
      <vt:lpstr>Points which should be taken care of prior to modular program development: </vt:lpstr>
      <vt:lpstr>Advantages of Using Modular Programming Approach –</vt:lpstr>
      <vt:lpstr>PowerPoint Presentation</vt:lpstr>
      <vt:lpstr>Object Oriented Approach </vt:lpstr>
      <vt:lpstr>The different terms related to object design are:</vt:lpstr>
      <vt:lpstr>PowerPoint Presentation</vt:lpstr>
      <vt:lpstr>Difference Between Structured and Object-oriented analysis : </vt:lpstr>
      <vt:lpstr>PowerPoint Presentation</vt:lpstr>
      <vt:lpstr>Advantages of Object-Oriented Analysis (OOA): </vt:lpstr>
      <vt:lpstr>PowerPoint Presentation</vt:lpstr>
      <vt:lpstr>Disadvantages of Object-Oriented Analysis (OOA): </vt:lpstr>
      <vt:lpstr>Bank Management System Class Diagram</vt:lpstr>
      <vt:lpstr>Bank Management System Use Case Diagram</vt:lpstr>
      <vt:lpstr>Bank Management System Sequence Diagram</vt:lpstr>
      <vt:lpstr>Bank Management System Activity Diagram</vt:lpstr>
      <vt:lpstr>Data Flow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verses bottom-up approach   </dc:title>
  <dc:creator>Ravinder</dc:creator>
  <cp:lastModifiedBy>Ravinder</cp:lastModifiedBy>
  <cp:revision>16</cp:revision>
  <dcterms:created xsi:type="dcterms:W3CDTF">2006-08-16T00:00:00Z</dcterms:created>
  <dcterms:modified xsi:type="dcterms:W3CDTF">2023-11-05T17:06:22Z</dcterms:modified>
</cp:coreProperties>
</file>