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48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39276" y="327005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59659" y="32660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37461" y="32660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299764" y="3259746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36595" y="32660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02432" y="32724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13531" y="32660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89732" y="325974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66668" y="3259746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790467" y="32660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66668" y="329784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3604" y="325974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9022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63732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9746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87743" y="352970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7" y="82384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38544" y="416227"/>
            <a:ext cx="4432935" cy="471805"/>
          </a:xfrm>
          <a:custGeom>
            <a:avLst/>
            <a:gdLst/>
            <a:ahLst/>
            <a:cxnLst/>
            <a:rect l="l" t="t" r="r" b="b"/>
            <a:pathLst>
              <a:path w="4432935" h="471805">
                <a:moveTo>
                  <a:pt x="4432567" y="0"/>
                </a:moveTo>
                <a:lnTo>
                  <a:pt x="0" y="0"/>
                </a:lnTo>
                <a:lnTo>
                  <a:pt x="0" y="471580"/>
                </a:lnTo>
                <a:lnTo>
                  <a:pt x="4432567" y="471580"/>
                </a:lnTo>
                <a:lnTo>
                  <a:pt x="44325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87743" y="397390"/>
            <a:ext cx="4432935" cy="440055"/>
          </a:xfrm>
          <a:custGeom>
            <a:avLst/>
            <a:gdLst/>
            <a:ahLst/>
            <a:cxnLst/>
            <a:rect l="l" t="t" r="r" b="b"/>
            <a:pathLst>
              <a:path w="4432935" h="440055">
                <a:moveTo>
                  <a:pt x="4432567" y="0"/>
                </a:moveTo>
                <a:lnTo>
                  <a:pt x="0" y="0"/>
                </a:lnTo>
                <a:lnTo>
                  <a:pt x="0" y="388815"/>
                </a:lnTo>
                <a:lnTo>
                  <a:pt x="4008" y="408540"/>
                </a:lnTo>
                <a:lnTo>
                  <a:pt x="14922" y="424693"/>
                </a:lnTo>
                <a:lnTo>
                  <a:pt x="31075" y="435607"/>
                </a:lnTo>
                <a:lnTo>
                  <a:pt x="50800" y="439616"/>
                </a:lnTo>
                <a:lnTo>
                  <a:pt x="4381766" y="439616"/>
                </a:lnTo>
                <a:lnTo>
                  <a:pt x="4401491" y="435607"/>
                </a:lnTo>
                <a:lnTo>
                  <a:pt x="4417644" y="424693"/>
                </a:lnTo>
                <a:lnTo>
                  <a:pt x="4428558" y="408540"/>
                </a:lnTo>
                <a:lnTo>
                  <a:pt x="4432567" y="388815"/>
                </a:lnTo>
                <a:lnTo>
                  <a:pt x="44325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17535" y="459115"/>
            <a:ext cx="1375029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39276" y="327005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59659" y="32660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37461" y="32660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299764" y="3259746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36595" y="32660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02432" y="32724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13531" y="32660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89732" y="325974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66668" y="3259746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790467" y="32660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66668" y="329784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3604" y="325974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9022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63732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9746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39276" y="327005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59659" y="32660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37461" y="32660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299764" y="3259746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36595" y="32660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02432" y="32724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13531" y="32660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89732" y="325974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66668" y="3259746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790467" y="32660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66668" y="329784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3604" y="325974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9022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63732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9746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844" y="1527627"/>
            <a:ext cx="4358411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932038"/>
            <a:ext cx="4358411" cy="1650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5.png"/><Relationship Id="rId7" Type="http://schemas.openxmlformats.org/officeDocument/2006/relationships/slide" Target="slide1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2.xml"/><Relationship Id="rId7" Type="http://schemas.openxmlformats.org/officeDocument/2006/relationships/image" Target="../media/image7.jp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9.xml"/><Relationship Id="rId4" Type="http://schemas.openxmlformats.org/officeDocument/2006/relationships/slide" Target="slide11.xml"/><Relationship Id="rId9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13.xml"/><Relationship Id="rId7" Type="http://schemas.openxmlformats.org/officeDocument/2006/relationships/slide" Target="slide9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0.xml"/><Relationship Id="rId4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13.xml"/><Relationship Id="rId7" Type="http://schemas.openxmlformats.org/officeDocument/2006/relationships/slide" Target="slide9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0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13.xml"/><Relationship Id="rId7" Type="http://schemas.openxmlformats.org/officeDocument/2006/relationships/slide" Target="slide9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0.xml"/><Relationship Id="rId4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13.xml"/><Relationship Id="rId7" Type="http://schemas.openxmlformats.org/officeDocument/2006/relationships/slide" Target="slide9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0.xml"/><Relationship Id="rId4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13.xml"/><Relationship Id="rId7" Type="http://schemas.openxmlformats.org/officeDocument/2006/relationships/slide" Target="slide9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0.xml"/><Relationship Id="rId4" Type="http://schemas.openxmlformats.org/officeDocument/2006/relationships/slide" Target="slide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13.xml"/><Relationship Id="rId7" Type="http://schemas.openxmlformats.org/officeDocument/2006/relationships/slide" Target="slide9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7.xml"/><Relationship Id="rId5" Type="http://schemas.openxmlformats.org/officeDocument/2006/relationships/slide" Target="slide10.xml"/><Relationship Id="rId4" Type="http://schemas.openxmlformats.org/officeDocument/2006/relationships/slide" Target="slide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.xml"/><Relationship Id="rId3" Type="http://schemas.openxmlformats.org/officeDocument/2006/relationships/slide" Target="slide3.xml"/><Relationship Id="rId7" Type="http://schemas.openxmlformats.org/officeDocument/2006/relationships/slide" Target="slide5.xml"/><Relationship Id="rId12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8.xml"/><Relationship Id="rId5" Type="http://schemas.openxmlformats.org/officeDocument/2006/relationships/image" Target="../media/image3.png"/><Relationship Id="rId15" Type="http://schemas.openxmlformats.org/officeDocument/2006/relationships/slide" Target="slide17.xml"/><Relationship Id="rId10" Type="http://schemas.openxmlformats.org/officeDocument/2006/relationships/slide" Target="slide7.xml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6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.xml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.xml"/><Relationship Id="rId4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6.png"/><Relationship Id="rId7" Type="http://schemas.openxmlformats.org/officeDocument/2006/relationships/slide" Target="slide1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6.png"/><Relationship Id="rId7" Type="http://schemas.openxmlformats.org/officeDocument/2006/relationships/slide" Target="slide1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7535" y="459115"/>
            <a:ext cx="13735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  <a:latin typeface="Georgia"/>
                <a:cs typeface="Georgia"/>
              </a:rPr>
              <a:t>Looping</a:t>
            </a:r>
            <a:r>
              <a:rPr sz="1400" spc="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Georgia"/>
                <a:cs typeface="Georgia"/>
              </a:rPr>
              <a:t>Analysis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1360" y="3174362"/>
            <a:ext cx="1722120" cy="27305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434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235" dirty="0">
                <a:latin typeface="SimSun"/>
                <a:cs typeface="SimSun"/>
                <a:hlinkClick r:id="rId3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3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33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3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3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260" dirty="0">
                <a:latin typeface="SimSun"/>
                <a:cs typeface="SimSun"/>
              </a:rPr>
              <a:t> 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265" dirty="0">
                <a:latin typeface="SimSun"/>
                <a:cs typeface="SimSun"/>
                <a:hlinkClick r:id="rId4" action="ppaction://hlinksldjump"/>
              </a:rPr>
              <a:t> </a:t>
            </a:r>
            <a:r>
              <a:rPr sz="400" spc="270" dirty="0">
                <a:latin typeface="SimSun"/>
                <a:cs typeface="SimSun"/>
                <a:hlinkClick r:id="rId4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40" dirty="0">
                <a:latin typeface="SimSun"/>
                <a:cs typeface="SimSun"/>
              </a:rPr>
              <a:t> 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21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31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L="12700">
              <a:lnSpc>
                <a:spcPts val="45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235" dirty="0">
                <a:latin typeface="SimSun"/>
                <a:cs typeface="SimSun"/>
                <a:hlinkClick r:id="rId2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434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4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2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40" dirty="0">
                <a:latin typeface="SimSun"/>
                <a:cs typeface="SimSun"/>
                <a:hlinkClick r:id="rId2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2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65" dirty="0">
                <a:latin typeface="SimSun"/>
                <a:cs typeface="SimSun"/>
                <a:hlinkClick r:id="rId2" action="ppaction://hlinksldjump"/>
              </a:rPr>
              <a:t> </a:t>
            </a:r>
            <a:r>
              <a:rPr sz="400" spc="170" dirty="0">
                <a:latin typeface="SimSun"/>
                <a:cs typeface="SimSun"/>
                <a:hlinkClick r:id="rId2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-40" dirty="0">
                <a:latin typeface="SimSun"/>
                <a:cs typeface="SimSun"/>
              </a:rPr>
              <a:t>	.</a:t>
            </a:r>
            <a:r>
              <a:rPr sz="400" spc="28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20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R="92710" algn="r">
              <a:lnSpc>
                <a:spcPts val="690"/>
              </a:lnSpc>
            </a:pPr>
            <a:fld id="{81D60167-4931-47E6-BA6A-407CBD079E47}" type="slidenum">
              <a:rPr sz="600" dirty="0">
                <a:latin typeface="Lucida Console"/>
                <a:cs typeface="Lucida Console"/>
              </a:rPr>
              <a:t>1</a:t>
            </a:fld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/</a:t>
            </a:r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17</a:t>
            </a:r>
            <a:endParaRPr sz="600">
              <a:latin typeface="Lucida Console"/>
              <a:cs typeface="Lucida Consol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2525" y="1127646"/>
            <a:ext cx="2305050" cy="12054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90"/>
              </a:spcBef>
            </a:pPr>
            <a:r>
              <a:rPr lang="en-IN" sz="3200" b="1" spc="-5" dirty="0" smtClean="0">
                <a:latin typeface="Arial"/>
                <a:cs typeface="Arial"/>
              </a:rPr>
              <a:t>Lecture</a:t>
            </a:r>
            <a:r>
              <a:rPr lang="en-IN" sz="3200" b="1" spc="-45" dirty="0" smtClean="0">
                <a:latin typeface="Arial"/>
                <a:cs typeface="Arial"/>
              </a:rPr>
              <a:t> #</a:t>
            </a:r>
            <a:endParaRPr lang="en-IN" sz="32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3200" dirty="0" smtClean="0">
              <a:latin typeface="Arial"/>
              <a:cs typeface="Arial"/>
            </a:endParaRPr>
          </a:p>
          <a:p>
            <a:pPr algn="ctr">
              <a:lnSpc>
                <a:spcPts val="955"/>
              </a:lnSpc>
            </a:pPr>
            <a:r>
              <a:rPr lang="en-IN" spc="-5" dirty="0">
                <a:latin typeface="Microsoft Sans Serif"/>
                <a:cs typeface="Microsoft Sans Serif"/>
              </a:rPr>
              <a:t>By: Abdul Aleem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2379"/>
            <a:ext cx="179958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</a:rPr>
              <a:t>Growth-rate</a:t>
            </a:r>
            <a:r>
              <a:rPr sz="1400" spc="75" dirty="0">
                <a:solidFill>
                  <a:srgbClr val="FFFFFF"/>
                </a:solidFill>
              </a:rPr>
              <a:t> </a:t>
            </a:r>
            <a:r>
              <a:rPr sz="1400" spc="-30" dirty="0">
                <a:solidFill>
                  <a:srgbClr val="FFFFFF"/>
                </a:solidFill>
              </a:rPr>
              <a:t>Functions</a:t>
            </a:r>
            <a:endParaRPr sz="1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0" y="1046149"/>
            <a:ext cx="63296" cy="632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7532" y="960728"/>
            <a:ext cx="1725930" cy="16725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latin typeface="Georgia"/>
                <a:cs typeface="Georgia"/>
              </a:rPr>
              <a:t>O</a:t>
            </a:r>
            <a:r>
              <a:rPr sz="1100" spc="20" dirty="0">
                <a:latin typeface="Lucida Sans Unicode"/>
                <a:cs typeface="Lucida Sans Unicode"/>
              </a:rPr>
              <a:t>(</a:t>
            </a:r>
            <a:r>
              <a:rPr sz="1100" spc="20" dirty="0">
                <a:latin typeface="Georgia"/>
                <a:cs typeface="Georgia"/>
              </a:rPr>
              <a:t>1</a:t>
            </a:r>
            <a:r>
              <a:rPr sz="1100" spc="20" dirty="0">
                <a:latin typeface="Lucida Sans Unicode"/>
                <a:cs typeface="Lucida Sans Unicode"/>
              </a:rPr>
              <a:t>)</a:t>
            </a:r>
            <a:r>
              <a:rPr sz="1100" spc="20" dirty="0">
                <a:latin typeface="Georgia"/>
                <a:cs typeface="Georgia"/>
              </a:rPr>
              <a:t>:-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Constant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time</a:t>
            </a:r>
            <a:endParaRPr sz="1100">
              <a:latin typeface="Georgia"/>
              <a:cs typeface="Georgia"/>
            </a:endParaRPr>
          </a:p>
          <a:p>
            <a:pPr marL="38100" marR="30480">
              <a:lnSpc>
                <a:spcPct val="176600"/>
              </a:lnSpc>
            </a:pPr>
            <a:r>
              <a:rPr sz="1100" spc="-5" dirty="0">
                <a:latin typeface="Georgia"/>
                <a:cs typeface="Georgia"/>
              </a:rPr>
              <a:t>O</a:t>
            </a:r>
            <a:r>
              <a:rPr sz="1100" spc="-5" dirty="0">
                <a:latin typeface="Lucida Sans Unicode"/>
                <a:cs typeface="Lucida Sans Unicode"/>
              </a:rPr>
              <a:t>(</a:t>
            </a:r>
            <a:r>
              <a:rPr sz="1100" spc="-5" dirty="0">
                <a:latin typeface="Georgia"/>
                <a:cs typeface="Georgia"/>
              </a:rPr>
              <a:t>logn</a:t>
            </a:r>
            <a:r>
              <a:rPr sz="1100" spc="-5" dirty="0">
                <a:latin typeface="Lucida Sans Unicode"/>
                <a:cs typeface="Lucida Sans Unicode"/>
              </a:rPr>
              <a:t>)</a:t>
            </a:r>
            <a:r>
              <a:rPr sz="1100" spc="-5" dirty="0">
                <a:latin typeface="Georgia"/>
                <a:cs typeface="Georgia"/>
              </a:rPr>
              <a:t>:-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Logarithmic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time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dirty="0">
                <a:latin typeface="Georgia"/>
                <a:cs typeface="Georgia"/>
              </a:rPr>
              <a:t>n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dirty="0">
                <a:latin typeface="Georgia"/>
                <a:cs typeface="Georgia"/>
              </a:rPr>
              <a:t>:-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Linear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time</a:t>
            </a:r>
            <a:endParaRPr sz="1100">
              <a:latin typeface="Georgia"/>
              <a:cs typeface="Georgia"/>
            </a:endParaRPr>
          </a:p>
          <a:p>
            <a:pPr marL="38100" marR="153035">
              <a:lnSpc>
                <a:spcPct val="176600"/>
              </a:lnSpc>
            </a:pPr>
            <a:r>
              <a:rPr sz="1100" spc="5" dirty="0">
                <a:latin typeface="Georgia"/>
                <a:cs typeface="Georgia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(</a:t>
            </a:r>
            <a:r>
              <a:rPr sz="1100" spc="5" dirty="0">
                <a:latin typeface="Georgia"/>
                <a:cs typeface="Georgia"/>
              </a:rPr>
              <a:t>n</a:t>
            </a:r>
            <a:r>
              <a:rPr sz="1200" spc="7" baseline="27777" dirty="0">
                <a:latin typeface="Georgia"/>
                <a:cs typeface="Georgia"/>
              </a:rPr>
              <a:t>2</a:t>
            </a:r>
            <a:r>
              <a:rPr sz="1100" spc="5" dirty="0">
                <a:latin typeface="Lucida Sans Unicode"/>
                <a:cs typeface="Lucida Sans Unicode"/>
              </a:rPr>
              <a:t>)</a:t>
            </a:r>
            <a:r>
              <a:rPr sz="1100" spc="5" dirty="0">
                <a:latin typeface="Georgia"/>
                <a:cs typeface="Georgia"/>
              </a:rPr>
              <a:t>:- </a:t>
            </a:r>
            <a:r>
              <a:rPr sz="1100" spc="-10" dirty="0">
                <a:latin typeface="Georgia"/>
                <a:cs typeface="Georgia"/>
              </a:rPr>
              <a:t>Quadratic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time 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O</a:t>
            </a:r>
            <a:r>
              <a:rPr sz="1100" spc="10" dirty="0">
                <a:latin typeface="Lucida Sans Unicode"/>
                <a:cs typeface="Lucida Sans Unicode"/>
              </a:rPr>
              <a:t>(</a:t>
            </a:r>
            <a:r>
              <a:rPr sz="1100" spc="10" dirty="0">
                <a:latin typeface="Georgia"/>
                <a:cs typeface="Georgia"/>
              </a:rPr>
              <a:t>n</a:t>
            </a:r>
            <a:r>
              <a:rPr sz="1200" spc="15" baseline="27777" dirty="0">
                <a:latin typeface="Georgia"/>
                <a:cs typeface="Georgia"/>
              </a:rPr>
              <a:t>k</a:t>
            </a:r>
            <a:r>
              <a:rPr sz="1100" spc="10" dirty="0">
                <a:latin typeface="Lucida Sans Unicode"/>
                <a:cs typeface="Lucida Sans Unicode"/>
              </a:rPr>
              <a:t>)</a:t>
            </a:r>
            <a:r>
              <a:rPr sz="1100" spc="10" dirty="0">
                <a:latin typeface="Georgia"/>
                <a:cs typeface="Georgia"/>
              </a:rPr>
              <a:t>:- </a:t>
            </a:r>
            <a:r>
              <a:rPr sz="1100" spc="-20" dirty="0">
                <a:latin typeface="Georgia"/>
                <a:cs typeface="Georgia"/>
              </a:rPr>
              <a:t>Polynomial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time 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(</a:t>
            </a:r>
            <a:r>
              <a:rPr sz="1100" spc="5" dirty="0">
                <a:latin typeface="Georgia"/>
                <a:cs typeface="Georgia"/>
              </a:rPr>
              <a:t>2</a:t>
            </a:r>
            <a:r>
              <a:rPr sz="1200" spc="7" baseline="27777" dirty="0">
                <a:latin typeface="Georgia"/>
                <a:cs typeface="Georgia"/>
              </a:rPr>
              <a:t>n</a:t>
            </a:r>
            <a:r>
              <a:rPr sz="1100" spc="5" dirty="0">
                <a:latin typeface="Lucida Sans Unicode"/>
                <a:cs typeface="Lucida Sans Unicode"/>
              </a:rPr>
              <a:t>)</a:t>
            </a:r>
            <a:r>
              <a:rPr sz="1100" spc="5" dirty="0">
                <a:latin typeface="Georgia"/>
                <a:cs typeface="Georgia"/>
              </a:rPr>
              <a:t>:-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Exponential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time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0" y="1342224"/>
            <a:ext cx="63296" cy="632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070" y="1638287"/>
            <a:ext cx="63296" cy="6329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070" y="1934362"/>
            <a:ext cx="63296" cy="6329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0" y="2230424"/>
            <a:ext cx="63296" cy="6329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0" y="2526500"/>
            <a:ext cx="63296" cy="6329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911360" y="3174362"/>
            <a:ext cx="1722120" cy="27305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434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235" dirty="0">
                <a:latin typeface="SimSun"/>
                <a:cs typeface="SimSun"/>
                <a:hlinkClick r:id="rId5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5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33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5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5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260" dirty="0">
                <a:latin typeface="SimSun"/>
                <a:cs typeface="SimSun"/>
              </a:rPr>
              <a:t>  </a:t>
            </a:r>
            <a:r>
              <a:rPr sz="400" spc="-40" dirty="0">
                <a:latin typeface="SimSun"/>
                <a:cs typeface="SimSun"/>
                <a:hlinkClick r:id="rId7" action="ppaction://hlinksldjump"/>
              </a:rPr>
              <a:t>.</a:t>
            </a:r>
            <a:r>
              <a:rPr sz="400" spc="265" dirty="0">
                <a:latin typeface="SimSun"/>
                <a:cs typeface="SimSun"/>
                <a:hlinkClick r:id="rId7" action="ppaction://hlinksldjump"/>
              </a:rPr>
              <a:t> </a:t>
            </a:r>
            <a:r>
              <a:rPr sz="400" spc="270" dirty="0">
                <a:latin typeface="SimSun"/>
                <a:cs typeface="SimSun"/>
                <a:hlinkClick r:id="rId7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7" action="ppaction://hlinksldjump"/>
              </a:rPr>
              <a:t>.</a:t>
            </a:r>
            <a:r>
              <a:rPr sz="400" spc="140" dirty="0">
                <a:latin typeface="SimSun"/>
                <a:cs typeface="SimSun"/>
              </a:rPr>
              <a:t> 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21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31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L="12700">
              <a:lnSpc>
                <a:spcPts val="45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235" dirty="0">
                <a:latin typeface="SimSun"/>
                <a:cs typeface="SimSun"/>
                <a:hlinkClick r:id="rId4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434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4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4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40" dirty="0">
                <a:latin typeface="SimSun"/>
                <a:cs typeface="SimSun"/>
                <a:hlinkClick r:id="rId4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4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8" action="ppaction://hlinksldjump"/>
              </a:rPr>
              <a:t>.</a:t>
            </a:r>
            <a:r>
              <a:rPr sz="400" spc="165" dirty="0">
                <a:latin typeface="SimSun"/>
                <a:cs typeface="SimSun"/>
                <a:hlinkClick r:id="rId8" action="ppaction://hlinksldjump"/>
              </a:rPr>
              <a:t> </a:t>
            </a:r>
            <a:r>
              <a:rPr sz="400" spc="170" dirty="0">
                <a:latin typeface="SimSun"/>
                <a:cs typeface="SimSun"/>
                <a:hlinkClick r:id="rId8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8" action="ppaction://hlinksldjump"/>
              </a:rPr>
              <a:t>.</a:t>
            </a:r>
            <a:r>
              <a:rPr sz="400" spc="-40" dirty="0">
                <a:latin typeface="SimSun"/>
                <a:cs typeface="SimSun"/>
              </a:rPr>
              <a:t>	.</a:t>
            </a:r>
            <a:r>
              <a:rPr sz="400" spc="28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20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R="92710" algn="r">
              <a:lnSpc>
                <a:spcPts val="690"/>
              </a:lnSpc>
            </a:pPr>
            <a:fld id="{81D60167-4931-47E6-BA6A-407CBD079E47}" type="slidenum">
              <a:rPr sz="600" dirty="0">
                <a:latin typeface="Lucida Console"/>
                <a:cs typeface="Lucida Console"/>
              </a:rPr>
              <a:t>10</a:t>
            </a:fld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/</a:t>
            </a:r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17</a:t>
            </a:r>
            <a:endParaRPr sz="600">
              <a:latin typeface="Lucida Console"/>
              <a:cs typeface="Lucida Console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7281" y="3180739"/>
            <a:ext cx="160782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97305" algn="l"/>
              </a:tabLst>
            </a:pP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434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235" dirty="0">
                <a:latin typeface="SimSun"/>
                <a:cs typeface="SimSun"/>
                <a:hlinkClick r:id="rId3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4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-40" dirty="0">
                <a:latin typeface="SimSun"/>
                <a:cs typeface="SimSun"/>
              </a:rPr>
              <a:t>	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14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21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30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62379"/>
            <a:ext cx="2528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</a:rPr>
              <a:t>Growth-rate</a:t>
            </a:r>
            <a:r>
              <a:rPr sz="1400" spc="105" dirty="0">
                <a:solidFill>
                  <a:srgbClr val="FFFFFF"/>
                </a:solidFill>
              </a:rPr>
              <a:t> </a:t>
            </a:r>
            <a:r>
              <a:rPr sz="1400" spc="-30" dirty="0">
                <a:solidFill>
                  <a:srgbClr val="FFFFFF"/>
                </a:solidFill>
              </a:rPr>
              <a:t>Functions</a:t>
            </a:r>
            <a:r>
              <a:rPr sz="1400" spc="105" dirty="0">
                <a:solidFill>
                  <a:srgbClr val="FFFFFF"/>
                </a:solidFill>
              </a:rPr>
              <a:t> </a:t>
            </a:r>
            <a:r>
              <a:rPr sz="1400" spc="-5" dirty="0">
                <a:solidFill>
                  <a:srgbClr val="FFFFFF"/>
                </a:solidFill>
              </a:rPr>
              <a:t>(contd..)</a:t>
            </a:r>
            <a:endParaRPr sz="1400"/>
          </a:p>
        </p:txBody>
      </p:sp>
      <p:pic>
        <p:nvPicPr>
          <p:cNvPr id="5" name="object 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6388" y="485601"/>
            <a:ext cx="3857723" cy="2132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3070" y="2926486"/>
            <a:ext cx="63296" cy="632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2932" y="2841064"/>
            <a:ext cx="31610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Georgia"/>
                <a:cs typeface="Georgia"/>
              </a:rPr>
              <a:t>So,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order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growth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common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functions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is: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11360" y="3262931"/>
            <a:ext cx="1671955" cy="18478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ts val="450"/>
              </a:lnSpc>
              <a:spcBef>
                <a:spcPts val="145"/>
              </a:spcBef>
              <a:tabLst>
                <a:tab pos="1397000" algn="l"/>
              </a:tabLst>
            </a:pP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235" dirty="0">
                <a:latin typeface="SimSun"/>
                <a:cs typeface="SimSun"/>
                <a:hlinkClick r:id="rId2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434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4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4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9" action="ppaction://hlinksldjump"/>
              </a:rPr>
              <a:t>.</a:t>
            </a:r>
            <a:r>
              <a:rPr sz="400" spc="165" dirty="0">
                <a:latin typeface="SimSun"/>
                <a:cs typeface="SimSun"/>
              </a:rPr>
              <a:t> </a:t>
            </a:r>
            <a:r>
              <a:rPr sz="400" spc="17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-40" dirty="0">
                <a:latin typeface="SimSun"/>
                <a:cs typeface="SimSun"/>
              </a:rPr>
              <a:t>	.</a:t>
            </a:r>
            <a:r>
              <a:rPr sz="400" spc="28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20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R="43180" algn="r">
              <a:lnSpc>
                <a:spcPts val="690"/>
              </a:lnSpc>
            </a:pPr>
            <a:fld id="{81D60167-4931-47E6-BA6A-407CBD079E47}" type="slidenum">
              <a:rPr sz="600" dirty="0">
                <a:latin typeface="Lucida Console"/>
                <a:cs typeface="Lucida Console"/>
              </a:rPr>
              <a:t>11</a:t>
            </a:fld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/</a:t>
            </a:r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17</a:t>
            </a:r>
            <a:endParaRPr sz="6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4238" y="3086225"/>
            <a:ext cx="6165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9910" algn="l"/>
              </a:tabLst>
            </a:pPr>
            <a:r>
              <a:rPr sz="800" spc="-25" dirty="0">
                <a:latin typeface="Georgia"/>
                <a:cs typeface="Georgia"/>
              </a:rPr>
              <a:t>2	</a:t>
            </a:r>
            <a:r>
              <a:rPr sz="800" spc="-20" dirty="0">
                <a:latin typeface="Georgia"/>
                <a:cs typeface="Georgia"/>
              </a:rPr>
              <a:t>3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1241" y="3086225"/>
            <a:ext cx="857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Georgia"/>
                <a:cs typeface="Georgia"/>
              </a:rPr>
              <a:t>n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7532" y="3099179"/>
            <a:ext cx="38398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30" dirty="0">
                <a:latin typeface="Georgia"/>
                <a:cs typeface="Georgia"/>
              </a:rPr>
              <a:t>O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&lt;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spc="30" dirty="0">
                <a:latin typeface="Georgia"/>
                <a:cs typeface="Georgia"/>
              </a:rPr>
              <a:t>O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spc="-30" dirty="0">
                <a:latin typeface="Georgia"/>
                <a:cs typeface="Georgia"/>
              </a:rPr>
              <a:t>logn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&lt;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spc="30" dirty="0">
                <a:latin typeface="Georgia"/>
                <a:cs typeface="Georgia"/>
              </a:rPr>
              <a:t>O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spc="-45" dirty="0">
                <a:latin typeface="Georgia"/>
                <a:cs typeface="Georgia"/>
              </a:rPr>
              <a:t>n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&lt;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spc="30" dirty="0">
                <a:latin typeface="Georgia"/>
                <a:cs typeface="Georgia"/>
              </a:rPr>
              <a:t>O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spc="-35" dirty="0">
                <a:latin typeface="Georgia"/>
                <a:cs typeface="Georgia"/>
              </a:rPr>
              <a:t>nlogn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&lt;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spc="30" dirty="0">
                <a:latin typeface="Georgia"/>
                <a:cs typeface="Georgia"/>
              </a:rPr>
              <a:t>O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spc="-45" dirty="0">
                <a:latin typeface="Georgia"/>
                <a:cs typeface="Georgia"/>
              </a:rPr>
              <a:t>n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60" dirty="0">
                <a:latin typeface="Georgia"/>
                <a:cs typeface="Georgi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&lt;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spc="30" dirty="0">
                <a:latin typeface="Georgia"/>
                <a:cs typeface="Georgia"/>
              </a:rPr>
              <a:t>O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spc="-45" dirty="0">
                <a:latin typeface="Georgia"/>
                <a:cs typeface="Georgia"/>
              </a:rPr>
              <a:t>n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60" dirty="0">
                <a:latin typeface="Georgia"/>
                <a:cs typeface="Georgi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&lt;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spc="30" dirty="0">
                <a:latin typeface="Georgia"/>
                <a:cs typeface="Georgia"/>
              </a:rPr>
              <a:t>O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spc="-70" dirty="0">
                <a:latin typeface="Georgia"/>
                <a:cs typeface="Georgia"/>
              </a:rPr>
              <a:t>2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160" dirty="0">
                <a:latin typeface="Lucida Sans Unicode"/>
                <a:cs typeface="Lucida Sans Unicode"/>
              </a:rPr>
              <a:t>)</a:t>
            </a:r>
            <a:r>
              <a:rPr sz="600" spc="-60" baseline="6944" dirty="0">
                <a:latin typeface="SimSun"/>
                <a:cs typeface="SimSun"/>
                <a:hlinkClick r:id="rId9" action="ppaction://hlinksldjump"/>
              </a:rPr>
              <a:t>.</a:t>
            </a:r>
            <a:endParaRPr sz="600" baseline="6944">
              <a:latin typeface="SimSun"/>
              <a:cs typeface="SimSun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2379"/>
            <a:ext cx="6680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</a:rPr>
              <a:t>Exercise</a:t>
            </a:r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2911360" y="3174362"/>
            <a:ext cx="1722120" cy="27305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434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235" dirty="0">
                <a:latin typeface="SimSun"/>
                <a:cs typeface="SimSun"/>
                <a:hlinkClick r:id="rId3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3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33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6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6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260" dirty="0">
                <a:latin typeface="SimSun"/>
                <a:cs typeface="SimSun"/>
              </a:rPr>
              <a:t> 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265" dirty="0">
                <a:latin typeface="SimSun"/>
                <a:cs typeface="SimSun"/>
                <a:hlinkClick r:id="rId6" action="ppaction://hlinksldjump"/>
              </a:rPr>
              <a:t> </a:t>
            </a:r>
            <a:r>
              <a:rPr sz="400" spc="270" dirty="0">
                <a:latin typeface="SimSun"/>
                <a:cs typeface="SimSun"/>
                <a:hlinkClick r:id="rId6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40" dirty="0">
                <a:latin typeface="SimSun"/>
                <a:cs typeface="SimSun"/>
              </a:rPr>
              <a:t> 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21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31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L="12700">
              <a:lnSpc>
                <a:spcPts val="45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235" dirty="0">
                <a:latin typeface="SimSun"/>
                <a:cs typeface="SimSun"/>
                <a:hlinkClick r:id="rId2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434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4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2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7" action="ppaction://hlinksldjump"/>
              </a:rPr>
              <a:t>.</a:t>
            </a:r>
            <a:r>
              <a:rPr sz="400" spc="140" dirty="0">
                <a:latin typeface="SimSun"/>
                <a:cs typeface="SimSun"/>
                <a:hlinkClick r:id="rId7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7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7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7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7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8" action="ppaction://hlinksldjump"/>
              </a:rPr>
              <a:t>.</a:t>
            </a:r>
            <a:r>
              <a:rPr sz="400" spc="165" dirty="0">
                <a:latin typeface="SimSun"/>
                <a:cs typeface="SimSun"/>
                <a:hlinkClick r:id="rId8" action="ppaction://hlinksldjump"/>
              </a:rPr>
              <a:t> </a:t>
            </a:r>
            <a:r>
              <a:rPr sz="400" spc="170" dirty="0">
                <a:latin typeface="SimSun"/>
                <a:cs typeface="SimSun"/>
                <a:hlinkClick r:id="rId8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8" action="ppaction://hlinksldjump"/>
              </a:rPr>
              <a:t>.</a:t>
            </a:r>
            <a:r>
              <a:rPr sz="400" spc="-40" dirty="0">
                <a:latin typeface="SimSun"/>
                <a:cs typeface="SimSun"/>
              </a:rPr>
              <a:t>	.</a:t>
            </a:r>
            <a:r>
              <a:rPr sz="400" spc="28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20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R="92710" algn="r">
              <a:lnSpc>
                <a:spcPts val="690"/>
              </a:lnSpc>
            </a:pPr>
            <a:fld id="{81D60167-4931-47E6-BA6A-407CBD079E47}" type="slidenum">
              <a:rPr sz="600" dirty="0">
                <a:latin typeface="Lucida Console"/>
                <a:cs typeface="Lucida Console"/>
              </a:rPr>
              <a:t>12</a:t>
            </a:fld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/</a:t>
            </a:r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17</a:t>
            </a:r>
            <a:endParaRPr sz="6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630616"/>
            <a:ext cx="4252595" cy="2348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spc="35" dirty="0">
                <a:latin typeface="Georgia"/>
                <a:cs typeface="Georgia"/>
              </a:rPr>
              <a:t>1.</a:t>
            </a:r>
            <a:r>
              <a:rPr sz="1100" spc="229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For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below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given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code</a:t>
            </a:r>
            <a:r>
              <a:rPr sz="1100" spc="11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find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running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time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complexity(Big-Oh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Notation).</a:t>
            </a:r>
            <a:endParaRPr sz="1100">
              <a:latin typeface="Georgia"/>
              <a:cs typeface="Georgia"/>
            </a:endParaRPr>
          </a:p>
          <a:p>
            <a:pPr marL="297815" indent="-285750">
              <a:lnSpc>
                <a:spcPct val="100000"/>
              </a:lnSpc>
              <a:spcBef>
                <a:spcPts val="710"/>
              </a:spcBef>
              <a:buFont typeface="Lucida Sans Unicode"/>
              <a:buAutoNum type="alphaLcPeriod"/>
              <a:tabLst>
                <a:tab pos="297815" algn="l"/>
                <a:tab pos="298450" algn="l"/>
              </a:tabLst>
            </a:pPr>
            <a:r>
              <a:rPr sz="1100" spc="-30" dirty="0">
                <a:latin typeface="Georgia"/>
                <a:cs typeface="Georgia"/>
              </a:rPr>
              <a:t>sum=0;</a:t>
            </a:r>
            <a:endParaRPr sz="1100">
              <a:latin typeface="Georgia"/>
              <a:cs typeface="Georgia"/>
            </a:endParaRPr>
          </a:p>
          <a:p>
            <a:pPr marL="508634" marR="2917825" indent="-226695">
              <a:lnSpc>
                <a:spcPct val="154000"/>
              </a:lnSpc>
            </a:pPr>
            <a:r>
              <a:rPr sz="1100" spc="10" dirty="0">
                <a:latin typeface="Georgia"/>
                <a:cs typeface="Georgia"/>
              </a:rPr>
              <a:t>for(i=0;i&lt;n;i++)  </a:t>
            </a:r>
            <a:r>
              <a:rPr sz="1100" spc="15" dirty="0">
                <a:latin typeface="Georgia"/>
                <a:cs typeface="Georgia"/>
              </a:rPr>
              <a:t>sum++;</a:t>
            </a:r>
            <a:endParaRPr sz="1100">
              <a:latin typeface="Georgia"/>
              <a:cs typeface="Georgia"/>
            </a:endParaRPr>
          </a:p>
          <a:p>
            <a:pPr marL="305435" indent="-293370">
              <a:lnSpc>
                <a:spcPct val="100000"/>
              </a:lnSpc>
              <a:spcBef>
                <a:spcPts val="715"/>
              </a:spcBef>
              <a:buFont typeface="Lucida Sans Unicode"/>
              <a:buAutoNum type="alphaLcPeriod" startAt="2"/>
              <a:tabLst>
                <a:tab pos="305435" algn="l"/>
                <a:tab pos="306070" algn="l"/>
              </a:tabLst>
            </a:pPr>
            <a:r>
              <a:rPr sz="1100" spc="-30" dirty="0">
                <a:latin typeface="Georgia"/>
                <a:cs typeface="Georgia"/>
              </a:rPr>
              <a:t>sum=0;</a:t>
            </a:r>
            <a:endParaRPr sz="1100">
              <a:latin typeface="Georgia"/>
              <a:cs typeface="Georgia"/>
            </a:endParaRPr>
          </a:p>
          <a:p>
            <a:pPr marL="354330" marR="2834005" indent="-72390">
              <a:lnSpc>
                <a:spcPct val="154000"/>
              </a:lnSpc>
            </a:pPr>
            <a:r>
              <a:rPr sz="1100" spc="10" dirty="0">
                <a:latin typeface="Georgia"/>
                <a:cs typeface="Georgia"/>
              </a:rPr>
              <a:t>for(i=0;i&lt;n;i++) </a:t>
            </a:r>
            <a:r>
              <a:rPr sz="1100" spc="15" dirty="0">
                <a:latin typeface="Georgia"/>
                <a:cs typeface="Georgia"/>
              </a:rPr>
              <a:t> for(j=0;j&lt;n;j++)</a:t>
            </a:r>
            <a:endParaRPr sz="1100">
              <a:latin typeface="Georgia"/>
              <a:cs typeface="Georgia"/>
            </a:endParaRPr>
          </a:p>
          <a:p>
            <a:pPr marL="508634">
              <a:lnSpc>
                <a:spcPct val="100000"/>
              </a:lnSpc>
              <a:spcBef>
                <a:spcPts val="710"/>
              </a:spcBef>
            </a:pPr>
            <a:r>
              <a:rPr sz="1100" spc="15" dirty="0">
                <a:latin typeface="Georgia"/>
                <a:cs typeface="Georgia"/>
              </a:rPr>
              <a:t>sum++;</a:t>
            </a:r>
            <a:endParaRPr sz="11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2379"/>
            <a:ext cx="6680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</a:rPr>
              <a:t>Exercise</a:t>
            </a:r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2911360" y="3174362"/>
            <a:ext cx="1722120" cy="27305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434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235" dirty="0">
                <a:latin typeface="SimSun"/>
                <a:cs typeface="SimSun"/>
                <a:hlinkClick r:id="rId3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3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33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6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6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260" dirty="0">
                <a:latin typeface="SimSun"/>
                <a:cs typeface="SimSun"/>
              </a:rPr>
              <a:t> 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265" dirty="0">
                <a:latin typeface="SimSun"/>
                <a:cs typeface="SimSun"/>
                <a:hlinkClick r:id="rId6" action="ppaction://hlinksldjump"/>
              </a:rPr>
              <a:t> </a:t>
            </a:r>
            <a:r>
              <a:rPr sz="400" spc="270" dirty="0">
                <a:latin typeface="SimSun"/>
                <a:cs typeface="SimSun"/>
                <a:hlinkClick r:id="rId6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40" dirty="0">
                <a:latin typeface="SimSun"/>
                <a:cs typeface="SimSun"/>
              </a:rPr>
              <a:t> 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21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31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L="12700">
              <a:lnSpc>
                <a:spcPts val="45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235" dirty="0">
                <a:latin typeface="SimSun"/>
                <a:cs typeface="SimSun"/>
                <a:hlinkClick r:id="rId2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434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4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2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7" action="ppaction://hlinksldjump"/>
              </a:rPr>
              <a:t>.</a:t>
            </a:r>
            <a:r>
              <a:rPr sz="400" spc="140" dirty="0">
                <a:latin typeface="SimSun"/>
                <a:cs typeface="SimSun"/>
                <a:hlinkClick r:id="rId7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7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7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7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7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8" action="ppaction://hlinksldjump"/>
              </a:rPr>
              <a:t>.</a:t>
            </a:r>
            <a:r>
              <a:rPr sz="400" spc="165" dirty="0">
                <a:latin typeface="SimSun"/>
                <a:cs typeface="SimSun"/>
                <a:hlinkClick r:id="rId8" action="ppaction://hlinksldjump"/>
              </a:rPr>
              <a:t> </a:t>
            </a:r>
            <a:r>
              <a:rPr sz="400" spc="170" dirty="0">
                <a:latin typeface="SimSun"/>
                <a:cs typeface="SimSun"/>
                <a:hlinkClick r:id="rId8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8" action="ppaction://hlinksldjump"/>
              </a:rPr>
              <a:t>.</a:t>
            </a:r>
            <a:r>
              <a:rPr sz="400" spc="-40" dirty="0">
                <a:latin typeface="SimSun"/>
                <a:cs typeface="SimSun"/>
              </a:rPr>
              <a:t>	.</a:t>
            </a:r>
            <a:r>
              <a:rPr sz="400" spc="28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20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R="92710" algn="r">
              <a:lnSpc>
                <a:spcPts val="690"/>
              </a:lnSpc>
            </a:pPr>
            <a:fld id="{81D60167-4931-47E6-BA6A-407CBD079E47}" type="slidenum">
              <a:rPr sz="600" dirty="0">
                <a:latin typeface="Lucida Console"/>
                <a:cs typeface="Lucida Console"/>
              </a:rPr>
              <a:t>13</a:t>
            </a:fld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/</a:t>
            </a:r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17</a:t>
            </a:r>
            <a:endParaRPr sz="6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630616"/>
            <a:ext cx="1552575" cy="234886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815"/>
              </a:spcBef>
              <a:buFont typeface="Lucida Sans Unicode"/>
              <a:buAutoNum type="alphaLcPeriod" startAt="3"/>
              <a:tabLst>
                <a:tab pos="290195" algn="l"/>
                <a:tab pos="290830" algn="l"/>
              </a:tabLst>
            </a:pPr>
            <a:r>
              <a:rPr sz="1100" spc="-30" dirty="0">
                <a:latin typeface="Georgia"/>
                <a:cs typeface="Georgia"/>
              </a:rPr>
              <a:t>sum=0;</a:t>
            </a:r>
            <a:endParaRPr sz="1100">
              <a:latin typeface="Georgia"/>
              <a:cs typeface="Georgia"/>
            </a:endParaRPr>
          </a:p>
          <a:p>
            <a:pPr marL="354330" marR="172720" indent="-72390">
              <a:lnSpc>
                <a:spcPct val="154000"/>
              </a:lnSpc>
            </a:pPr>
            <a:r>
              <a:rPr sz="1100" spc="10" dirty="0">
                <a:latin typeface="Georgia"/>
                <a:cs typeface="Georgia"/>
              </a:rPr>
              <a:t>for(i=0;i&lt;n;i++) </a:t>
            </a:r>
            <a:r>
              <a:rPr sz="1100" spc="15" dirty="0">
                <a:latin typeface="Georgia"/>
                <a:cs typeface="Georgia"/>
              </a:rPr>
              <a:t> for(j=0;j&lt;i;j++)</a:t>
            </a:r>
            <a:endParaRPr sz="1100">
              <a:latin typeface="Georgia"/>
              <a:cs typeface="Georgia"/>
            </a:endParaRPr>
          </a:p>
          <a:p>
            <a:pPr marL="508634">
              <a:lnSpc>
                <a:spcPct val="100000"/>
              </a:lnSpc>
              <a:spcBef>
                <a:spcPts val="710"/>
              </a:spcBef>
            </a:pPr>
            <a:r>
              <a:rPr sz="1100" spc="15" dirty="0">
                <a:latin typeface="Georgia"/>
                <a:cs typeface="Georgia"/>
              </a:rPr>
              <a:t>sum++;</a:t>
            </a:r>
            <a:endParaRPr sz="1100">
              <a:latin typeface="Georgia"/>
              <a:cs typeface="Georgia"/>
            </a:endParaRPr>
          </a:p>
          <a:p>
            <a:pPr marL="305435" indent="-293370">
              <a:lnSpc>
                <a:spcPct val="100000"/>
              </a:lnSpc>
              <a:spcBef>
                <a:spcPts val="710"/>
              </a:spcBef>
              <a:buFont typeface="Lucida Sans Unicode"/>
              <a:buAutoNum type="alphaLcPeriod" startAt="4"/>
              <a:tabLst>
                <a:tab pos="305435" algn="l"/>
                <a:tab pos="306070" algn="l"/>
              </a:tabLst>
            </a:pPr>
            <a:r>
              <a:rPr sz="1100" spc="-30" dirty="0">
                <a:latin typeface="Georgia"/>
                <a:cs typeface="Georgia"/>
              </a:rPr>
              <a:t>sum=0;</a:t>
            </a:r>
            <a:endParaRPr sz="1100">
              <a:latin typeface="Georgia"/>
              <a:cs typeface="Georgia"/>
            </a:endParaRPr>
          </a:p>
          <a:p>
            <a:pPr marL="354330" marR="5080" indent="-72390">
              <a:lnSpc>
                <a:spcPct val="154000"/>
              </a:lnSpc>
            </a:pPr>
            <a:r>
              <a:rPr sz="1100" spc="10" dirty="0">
                <a:latin typeface="Georgia"/>
                <a:cs typeface="Georgia"/>
              </a:rPr>
              <a:t>for(i=0;i&lt;n;i++) </a:t>
            </a:r>
            <a:r>
              <a:rPr sz="1100" spc="15" dirty="0">
                <a:latin typeface="Georgia"/>
                <a:cs typeface="Georgia"/>
              </a:rPr>
              <a:t> for(j=0;j&lt;i*i;j++) 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15" dirty="0">
                <a:latin typeface="Georgia"/>
                <a:cs typeface="Georgia"/>
              </a:rPr>
              <a:t>for(k=0;k&lt;j;k++)</a:t>
            </a:r>
            <a:endParaRPr sz="1100">
              <a:latin typeface="Georgia"/>
              <a:cs typeface="Georgia"/>
            </a:endParaRPr>
          </a:p>
          <a:p>
            <a:pPr marL="544830">
              <a:lnSpc>
                <a:spcPct val="100000"/>
              </a:lnSpc>
              <a:spcBef>
                <a:spcPts val="715"/>
              </a:spcBef>
            </a:pPr>
            <a:r>
              <a:rPr sz="1100" spc="15" dirty="0">
                <a:latin typeface="Georgia"/>
                <a:cs typeface="Georgia"/>
              </a:rPr>
              <a:t>sum++;</a:t>
            </a:r>
            <a:endParaRPr sz="11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2379"/>
            <a:ext cx="6680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</a:rPr>
              <a:t>Exercise</a:t>
            </a:r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2911360" y="3174362"/>
            <a:ext cx="1722120" cy="27305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434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235" dirty="0">
                <a:latin typeface="SimSun"/>
                <a:cs typeface="SimSun"/>
                <a:hlinkClick r:id="rId3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3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33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6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6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260" dirty="0">
                <a:latin typeface="SimSun"/>
                <a:cs typeface="SimSun"/>
              </a:rPr>
              <a:t> 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265" dirty="0">
                <a:latin typeface="SimSun"/>
                <a:cs typeface="SimSun"/>
                <a:hlinkClick r:id="rId6" action="ppaction://hlinksldjump"/>
              </a:rPr>
              <a:t> </a:t>
            </a:r>
            <a:r>
              <a:rPr sz="400" spc="270" dirty="0">
                <a:latin typeface="SimSun"/>
                <a:cs typeface="SimSun"/>
                <a:hlinkClick r:id="rId6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40" dirty="0">
                <a:latin typeface="SimSun"/>
                <a:cs typeface="SimSun"/>
              </a:rPr>
              <a:t> 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21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31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L="12700">
              <a:lnSpc>
                <a:spcPts val="45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235" dirty="0">
                <a:latin typeface="SimSun"/>
                <a:cs typeface="SimSun"/>
                <a:hlinkClick r:id="rId2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434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4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2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7" action="ppaction://hlinksldjump"/>
              </a:rPr>
              <a:t>.</a:t>
            </a:r>
            <a:r>
              <a:rPr sz="400" spc="140" dirty="0">
                <a:latin typeface="SimSun"/>
                <a:cs typeface="SimSun"/>
                <a:hlinkClick r:id="rId7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7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7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7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7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8" action="ppaction://hlinksldjump"/>
              </a:rPr>
              <a:t>.</a:t>
            </a:r>
            <a:r>
              <a:rPr sz="400" spc="165" dirty="0">
                <a:latin typeface="SimSun"/>
                <a:cs typeface="SimSun"/>
                <a:hlinkClick r:id="rId8" action="ppaction://hlinksldjump"/>
              </a:rPr>
              <a:t> </a:t>
            </a:r>
            <a:r>
              <a:rPr sz="400" spc="170" dirty="0">
                <a:latin typeface="SimSun"/>
                <a:cs typeface="SimSun"/>
                <a:hlinkClick r:id="rId8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8" action="ppaction://hlinksldjump"/>
              </a:rPr>
              <a:t>.</a:t>
            </a:r>
            <a:r>
              <a:rPr sz="400" spc="-40" dirty="0">
                <a:latin typeface="SimSun"/>
                <a:cs typeface="SimSun"/>
              </a:rPr>
              <a:t>	.</a:t>
            </a:r>
            <a:r>
              <a:rPr sz="400" spc="28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20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R="92710" algn="r">
              <a:lnSpc>
                <a:spcPts val="690"/>
              </a:lnSpc>
            </a:pPr>
            <a:fld id="{81D60167-4931-47E6-BA6A-407CBD079E47}" type="slidenum">
              <a:rPr sz="600" dirty="0">
                <a:latin typeface="Lucida Console"/>
                <a:cs typeface="Lucida Console"/>
              </a:rPr>
              <a:t>14</a:t>
            </a:fld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/</a:t>
            </a:r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17</a:t>
            </a:r>
            <a:endParaRPr sz="6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524215"/>
            <a:ext cx="1606550" cy="260667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815"/>
              </a:spcBef>
              <a:buFont typeface="Lucida Sans Unicode"/>
              <a:buAutoNum type="alphaLcPeriod" startAt="5"/>
              <a:tabLst>
                <a:tab pos="290195" algn="l"/>
                <a:tab pos="290830" algn="l"/>
              </a:tabLst>
            </a:pPr>
            <a:r>
              <a:rPr sz="1100" spc="-30" dirty="0">
                <a:latin typeface="Georgia"/>
                <a:cs typeface="Georgia"/>
              </a:rPr>
              <a:t>sum=0;</a:t>
            </a:r>
            <a:endParaRPr sz="1100">
              <a:latin typeface="Georgia"/>
              <a:cs typeface="Georgia"/>
            </a:endParaRPr>
          </a:p>
          <a:p>
            <a:pPr marL="354330" marR="119380" indent="-72390">
              <a:lnSpc>
                <a:spcPct val="154000"/>
              </a:lnSpc>
            </a:pPr>
            <a:r>
              <a:rPr sz="1100" spc="20" dirty="0">
                <a:latin typeface="Georgia"/>
                <a:cs typeface="Georgia"/>
              </a:rPr>
              <a:t>for(i=1;i&lt;n;i++) </a:t>
            </a:r>
            <a:r>
              <a:rPr sz="1100" spc="25" dirty="0">
                <a:latin typeface="Georgia"/>
                <a:cs typeface="Georgia"/>
              </a:rPr>
              <a:t> for(j=1;j&lt;i*i;j++)  </a:t>
            </a:r>
            <a:r>
              <a:rPr sz="1100" spc="10" dirty="0">
                <a:latin typeface="Georgia"/>
                <a:cs typeface="Georgia"/>
              </a:rPr>
              <a:t>if(j%i==0)</a:t>
            </a:r>
            <a:endParaRPr sz="1100">
              <a:latin typeface="Georgia"/>
              <a:cs typeface="Georgia"/>
            </a:endParaRPr>
          </a:p>
          <a:p>
            <a:pPr marL="616585" marR="5080" indent="-136525">
              <a:lnSpc>
                <a:spcPct val="154000"/>
              </a:lnSpc>
            </a:pPr>
            <a:r>
              <a:rPr sz="1100" spc="15" dirty="0">
                <a:latin typeface="Georgia"/>
                <a:cs typeface="Georgia"/>
              </a:rPr>
              <a:t>for(k=0;k&lt;j;k++)  sum++;</a:t>
            </a:r>
            <a:endParaRPr sz="1100">
              <a:latin typeface="Georgia"/>
              <a:cs typeface="Georgia"/>
            </a:endParaRPr>
          </a:p>
          <a:p>
            <a:pPr marL="271145" indent="-259079">
              <a:lnSpc>
                <a:spcPct val="100000"/>
              </a:lnSpc>
              <a:spcBef>
                <a:spcPts val="710"/>
              </a:spcBef>
              <a:buFont typeface="Lucida Sans Unicode"/>
              <a:buAutoNum type="alphaLcPeriod" startAt="6"/>
              <a:tabLst>
                <a:tab pos="271145" algn="l"/>
                <a:tab pos="271780" algn="l"/>
              </a:tabLst>
            </a:pPr>
            <a:r>
              <a:rPr sz="1100" spc="-30" dirty="0">
                <a:latin typeface="Georgia"/>
                <a:cs typeface="Georgia"/>
              </a:rPr>
              <a:t>sum=0;</a:t>
            </a:r>
            <a:endParaRPr sz="1100">
              <a:latin typeface="Georgia"/>
              <a:cs typeface="Georgia"/>
            </a:endParaRPr>
          </a:p>
          <a:p>
            <a:pPr marL="354330" marR="118110" indent="-72390">
              <a:lnSpc>
                <a:spcPct val="154000"/>
              </a:lnSpc>
            </a:pPr>
            <a:r>
              <a:rPr sz="1100" spc="10" dirty="0">
                <a:latin typeface="Georgia"/>
                <a:cs typeface="Georgia"/>
              </a:rPr>
              <a:t>for(i=2;i&lt;m-1;i++)  </a:t>
            </a:r>
            <a:r>
              <a:rPr sz="1100" spc="20" dirty="0">
                <a:latin typeface="Georgia"/>
                <a:cs typeface="Georgia"/>
              </a:rPr>
              <a:t>for(j=3;j&lt;i;j++)</a:t>
            </a:r>
            <a:endParaRPr sz="1100">
              <a:latin typeface="Georgia"/>
              <a:cs typeface="Georgia"/>
            </a:endParaRPr>
          </a:p>
          <a:p>
            <a:pPr marL="472440">
              <a:lnSpc>
                <a:spcPct val="100000"/>
              </a:lnSpc>
              <a:spcBef>
                <a:spcPts val="710"/>
              </a:spcBef>
            </a:pPr>
            <a:r>
              <a:rPr sz="1100" spc="-15" dirty="0">
                <a:latin typeface="Georgia"/>
                <a:cs typeface="Georgia"/>
              </a:rPr>
              <a:t>sum=sum+a</a:t>
            </a:r>
            <a:r>
              <a:rPr sz="1100" spc="-15" dirty="0">
                <a:latin typeface="Lucida Sans Unicode"/>
                <a:cs typeface="Lucida Sans Unicode"/>
              </a:rPr>
              <a:t>[</a:t>
            </a:r>
            <a:r>
              <a:rPr sz="1100" spc="-15" dirty="0">
                <a:latin typeface="Georgia"/>
                <a:cs typeface="Georgia"/>
              </a:rPr>
              <a:t>i</a:t>
            </a:r>
            <a:r>
              <a:rPr sz="1100" spc="-15" dirty="0">
                <a:latin typeface="Lucida Sans Unicode"/>
                <a:cs typeface="Lucida Sans Unicode"/>
              </a:rPr>
              <a:t>][</a:t>
            </a:r>
            <a:r>
              <a:rPr sz="1100" spc="-15" dirty="0">
                <a:latin typeface="Georgia"/>
                <a:cs typeface="Georgia"/>
              </a:rPr>
              <a:t>j</a:t>
            </a:r>
            <a:r>
              <a:rPr sz="1100" spc="-15" dirty="0">
                <a:latin typeface="Lucida Sans Unicode"/>
                <a:cs typeface="Lucida Sans Unicode"/>
              </a:rPr>
              <a:t>]</a:t>
            </a:r>
            <a:r>
              <a:rPr sz="1100" spc="-15" dirty="0">
                <a:latin typeface="Georgia"/>
                <a:cs typeface="Georgia"/>
              </a:rPr>
              <a:t>;</a:t>
            </a:r>
            <a:endParaRPr sz="11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2379"/>
            <a:ext cx="6680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</a:rPr>
              <a:t>Exercise</a:t>
            </a:r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2911360" y="3174362"/>
            <a:ext cx="1722120" cy="27305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434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235" dirty="0">
                <a:latin typeface="SimSun"/>
                <a:cs typeface="SimSun"/>
                <a:hlinkClick r:id="rId3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3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33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6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6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260" dirty="0">
                <a:latin typeface="SimSun"/>
                <a:cs typeface="SimSun"/>
              </a:rPr>
              <a:t> 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265" dirty="0">
                <a:latin typeface="SimSun"/>
                <a:cs typeface="SimSun"/>
                <a:hlinkClick r:id="rId6" action="ppaction://hlinksldjump"/>
              </a:rPr>
              <a:t> </a:t>
            </a:r>
            <a:r>
              <a:rPr sz="400" spc="270" dirty="0">
                <a:latin typeface="SimSun"/>
                <a:cs typeface="SimSun"/>
                <a:hlinkClick r:id="rId6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40" dirty="0">
                <a:latin typeface="SimSun"/>
                <a:cs typeface="SimSun"/>
              </a:rPr>
              <a:t> 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21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31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L="12700">
              <a:lnSpc>
                <a:spcPts val="45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235" dirty="0">
                <a:latin typeface="SimSun"/>
                <a:cs typeface="SimSun"/>
                <a:hlinkClick r:id="rId2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434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4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2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7" action="ppaction://hlinksldjump"/>
              </a:rPr>
              <a:t>.</a:t>
            </a:r>
            <a:r>
              <a:rPr sz="400" spc="140" dirty="0">
                <a:latin typeface="SimSun"/>
                <a:cs typeface="SimSun"/>
                <a:hlinkClick r:id="rId7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7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7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7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7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8" action="ppaction://hlinksldjump"/>
              </a:rPr>
              <a:t>.</a:t>
            </a:r>
            <a:r>
              <a:rPr sz="400" spc="165" dirty="0">
                <a:latin typeface="SimSun"/>
                <a:cs typeface="SimSun"/>
                <a:hlinkClick r:id="rId8" action="ppaction://hlinksldjump"/>
              </a:rPr>
              <a:t> </a:t>
            </a:r>
            <a:r>
              <a:rPr sz="400" spc="170" dirty="0">
                <a:latin typeface="SimSun"/>
                <a:cs typeface="SimSun"/>
                <a:hlinkClick r:id="rId8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8" action="ppaction://hlinksldjump"/>
              </a:rPr>
              <a:t>.</a:t>
            </a:r>
            <a:r>
              <a:rPr sz="400" spc="-40" dirty="0">
                <a:latin typeface="SimSun"/>
                <a:cs typeface="SimSun"/>
              </a:rPr>
              <a:t>	.</a:t>
            </a:r>
            <a:r>
              <a:rPr sz="400" spc="28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20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R="92710" algn="r">
              <a:lnSpc>
                <a:spcPts val="690"/>
              </a:lnSpc>
            </a:pPr>
            <a:fld id="{81D60167-4931-47E6-BA6A-407CBD079E47}" type="slidenum">
              <a:rPr sz="600" dirty="0">
                <a:latin typeface="Lucida Console"/>
                <a:cs typeface="Lucida Console"/>
              </a:rPr>
              <a:t>15</a:t>
            </a:fld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/</a:t>
            </a:r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17</a:t>
            </a:r>
            <a:endParaRPr sz="6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44" y="524215"/>
            <a:ext cx="2871470" cy="260667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15"/>
              </a:spcBef>
              <a:tabLst>
                <a:tab pos="335915" algn="l"/>
              </a:tabLst>
            </a:pPr>
            <a:r>
              <a:rPr sz="1100" spc="-40" dirty="0">
                <a:latin typeface="Lucida Sans Unicode"/>
                <a:cs typeface="Lucida Sans Unicode"/>
              </a:rPr>
              <a:t>[</a:t>
            </a:r>
            <a:r>
              <a:rPr sz="1100" spc="-40" dirty="0">
                <a:latin typeface="Georgia"/>
                <a:cs typeface="Georgia"/>
              </a:rPr>
              <a:t>g</a:t>
            </a:r>
            <a:r>
              <a:rPr sz="1100" spc="-40" dirty="0">
                <a:latin typeface="Lucida Sans Unicode"/>
                <a:cs typeface="Lucida Sans Unicode"/>
              </a:rPr>
              <a:t>]	</a:t>
            </a:r>
            <a:r>
              <a:rPr sz="1100" spc="-20" dirty="0">
                <a:latin typeface="Georgia"/>
                <a:cs typeface="Georgia"/>
              </a:rPr>
              <a:t>while(m&gt;0)</a:t>
            </a:r>
            <a:endParaRPr sz="1100">
              <a:latin typeface="Georgia"/>
              <a:cs typeface="Georgia"/>
            </a:endParaRPr>
          </a:p>
          <a:p>
            <a:pPr marL="140335">
              <a:lnSpc>
                <a:spcPct val="100000"/>
              </a:lnSpc>
              <a:spcBef>
                <a:spcPts val="710"/>
              </a:spcBef>
            </a:pPr>
            <a:r>
              <a:rPr sz="1100" spc="55" dirty="0">
                <a:latin typeface="Georgia"/>
                <a:cs typeface="Georgia"/>
              </a:rPr>
              <a:t>{—-</a:t>
            </a:r>
            <a:endParaRPr sz="1100">
              <a:latin typeface="Georgia"/>
              <a:cs typeface="Georgia"/>
            </a:endParaRPr>
          </a:p>
          <a:p>
            <a:pPr marL="186690">
              <a:lnSpc>
                <a:spcPct val="100000"/>
              </a:lnSpc>
              <a:spcBef>
                <a:spcPts val="715"/>
              </a:spcBef>
            </a:pPr>
            <a:r>
              <a:rPr sz="1100" spc="-10" dirty="0">
                <a:latin typeface="Georgia"/>
                <a:cs typeface="Georgia"/>
              </a:rPr>
              <a:t>—–</a:t>
            </a:r>
            <a:endParaRPr sz="1100">
              <a:latin typeface="Georgia"/>
              <a:cs typeface="Georgia"/>
            </a:endParaRPr>
          </a:p>
          <a:p>
            <a:pPr marL="186690">
              <a:lnSpc>
                <a:spcPct val="100000"/>
              </a:lnSpc>
              <a:spcBef>
                <a:spcPts val="710"/>
              </a:spcBef>
            </a:pPr>
            <a:r>
              <a:rPr sz="1100" spc="-10" dirty="0">
                <a:latin typeface="Georgia"/>
                <a:cs typeface="Georgia"/>
              </a:rPr>
              <a:t>m=m</a:t>
            </a:r>
            <a:r>
              <a:rPr sz="1100" i="1" spc="-10" dirty="0">
                <a:latin typeface="Verdana"/>
                <a:cs typeface="Verdana"/>
              </a:rPr>
              <a:t>/</a:t>
            </a:r>
            <a:r>
              <a:rPr sz="1100" spc="-10" dirty="0">
                <a:latin typeface="Georgia"/>
                <a:cs typeface="Georgia"/>
              </a:rPr>
              <a:t>2;</a:t>
            </a:r>
            <a:endParaRPr sz="1100">
              <a:latin typeface="Georgia"/>
              <a:cs typeface="Georgia"/>
            </a:endParaRPr>
          </a:p>
          <a:p>
            <a:pPr marL="140335">
              <a:lnSpc>
                <a:spcPct val="100000"/>
              </a:lnSpc>
              <a:spcBef>
                <a:spcPts val="710"/>
              </a:spcBef>
            </a:pPr>
            <a:r>
              <a:rPr sz="1100" spc="70" dirty="0">
                <a:latin typeface="Georgia"/>
                <a:cs typeface="Georgia"/>
              </a:rPr>
              <a:t>}</a:t>
            </a:r>
            <a:endParaRPr sz="1100">
              <a:latin typeface="Georgia"/>
              <a:cs typeface="Georgia"/>
            </a:endParaRPr>
          </a:p>
          <a:p>
            <a:pPr marL="50800">
              <a:lnSpc>
                <a:spcPct val="100000"/>
              </a:lnSpc>
              <a:spcBef>
                <a:spcPts val="715"/>
              </a:spcBef>
            </a:pPr>
            <a:r>
              <a:rPr sz="1100" spc="-35" dirty="0">
                <a:latin typeface="Georgia"/>
                <a:cs typeface="Georgia"/>
              </a:rPr>
              <a:t>2.</a:t>
            </a:r>
            <a:r>
              <a:rPr sz="1100" spc="21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For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given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f(n),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find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Big-oh(O)Notation.</a:t>
            </a:r>
            <a:endParaRPr sz="1100">
              <a:latin typeface="Georgia"/>
              <a:cs typeface="Georgia"/>
            </a:endParaRPr>
          </a:p>
          <a:p>
            <a:pPr marL="50800">
              <a:lnSpc>
                <a:spcPct val="100000"/>
              </a:lnSpc>
              <a:spcBef>
                <a:spcPts val="710"/>
              </a:spcBef>
              <a:tabLst>
                <a:tab pos="335915" algn="l"/>
              </a:tabLst>
            </a:pPr>
            <a:r>
              <a:rPr sz="1100" spc="-35" dirty="0">
                <a:latin typeface="Lucida Sans Unicode"/>
                <a:cs typeface="Lucida Sans Unicode"/>
              </a:rPr>
              <a:t>[</a:t>
            </a:r>
            <a:r>
              <a:rPr sz="1100" spc="-35" dirty="0">
                <a:latin typeface="Georgia"/>
                <a:cs typeface="Georgia"/>
              </a:rPr>
              <a:t>a</a:t>
            </a:r>
            <a:r>
              <a:rPr sz="1100" spc="-35" dirty="0">
                <a:latin typeface="Lucida Sans Unicode"/>
                <a:cs typeface="Lucida Sans Unicode"/>
              </a:rPr>
              <a:t>]	</a:t>
            </a:r>
            <a:r>
              <a:rPr sz="1100" spc="-5" dirty="0">
                <a:latin typeface="Georgia"/>
                <a:cs typeface="Georgia"/>
              </a:rPr>
              <a:t>f(n)=45</a:t>
            </a:r>
            <a:endParaRPr sz="1100">
              <a:latin typeface="Georgia"/>
              <a:cs typeface="Georgia"/>
            </a:endParaRPr>
          </a:p>
          <a:p>
            <a:pPr marL="50800">
              <a:lnSpc>
                <a:spcPct val="100000"/>
              </a:lnSpc>
              <a:spcBef>
                <a:spcPts val="715"/>
              </a:spcBef>
              <a:tabLst>
                <a:tab pos="343535" algn="l"/>
              </a:tabLst>
            </a:pPr>
            <a:r>
              <a:rPr sz="1100" spc="-35" dirty="0">
                <a:latin typeface="Lucida Sans Unicode"/>
                <a:cs typeface="Lucida Sans Unicode"/>
              </a:rPr>
              <a:t>[</a:t>
            </a:r>
            <a:r>
              <a:rPr sz="1100" spc="-35" dirty="0">
                <a:latin typeface="Georgia"/>
                <a:cs typeface="Georgia"/>
              </a:rPr>
              <a:t>b</a:t>
            </a:r>
            <a:r>
              <a:rPr sz="1100" spc="-35" dirty="0">
                <a:latin typeface="Lucida Sans Unicode"/>
                <a:cs typeface="Lucida Sans Unicode"/>
              </a:rPr>
              <a:t>]	</a:t>
            </a:r>
            <a:r>
              <a:rPr sz="1100" dirty="0">
                <a:latin typeface="Georgia"/>
                <a:cs typeface="Georgia"/>
              </a:rPr>
              <a:t>f(n)=n</a:t>
            </a:r>
            <a:r>
              <a:rPr sz="1200" baseline="27777" dirty="0">
                <a:latin typeface="Georgia"/>
                <a:cs typeface="Georgia"/>
              </a:rPr>
              <a:t>2</a:t>
            </a:r>
            <a:r>
              <a:rPr sz="1200" spc="277" baseline="27777" dirty="0">
                <a:latin typeface="Georgia"/>
                <a:cs typeface="Georgia"/>
              </a:rPr>
              <a:t> </a:t>
            </a:r>
            <a:r>
              <a:rPr sz="1100" spc="45" dirty="0">
                <a:latin typeface="Georgia"/>
                <a:cs typeface="Georgia"/>
              </a:rPr>
              <a:t>+n</a:t>
            </a:r>
            <a:endParaRPr sz="1100">
              <a:latin typeface="Georgia"/>
              <a:cs typeface="Georgia"/>
            </a:endParaRPr>
          </a:p>
          <a:p>
            <a:pPr marL="50800">
              <a:lnSpc>
                <a:spcPct val="100000"/>
              </a:lnSpc>
              <a:spcBef>
                <a:spcPts val="710"/>
              </a:spcBef>
              <a:tabLst>
                <a:tab pos="328295" algn="l"/>
              </a:tabLst>
            </a:pPr>
            <a:r>
              <a:rPr sz="1100" spc="-40" dirty="0">
                <a:latin typeface="Lucida Sans Unicode"/>
                <a:cs typeface="Lucida Sans Unicode"/>
              </a:rPr>
              <a:t>[</a:t>
            </a:r>
            <a:r>
              <a:rPr sz="1100" spc="-40" dirty="0">
                <a:latin typeface="Georgia"/>
                <a:cs typeface="Georgia"/>
              </a:rPr>
              <a:t>c</a:t>
            </a:r>
            <a:r>
              <a:rPr sz="1100" spc="-40" dirty="0">
                <a:latin typeface="Lucida Sans Unicode"/>
                <a:cs typeface="Lucida Sans Unicode"/>
              </a:rPr>
              <a:t>]	</a:t>
            </a:r>
            <a:r>
              <a:rPr sz="1100" spc="-5" dirty="0">
                <a:latin typeface="Georgia"/>
                <a:cs typeface="Georgia"/>
              </a:rPr>
              <a:t>f(n)=2n</a:t>
            </a:r>
            <a:r>
              <a:rPr sz="1200" spc="-7" baseline="27777" dirty="0">
                <a:latin typeface="Georgia"/>
                <a:cs typeface="Georgia"/>
              </a:rPr>
              <a:t>3</a:t>
            </a:r>
            <a:r>
              <a:rPr sz="1200" spc="7" baseline="27777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+3n</a:t>
            </a:r>
            <a:r>
              <a:rPr sz="1200" baseline="27777" dirty="0">
                <a:latin typeface="Georgia"/>
                <a:cs typeface="Georgia"/>
              </a:rPr>
              <a:t>2</a:t>
            </a:r>
            <a:r>
              <a:rPr sz="1200" spc="284" baseline="27777" dirty="0">
                <a:latin typeface="Georgia"/>
                <a:cs typeface="Georgia"/>
              </a:rPr>
              <a:t> </a:t>
            </a:r>
            <a:r>
              <a:rPr sz="1100" spc="45" dirty="0">
                <a:latin typeface="Georgia"/>
                <a:cs typeface="Georgia"/>
              </a:rPr>
              <a:t>+16</a:t>
            </a:r>
            <a:endParaRPr sz="1100">
              <a:latin typeface="Georgia"/>
              <a:cs typeface="Georgia"/>
            </a:endParaRPr>
          </a:p>
          <a:p>
            <a:pPr marL="50800">
              <a:lnSpc>
                <a:spcPct val="100000"/>
              </a:lnSpc>
              <a:spcBef>
                <a:spcPts val="715"/>
              </a:spcBef>
              <a:tabLst>
                <a:tab pos="343535" algn="l"/>
              </a:tabLst>
            </a:pPr>
            <a:r>
              <a:rPr sz="1100" spc="-40" dirty="0">
                <a:latin typeface="Lucida Sans Unicode"/>
                <a:cs typeface="Lucida Sans Unicode"/>
              </a:rPr>
              <a:t>[</a:t>
            </a:r>
            <a:r>
              <a:rPr sz="1100" spc="-40" dirty="0">
                <a:latin typeface="Georgia"/>
                <a:cs typeface="Georgia"/>
              </a:rPr>
              <a:t>d</a:t>
            </a:r>
            <a:r>
              <a:rPr sz="1100" spc="-40" dirty="0">
                <a:latin typeface="Lucida Sans Unicode"/>
                <a:cs typeface="Lucida Sans Unicode"/>
              </a:rPr>
              <a:t>]	</a:t>
            </a:r>
            <a:r>
              <a:rPr sz="1100" spc="5" dirty="0">
                <a:latin typeface="Georgia"/>
                <a:cs typeface="Georgia"/>
              </a:rPr>
              <a:t>f(n)=13n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+40</a:t>
            </a:r>
            <a:endParaRPr sz="11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2379"/>
            <a:ext cx="6680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</a:rPr>
              <a:t>Exercise</a:t>
            </a:r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2911360" y="3174362"/>
            <a:ext cx="1722120" cy="27305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434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235" dirty="0">
                <a:latin typeface="SimSun"/>
                <a:cs typeface="SimSun"/>
                <a:hlinkClick r:id="rId3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3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33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6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6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260" dirty="0">
                <a:latin typeface="SimSun"/>
                <a:cs typeface="SimSun"/>
              </a:rPr>
              <a:t> 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265" dirty="0">
                <a:latin typeface="SimSun"/>
                <a:cs typeface="SimSun"/>
                <a:hlinkClick r:id="rId6" action="ppaction://hlinksldjump"/>
              </a:rPr>
              <a:t> </a:t>
            </a:r>
            <a:r>
              <a:rPr sz="400" spc="270" dirty="0">
                <a:latin typeface="SimSun"/>
                <a:cs typeface="SimSun"/>
                <a:hlinkClick r:id="rId6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40" dirty="0">
                <a:latin typeface="SimSun"/>
                <a:cs typeface="SimSun"/>
              </a:rPr>
              <a:t> 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21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31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L="12700">
              <a:lnSpc>
                <a:spcPts val="45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235" dirty="0">
                <a:latin typeface="SimSun"/>
                <a:cs typeface="SimSun"/>
                <a:hlinkClick r:id="rId2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434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4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2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7" action="ppaction://hlinksldjump"/>
              </a:rPr>
              <a:t>.</a:t>
            </a:r>
            <a:r>
              <a:rPr sz="400" spc="140" dirty="0">
                <a:latin typeface="SimSun"/>
                <a:cs typeface="SimSun"/>
                <a:hlinkClick r:id="rId7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7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7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7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7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8" action="ppaction://hlinksldjump"/>
              </a:rPr>
              <a:t>.</a:t>
            </a:r>
            <a:r>
              <a:rPr sz="400" spc="165" dirty="0">
                <a:latin typeface="SimSun"/>
                <a:cs typeface="SimSun"/>
                <a:hlinkClick r:id="rId8" action="ppaction://hlinksldjump"/>
              </a:rPr>
              <a:t> </a:t>
            </a:r>
            <a:r>
              <a:rPr sz="400" spc="170" dirty="0">
                <a:latin typeface="SimSun"/>
                <a:cs typeface="SimSun"/>
                <a:hlinkClick r:id="rId8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8" action="ppaction://hlinksldjump"/>
              </a:rPr>
              <a:t>.</a:t>
            </a:r>
            <a:r>
              <a:rPr sz="400" spc="-40" dirty="0">
                <a:latin typeface="SimSun"/>
                <a:cs typeface="SimSun"/>
              </a:rPr>
              <a:t>	.</a:t>
            </a:r>
            <a:r>
              <a:rPr sz="400" spc="28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20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R="92710" algn="r">
              <a:lnSpc>
                <a:spcPts val="690"/>
              </a:lnSpc>
            </a:pPr>
            <a:fld id="{81D60167-4931-47E6-BA6A-407CBD079E47}" type="slidenum">
              <a:rPr sz="600" dirty="0">
                <a:latin typeface="Lucida Console"/>
                <a:cs typeface="Lucida Console"/>
              </a:rPr>
              <a:t>16</a:t>
            </a:fld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/</a:t>
            </a:r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17</a:t>
            </a:r>
            <a:endParaRPr sz="6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44" y="937194"/>
            <a:ext cx="3813810" cy="157416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15"/>
              </a:spcBef>
              <a:tabLst>
                <a:tab pos="315595" algn="l"/>
              </a:tabLst>
            </a:pPr>
            <a:r>
              <a:rPr sz="1100" spc="-50" dirty="0">
                <a:latin typeface="Lucida Sans Unicode"/>
                <a:cs typeface="Lucida Sans Unicode"/>
              </a:rPr>
              <a:t>[</a:t>
            </a:r>
            <a:r>
              <a:rPr sz="1100" spc="-50" dirty="0">
                <a:latin typeface="Georgia"/>
                <a:cs typeface="Georgia"/>
              </a:rPr>
              <a:t>e</a:t>
            </a:r>
            <a:r>
              <a:rPr sz="1100" spc="-50" dirty="0">
                <a:latin typeface="Lucida Sans Unicode"/>
                <a:cs typeface="Lucida Sans Unicode"/>
              </a:rPr>
              <a:t>]	</a:t>
            </a:r>
            <a:r>
              <a:rPr sz="1100" spc="-5" dirty="0">
                <a:latin typeface="Georgia"/>
                <a:cs typeface="Georgia"/>
              </a:rPr>
              <a:t>f(n)=3n</a:t>
            </a:r>
            <a:r>
              <a:rPr sz="1200" spc="-7" baseline="27777" dirty="0">
                <a:latin typeface="Georgia"/>
                <a:cs typeface="Georgia"/>
              </a:rPr>
              <a:t>3</a:t>
            </a:r>
            <a:r>
              <a:rPr sz="1200" spc="262" baseline="27777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+4n</a:t>
            </a:r>
            <a:endParaRPr sz="1100">
              <a:latin typeface="Georgia"/>
              <a:cs typeface="Georgia"/>
            </a:endParaRPr>
          </a:p>
          <a:p>
            <a:pPr marL="38100">
              <a:lnSpc>
                <a:spcPct val="100000"/>
              </a:lnSpc>
              <a:spcBef>
                <a:spcPts val="710"/>
              </a:spcBef>
              <a:tabLst>
                <a:tab pos="296545" algn="l"/>
              </a:tabLst>
            </a:pPr>
            <a:r>
              <a:rPr sz="1100" spc="-40" dirty="0">
                <a:latin typeface="Lucida Sans Unicode"/>
                <a:cs typeface="Lucida Sans Unicode"/>
              </a:rPr>
              <a:t>[</a:t>
            </a:r>
            <a:r>
              <a:rPr sz="1100" spc="-40" dirty="0">
                <a:latin typeface="Georgia"/>
                <a:cs typeface="Georgia"/>
              </a:rPr>
              <a:t>f</a:t>
            </a:r>
            <a:r>
              <a:rPr sz="1100" spc="-40" dirty="0">
                <a:latin typeface="Lucida Sans Unicode"/>
                <a:cs typeface="Lucida Sans Unicode"/>
              </a:rPr>
              <a:t>]	</a:t>
            </a:r>
            <a:r>
              <a:rPr sz="1100" dirty="0">
                <a:latin typeface="Georgia"/>
                <a:cs typeface="Georgia"/>
              </a:rPr>
              <a:t>f(n)=5n</a:t>
            </a:r>
            <a:r>
              <a:rPr sz="1200" baseline="27777" dirty="0">
                <a:latin typeface="Georgia"/>
                <a:cs typeface="Georgia"/>
              </a:rPr>
              <a:t>3</a:t>
            </a:r>
            <a:r>
              <a:rPr sz="1200" spc="277" baseline="27777" dirty="0">
                <a:latin typeface="Georgia"/>
                <a:cs typeface="Georgia"/>
              </a:rPr>
              <a:t> </a:t>
            </a:r>
            <a:r>
              <a:rPr sz="1100" spc="25" dirty="0">
                <a:latin typeface="Georgia"/>
                <a:cs typeface="Georgia"/>
              </a:rPr>
              <a:t>+n</a:t>
            </a:r>
            <a:r>
              <a:rPr sz="1200" spc="37" baseline="27777" dirty="0">
                <a:latin typeface="Georgia"/>
                <a:cs typeface="Georgia"/>
              </a:rPr>
              <a:t>2</a:t>
            </a:r>
            <a:r>
              <a:rPr sz="1100" spc="25" dirty="0">
                <a:latin typeface="Georgia"/>
                <a:cs typeface="Georgia"/>
              </a:rPr>
              <a:t>+3n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35" dirty="0">
                <a:latin typeface="Georgia"/>
                <a:cs typeface="Georgia"/>
              </a:rPr>
              <a:t>+2</a:t>
            </a:r>
            <a:endParaRPr sz="1100">
              <a:latin typeface="Georgia"/>
              <a:cs typeface="Georgia"/>
            </a:endParaRPr>
          </a:p>
          <a:p>
            <a:pPr marL="38100">
              <a:lnSpc>
                <a:spcPct val="100000"/>
              </a:lnSpc>
              <a:spcBef>
                <a:spcPts val="715"/>
              </a:spcBef>
              <a:tabLst>
                <a:tab pos="323215" algn="l"/>
              </a:tabLst>
            </a:pPr>
            <a:r>
              <a:rPr sz="1100" spc="-40" dirty="0">
                <a:latin typeface="Lucida Sans Unicode"/>
                <a:cs typeface="Lucida Sans Unicode"/>
              </a:rPr>
              <a:t>[</a:t>
            </a:r>
            <a:r>
              <a:rPr sz="1100" spc="-40" dirty="0">
                <a:latin typeface="Georgia"/>
                <a:cs typeface="Georgia"/>
              </a:rPr>
              <a:t>g</a:t>
            </a:r>
            <a:r>
              <a:rPr sz="1100" spc="-40" dirty="0">
                <a:latin typeface="Lucida Sans Unicode"/>
                <a:cs typeface="Lucida Sans Unicode"/>
              </a:rPr>
              <a:t>]	</a:t>
            </a:r>
            <a:r>
              <a:rPr sz="1100" dirty="0">
                <a:latin typeface="Georgia"/>
                <a:cs typeface="Georgia"/>
              </a:rPr>
              <a:t>f(n)=2</a:t>
            </a:r>
            <a:r>
              <a:rPr sz="1200" baseline="27777" dirty="0">
                <a:latin typeface="Georgia"/>
                <a:cs typeface="Georgia"/>
              </a:rPr>
              <a:t>n</a:t>
            </a:r>
            <a:r>
              <a:rPr sz="1200" spc="225" baseline="27777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+6n</a:t>
            </a:r>
            <a:r>
              <a:rPr sz="1200" spc="15" baseline="27777" dirty="0">
                <a:latin typeface="Georgia"/>
                <a:cs typeface="Georgia"/>
              </a:rPr>
              <a:t>2</a:t>
            </a:r>
            <a:r>
              <a:rPr sz="1100" spc="10" dirty="0">
                <a:latin typeface="Georgia"/>
                <a:cs typeface="Georgia"/>
              </a:rPr>
              <a:t>+3n</a:t>
            </a:r>
            <a:endParaRPr sz="1100">
              <a:latin typeface="Georgia"/>
              <a:cs typeface="Georgia"/>
            </a:endParaRPr>
          </a:p>
          <a:p>
            <a:pPr marL="38100">
              <a:lnSpc>
                <a:spcPct val="100000"/>
              </a:lnSpc>
              <a:spcBef>
                <a:spcPts val="710"/>
              </a:spcBef>
              <a:tabLst>
                <a:tab pos="330835" algn="l"/>
              </a:tabLst>
            </a:pPr>
            <a:r>
              <a:rPr sz="1100" spc="-45" dirty="0">
                <a:latin typeface="Lucida Sans Unicode"/>
                <a:cs typeface="Lucida Sans Unicode"/>
              </a:rPr>
              <a:t>[</a:t>
            </a:r>
            <a:r>
              <a:rPr sz="1100" spc="-45" dirty="0">
                <a:latin typeface="Georgia"/>
                <a:cs typeface="Georgia"/>
              </a:rPr>
              <a:t>h</a:t>
            </a:r>
            <a:r>
              <a:rPr sz="1100" spc="-45" dirty="0">
                <a:latin typeface="Lucida Sans Unicode"/>
                <a:cs typeface="Lucida Sans Unicode"/>
              </a:rPr>
              <a:t>]	</a:t>
            </a:r>
            <a:r>
              <a:rPr sz="1100" spc="5" dirty="0">
                <a:latin typeface="Georgia"/>
                <a:cs typeface="Georgia"/>
              </a:rPr>
              <a:t>f(n)=5*2</a:t>
            </a:r>
            <a:r>
              <a:rPr sz="1200" spc="7" baseline="27777" dirty="0">
                <a:latin typeface="Georgia"/>
                <a:cs typeface="Georgia"/>
              </a:rPr>
              <a:t>n</a:t>
            </a:r>
            <a:r>
              <a:rPr sz="1100" spc="5" dirty="0">
                <a:latin typeface="Georgia"/>
                <a:cs typeface="Georgia"/>
              </a:rPr>
              <a:t>+3n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50" dirty="0">
                <a:latin typeface="Georgia"/>
                <a:cs typeface="Georgia"/>
              </a:rPr>
              <a:t>+5</a:t>
            </a:r>
            <a:endParaRPr sz="1100">
              <a:latin typeface="Georgia"/>
              <a:cs typeface="Georgia"/>
            </a:endParaRPr>
          </a:p>
          <a:p>
            <a:pPr marL="38100" marR="30480">
              <a:lnSpc>
                <a:spcPct val="154000"/>
              </a:lnSpc>
            </a:pPr>
            <a:r>
              <a:rPr sz="1100" spc="-30" dirty="0">
                <a:latin typeface="Georgia"/>
                <a:cs typeface="Georgia"/>
              </a:rPr>
              <a:t>3.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Arrange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following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growth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rates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in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increasing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order.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25" dirty="0">
                <a:latin typeface="Georgia"/>
                <a:cs typeface="Georgia"/>
              </a:rPr>
              <a:t>O</a:t>
            </a:r>
            <a:r>
              <a:rPr sz="1100" spc="25" dirty="0">
                <a:latin typeface="Lucida Sans Unicode"/>
                <a:cs typeface="Lucida Sans Unicode"/>
              </a:rPr>
              <a:t>(</a:t>
            </a:r>
            <a:r>
              <a:rPr sz="1100" spc="25" dirty="0">
                <a:latin typeface="Georgia"/>
                <a:cs typeface="Georgia"/>
              </a:rPr>
              <a:t>n</a:t>
            </a:r>
            <a:r>
              <a:rPr sz="1200" spc="37" baseline="27777" dirty="0">
                <a:latin typeface="Georgia"/>
                <a:cs typeface="Georgia"/>
              </a:rPr>
              <a:t>3</a:t>
            </a:r>
            <a:r>
              <a:rPr sz="1100" spc="25" dirty="0">
                <a:latin typeface="Lucida Sans Unicode"/>
                <a:cs typeface="Lucida Sans Unicode"/>
              </a:rPr>
              <a:t>)</a:t>
            </a:r>
            <a:r>
              <a:rPr sz="1100" spc="25" dirty="0">
                <a:latin typeface="Georgia"/>
                <a:cs typeface="Georgia"/>
              </a:rPr>
              <a:t>,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45" dirty="0">
                <a:latin typeface="Georgia"/>
                <a:cs typeface="Georgia"/>
              </a:rPr>
              <a:t>O</a:t>
            </a:r>
            <a:r>
              <a:rPr sz="1100" spc="45" dirty="0">
                <a:latin typeface="Lucida Sans Unicode"/>
                <a:cs typeface="Lucida Sans Unicode"/>
              </a:rPr>
              <a:t>(</a:t>
            </a:r>
            <a:r>
              <a:rPr sz="1100" spc="45" dirty="0">
                <a:latin typeface="Georgia"/>
                <a:cs typeface="Georgia"/>
              </a:rPr>
              <a:t>1</a:t>
            </a:r>
            <a:r>
              <a:rPr sz="1100" spc="45" dirty="0">
                <a:latin typeface="Lucida Sans Unicode"/>
                <a:cs typeface="Lucida Sans Unicode"/>
              </a:rPr>
              <a:t>)</a:t>
            </a:r>
            <a:r>
              <a:rPr sz="1100" spc="45" dirty="0">
                <a:latin typeface="Georgia"/>
                <a:cs typeface="Georgia"/>
              </a:rPr>
              <a:t>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20" dirty="0">
                <a:latin typeface="Georgia"/>
                <a:cs typeface="Georgia"/>
              </a:rPr>
              <a:t>O</a:t>
            </a:r>
            <a:r>
              <a:rPr sz="1100" spc="20" dirty="0">
                <a:latin typeface="Lucida Sans Unicode"/>
                <a:cs typeface="Lucida Sans Unicode"/>
              </a:rPr>
              <a:t>(</a:t>
            </a:r>
            <a:r>
              <a:rPr sz="1100" spc="20" dirty="0">
                <a:latin typeface="Georgia"/>
                <a:cs typeface="Georgia"/>
              </a:rPr>
              <a:t>n</a:t>
            </a:r>
            <a:r>
              <a:rPr sz="1200" spc="30" baseline="27777" dirty="0">
                <a:latin typeface="Georgia"/>
                <a:cs typeface="Georgia"/>
              </a:rPr>
              <a:t>2</a:t>
            </a:r>
            <a:r>
              <a:rPr sz="1100" spc="20" dirty="0">
                <a:latin typeface="Lucida Sans Unicode"/>
                <a:cs typeface="Lucida Sans Unicode"/>
              </a:rPr>
              <a:t>)</a:t>
            </a:r>
            <a:r>
              <a:rPr sz="1100" spc="20" dirty="0">
                <a:latin typeface="Georgia"/>
                <a:cs typeface="Georgia"/>
              </a:rPr>
              <a:t>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dirty="0">
                <a:latin typeface="Georgia"/>
                <a:cs typeface="Georgia"/>
              </a:rPr>
              <a:t>nlogn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dirty="0">
                <a:latin typeface="Georgia"/>
                <a:cs typeface="Georgia"/>
              </a:rPr>
              <a:t>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dirty="0">
                <a:latin typeface="Georgia"/>
                <a:cs typeface="Georgia"/>
              </a:rPr>
              <a:t>n</a:t>
            </a:r>
            <a:r>
              <a:rPr sz="1200" baseline="27777" dirty="0">
                <a:latin typeface="Georgia"/>
                <a:cs typeface="Georgia"/>
              </a:rPr>
              <a:t>2</a:t>
            </a:r>
            <a:r>
              <a:rPr sz="1100" dirty="0">
                <a:latin typeface="Georgia"/>
                <a:cs typeface="Georgia"/>
              </a:rPr>
              <a:t>logn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dirty="0">
                <a:latin typeface="Georgia"/>
                <a:cs typeface="Georgia"/>
              </a:rPr>
              <a:t>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25" dirty="0">
                <a:latin typeface="Georgia"/>
                <a:cs typeface="Georgia"/>
              </a:rPr>
              <a:t>O</a:t>
            </a:r>
            <a:r>
              <a:rPr sz="1100" spc="25" dirty="0">
                <a:latin typeface="Lucida Sans Unicode"/>
                <a:cs typeface="Lucida Sans Unicode"/>
              </a:rPr>
              <a:t>(</a:t>
            </a:r>
            <a:r>
              <a:rPr sz="1100" spc="25" dirty="0">
                <a:latin typeface="Georgia"/>
                <a:cs typeface="Georgia"/>
              </a:rPr>
              <a:t>2</a:t>
            </a:r>
            <a:r>
              <a:rPr sz="1200" spc="37" baseline="27777" dirty="0">
                <a:latin typeface="Georgia"/>
                <a:cs typeface="Georgia"/>
              </a:rPr>
              <a:t>n</a:t>
            </a:r>
            <a:r>
              <a:rPr sz="1100" spc="2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2379"/>
            <a:ext cx="8464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FFFFFF"/>
                </a:solidFill>
                <a:latin typeface="Georgia"/>
                <a:cs typeface="Georgia"/>
              </a:rPr>
              <a:t>References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1360" y="3174362"/>
            <a:ext cx="1722120" cy="27305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434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235" dirty="0">
                <a:latin typeface="SimSun"/>
                <a:cs typeface="SimSun"/>
                <a:hlinkClick r:id="rId3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3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33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6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6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260" dirty="0">
                <a:latin typeface="SimSun"/>
                <a:cs typeface="SimSun"/>
              </a:rPr>
              <a:t> 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265" dirty="0">
                <a:latin typeface="SimSun"/>
                <a:cs typeface="SimSun"/>
                <a:hlinkClick r:id="rId6" action="ppaction://hlinksldjump"/>
              </a:rPr>
              <a:t> </a:t>
            </a:r>
            <a:r>
              <a:rPr sz="400" spc="270" dirty="0">
                <a:latin typeface="SimSun"/>
                <a:cs typeface="SimSun"/>
                <a:hlinkClick r:id="rId6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40" dirty="0">
                <a:latin typeface="SimSun"/>
                <a:cs typeface="SimSun"/>
              </a:rPr>
              <a:t> 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21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31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L="12700">
              <a:lnSpc>
                <a:spcPts val="45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235" dirty="0">
                <a:latin typeface="SimSun"/>
                <a:cs typeface="SimSun"/>
                <a:hlinkClick r:id="rId2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434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4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2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7" action="ppaction://hlinksldjump"/>
              </a:rPr>
              <a:t>.</a:t>
            </a:r>
            <a:r>
              <a:rPr sz="400" spc="140" dirty="0">
                <a:latin typeface="SimSun"/>
                <a:cs typeface="SimSun"/>
                <a:hlinkClick r:id="rId7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7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7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7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7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8" action="ppaction://hlinksldjump"/>
              </a:rPr>
              <a:t>.</a:t>
            </a:r>
            <a:r>
              <a:rPr sz="400" spc="165" dirty="0">
                <a:latin typeface="SimSun"/>
                <a:cs typeface="SimSun"/>
                <a:hlinkClick r:id="rId8" action="ppaction://hlinksldjump"/>
              </a:rPr>
              <a:t> </a:t>
            </a:r>
            <a:r>
              <a:rPr sz="400" spc="170" dirty="0">
                <a:latin typeface="SimSun"/>
                <a:cs typeface="SimSun"/>
                <a:hlinkClick r:id="rId8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8" action="ppaction://hlinksldjump"/>
              </a:rPr>
              <a:t>.</a:t>
            </a:r>
            <a:r>
              <a:rPr sz="400" spc="-40" dirty="0">
                <a:latin typeface="SimSun"/>
                <a:cs typeface="SimSun"/>
              </a:rPr>
              <a:t>	.</a:t>
            </a:r>
            <a:r>
              <a:rPr sz="400" spc="28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20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R="92710" algn="r">
              <a:lnSpc>
                <a:spcPts val="690"/>
              </a:lnSpc>
            </a:pPr>
            <a:fld id="{81D60167-4931-47E6-BA6A-407CBD079E47}" type="slidenum">
              <a:rPr sz="600" dirty="0">
                <a:latin typeface="Lucida Console"/>
                <a:cs typeface="Lucida Console"/>
              </a:rPr>
              <a:t>17</a:t>
            </a:fld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/</a:t>
            </a:r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17</a:t>
            </a:r>
            <a:endParaRPr sz="6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844" y="1527627"/>
            <a:ext cx="43567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180" algn="l"/>
              </a:tabLst>
            </a:pPr>
            <a:r>
              <a:rPr spc="-30" dirty="0"/>
              <a:t>[1]	</a:t>
            </a:r>
            <a:r>
              <a:rPr dirty="0"/>
              <a:t>Goodrich</a:t>
            </a:r>
            <a:r>
              <a:rPr spc="30" dirty="0"/>
              <a:t> </a:t>
            </a:r>
            <a:r>
              <a:rPr spc="-10" dirty="0"/>
              <a:t>and</a:t>
            </a:r>
            <a:r>
              <a:rPr spc="40" dirty="0"/>
              <a:t> </a:t>
            </a:r>
            <a:r>
              <a:rPr spc="-5" dirty="0"/>
              <a:t>Tamassia</a:t>
            </a:r>
            <a:r>
              <a:rPr spc="35" dirty="0"/>
              <a:t> </a:t>
            </a:r>
            <a:r>
              <a:rPr spc="25" dirty="0"/>
              <a:t>‘Data</a:t>
            </a:r>
            <a:r>
              <a:rPr spc="40" dirty="0"/>
              <a:t> </a:t>
            </a:r>
            <a:r>
              <a:rPr dirty="0"/>
              <a:t>Structures</a:t>
            </a:r>
            <a:r>
              <a:rPr spc="40" dirty="0"/>
              <a:t> </a:t>
            </a:r>
            <a:r>
              <a:rPr spc="-10" dirty="0"/>
              <a:t>and</a:t>
            </a:r>
            <a:r>
              <a:rPr spc="40" dirty="0"/>
              <a:t> </a:t>
            </a:r>
            <a:r>
              <a:rPr dirty="0"/>
              <a:t>Algorithms</a:t>
            </a:r>
            <a:r>
              <a:rPr spc="40" dirty="0"/>
              <a:t> </a:t>
            </a:r>
            <a:r>
              <a:rPr spc="-15" dirty="0"/>
              <a:t>in</a:t>
            </a:r>
            <a:r>
              <a:rPr spc="40" dirty="0"/>
              <a:t> </a:t>
            </a:r>
            <a:r>
              <a:rPr spc="-5" dirty="0"/>
              <a:t>java</a:t>
            </a:r>
            <a:r>
              <a:rPr spc="35" dirty="0"/>
              <a:t> </a:t>
            </a:r>
            <a:r>
              <a:rPr spc="30" dirty="0"/>
              <a:t>’,</a:t>
            </a:r>
            <a:r>
              <a:rPr spc="50" dirty="0"/>
              <a:t> </a:t>
            </a:r>
            <a:r>
              <a:rPr dirty="0"/>
              <a:t>Wiley,</a:t>
            </a:r>
            <a:r>
              <a:rPr spc="50" dirty="0"/>
              <a:t> </a:t>
            </a:r>
            <a:r>
              <a:rPr spc="-5" dirty="0"/>
              <a:t>India.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2379"/>
            <a:ext cx="7207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FFFFFF"/>
                </a:solidFill>
              </a:rPr>
              <a:t>Contents</a:t>
            </a:r>
            <a:endParaRPr sz="1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79" y="682726"/>
            <a:ext cx="155257" cy="15525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8828" y="68009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75" dirty="0">
                <a:solidFill>
                  <a:srgbClr val="EAEAF7"/>
                </a:solidFill>
                <a:latin typeface="Georgia"/>
                <a:cs typeface="Georgia"/>
              </a:rPr>
              <a:t>1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055" y="650911"/>
            <a:ext cx="1072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3333B2"/>
                </a:solidFill>
                <a:latin typeface="Georgia"/>
                <a:cs typeface="Georgia"/>
                <a:hlinkClick r:id="rId3" action="ppaction://hlinksldjump"/>
              </a:rPr>
              <a:t>Looping</a:t>
            </a:r>
            <a:r>
              <a:rPr sz="1100" spc="55" dirty="0">
                <a:solidFill>
                  <a:srgbClr val="3333B2"/>
                </a:solid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Georgia"/>
                <a:cs typeface="Georgia"/>
                <a:hlinkClick r:id="rId3" action="ppaction://hlinksldjump"/>
              </a:rPr>
              <a:t>Analysis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779" y="1052639"/>
            <a:ext cx="155257" cy="1552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779" y="1422552"/>
            <a:ext cx="155257" cy="15525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779" y="1792477"/>
            <a:ext cx="155257" cy="15525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8828" y="1020824"/>
            <a:ext cx="1279525" cy="9315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3355" indent="-161290">
              <a:lnSpc>
                <a:spcPct val="100000"/>
              </a:lnSpc>
              <a:spcBef>
                <a:spcPts val="90"/>
              </a:spcBef>
              <a:buClr>
                <a:srgbClr val="EAEAF7"/>
              </a:buClr>
              <a:buSzPct val="72727"/>
              <a:buAutoNum type="arabicPlain" startAt="2"/>
              <a:tabLst>
                <a:tab pos="173990" algn="l"/>
              </a:tabLst>
            </a:pPr>
            <a:r>
              <a:rPr sz="1100" spc="-25" dirty="0">
                <a:solidFill>
                  <a:srgbClr val="3333B2"/>
                </a:solidFill>
                <a:latin typeface="Georgia"/>
                <a:cs typeface="Georgia"/>
                <a:hlinkClick r:id="rId6" action="ppaction://hlinksldjump"/>
              </a:rPr>
              <a:t>Linear</a:t>
            </a:r>
            <a:r>
              <a:rPr sz="1100" spc="60" dirty="0">
                <a:solidFill>
                  <a:srgbClr val="3333B2"/>
                </a:solid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sz="1100" spc="-25" dirty="0">
                <a:solidFill>
                  <a:srgbClr val="3333B2"/>
                </a:solidFill>
                <a:latin typeface="Georgia"/>
                <a:cs typeface="Georgia"/>
                <a:hlinkClick r:id="rId6" action="ppaction://hlinksldjump"/>
              </a:rPr>
              <a:t>Loops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EAEAF7"/>
              </a:buClr>
              <a:buFont typeface="Georgia"/>
              <a:buAutoNum type="arabicPlain" startAt="2"/>
            </a:pPr>
            <a:endParaRPr sz="1400">
              <a:latin typeface="Georgia"/>
              <a:cs typeface="Georgia"/>
            </a:endParaRPr>
          </a:p>
          <a:p>
            <a:pPr marL="173355" indent="-161290">
              <a:lnSpc>
                <a:spcPct val="100000"/>
              </a:lnSpc>
              <a:buClr>
                <a:srgbClr val="EAEAF7"/>
              </a:buClr>
              <a:buSzPct val="72727"/>
              <a:buAutoNum type="arabicPlain" startAt="2"/>
              <a:tabLst>
                <a:tab pos="173990" algn="l"/>
              </a:tabLst>
            </a:pPr>
            <a:r>
              <a:rPr sz="1100" spc="-20" dirty="0">
                <a:solidFill>
                  <a:srgbClr val="3333B2"/>
                </a:solidFill>
                <a:latin typeface="Georgia"/>
                <a:cs typeface="Georgia"/>
                <a:hlinkClick r:id="rId7" action="ppaction://hlinksldjump"/>
              </a:rPr>
              <a:t>Logarithmic</a:t>
            </a:r>
            <a:r>
              <a:rPr sz="1100" spc="40" dirty="0">
                <a:solidFill>
                  <a:srgbClr val="3333B2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spc="-30" dirty="0">
                <a:solidFill>
                  <a:srgbClr val="3333B2"/>
                </a:solidFill>
                <a:latin typeface="Georgia"/>
                <a:cs typeface="Georgia"/>
                <a:hlinkClick r:id="rId7" action="ppaction://hlinksldjump"/>
              </a:rPr>
              <a:t>loops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EAEAF7"/>
              </a:buClr>
              <a:buFont typeface="Georgia"/>
              <a:buAutoNum type="arabicPlain" startAt="2"/>
            </a:pPr>
            <a:endParaRPr sz="1400">
              <a:latin typeface="Georgia"/>
              <a:cs typeface="Georgia"/>
            </a:endParaRPr>
          </a:p>
          <a:p>
            <a:pPr marL="173355" indent="-161290">
              <a:lnSpc>
                <a:spcPct val="100000"/>
              </a:lnSpc>
              <a:buClr>
                <a:srgbClr val="EAEAF7"/>
              </a:buClr>
              <a:buSzPct val="72727"/>
              <a:buAutoNum type="arabicPlain" startAt="2"/>
              <a:tabLst>
                <a:tab pos="173990" algn="l"/>
              </a:tabLst>
            </a:pPr>
            <a:r>
              <a:rPr sz="1100" spc="-10" dirty="0">
                <a:solidFill>
                  <a:srgbClr val="3333B2"/>
                </a:solidFill>
                <a:latin typeface="Georgia"/>
                <a:cs typeface="Georgia"/>
                <a:hlinkClick r:id="rId8" action="ppaction://hlinksldjump"/>
              </a:rPr>
              <a:t>Quadratic</a:t>
            </a:r>
            <a:r>
              <a:rPr sz="1100" spc="40" dirty="0">
                <a:solidFill>
                  <a:srgbClr val="3333B2"/>
                </a:solidFill>
                <a:latin typeface="Georgia"/>
                <a:cs typeface="Georgia"/>
                <a:hlinkClick r:id="rId8" action="ppaction://hlinksldjump"/>
              </a:rPr>
              <a:t> </a:t>
            </a:r>
            <a:r>
              <a:rPr sz="1100" spc="-20" dirty="0">
                <a:solidFill>
                  <a:srgbClr val="3333B2"/>
                </a:solidFill>
                <a:latin typeface="Georgia"/>
                <a:cs typeface="Georgia"/>
                <a:hlinkClick r:id="rId8" action="ppaction://hlinksldjump"/>
              </a:rPr>
              <a:t>Loop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0779" y="2162390"/>
            <a:ext cx="155257" cy="15525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28828" y="215869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EAEAF7"/>
                </a:solidFill>
                <a:latin typeface="Georgia"/>
                <a:cs typeface="Georgia"/>
              </a:rPr>
              <a:t>5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0055" y="2130576"/>
            <a:ext cx="15449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3333B2"/>
                </a:solidFill>
                <a:latin typeface="Georgia"/>
                <a:cs typeface="Georgia"/>
                <a:hlinkClick r:id="rId10" action="ppaction://hlinksldjump"/>
              </a:rPr>
              <a:t>Linear</a:t>
            </a:r>
            <a:r>
              <a:rPr sz="1100" spc="85" dirty="0">
                <a:solidFill>
                  <a:srgbClr val="3333B2"/>
                </a:solidFill>
                <a:latin typeface="Georgia"/>
                <a:cs typeface="Georgia"/>
                <a:hlinkClick r:id="rId10" action="ppaction://hlinksldjump"/>
              </a:rPr>
              <a:t> </a:t>
            </a:r>
            <a:r>
              <a:rPr sz="1100" spc="-20" dirty="0">
                <a:solidFill>
                  <a:srgbClr val="3333B2"/>
                </a:solidFill>
                <a:latin typeface="Georgia"/>
                <a:cs typeface="Georgia"/>
                <a:hlinkClick r:id="rId10" action="ppaction://hlinksldjump"/>
              </a:rPr>
              <a:t>Logarithmic</a:t>
            </a:r>
            <a:r>
              <a:rPr sz="1100" spc="85" dirty="0">
                <a:solidFill>
                  <a:srgbClr val="3333B2"/>
                </a:solidFill>
                <a:latin typeface="Georgia"/>
                <a:cs typeface="Georgia"/>
                <a:hlinkClick r:id="rId10" action="ppaction://hlinksldjump"/>
              </a:rPr>
              <a:t> </a:t>
            </a:r>
            <a:r>
              <a:rPr sz="1100" spc="-20" dirty="0">
                <a:solidFill>
                  <a:srgbClr val="3333B2"/>
                </a:solidFill>
                <a:latin typeface="Georgia"/>
                <a:cs typeface="Georgia"/>
                <a:hlinkClick r:id="rId10" action="ppaction://hlinksldjump"/>
              </a:rPr>
              <a:t>Loop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779" y="2532303"/>
            <a:ext cx="155257" cy="15525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28828" y="252860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0" dirty="0">
                <a:solidFill>
                  <a:srgbClr val="EAEAF7"/>
                </a:solidFill>
                <a:latin typeface="Georgia"/>
                <a:cs typeface="Georgia"/>
              </a:rPr>
              <a:t>6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0055" y="2500501"/>
            <a:ext cx="16852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3333B2"/>
                </a:solidFill>
                <a:latin typeface="Georgia"/>
                <a:cs typeface="Georgia"/>
                <a:hlinkClick r:id="rId11" action="ppaction://hlinksldjump"/>
              </a:rPr>
              <a:t>Dependent</a:t>
            </a:r>
            <a:r>
              <a:rPr sz="1100" spc="70" dirty="0">
                <a:solidFill>
                  <a:srgbClr val="3333B2"/>
                </a:solidFill>
                <a:latin typeface="Georgia"/>
                <a:cs typeface="Georgia"/>
                <a:hlinkClick r:id="rId11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Georgia"/>
                <a:cs typeface="Georgia"/>
                <a:hlinkClick r:id="rId11" action="ppaction://hlinksldjump"/>
              </a:rPr>
              <a:t>Quadratic</a:t>
            </a:r>
            <a:r>
              <a:rPr sz="1100" spc="75" dirty="0">
                <a:solidFill>
                  <a:srgbClr val="3333B2"/>
                </a:solidFill>
                <a:latin typeface="Georgia"/>
                <a:cs typeface="Georgia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3333B2"/>
                </a:solidFill>
                <a:latin typeface="Georgia"/>
                <a:cs typeface="Georgia"/>
                <a:hlinkClick r:id="rId11" action="ppaction://hlinksldjump"/>
              </a:rPr>
              <a:t>Loop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779" y="2902229"/>
            <a:ext cx="155257" cy="15525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28828" y="2870414"/>
            <a:ext cx="15659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30" baseline="3472" dirty="0">
                <a:solidFill>
                  <a:srgbClr val="EAEAF7"/>
                </a:solidFill>
                <a:latin typeface="Georgia"/>
                <a:cs typeface="Georgia"/>
              </a:rPr>
              <a:t>7  </a:t>
            </a:r>
            <a:r>
              <a:rPr sz="1200" spc="300" baseline="3472" dirty="0">
                <a:solidFill>
                  <a:srgbClr val="EAEAF7"/>
                </a:solidFill>
                <a:latin typeface="Georgia"/>
                <a:cs typeface="Georgia"/>
              </a:rPr>
              <a:t> </a:t>
            </a:r>
            <a:r>
              <a:rPr sz="1100" spc="-15" dirty="0">
                <a:solidFill>
                  <a:srgbClr val="3333B2"/>
                </a:solidFill>
                <a:latin typeface="Georgia"/>
                <a:cs typeface="Georgia"/>
                <a:hlinkClick r:id="rId12" action="ppaction://hlinksldjump"/>
              </a:rPr>
              <a:t>Growth-rate</a:t>
            </a:r>
            <a:r>
              <a:rPr sz="1100" spc="85" dirty="0">
                <a:solidFill>
                  <a:srgbClr val="3333B2"/>
                </a:solidFill>
                <a:latin typeface="Georgia"/>
                <a:cs typeface="Georgia"/>
                <a:hlinkClick r:id="rId12" action="ppaction://hlinksldjump"/>
              </a:rPr>
              <a:t> </a:t>
            </a:r>
            <a:r>
              <a:rPr sz="1100" spc="-30" dirty="0">
                <a:solidFill>
                  <a:srgbClr val="3333B2"/>
                </a:solidFill>
                <a:latin typeface="Georgia"/>
                <a:cs typeface="Georgia"/>
                <a:hlinkClick r:id="rId12" action="ppaction://hlinksldjump"/>
              </a:rPr>
              <a:t>Functions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11360" y="3174362"/>
            <a:ext cx="1722120" cy="27305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spc="-40" dirty="0">
                <a:latin typeface="SimSun"/>
                <a:cs typeface="SimSun"/>
                <a:hlinkClick r:id="rId13" action="ppaction://hlinksldjump"/>
              </a:rPr>
              <a:t>.</a:t>
            </a:r>
            <a:r>
              <a:rPr sz="400" spc="434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14" action="ppaction://hlinksldjump"/>
              </a:rPr>
              <a:t>.</a:t>
            </a:r>
            <a:r>
              <a:rPr sz="400" spc="235" dirty="0">
                <a:latin typeface="SimSun"/>
                <a:cs typeface="SimSun"/>
                <a:hlinkClick r:id="rId14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14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13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13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14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14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14" action="ppaction://hlinksldjump"/>
              </a:rPr>
              <a:t>.</a:t>
            </a:r>
            <a:r>
              <a:rPr sz="400" spc="33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13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13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14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14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14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13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13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14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14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14" action="ppaction://hlinksldjump"/>
              </a:rPr>
              <a:t>.</a:t>
            </a:r>
            <a:r>
              <a:rPr sz="400" spc="260" dirty="0">
                <a:latin typeface="SimSun"/>
                <a:cs typeface="SimSun"/>
              </a:rPr>
              <a:t>  </a:t>
            </a:r>
            <a:r>
              <a:rPr sz="400" spc="-40" dirty="0">
                <a:latin typeface="SimSun"/>
                <a:cs typeface="SimSun"/>
                <a:hlinkClick r:id="rId15" action="ppaction://hlinksldjump"/>
              </a:rPr>
              <a:t>.</a:t>
            </a:r>
            <a:r>
              <a:rPr sz="400" spc="265" dirty="0">
                <a:latin typeface="SimSun"/>
                <a:cs typeface="SimSun"/>
                <a:hlinkClick r:id="rId15" action="ppaction://hlinksldjump"/>
              </a:rPr>
              <a:t> </a:t>
            </a:r>
            <a:r>
              <a:rPr sz="400" spc="270" dirty="0">
                <a:latin typeface="SimSun"/>
                <a:cs typeface="SimSun"/>
                <a:hlinkClick r:id="rId15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15" action="ppaction://hlinksldjump"/>
              </a:rPr>
              <a:t>.</a:t>
            </a:r>
            <a:r>
              <a:rPr sz="400" spc="140" dirty="0">
                <a:latin typeface="SimSun"/>
                <a:cs typeface="SimSun"/>
              </a:rPr>
              <a:t> 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21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31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L="12700">
              <a:lnSpc>
                <a:spcPts val="45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spc="-40" dirty="0">
                <a:latin typeface="SimSun"/>
                <a:cs typeface="SimSun"/>
                <a:hlinkClick r:id="rId13" action="ppaction://hlinksldjump"/>
              </a:rPr>
              <a:t>.</a:t>
            </a:r>
            <a:r>
              <a:rPr sz="400" spc="235" dirty="0">
                <a:latin typeface="SimSun"/>
                <a:cs typeface="SimSun"/>
                <a:hlinkClick r:id="rId13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13" action="ppaction://hlinksldjump"/>
              </a:rPr>
              <a:t>.</a:t>
            </a:r>
            <a:r>
              <a:rPr sz="400" spc="434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14" action="ppaction://hlinksldjump"/>
              </a:rPr>
              <a:t>.</a:t>
            </a:r>
            <a:r>
              <a:rPr sz="400" spc="4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13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13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13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13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13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13" action="ppaction://hlinksldjump"/>
              </a:rPr>
              <a:t>.</a:t>
            </a:r>
            <a:r>
              <a:rPr sz="400" spc="140" dirty="0">
                <a:latin typeface="SimSun"/>
                <a:cs typeface="SimSun"/>
                <a:hlinkClick r:id="rId13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13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13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13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13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13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13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13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13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13" action="ppaction://hlinksldjump"/>
              </a:rPr>
              <a:t>.</a:t>
            </a:r>
            <a:r>
              <a:rPr sz="400" spc="165" dirty="0">
                <a:latin typeface="SimSun"/>
                <a:cs typeface="SimSun"/>
                <a:hlinkClick r:id="rId13" action="ppaction://hlinksldjump"/>
              </a:rPr>
              <a:t> </a:t>
            </a:r>
            <a:r>
              <a:rPr sz="400" spc="170" dirty="0">
                <a:latin typeface="SimSun"/>
                <a:cs typeface="SimSun"/>
                <a:hlinkClick r:id="rId13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13" action="ppaction://hlinksldjump"/>
              </a:rPr>
              <a:t>.</a:t>
            </a:r>
            <a:r>
              <a:rPr sz="400" spc="-40" dirty="0">
                <a:latin typeface="SimSun"/>
                <a:cs typeface="SimSun"/>
              </a:rPr>
              <a:t>	.</a:t>
            </a:r>
            <a:r>
              <a:rPr sz="400" spc="28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20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R="92710" algn="r">
              <a:lnSpc>
                <a:spcPts val="690"/>
              </a:lnSpc>
            </a:pPr>
            <a:fld id="{81D60167-4931-47E6-BA6A-407CBD079E47}" type="slidenum">
              <a:rPr sz="600" dirty="0">
                <a:latin typeface="Lucida Console"/>
                <a:cs typeface="Lucida Console"/>
              </a:rPr>
              <a:t>2</a:t>
            </a:fld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/</a:t>
            </a:r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17</a:t>
            </a:r>
            <a:endParaRPr sz="600">
              <a:latin typeface="Lucida Console"/>
              <a:cs typeface="Lucida Console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2379"/>
            <a:ext cx="13735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</a:rPr>
              <a:t>Looping</a:t>
            </a:r>
            <a:r>
              <a:rPr sz="1400" spc="60" dirty="0">
                <a:solidFill>
                  <a:srgbClr val="FFFFFF"/>
                </a:solidFill>
              </a:rPr>
              <a:t> </a:t>
            </a:r>
            <a:r>
              <a:rPr sz="1400" spc="-5" dirty="0">
                <a:solidFill>
                  <a:srgbClr val="FFFFFF"/>
                </a:solidFill>
              </a:rPr>
              <a:t>Analysis</a:t>
            </a:r>
            <a:endParaRPr sz="1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0" y="1471396"/>
            <a:ext cx="63296" cy="632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0" y="2799918"/>
            <a:ext cx="63296" cy="6329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844" y="481823"/>
            <a:ext cx="4333875" cy="2682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885">
              <a:lnSpc>
                <a:spcPct val="154000"/>
              </a:lnSpc>
              <a:spcBef>
                <a:spcPts val="100"/>
              </a:spcBef>
            </a:pPr>
            <a:r>
              <a:rPr sz="1100" spc="-40" dirty="0">
                <a:latin typeface="Georgia"/>
                <a:cs typeface="Georgia"/>
              </a:rPr>
              <a:t>In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Looping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analysis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55" dirty="0">
                <a:latin typeface="Georgia"/>
                <a:cs typeface="Georgia"/>
              </a:rPr>
              <a:t>we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will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discuss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asympototic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calculation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variety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loop.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25" dirty="0">
                <a:latin typeface="Georgia"/>
                <a:cs typeface="Georgia"/>
              </a:rPr>
              <a:t>Linear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Loops:</a:t>
            </a:r>
            <a:endParaRPr sz="1100">
              <a:latin typeface="Georgia"/>
              <a:cs typeface="Georgia"/>
            </a:endParaRPr>
          </a:p>
          <a:p>
            <a:pPr marL="289560" marR="5080">
              <a:lnSpc>
                <a:spcPct val="154000"/>
              </a:lnSpc>
              <a:spcBef>
                <a:spcPts val="300"/>
              </a:spcBef>
            </a:pPr>
            <a:r>
              <a:rPr sz="1100" spc="-20" dirty="0">
                <a:latin typeface="Georgia"/>
                <a:cs typeface="Georgia"/>
              </a:rPr>
              <a:t>To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calculate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eﬀiciency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algorithm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that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has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single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loop,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55" dirty="0">
                <a:latin typeface="Georgia"/>
                <a:cs typeface="Georgia"/>
              </a:rPr>
              <a:t>we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need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to </a:t>
            </a:r>
            <a:r>
              <a:rPr sz="1100" spc="-30" dirty="0">
                <a:latin typeface="Georgia"/>
                <a:cs typeface="Georgia"/>
              </a:rPr>
              <a:t>determine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number</a:t>
            </a:r>
            <a:r>
              <a:rPr sz="1100" spc="-40" dirty="0">
                <a:latin typeface="Georgia"/>
                <a:cs typeface="Georgia"/>
              </a:rPr>
              <a:t> of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times</a:t>
            </a:r>
            <a:r>
              <a:rPr sz="1100" spc="204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 </a:t>
            </a:r>
            <a:r>
              <a:rPr sz="1100" spc="-20" dirty="0">
                <a:latin typeface="Georgia"/>
                <a:cs typeface="Georgia"/>
              </a:rPr>
              <a:t>statement </a:t>
            </a:r>
            <a:r>
              <a:rPr sz="1100" spc="-35" dirty="0">
                <a:latin typeface="Georgia"/>
                <a:cs typeface="Georgia"/>
              </a:rPr>
              <a:t>in</a:t>
            </a:r>
            <a:r>
              <a:rPr sz="1100" spc="19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 </a:t>
            </a:r>
            <a:r>
              <a:rPr sz="1100" spc="-25" dirty="0">
                <a:latin typeface="Georgia"/>
                <a:cs typeface="Georgia"/>
              </a:rPr>
              <a:t>loop </a:t>
            </a:r>
            <a:r>
              <a:rPr sz="1100" spc="-20" dirty="0">
                <a:latin typeface="Georgia"/>
                <a:cs typeface="Georgia"/>
              </a:rPr>
              <a:t> executed.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This </a:t>
            </a:r>
            <a:r>
              <a:rPr sz="1100" spc="-35" dirty="0">
                <a:latin typeface="Georgia"/>
                <a:cs typeface="Georgia"/>
              </a:rPr>
              <a:t>is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because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number</a:t>
            </a:r>
            <a:r>
              <a:rPr sz="1100" spc="-40" dirty="0">
                <a:latin typeface="Georgia"/>
                <a:cs typeface="Georgia"/>
              </a:rPr>
              <a:t> of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iteration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is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directly 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proportionate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to </a:t>
            </a:r>
            <a:r>
              <a:rPr sz="1100" spc="-15" dirty="0">
                <a:latin typeface="Georgia"/>
                <a:cs typeface="Georgia"/>
              </a:rPr>
              <a:t>the </a:t>
            </a:r>
            <a:r>
              <a:rPr sz="1100" spc="-25" dirty="0">
                <a:latin typeface="Georgia"/>
                <a:cs typeface="Georgia"/>
              </a:rPr>
              <a:t>loop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factor.</a:t>
            </a:r>
            <a:r>
              <a:rPr sz="1100" spc="24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Higher</a:t>
            </a:r>
            <a:r>
              <a:rPr sz="1100" spc="18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 </a:t>
            </a:r>
            <a:r>
              <a:rPr sz="1100" spc="-25" dirty="0">
                <a:latin typeface="Georgia"/>
                <a:cs typeface="Georgia"/>
              </a:rPr>
              <a:t>loop</a:t>
            </a:r>
            <a:r>
              <a:rPr sz="1100" spc="21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factor, </a:t>
            </a:r>
            <a:r>
              <a:rPr sz="1100" spc="-45" dirty="0">
                <a:latin typeface="Georgia"/>
                <a:cs typeface="Georgia"/>
              </a:rPr>
              <a:t>more</a:t>
            </a:r>
            <a:r>
              <a:rPr sz="1100" spc="17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is 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number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iteration.</a:t>
            </a:r>
            <a:endParaRPr sz="1100">
              <a:latin typeface="Georgia"/>
              <a:cs typeface="Georgia"/>
            </a:endParaRPr>
          </a:p>
          <a:p>
            <a:pPr marL="289560" marR="2686050">
              <a:lnSpc>
                <a:spcPct val="154000"/>
              </a:lnSpc>
              <a:spcBef>
                <a:spcPts val="300"/>
              </a:spcBef>
            </a:pPr>
            <a:r>
              <a:rPr sz="1100" spc="-15" dirty="0">
                <a:latin typeface="Georgia"/>
                <a:cs typeface="Georgia"/>
              </a:rPr>
              <a:t>Ex-for(i=0;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i&lt;n;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65" dirty="0">
                <a:latin typeface="Georgia"/>
                <a:cs typeface="Georgia"/>
              </a:rPr>
              <a:t>i++)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statement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block;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1360" y="3174362"/>
            <a:ext cx="1722120" cy="27305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434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235" dirty="0">
                <a:latin typeface="SimSun"/>
                <a:cs typeface="SimSun"/>
                <a:hlinkClick r:id="rId4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4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33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4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4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260" dirty="0">
                <a:latin typeface="SimSun"/>
                <a:cs typeface="SimSun"/>
              </a:rPr>
              <a:t> 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265" dirty="0">
                <a:latin typeface="SimSun"/>
                <a:cs typeface="SimSun"/>
                <a:hlinkClick r:id="rId5" action="ppaction://hlinksldjump"/>
              </a:rPr>
              <a:t> </a:t>
            </a:r>
            <a:r>
              <a:rPr sz="400" spc="270" dirty="0">
                <a:latin typeface="SimSun"/>
                <a:cs typeface="SimSun"/>
                <a:hlinkClick r:id="rId5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40" dirty="0">
                <a:latin typeface="SimSun"/>
                <a:cs typeface="SimSun"/>
              </a:rPr>
              <a:t> 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21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31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L="12700">
              <a:lnSpc>
                <a:spcPts val="45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235" dirty="0">
                <a:latin typeface="SimSun"/>
                <a:cs typeface="SimSun"/>
                <a:hlinkClick r:id="rId3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434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4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3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40" dirty="0">
                <a:latin typeface="SimSun"/>
                <a:cs typeface="SimSun"/>
                <a:hlinkClick r:id="rId3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3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65" dirty="0">
                <a:latin typeface="SimSun"/>
                <a:cs typeface="SimSun"/>
                <a:hlinkClick r:id="rId3" action="ppaction://hlinksldjump"/>
              </a:rPr>
              <a:t> </a:t>
            </a:r>
            <a:r>
              <a:rPr sz="400" spc="170" dirty="0">
                <a:latin typeface="SimSun"/>
                <a:cs typeface="SimSun"/>
                <a:hlinkClick r:id="rId3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-40" dirty="0">
                <a:latin typeface="SimSun"/>
                <a:cs typeface="SimSun"/>
              </a:rPr>
              <a:t>	.</a:t>
            </a:r>
            <a:r>
              <a:rPr sz="400" spc="28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20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R="92710" algn="r">
              <a:lnSpc>
                <a:spcPts val="690"/>
              </a:lnSpc>
            </a:pPr>
            <a:fld id="{81D60167-4931-47E6-BA6A-407CBD079E47}" type="slidenum">
              <a:rPr sz="600" dirty="0">
                <a:latin typeface="Lucida Console"/>
                <a:cs typeface="Lucida Console"/>
              </a:rPr>
              <a:t>3</a:t>
            </a:fld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/</a:t>
            </a:r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17</a:t>
            </a:r>
            <a:endParaRPr sz="600">
              <a:latin typeface="Lucida Console"/>
              <a:cs typeface="Lucida Console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2379"/>
            <a:ext cx="13735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</a:rPr>
              <a:t>Looping</a:t>
            </a:r>
            <a:r>
              <a:rPr sz="1400" spc="60" dirty="0">
                <a:solidFill>
                  <a:srgbClr val="FFFFFF"/>
                </a:solidFill>
              </a:rPr>
              <a:t> </a:t>
            </a:r>
            <a:r>
              <a:rPr sz="1400" spc="-5" dirty="0">
                <a:solidFill>
                  <a:srgbClr val="FFFFFF"/>
                </a:solidFill>
              </a:rPr>
              <a:t>Analysis</a:t>
            </a:r>
            <a:endParaRPr sz="1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0" y="1109319"/>
            <a:ext cx="63296" cy="632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070" y="1663496"/>
            <a:ext cx="63296" cy="6329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5080">
              <a:lnSpc>
                <a:spcPct val="154000"/>
              </a:lnSpc>
              <a:spcBef>
                <a:spcPts val="100"/>
              </a:spcBef>
            </a:pPr>
            <a:r>
              <a:rPr spc="-25" dirty="0"/>
              <a:t>if</a:t>
            </a:r>
            <a:r>
              <a:rPr spc="95" dirty="0"/>
              <a:t> </a:t>
            </a:r>
            <a:r>
              <a:rPr spc="-20" dirty="0"/>
              <a:t>n=100</a:t>
            </a:r>
            <a:r>
              <a:rPr spc="100" dirty="0"/>
              <a:t> </a:t>
            </a:r>
            <a:r>
              <a:rPr spc="-20" dirty="0"/>
              <a:t>then</a:t>
            </a:r>
            <a:r>
              <a:rPr spc="95" dirty="0"/>
              <a:t> </a:t>
            </a:r>
            <a:r>
              <a:rPr spc="-15" dirty="0"/>
              <a:t>the</a:t>
            </a:r>
            <a:r>
              <a:rPr spc="100" dirty="0"/>
              <a:t> </a:t>
            </a:r>
            <a:r>
              <a:rPr spc="-20" dirty="0"/>
              <a:t>statement</a:t>
            </a:r>
            <a:r>
              <a:rPr spc="100" dirty="0"/>
              <a:t> </a:t>
            </a:r>
            <a:r>
              <a:rPr spc="-20" dirty="0"/>
              <a:t>block</a:t>
            </a:r>
            <a:r>
              <a:rPr spc="95" dirty="0"/>
              <a:t> </a:t>
            </a:r>
            <a:r>
              <a:rPr spc="-20" dirty="0"/>
              <a:t>will</a:t>
            </a:r>
            <a:r>
              <a:rPr spc="100" dirty="0"/>
              <a:t> </a:t>
            </a:r>
            <a:r>
              <a:rPr spc="-15" dirty="0"/>
              <a:t>be</a:t>
            </a:r>
            <a:r>
              <a:rPr spc="100" dirty="0"/>
              <a:t> </a:t>
            </a:r>
            <a:r>
              <a:rPr spc="-20" dirty="0"/>
              <a:t>executed</a:t>
            </a:r>
            <a:r>
              <a:rPr spc="95" dirty="0"/>
              <a:t> </a:t>
            </a:r>
            <a:r>
              <a:rPr spc="-65" dirty="0"/>
              <a:t>100</a:t>
            </a:r>
            <a:r>
              <a:rPr spc="100" dirty="0"/>
              <a:t> </a:t>
            </a:r>
            <a:r>
              <a:rPr spc="-30" dirty="0"/>
              <a:t>times</a:t>
            </a:r>
            <a:r>
              <a:rPr spc="95" dirty="0"/>
              <a:t> </a:t>
            </a:r>
            <a:r>
              <a:rPr spc="-30" dirty="0"/>
              <a:t>as</a:t>
            </a:r>
            <a:r>
              <a:rPr spc="100" dirty="0"/>
              <a:t> </a:t>
            </a:r>
            <a:r>
              <a:rPr spc="10" dirty="0"/>
              <a:t>it </a:t>
            </a:r>
            <a:r>
              <a:rPr spc="-250" dirty="0"/>
              <a:t> </a:t>
            </a:r>
            <a:r>
              <a:rPr spc="-35" dirty="0"/>
              <a:t>is</a:t>
            </a:r>
            <a:r>
              <a:rPr spc="90" dirty="0"/>
              <a:t> </a:t>
            </a:r>
            <a:r>
              <a:rPr spc="-10" dirty="0"/>
              <a:t>directly</a:t>
            </a:r>
            <a:r>
              <a:rPr spc="95" dirty="0"/>
              <a:t> </a:t>
            </a:r>
            <a:r>
              <a:rPr spc="-20" dirty="0"/>
              <a:t>proportional</a:t>
            </a:r>
            <a:r>
              <a:rPr spc="95" dirty="0"/>
              <a:t> </a:t>
            </a:r>
            <a:r>
              <a:rPr spc="-5" dirty="0"/>
              <a:t>to</a:t>
            </a:r>
            <a:r>
              <a:rPr spc="95" dirty="0"/>
              <a:t> </a:t>
            </a:r>
            <a:r>
              <a:rPr spc="-45" dirty="0"/>
              <a:t>number</a:t>
            </a:r>
            <a:r>
              <a:rPr spc="90" dirty="0"/>
              <a:t> </a:t>
            </a:r>
            <a:r>
              <a:rPr spc="-40" dirty="0"/>
              <a:t>of</a:t>
            </a:r>
            <a:r>
              <a:rPr spc="95" dirty="0"/>
              <a:t> </a:t>
            </a:r>
            <a:r>
              <a:rPr spc="-15" dirty="0"/>
              <a:t>iterations.</a:t>
            </a:r>
          </a:p>
          <a:p>
            <a:pPr marL="12700" marR="3190240" indent="276860">
              <a:lnSpc>
                <a:spcPct val="176600"/>
              </a:lnSpc>
            </a:pPr>
            <a:r>
              <a:rPr spc="-30" dirty="0"/>
              <a:t>So</a:t>
            </a:r>
            <a:r>
              <a:rPr spc="-25" dirty="0"/>
              <a:t> </a:t>
            </a:r>
            <a:r>
              <a:rPr spc="10" dirty="0"/>
              <a:t>f(n)=O(n) </a:t>
            </a:r>
            <a:r>
              <a:rPr spc="-254" dirty="0"/>
              <a:t> </a:t>
            </a:r>
            <a:r>
              <a:rPr spc="-20" dirty="0"/>
              <a:t>Logarithmic</a:t>
            </a:r>
            <a:r>
              <a:rPr spc="60" dirty="0"/>
              <a:t> </a:t>
            </a:r>
            <a:r>
              <a:rPr spc="-35" dirty="0"/>
              <a:t>loops:</a:t>
            </a:r>
          </a:p>
          <a:p>
            <a:pPr marL="12700" marR="230504">
              <a:lnSpc>
                <a:spcPct val="154000"/>
              </a:lnSpc>
            </a:pPr>
            <a:r>
              <a:rPr spc="-40" dirty="0"/>
              <a:t>In</a:t>
            </a:r>
            <a:r>
              <a:rPr spc="90" dirty="0"/>
              <a:t> </a:t>
            </a:r>
            <a:r>
              <a:rPr spc="-20" dirty="0"/>
              <a:t>logarithmic</a:t>
            </a:r>
            <a:r>
              <a:rPr spc="95" dirty="0"/>
              <a:t> </a:t>
            </a:r>
            <a:r>
              <a:rPr spc="-20" dirty="0"/>
              <a:t>loop,</a:t>
            </a:r>
            <a:r>
              <a:rPr spc="95" dirty="0"/>
              <a:t> </a:t>
            </a:r>
            <a:r>
              <a:rPr spc="-15" dirty="0"/>
              <a:t>the</a:t>
            </a:r>
            <a:r>
              <a:rPr spc="95" dirty="0"/>
              <a:t> </a:t>
            </a:r>
            <a:r>
              <a:rPr spc="-25" dirty="0"/>
              <a:t>loop</a:t>
            </a:r>
            <a:r>
              <a:rPr spc="95" dirty="0"/>
              <a:t> </a:t>
            </a:r>
            <a:r>
              <a:rPr spc="-25" dirty="0"/>
              <a:t>control</a:t>
            </a:r>
            <a:r>
              <a:rPr spc="95" dirty="0"/>
              <a:t> </a:t>
            </a:r>
            <a:r>
              <a:rPr spc="-20" dirty="0"/>
              <a:t>variable</a:t>
            </a:r>
            <a:r>
              <a:rPr spc="95" dirty="0"/>
              <a:t> </a:t>
            </a:r>
            <a:r>
              <a:rPr spc="-35" dirty="0"/>
              <a:t>is</a:t>
            </a:r>
            <a:r>
              <a:rPr spc="95" dirty="0"/>
              <a:t> </a:t>
            </a:r>
            <a:r>
              <a:rPr spc="-25" dirty="0"/>
              <a:t>either</a:t>
            </a:r>
            <a:r>
              <a:rPr spc="95" dirty="0"/>
              <a:t> </a:t>
            </a:r>
            <a:r>
              <a:rPr spc="-25" dirty="0"/>
              <a:t>multiplied</a:t>
            </a:r>
            <a:r>
              <a:rPr spc="95" dirty="0"/>
              <a:t> </a:t>
            </a:r>
            <a:r>
              <a:rPr spc="-40" dirty="0"/>
              <a:t>or </a:t>
            </a:r>
            <a:r>
              <a:rPr spc="-250" dirty="0"/>
              <a:t> </a:t>
            </a:r>
            <a:r>
              <a:rPr spc="-20" dirty="0"/>
              <a:t>divided</a:t>
            </a:r>
            <a:r>
              <a:rPr spc="90" dirty="0"/>
              <a:t> </a:t>
            </a:r>
            <a:r>
              <a:rPr spc="-30" dirty="0"/>
              <a:t>during</a:t>
            </a:r>
            <a:r>
              <a:rPr spc="95" dirty="0"/>
              <a:t> </a:t>
            </a:r>
            <a:r>
              <a:rPr spc="-35" dirty="0"/>
              <a:t>each</a:t>
            </a:r>
            <a:r>
              <a:rPr spc="95" dirty="0"/>
              <a:t> </a:t>
            </a:r>
            <a:r>
              <a:rPr spc="-15" dirty="0"/>
              <a:t>iteration.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11360" y="3174362"/>
            <a:ext cx="1722120" cy="27305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434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235" dirty="0">
                <a:latin typeface="SimSun"/>
                <a:cs typeface="SimSun"/>
                <a:hlinkClick r:id="rId5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5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33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5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5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260" dirty="0">
                <a:latin typeface="SimSun"/>
                <a:cs typeface="SimSun"/>
              </a:rPr>
              <a:t> 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265" dirty="0">
                <a:latin typeface="SimSun"/>
                <a:cs typeface="SimSun"/>
                <a:hlinkClick r:id="rId6" action="ppaction://hlinksldjump"/>
              </a:rPr>
              <a:t> </a:t>
            </a:r>
            <a:r>
              <a:rPr sz="400" spc="270" dirty="0">
                <a:latin typeface="SimSun"/>
                <a:cs typeface="SimSun"/>
                <a:hlinkClick r:id="rId6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40" dirty="0">
                <a:latin typeface="SimSun"/>
                <a:cs typeface="SimSun"/>
              </a:rPr>
              <a:t> 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21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31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L="12700">
              <a:lnSpc>
                <a:spcPts val="45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235" dirty="0">
                <a:latin typeface="SimSun"/>
                <a:cs typeface="SimSun"/>
                <a:hlinkClick r:id="rId4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434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4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4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40" dirty="0">
                <a:latin typeface="SimSun"/>
                <a:cs typeface="SimSun"/>
                <a:hlinkClick r:id="rId4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4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65" dirty="0">
                <a:latin typeface="SimSun"/>
                <a:cs typeface="SimSun"/>
                <a:hlinkClick r:id="rId4" action="ppaction://hlinksldjump"/>
              </a:rPr>
              <a:t> </a:t>
            </a:r>
            <a:r>
              <a:rPr sz="400" spc="170" dirty="0">
                <a:latin typeface="SimSun"/>
                <a:cs typeface="SimSun"/>
                <a:hlinkClick r:id="rId4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-40" dirty="0">
                <a:latin typeface="SimSun"/>
                <a:cs typeface="SimSun"/>
              </a:rPr>
              <a:t>	.</a:t>
            </a:r>
            <a:r>
              <a:rPr sz="400" spc="28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20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R="92710" algn="r">
              <a:lnSpc>
                <a:spcPts val="690"/>
              </a:lnSpc>
            </a:pPr>
            <a:fld id="{81D60167-4931-47E6-BA6A-407CBD079E47}" type="slidenum">
              <a:rPr sz="600" dirty="0">
                <a:latin typeface="Lucida Console"/>
                <a:cs typeface="Lucida Console"/>
              </a:rPr>
              <a:t>4</a:t>
            </a:fld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/</a:t>
            </a:r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17</a:t>
            </a:r>
            <a:endParaRPr sz="600">
              <a:latin typeface="Lucida Console"/>
              <a:cs typeface="Lucida Console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7281" y="3180739"/>
            <a:ext cx="160782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434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235" dirty="0">
                <a:latin typeface="SimSun"/>
                <a:cs typeface="SimSun"/>
                <a:hlinkClick r:id="rId3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33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260" dirty="0">
                <a:latin typeface="SimSun"/>
                <a:cs typeface="SimSun"/>
              </a:rPr>
              <a:t> 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265" dirty="0">
                <a:latin typeface="SimSun"/>
                <a:cs typeface="SimSun"/>
              </a:rPr>
              <a:t> </a:t>
            </a:r>
            <a:r>
              <a:rPr sz="400" spc="27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14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21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30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62379"/>
            <a:ext cx="14319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FFFFFF"/>
                </a:solidFill>
              </a:rPr>
              <a:t>Logarithmic</a:t>
            </a:r>
            <a:r>
              <a:rPr sz="1400" spc="65" dirty="0">
                <a:solidFill>
                  <a:srgbClr val="FFFFFF"/>
                </a:solidFill>
              </a:rPr>
              <a:t> </a:t>
            </a:r>
            <a:r>
              <a:rPr sz="1400" spc="-30" dirty="0">
                <a:solidFill>
                  <a:srgbClr val="FFFFFF"/>
                </a:solidFill>
              </a:rPr>
              <a:t>loops</a:t>
            </a:r>
            <a:endParaRPr sz="1400"/>
          </a:p>
        </p:txBody>
      </p:sp>
      <p:pic>
        <p:nvPicPr>
          <p:cNvPr id="5" name="object 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3070" y="593318"/>
            <a:ext cx="63296" cy="6329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2932" y="416036"/>
            <a:ext cx="3953510" cy="2618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06015">
              <a:lnSpc>
                <a:spcPct val="154000"/>
              </a:lnSpc>
              <a:spcBef>
                <a:spcPts val="100"/>
              </a:spcBef>
            </a:pPr>
            <a:r>
              <a:rPr sz="1100" spc="5" dirty="0">
                <a:latin typeface="Georgia"/>
                <a:cs typeface="Georgia"/>
              </a:rPr>
              <a:t>Ex-for(i=1;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35" dirty="0">
                <a:latin typeface="Georgia"/>
                <a:cs typeface="Georgia"/>
              </a:rPr>
              <a:t>i&lt;=n;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i=i*2)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statement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block;</a:t>
            </a:r>
            <a:endParaRPr sz="1100">
              <a:latin typeface="Georgia"/>
              <a:cs typeface="Georgia"/>
            </a:endParaRPr>
          </a:p>
          <a:p>
            <a:pPr marL="12700" marR="2727325">
              <a:lnSpc>
                <a:spcPct val="154000"/>
              </a:lnSpc>
              <a:spcBef>
                <a:spcPts val="45"/>
              </a:spcBef>
            </a:pPr>
            <a:r>
              <a:rPr sz="1100" spc="-10" dirty="0">
                <a:latin typeface="Georgia"/>
                <a:cs typeface="Georgia"/>
              </a:rPr>
              <a:t>for(i=n;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i&gt;0;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i=i/2)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statement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block;</a:t>
            </a:r>
            <a:endParaRPr sz="1100">
              <a:latin typeface="Georgia"/>
              <a:cs typeface="Georgia"/>
            </a:endParaRPr>
          </a:p>
          <a:p>
            <a:pPr marL="12700" marR="5080">
              <a:lnSpc>
                <a:spcPct val="154000"/>
              </a:lnSpc>
              <a:spcBef>
                <a:spcPts val="50"/>
              </a:spcBef>
            </a:pPr>
            <a:r>
              <a:rPr sz="1100" spc="-25" dirty="0">
                <a:latin typeface="Georgia"/>
                <a:cs typeface="Georgia"/>
              </a:rPr>
              <a:t>Consider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first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for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loop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which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loop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control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variable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i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is 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multiplied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by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2.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For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n=1000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after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each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iteration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loop,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loop</a:t>
            </a:r>
            <a:r>
              <a:rPr sz="1100" spc="-20" dirty="0">
                <a:latin typeface="Georgia"/>
                <a:cs typeface="Georgia"/>
              </a:rPr>
              <a:t> will</a:t>
            </a:r>
            <a:r>
              <a:rPr sz="1100" spc="-15" dirty="0">
                <a:latin typeface="Georgia"/>
                <a:cs typeface="Georgia"/>
              </a:rPr>
              <a:t> be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executed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10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times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not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65" dirty="0">
                <a:latin typeface="Georgia"/>
                <a:cs typeface="Georgia"/>
              </a:rPr>
              <a:t>100</a:t>
            </a:r>
            <a:r>
              <a:rPr sz="1100" spc="-6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times.</a:t>
            </a:r>
            <a:r>
              <a:rPr sz="1100" spc="21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Therefore 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putting </a:t>
            </a:r>
            <a:r>
              <a:rPr sz="1100" spc="-15" dirty="0">
                <a:latin typeface="Georgia"/>
                <a:cs typeface="Georgia"/>
              </a:rPr>
              <a:t>the </a:t>
            </a:r>
            <a:r>
              <a:rPr sz="1100" spc="-20" dirty="0">
                <a:latin typeface="Georgia"/>
                <a:cs typeface="Georgia"/>
              </a:rPr>
              <a:t>analysis </a:t>
            </a:r>
            <a:r>
              <a:rPr sz="1100" spc="-35" dirty="0">
                <a:latin typeface="Georgia"/>
                <a:cs typeface="Georgia"/>
              </a:rPr>
              <a:t>in</a:t>
            </a:r>
            <a:r>
              <a:rPr sz="1100" spc="-30" dirty="0">
                <a:latin typeface="Georgia"/>
                <a:cs typeface="Georgia"/>
              </a:rPr>
              <a:t> general</a:t>
            </a:r>
            <a:r>
              <a:rPr sz="1100" spc="-25" dirty="0">
                <a:latin typeface="Georgia"/>
                <a:cs typeface="Georgia"/>
              </a:rPr>
              <a:t> terms,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eﬀiciency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 </a:t>
            </a:r>
            <a:r>
              <a:rPr sz="1100" spc="-25" dirty="0">
                <a:latin typeface="Georgia"/>
                <a:cs typeface="Georgia"/>
              </a:rPr>
              <a:t>loop</a:t>
            </a:r>
            <a:r>
              <a:rPr sz="1100" spc="21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in 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which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iterations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divide/multiply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loop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control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variable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can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be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given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as:-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3070" y="1115542"/>
            <a:ext cx="63296" cy="6329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3070" y="1637766"/>
            <a:ext cx="63296" cy="6329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3070" y="3192437"/>
            <a:ext cx="63296" cy="6329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02932" y="3107015"/>
            <a:ext cx="11074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Georgia"/>
                <a:cs typeface="Georgia"/>
              </a:rPr>
              <a:t>So,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f(n)=O(log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n)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11360" y="3262931"/>
            <a:ext cx="1671955" cy="18478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ts val="450"/>
              </a:lnSpc>
              <a:spcBef>
                <a:spcPts val="145"/>
              </a:spcBef>
              <a:tabLst>
                <a:tab pos="1397000" algn="l"/>
              </a:tabLst>
            </a:pP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235" dirty="0">
                <a:latin typeface="SimSun"/>
                <a:cs typeface="SimSun"/>
                <a:hlinkClick r:id="rId2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434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4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4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65" dirty="0">
                <a:latin typeface="SimSun"/>
                <a:cs typeface="SimSun"/>
              </a:rPr>
              <a:t> </a:t>
            </a:r>
            <a:r>
              <a:rPr sz="400" spc="17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-40" dirty="0">
                <a:latin typeface="SimSun"/>
                <a:cs typeface="SimSun"/>
              </a:rPr>
              <a:t>	.</a:t>
            </a:r>
            <a:r>
              <a:rPr sz="400" spc="28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20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R="43180" algn="r">
              <a:lnSpc>
                <a:spcPts val="690"/>
              </a:lnSpc>
            </a:pPr>
            <a:fld id="{81D60167-4931-47E6-BA6A-407CBD079E47}" type="slidenum">
              <a:rPr sz="600" dirty="0">
                <a:latin typeface="Lucida Console"/>
                <a:cs typeface="Lucida Console"/>
              </a:rPr>
              <a:t>5</a:t>
            </a:fld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/</a:t>
            </a:r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17</a:t>
            </a:r>
            <a:endParaRPr sz="600">
              <a:latin typeface="Lucida Console"/>
              <a:cs typeface="Lucida Console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2379"/>
            <a:ext cx="12623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</a:rPr>
              <a:t>Quadratic</a:t>
            </a:r>
            <a:r>
              <a:rPr sz="1400" spc="35" dirty="0">
                <a:solidFill>
                  <a:srgbClr val="FFFFFF"/>
                </a:solidFill>
              </a:rPr>
              <a:t> </a:t>
            </a:r>
            <a:r>
              <a:rPr sz="1400" spc="-15" dirty="0">
                <a:solidFill>
                  <a:srgbClr val="FFFFFF"/>
                </a:solidFill>
              </a:rPr>
              <a:t>Loop</a:t>
            </a:r>
            <a:endParaRPr sz="1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0" y="1401432"/>
            <a:ext cx="63296" cy="632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0" y="2213724"/>
            <a:ext cx="63296" cy="632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0" y="2767914"/>
            <a:ext cx="63296" cy="632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0444" y="669973"/>
            <a:ext cx="4407535" cy="220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54000"/>
              </a:lnSpc>
              <a:spcBef>
                <a:spcPts val="100"/>
              </a:spcBef>
            </a:pPr>
            <a:r>
              <a:rPr sz="1100" spc="-40" dirty="0">
                <a:latin typeface="Georgia"/>
                <a:cs typeface="Georgia"/>
              </a:rPr>
              <a:t>In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quadratic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loop,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number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iteration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in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inner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loop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is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equal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to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number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iteration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outer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loop.</a:t>
            </a:r>
            <a:r>
              <a:rPr sz="1100" spc="21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Consider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blow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given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code.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1010"/>
              </a:spcBef>
            </a:pPr>
            <a:r>
              <a:rPr sz="1100" spc="-15" dirty="0">
                <a:latin typeface="Georgia"/>
                <a:cs typeface="Georgia"/>
              </a:rPr>
              <a:t>Ex-for(i=0;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i&lt;n;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65" dirty="0">
                <a:latin typeface="Georgia"/>
                <a:cs typeface="Georgia"/>
              </a:rPr>
              <a:t>i++)</a:t>
            </a:r>
            <a:endParaRPr sz="1100">
              <a:latin typeface="Georgia"/>
              <a:cs typeface="Georgia"/>
            </a:endParaRPr>
          </a:p>
          <a:p>
            <a:pPr marL="810895">
              <a:lnSpc>
                <a:spcPct val="100000"/>
              </a:lnSpc>
              <a:spcBef>
                <a:spcPts val="715"/>
              </a:spcBef>
            </a:pPr>
            <a:r>
              <a:rPr sz="1100" spc="15" dirty="0">
                <a:latin typeface="Georgia"/>
                <a:cs typeface="Georgia"/>
              </a:rPr>
              <a:t>for(j=0;j&lt;n;j++)</a:t>
            </a:r>
            <a:endParaRPr sz="1100">
              <a:latin typeface="Georgia"/>
              <a:cs typeface="Georgia"/>
            </a:endParaRPr>
          </a:p>
          <a:p>
            <a:pPr marL="1170940">
              <a:lnSpc>
                <a:spcPct val="100000"/>
              </a:lnSpc>
              <a:spcBef>
                <a:spcPts val="710"/>
              </a:spcBef>
            </a:pPr>
            <a:r>
              <a:rPr sz="1100" spc="-20" dirty="0">
                <a:latin typeface="Georgia"/>
                <a:cs typeface="Georgia"/>
              </a:rPr>
              <a:t>statement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block;</a:t>
            </a:r>
            <a:endParaRPr sz="1100">
              <a:latin typeface="Georgia"/>
              <a:cs typeface="Georgia"/>
            </a:endParaRPr>
          </a:p>
          <a:p>
            <a:pPr marL="314960" marR="462280">
              <a:lnSpc>
                <a:spcPct val="154000"/>
              </a:lnSpc>
              <a:spcBef>
                <a:spcPts val="300"/>
              </a:spcBef>
            </a:pPr>
            <a:r>
              <a:rPr sz="1100" spc="-40" dirty="0">
                <a:latin typeface="Georgia"/>
                <a:cs typeface="Georgia"/>
              </a:rPr>
              <a:t>For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n=10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outer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loop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will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execute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10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times,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for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each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iteration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outer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loop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inner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loop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will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execute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10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times.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1010"/>
              </a:spcBef>
            </a:pPr>
            <a:r>
              <a:rPr sz="1100" spc="-20" dirty="0">
                <a:latin typeface="Georgia"/>
                <a:cs typeface="Georgia"/>
              </a:rPr>
              <a:t>So,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f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spc="-45" dirty="0">
                <a:latin typeface="Georgia"/>
                <a:cs typeface="Georgia"/>
              </a:rPr>
              <a:t>n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Georgia"/>
                <a:cs typeface="Georgia"/>
              </a:rPr>
              <a:t>O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spc="-45" dirty="0">
                <a:latin typeface="Georgia"/>
                <a:cs typeface="Georgia"/>
              </a:rPr>
              <a:t>n</a:t>
            </a:r>
            <a:r>
              <a:rPr sz="1200" spc="30" baseline="27777" dirty="0">
                <a:latin typeface="Georgia"/>
                <a:cs typeface="Georgia"/>
              </a:rPr>
              <a:t>2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1360" y="3174362"/>
            <a:ext cx="1722120" cy="27305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434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235" dirty="0">
                <a:latin typeface="SimSun"/>
                <a:cs typeface="SimSun"/>
                <a:hlinkClick r:id="rId4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4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33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4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4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260" dirty="0">
                <a:latin typeface="SimSun"/>
                <a:cs typeface="SimSun"/>
              </a:rPr>
              <a:t> 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265" dirty="0">
                <a:latin typeface="SimSun"/>
                <a:cs typeface="SimSun"/>
                <a:hlinkClick r:id="rId6" action="ppaction://hlinksldjump"/>
              </a:rPr>
              <a:t> </a:t>
            </a:r>
            <a:r>
              <a:rPr sz="400" spc="270" dirty="0">
                <a:latin typeface="SimSun"/>
                <a:cs typeface="SimSun"/>
                <a:hlinkClick r:id="rId6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40" dirty="0">
                <a:latin typeface="SimSun"/>
                <a:cs typeface="SimSun"/>
              </a:rPr>
              <a:t> 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21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31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L="12700">
              <a:lnSpc>
                <a:spcPts val="45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235" dirty="0">
                <a:latin typeface="SimSun"/>
                <a:cs typeface="SimSun"/>
                <a:hlinkClick r:id="rId3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434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4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3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40" dirty="0">
                <a:latin typeface="SimSun"/>
                <a:cs typeface="SimSun"/>
                <a:hlinkClick r:id="rId3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3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7" action="ppaction://hlinksldjump"/>
              </a:rPr>
              <a:t>.</a:t>
            </a:r>
            <a:r>
              <a:rPr sz="400" spc="165" dirty="0">
                <a:latin typeface="SimSun"/>
                <a:cs typeface="SimSun"/>
                <a:hlinkClick r:id="rId7" action="ppaction://hlinksldjump"/>
              </a:rPr>
              <a:t> </a:t>
            </a:r>
            <a:r>
              <a:rPr sz="400" spc="170" dirty="0">
                <a:latin typeface="SimSun"/>
                <a:cs typeface="SimSun"/>
                <a:hlinkClick r:id="rId7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7" action="ppaction://hlinksldjump"/>
              </a:rPr>
              <a:t>.</a:t>
            </a:r>
            <a:r>
              <a:rPr sz="400" spc="-40" dirty="0">
                <a:latin typeface="SimSun"/>
                <a:cs typeface="SimSun"/>
              </a:rPr>
              <a:t>	.</a:t>
            </a:r>
            <a:r>
              <a:rPr sz="400" spc="28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20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R="92710" algn="r">
              <a:lnSpc>
                <a:spcPts val="690"/>
              </a:lnSpc>
            </a:pPr>
            <a:fld id="{81D60167-4931-47E6-BA6A-407CBD079E47}" type="slidenum">
              <a:rPr sz="600" dirty="0">
                <a:latin typeface="Lucida Console"/>
                <a:cs typeface="Lucida Console"/>
              </a:rPr>
              <a:t>6</a:t>
            </a:fld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/</a:t>
            </a:r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17</a:t>
            </a:r>
            <a:endParaRPr sz="600">
              <a:latin typeface="Lucida Console"/>
              <a:cs typeface="Lucida Console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2379"/>
            <a:ext cx="19812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</a:rPr>
              <a:t>Linear</a:t>
            </a:r>
            <a:r>
              <a:rPr sz="1400" spc="95" dirty="0">
                <a:solidFill>
                  <a:srgbClr val="FFFFFF"/>
                </a:solidFill>
              </a:rPr>
              <a:t> </a:t>
            </a:r>
            <a:r>
              <a:rPr sz="1400" spc="-15" dirty="0">
                <a:solidFill>
                  <a:srgbClr val="FFFFFF"/>
                </a:solidFill>
              </a:rPr>
              <a:t>Logarithmic</a:t>
            </a:r>
            <a:r>
              <a:rPr sz="1400" spc="95" dirty="0">
                <a:solidFill>
                  <a:srgbClr val="FFFFFF"/>
                </a:solidFill>
              </a:rPr>
              <a:t> </a:t>
            </a:r>
            <a:r>
              <a:rPr sz="1400" spc="-15" dirty="0">
                <a:solidFill>
                  <a:srgbClr val="FFFFFF"/>
                </a:solidFill>
              </a:rPr>
              <a:t>Loop</a:t>
            </a:r>
            <a:endParaRPr sz="1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0" y="1401432"/>
            <a:ext cx="63296" cy="632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0" y="2213724"/>
            <a:ext cx="63296" cy="632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0" y="2767914"/>
            <a:ext cx="63296" cy="632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844" y="669973"/>
            <a:ext cx="4323080" cy="220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spc="-25" dirty="0">
                <a:latin typeface="Georgia"/>
                <a:cs typeface="Georgia"/>
              </a:rPr>
              <a:t>Consider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following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code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below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in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which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loop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controlling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variable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inner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loop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multiplied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after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each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iteration.</a:t>
            </a:r>
            <a:endParaRPr sz="1100">
              <a:latin typeface="Georgia"/>
              <a:cs typeface="Georgia"/>
            </a:endParaRPr>
          </a:p>
          <a:p>
            <a:pPr marL="289560">
              <a:lnSpc>
                <a:spcPct val="100000"/>
              </a:lnSpc>
              <a:spcBef>
                <a:spcPts val="1010"/>
              </a:spcBef>
            </a:pPr>
            <a:r>
              <a:rPr sz="1100" spc="-15" dirty="0">
                <a:latin typeface="Georgia"/>
                <a:cs typeface="Georgia"/>
              </a:rPr>
              <a:t>Ex-for(i=0;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i&lt;n;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65" dirty="0">
                <a:latin typeface="Georgia"/>
                <a:cs typeface="Georgia"/>
              </a:rPr>
              <a:t>i++)</a:t>
            </a:r>
            <a:endParaRPr sz="1100">
              <a:latin typeface="Georgia"/>
              <a:cs typeface="Georgia"/>
            </a:endParaRPr>
          </a:p>
          <a:p>
            <a:pPr marL="1145540" marR="2167255" indent="-360045">
              <a:lnSpc>
                <a:spcPct val="154000"/>
              </a:lnSpc>
            </a:pPr>
            <a:r>
              <a:rPr sz="1100" spc="-15" dirty="0">
                <a:latin typeface="Georgia"/>
                <a:cs typeface="Georgia"/>
              </a:rPr>
              <a:t>for(j=0;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15" dirty="0">
                <a:latin typeface="Georgia"/>
                <a:cs typeface="Georgia"/>
              </a:rPr>
              <a:t>j&lt;n; </a:t>
            </a:r>
            <a:r>
              <a:rPr sz="1100" spc="20" dirty="0">
                <a:latin typeface="Georgia"/>
                <a:cs typeface="Georgia"/>
              </a:rPr>
              <a:t>j=j*2) 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statement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block;</a:t>
            </a:r>
            <a:endParaRPr sz="1100">
              <a:latin typeface="Georgia"/>
              <a:cs typeface="Georgia"/>
            </a:endParaRPr>
          </a:p>
          <a:p>
            <a:pPr marL="289560" marR="19685">
              <a:lnSpc>
                <a:spcPct val="154000"/>
              </a:lnSpc>
              <a:spcBef>
                <a:spcPts val="300"/>
              </a:spcBef>
            </a:pPr>
            <a:r>
              <a:rPr sz="1100" spc="5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number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iteration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in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inner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loop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log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n.</a:t>
            </a:r>
            <a:r>
              <a:rPr sz="1100" spc="220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The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inner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loop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controlled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by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outer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loop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which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iterates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times.</a:t>
            </a:r>
            <a:endParaRPr sz="1100">
              <a:latin typeface="Georgia"/>
              <a:cs typeface="Georgia"/>
            </a:endParaRPr>
          </a:p>
          <a:p>
            <a:pPr marL="289560">
              <a:lnSpc>
                <a:spcPct val="100000"/>
              </a:lnSpc>
              <a:spcBef>
                <a:spcPts val="1010"/>
              </a:spcBef>
            </a:pPr>
            <a:r>
              <a:rPr sz="1100" spc="-20" dirty="0">
                <a:latin typeface="Georgia"/>
                <a:cs typeface="Georgia"/>
              </a:rPr>
              <a:t>So,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15" dirty="0">
                <a:latin typeface="Georgia"/>
                <a:cs typeface="Georgia"/>
              </a:rPr>
              <a:t>f</a:t>
            </a:r>
            <a:r>
              <a:rPr sz="1100" spc="15" dirty="0">
                <a:latin typeface="Lucida Sans Unicode"/>
                <a:cs typeface="Lucida Sans Unicode"/>
              </a:rPr>
              <a:t>(</a:t>
            </a:r>
            <a:r>
              <a:rPr sz="1100" spc="15" dirty="0">
                <a:latin typeface="Georgia"/>
                <a:cs typeface="Georgia"/>
              </a:rPr>
              <a:t>n</a:t>
            </a:r>
            <a:r>
              <a:rPr sz="1100" spc="15" dirty="0">
                <a:latin typeface="Lucida Sans Unicode"/>
                <a:cs typeface="Lucida Sans Unicode"/>
              </a:rPr>
              <a:t>)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spc="15" dirty="0">
                <a:latin typeface="Georgia"/>
                <a:cs typeface="Georgia"/>
              </a:rPr>
              <a:t>O</a:t>
            </a:r>
            <a:r>
              <a:rPr sz="1100" spc="15" dirty="0">
                <a:latin typeface="Lucida Sans Unicode"/>
                <a:cs typeface="Lucida Sans Unicode"/>
              </a:rPr>
              <a:t>(</a:t>
            </a:r>
            <a:r>
              <a:rPr sz="1100" spc="15" dirty="0">
                <a:latin typeface="Georgia"/>
                <a:cs typeface="Georgia"/>
              </a:rPr>
              <a:t>n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10" dirty="0">
                <a:latin typeface="Cambria"/>
                <a:cs typeface="Cambria"/>
              </a:rPr>
              <a:t>∗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spc="-15" dirty="0">
                <a:latin typeface="Georgia"/>
                <a:cs typeface="Georgia"/>
              </a:rPr>
              <a:t>logn</a:t>
            </a:r>
            <a:r>
              <a:rPr sz="1100" spc="-1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1360" y="3174362"/>
            <a:ext cx="1722120" cy="27305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434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235" dirty="0">
                <a:latin typeface="SimSun"/>
                <a:cs typeface="SimSun"/>
                <a:hlinkClick r:id="rId4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4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33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4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4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260" dirty="0">
                <a:latin typeface="SimSun"/>
                <a:cs typeface="SimSun"/>
              </a:rPr>
              <a:t> 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265" dirty="0">
                <a:latin typeface="SimSun"/>
                <a:cs typeface="SimSun"/>
                <a:hlinkClick r:id="rId6" action="ppaction://hlinksldjump"/>
              </a:rPr>
              <a:t> </a:t>
            </a:r>
            <a:r>
              <a:rPr sz="400" spc="270" dirty="0">
                <a:latin typeface="SimSun"/>
                <a:cs typeface="SimSun"/>
                <a:hlinkClick r:id="rId6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40" dirty="0">
                <a:latin typeface="SimSun"/>
                <a:cs typeface="SimSun"/>
              </a:rPr>
              <a:t> 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21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31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L="12700">
              <a:lnSpc>
                <a:spcPts val="45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235" dirty="0">
                <a:latin typeface="SimSun"/>
                <a:cs typeface="SimSun"/>
                <a:hlinkClick r:id="rId3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434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4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3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40" dirty="0">
                <a:latin typeface="SimSun"/>
                <a:cs typeface="SimSun"/>
                <a:hlinkClick r:id="rId3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3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7" action="ppaction://hlinksldjump"/>
              </a:rPr>
              <a:t>.</a:t>
            </a:r>
            <a:r>
              <a:rPr sz="400" spc="165" dirty="0">
                <a:latin typeface="SimSun"/>
                <a:cs typeface="SimSun"/>
                <a:hlinkClick r:id="rId7" action="ppaction://hlinksldjump"/>
              </a:rPr>
              <a:t> </a:t>
            </a:r>
            <a:r>
              <a:rPr sz="400" spc="170" dirty="0">
                <a:latin typeface="SimSun"/>
                <a:cs typeface="SimSun"/>
                <a:hlinkClick r:id="rId7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7" action="ppaction://hlinksldjump"/>
              </a:rPr>
              <a:t>.</a:t>
            </a:r>
            <a:r>
              <a:rPr sz="400" spc="-40" dirty="0">
                <a:latin typeface="SimSun"/>
                <a:cs typeface="SimSun"/>
              </a:rPr>
              <a:t>	.</a:t>
            </a:r>
            <a:r>
              <a:rPr sz="400" spc="28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20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R="92710" algn="r">
              <a:lnSpc>
                <a:spcPts val="690"/>
              </a:lnSpc>
            </a:pPr>
            <a:fld id="{81D60167-4931-47E6-BA6A-407CBD079E47}" type="slidenum">
              <a:rPr sz="600" dirty="0">
                <a:latin typeface="Lucida Console"/>
                <a:cs typeface="Lucida Console"/>
              </a:rPr>
              <a:t>7</a:t>
            </a:fld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/</a:t>
            </a:r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17</a:t>
            </a:r>
            <a:endParaRPr sz="600">
              <a:latin typeface="Lucida Console"/>
              <a:cs typeface="Lucida Console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2379"/>
            <a:ext cx="21615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</a:rPr>
              <a:t>Dependent</a:t>
            </a:r>
            <a:r>
              <a:rPr sz="1400" spc="85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Quadratic</a:t>
            </a:r>
            <a:r>
              <a:rPr sz="1400" spc="90" dirty="0">
                <a:solidFill>
                  <a:srgbClr val="FFFFFF"/>
                </a:solidFill>
              </a:rPr>
              <a:t> </a:t>
            </a:r>
            <a:r>
              <a:rPr sz="1400" spc="-15" dirty="0">
                <a:solidFill>
                  <a:srgbClr val="FFFFFF"/>
                </a:solidFill>
              </a:rPr>
              <a:t>Loop</a:t>
            </a:r>
            <a:endParaRPr sz="1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0" y="1219377"/>
            <a:ext cx="63296" cy="632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070" y="2031682"/>
            <a:ext cx="63296" cy="6329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844" y="487919"/>
            <a:ext cx="4345940" cy="2682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spc="-40" dirty="0">
                <a:latin typeface="Georgia"/>
                <a:cs typeface="Georgia"/>
              </a:rPr>
              <a:t>In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dependent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quadratic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loop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nunber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iteration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inner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loop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dependent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on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outer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loop.</a:t>
            </a:r>
            <a:r>
              <a:rPr sz="1100" spc="22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Consider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code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given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below.</a:t>
            </a:r>
            <a:endParaRPr sz="1100">
              <a:latin typeface="Georgia"/>
              <a:cs typeface="Georgia"/>
            </a:endParaRPr>
          </a:p>
          <a:p>
            <a:pPr marL="289560">
              <a:lnSpc>
                <a:spcPct val="100000"/>
              </a:lnSpc>
              <a:spcBef>
                <a:spcPts val="1010"/>
              </a:spcBef>
            </a:pPr>
            <a:r>
              <a:rPr sz="1100" spc="-15" dirty="0">
                <a:latin typeface="Georgia"/>
                <a:cs typeface="Georgia"/>
              </a:rPr>
              <a:t>Ex-for(i=0;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i&lt;n;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65" dirty="0">
                <a:latin typeface="Georgia"/>
                <a:cs typeface="Georgia"/>
              </a:rPr>
              <a:t>i++)</a:t>
            </a:r>
            <a:endParaRPr sz="1100">
              <a:latin typeface="Georgia"/>
              <a:cs typeface="Georgia"/>
            </a:endParaRPr>
          </a:p>
          <a:p>
            <a:pPr marL="1145540" marR="2190750" indent="-360045">
              <a:lnSpc>
                <a:spcPct val="154000"/>
              </a:lnSpc>
            </a:pPr>
            <a:r>
              <a:rPr sz="1100" spc="-15" dirty="0">
                <a:latin typeface="Georgia"/>
                <a:cs typeface="Georgia"/>
              </a:rPr>
              <a:t>for(j=0;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45" dirty="0">
                <a:latin typeface="Georgia"/>
                <a:cs typeface="Georgia"/>
              </a:rPr>
              <a:t>j&lt;=i; </a:t>
            </a:r>
            <a:r>
              <a:rPr sz="1100" spc="75" dirty="0">
                <a:latin typeface="Georgia"/>
                <a:cs typeface="Georgia"/>
              </a:rPr>
              <a:t>j++) 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statement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block;</a:t>
            </a:r>
            <a:endParaRPr sz="1100">
              <a:latin typeface="Georgia"/>
              <a:cs typeface="Georgia"/>
            </a:endParaRPr>
          </a:p>
          <a:p>
            <a:pPr marL="289560" marR="39370">
              <a:lnSpc>
                <a:spcPct val="154000"/>
              </a:lnSpc>
              <a:spcBef>
                <a:spcPts val="300"/>
              </a:spcBef>
            </a:pPr>
            <a:r>
              <a:rPr sz="1100" spc="-40" dirty="0">
                <a:latin typeface="Georgia"/>
                <a:cs typeface="Georgia"/>
              </a:rPr>
              <a:t>In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above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code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inner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loop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will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execute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just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once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in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first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iteration,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twice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in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second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iteration,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thrice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in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23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second 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iteration,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so</a:t>
            </a:r>
            <a:r>
              <a:rPr sz="1100" spc="-4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on.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For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n=10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number</a:t>
            </a:r>
            <a:r>
              <a:rPr sz="1100" spc="-40" dirty="0">
                <a:latin typeface="Georgia"/>
                <a:cs typeface="Georgia"/>
              </a:rPr>
              <a:t> of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iteration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can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be 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calculated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as:-</a:t>
            </a:r>
            <a:endParaRPr sz="1100">
              <a:latin typeface="Georgia"/>
              <a:cs typeface="Georgia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140" dirty="0">
                <a:latin typeface="Georgia"/>
                <a:cs typeface="Georgia"/>
              </a:rPr>
              <a:t>+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70" dirty="0">
                <a:latin typeface="Georgia"/>
                <a:cs typeface="Georgia"/>
              </a:rPr>
              <a:t>2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140" dirty="0">
                <a:latin typeface="Georgia"/>
                <a:cs typeface="Georgia"/>
              </a:rPr>
              <a:t>+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65" dirty="0">
                <a:latin typeface="Georgia"/>
                <a:cs typeface="Georgia"/>
              </a:rPr>
              <a:t>3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140" dirty="0">
                <a:latin typeface="Georgia"/>
                <a:cs typeface="Georgia"/>
              </a:rPr>
              <a:t>+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80" dirty="0">
                <a:latin typeface="Georgia"/>
                <a:cs typeface="Georgia"/>
              </a:rPr>
              <a:t>4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140" dirty="0">
                <a:latin typeface="Georgia"/>
                <a:cs typeface="Georgia"/>
              </a:rPr>
              <a:t>+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5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140" dirty="0">
                <a:latin typeface="Georgia"/>
                <a:cs typeface="Georgia"/>
              </a:rPr>
              <a:t>+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.</a:t>
            </a:r>
            <a:r>
              <a:rPr sz="1100" spc="215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.</a:t>
            </a:r>
            <a:r>
              <a:rPr sz="1100" spc="210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.</a:t>
            </a:r>
            <a:r>
              <a:rPr sz="1100" spc="210" dirty="0">
                <a:latin typeface="Georgia"/>
                <a:cs typeface="Georgia"/>
              </a:rPr>
              <a:t> </a:t>
            </a:r>
            <a:r>
              <a:rPr sz="1100" spc="140" dirty="0">
                <a:latin typeface="Georgia"/>
                <a:cs typeface="Georgia"/>
              </a:rPr>
              <a:t>+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80" dirty="0">
                <a:latin typeface="Georgia"/>
                <a:cs typeface="Georgia"/>
              </a:rPr>
              <a:t>9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140" dirty="0">
                <a:latin typeface="Georgia"/>
                <a:cs typeface="Georgia"/>
              </a:rPr>
              <a:t>+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10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140" dirty="0">
                <a:latin typeface="Georgia"/>
                <a:cs typeface="Georgia"/>
              </a:rPr>
              <a:t>=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55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1360" y="3174362"/>
            <a:ext cx="1722120" cy="27305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434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235" dirty="0">
                <a:latin typeface="SimSun"/>
                <a:cs typeface="SimSun"/>
                <a:hlinkClick r:id="rId5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5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33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5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5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260" dirty="0">
                <a:latin typeface="SimSun"/>
                <a:cs typeface="SimSun"/>
              </a:rPr>
              <a:t>  </a:t>
            </a:r>
            <a:r>
              <a:rPr sz="400" spc="-40" dirty="0">
                <a:latin typeface="SimSun"/>
                <a:cs typeface="SimSun"/>
                <a:hlinkClick r:id="rId7" action="ppaction://hlinksldjump"/>
              </a:rPr>
              <a:t>.</a:t>
            </a:r>
            <a:r>
              <a:rPr sz="400" spc="265" dirty="0">
                <a:latin typeface="SimSun"/>
                <a:cs typeface="SimSun"/>
                <a:hlinkClick r:id="rId7" action="ppaction://hlinksldjump"/>
              </a:rPr>
              <a:t> </a:t>
            </a:r>
            <a:r>
              <a:rPr sz="400" spc="270" dirty="0">
                <a:latin typeface="SimSun"/>
                <a:cs typeface="SimSun"/>
                <a:hlinkClick r:id="rId7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7" action="ppaction://hlinksldjump"/>
              </a:rPr>
              <a:t>.</a:t>
            </a:r>
            <a:r>
              <a:rPr sz="400" spc="140" dirty="0">
                <a:latin typeface="SimSun"/>
                <a:cs typeface="SimSun"/>
              </a:rPr>
              <a:t> 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21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31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L="12700">
              <a:lnSpc>
                <a:spcPts val="45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235" dirty="0">
                <a:latin typeface="SimSun"/>
                <a:cs typeface="SimSun"/>
                <a:hlinkClick r:id="rId4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434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4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4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40" dirty="0">
                <a:latin typeface="SimSun"/>
                <a:cs typeface="SimSun"/>
                <a:hlinkClick r:id="rId4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4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8" action="ppaction://hlinksldjump"/>
              </a:rPr>
              <a:t>.</a:t>
            </a:r>
            <a:r>
              <a:rPr sz="400" spc="165" dirty="0">
                <a:latin typeface="SimSun"/>
                <a:cs typeface="SimSun"/>
                <a:hlinkClick r:id="rId8" action="ppaction://hlinksldjump"/>
              </a:rPr>
              <a:t> </a:t>
            </a:r>
            <a:r>
              <a:rPr sz="400" spc="170" dirty="0">
                <a:latin typeface="SimSun"/>
                <a:cs typeface="SimSun"/>
                <a:hlinkClick r:id="rId8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8" action="ppaction://hlinksldjump"/>
              </a:rPr>
              <a:t>.</a:t>
            </a:r>
            <a:r>
              <a:rPr sz="400" spc="-40" dirty="0">
                <a:latin typeface="SimSun"/>
                <a:cs typeface="SimSun"/>
              </a:rPr>
              <a:t>	.</a:t>
            </a:r>
            <a:r>
              <a:rPr sz="400" spc="28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20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R="92710" algn="r">
              <a:lnSpc>
                <a:spcPts val="690"/>
              </a:lnSpc>
            </a:pPr>
            <a:fld id="{81D60167-4931-47E6-BA6A-407CBD079E47}" type="slidenum">
              <a:rPr sz="600" dirty="0">
                <a:latin typeface="Lucida Console"/>
                <a:cs typeface="Lucida Console"/>
              </a:rPr>
              <a:t>8</a:t>
            </a:fld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/</a:t>
            </a:r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17</a:t>
            </a:r>
            <a:endParaRPr sz="600">
              <a:latin typeface="Lucida Console"/>
              <a:cs typeface="Lucida Console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2379"/>
            <a:ext cx="28905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</a:rPr>
              <a:t>Dependent</a:t>
            </a:r>
            <a:r>
              <a:rPr sz="1400" spc="100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Quadratic</a:t>
            </a:r>
            <a:r>
              <a:rPr sz="1400" spc="105" dirty="0">
                <a:solidFill>
                  <a:srgbClr val="FFFFFF"/>
                </a:solidFill>
              </a:rPr>
              <a:t> </a:t>
            </a:r>
            <a:r>
              <a:rPr sz="1400" spc="-15" dirty="0">
                <a:solidFill>
                  <a:srgbClr val="FFFFFF"/>
                </a:solidFill>
              </a:rPr>
              <a:t>Loop</a:t>
            </a:r>
            <a:r>
              <a:rPr sz="1400" spc="105" dirty="0">
                <a:solidFill>
                  <a:srgbClr val="FFFFFF"/>
                </a:solidFill>
              </a:rPr>
              <a:t> </a:t>
            </a:r>
            <a:r>
              <a:rPr sz="1400" spc="-5" dirty="0">
                <a:solidFill>
                  <a:srgbClr val="FFFFFF"/>
                </a:solidFill>
              </a:rPr>
              <a:t>(contd..)</a:t>
            </a:r>
            <a:endParaRPr sz="1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0" y="1814410"/>
            <a:ext cx="63296" cy="632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0" y="2110486"/>
            <a:ext cx="63296" cy="632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070" y="2406548"/>
            <a:ext cx="63296" cy="632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0444" y="566722"/>
            <a:ext cx="4407535" cy="2462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135255">
              <a:lnSpc>
                <a:spcPct val="154000"/>
              </a:lnSpc>
              <a:spcBef>
                <a:spcPts val="100"/>
              </a:spcBef>
            </a:pPr>
            <a:r>
              <a:rPr sz="1100" spc="-30" dirty="0">
                <a:latin typeface="Georgia"/>
                <a:cs typeface="Georgia"/>
              </a:rPr>
              <a:t>If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55" dirty="0">
                <a:latin typeface="Georgia"/>
                <a:cs typeface="Georgia"/>
              </a:rPr>
              <a:t>we</a:t>
            </a:r>
            <a:r>
              <a:rPr sz="1100" spc="-5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calculate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average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this</a:t>
            </a:r>
            <a:r>
              <a:rPr sz="1100" spc="-10" dirty="0">
                <a:latin typeface="Georgia"/>
                <a:cs typeface="Georgia"/>
              </a:rPr>
              <a:t> loop(55/10=5.5),</a:t>
            </a:r>
            <a:r>
              <a:rPr sz="1100" spc="245" dirty="0">
                <a:latin typeface="Georgia"/>
                <a:cs typeface="Georgia"/>
              </a:rPr>
              <a:t> </a:t>
            </a:r>
            <a:r>
              <a:rPr sz="1100" spc="-55" dirty="0">
                <a:latin typeface="Georgia"/>
                <a:cs typeface="Georgia"/>
              </a:rPr>
              <a:t>we</a:t>
            </a:r>
            <a:r>
              <a:rPr sz="1100" spc="15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will</a:t>
            </a:r>
            <a:r>
              <a:rPr sz="1100" spc="22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observe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that it </a:t>
            </a:r>
            <a:r>
              <a:rPr sz="1100" spc="-35" dirty="0">
                <a:latin typeface="Georgia"/>
                <a:cs typeface="Georgia"/>
              </a:rPr>
              <a:t>is</a:t>
            </a:r>
            <a:r>
              <a:rPr sz="1100" spc="-30" dirty="0">
                <a:latin typeface="Georgia"/>
                <a:cs typeface="Georgia"/>
              </a:rPr>
              <a:t> equal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to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number</a:t>
            </a:r>
            <a:r>
              <a:rPr sz="1100" spc="-40" dirty="0">
                <a:latin typeface="Georgia"/>
                <a:cs typeface="Georgia"/>
              </a:rPr>
              <a:t> of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iteration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in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outer</a:t>
            </a:r>
            <a:r>
              <a:rPr sz="1100" spc="225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loop(n)+1 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divided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by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2.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In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general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terms,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inner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loop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iterates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20" dirty="0">
                <a:latin typeface="Georgia"/>
                <a:cs typeface="Georgia"/>
              </a:rPr>
              <a:t>(n+1)/2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times.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So,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f(n)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140" dirty="0">
                <a:latin typeface="Georgia"/>
                <a:cs typeface="Georgia"/>
              </a:rPr>
              <a:t>=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(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n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140" dirty="0">
                <a:latin typeface="Georgia"/>
                <a:cs typeface="Georgia"/>
              </a:rPr>
              <a:t>+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1)/2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1010"/>
              </a:spcBef>
            </a:pPr>
            <a:r>
              <a:rPr sz="1100" spc="5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function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can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20" dirty="0">
                <a:latin typeface="Georgia"/>
                <a:cs typeface="Georgia"/>
              </a:rPr>
              <a:t>b</a:t>
            </a:r>
            <a:r>
              <a:rPr sz="1100" spc="-50" dirty="0">
                <a:latin typeface="Georgia"/>
                <a:cs typeface="Georgia"/>
              </a:rPr>
              <a:t>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expanded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70" dirty="0">
                <a:latin typeface="Georgia"/>
                <a:cs typeface="Georgia"/>
              </a:rPr>
              <a:t>1</a:t>
            </a:r>
            <a:r>
              <a:rPr sz="1100" i="1" spc="45" dirty="0">
                <a:latin typeface="Verdana"/>
                <a:cs typeface="Verdana"/>
              </a:rPr>
              <a:t>/</a:t>
            </a:r>
            <a:r>
              <a:rPr sz="1100" spc="-60" dirty="0">
                <a:latin typeface="Georgia"/>
                <a:cs typeface="Georgia"/>
              </a:rPr>
              <a:t>2n</a:t>
            </a:r>
            <a:r>
              <a:rPr sz="1200" spc="-37" baseline="27777" dirty="0">
                <a:latin typeface="Georgia"/>
                <a:cs typeface="Georgia"/>
              </a:rPr>
              <a:t>2</a:t>
            </a:r>
            <a:r>
              <a:rPr sz="1200" baseline="27777" dirty="0">
                <a:latin typeface="Georgia"/>
                <a:cs typeface="Georgia"/>
              </a:rPr>
              <a:t> </a:t>
            </a:r>
            <a:r>
              <a:rPr sz="1200" spc="-142" baseline="27777" dirty="0">
                <a:latin typeface="Georgia"/>
                <a:cs typeface="Georg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70" dirty="0">
                <a:latin typeface="Georgia"/>
                <a:cs typeface="Georgia"/>
              </a:rPr>
              <a:t>1</a:t>
            </a:r>
            <a:r>
              <a:rPr sz="1100" i="1" spc="40" dirty="0">
                <a:latin typeface="Verdana"/>
                <a:cs typeface="Verdana"/>
              </a:rPr>
              <a:t>/</a:t>
            </a:r>
            <a:r>
              <a:rPr sz="1100" spc="-60" dirty="0">
                <a:latin typeface="Georgia"/>
                <a:cs typeface="Georgia"/>
              </a:rPr>
              <a:t>2n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1010"/>
              </a:spcBef>
            </a:pPr>
            <a:r>
              <a:rPr sz="1100" spc="-5" dirty="0">
                <a:latin typeface="Georgia"/>
                <a:cs typeface="Georgia"/>
              </a:rPr>
              <a:t>Step1:</a:t>
            </a:r>
            <a:r>
              <a:rPr sz="1100" spc="21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Set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coeﬀicient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each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term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to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35" dirty="0">
                <a:latin typeface="Georgia"/>
                <a:cs typeface="Georgia"/>
              </a:rPr>
              <a:t>1,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so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now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55" dirty="0">
                <a:latin typeface="Georgia"/>
                <a:cs typeface="Georgia"/>
              </a:rPr>
              <a:t>we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have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n</a:t>
            </a:r>
            <a:r>
              <a:rPr sz="1200" spc="-52" baseline="27777" dirty="0">
                <a:latin typeface="Georgia"/>
                <a:cs typeface="Georgia"/>
              </a:rPr>
              <a:t>2</a:t>
            </a:r>
            <a:r>
              <a:rPr sz="1200" spc="89" baseline="27777" dirty="0">
                <a:latin typeface="Georgia"/>
                <a:cs typeface="Georg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140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Georgia"/>
                <a:cs typeface="Georgia"/>
              </a:rPr>
              <a:t>n.</a:t>
            </a:r>
            <a:endParaRPr sz="1100">
              <a:latin typeface="Georgia"/>
              <a:cs typeface="Georgia"/>
            </a:endParaRPr>
          </a:p>
          <a:p>
            <a:pPr marL="314960" marR="253365">
              <a:lnSpc>
                <a:spcPct val="154000"/>
              </a:lnSpc>
              <a:spcBef>
                <a:spcPts val="300"/>
              </a:spcBef>
            </a:pPr>
            <a:r>
              <a:rPr sz="1100" spc="-25" dirty="0">
                <a:latin typeface="Georgia"/>
                <a:cs typeface="Georgia"/>
              </a:rPr>
              <a:t>Step2: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Keep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largest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term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discard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rest,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so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discard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n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Big-oh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notation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can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be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given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as:-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715"/>
              </a:spcBef>
            </a:pPr>
            <a:r>
              <a:rPr sz="1100" spc="-25" dirty="0">
                <a:latin typeface="Georgia"/>
                <a:cs typeface="Georgia"/>
              </a:rPr>
              <a:t>f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spc="-45" dirty="0">
                <a:latin typeface="Georgia"/>
                <a:cs typeface="Georgia"/>
              </a:rPr>
              <a:t>n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Georgia"/>
                <a:cs typeface="Georgia"/>
              </a:rPr>
              <a:t>O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spc="-45" dirty="0">
                <a:latin typeface="Georgia"/>
                <a:cs typeface="Georgia"/>
              </a:rPr>
              <a:t>n</a:t>
            </a:r>
            <a:r>
              <a:rPr sz="1200" spc="30" baseline="27777" dirty="0">
                <a:latin typeface="Georgia"/>
                <a:cs typeface="Georgia"/>
              </a:rPr>
              <a:t>2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1360" y="3174362"/>
            <a:ext cx="1722120" cy="27305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434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235" dirty="0">
                <a:latin typeface="SimSun"/>
                <a:cs typeface="SimSun"/>
                <a:hlinkClick r:id="rId5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5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33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5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5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260" dirty="0">
                <a:latin typeface="SimSun"/>
                <a:cs typeface="SimSun"/>
              </a:rPr>
              <a:t>  </a:t>
            </a:r>
            <a:r>
              <a:rPr sz="400" spc="-40" dirty="0">
                <a:latin typeface="SimSun"/>
                <a:cs typeface="SimSun"/>
                <a:hlinkClick r:id="rId7" action="ppaction://hlinksldjump"/>
              </a:rPr>
              <a:t>.</a:t>
            </a:r>
            <a:r>
              <a:rPr sz="400" spc="265" dirty="0">
                <a:latin typeface="SimSun"/>
                <a:cs typeface="SimSun"/>
                <a:hlinkClick r:id="rId7" action="ppaction://hlinksldjump"/>
              </a:rPr>
              <a:t> </a:t>
            </a:r>
            <a:r>
              <a:rPr sz="400" spc="270" dirty="0">
                <a:latin typeface="SimSun"/>
                <a:cs typeface="SimSun"/>
                <a:hlinkClick r:id="rId7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7" action="ppaction://hlinksldjump"/>
              </a:rPr>
              <a:t>.</a:t>
            </a:r>
            <a:r>
              <a:rPr sz="400" spc="140" dirty="0">
                <a:latin typeface="SimSun"/>
                <a:cs typeface="SimSun"/>
              </a:rPr>
              <a:t> 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21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31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L="12700">
              <a:lnSpc>
                <a:spcPts val="45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235" dirty="0">
                <a:latin typeface="SimSun"/>
                <a:cs typeface="SimSun"/>
                <a:hlinkClick r:id="rId4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434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4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4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40" dirty="0">
                <a:latin typeface="SimSun"/>
                <a:cs typeface="SimSun"/>
                <a:hlinkClick r:id="rId4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4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8" action="ppaction://hlinksldjump"/>
              </a:rPr>
              <a:t>.</a:t>
            </a:r>
            <a:r>
              <a:rPr sz="400" spc="165" dirty="0">
                <a:latin typeface="SimSun"/>
                <a:cs typeface="SimSun"/>
                <a:hlinkClick r:id="rId8" action="ppaction://hlinksldjump"/>
              </a:rPr>
              <a:t> </a:t>
            </a:r>
            <a:r>
              <a:rPr sz="400" spc="170" dirty="0">
                <a:latin typeface="SimSun"/>
                <a:cs typeface="SimSun"/>
                <a:hlinkClick r:id="rId8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8" action="ppaction://hlinksldjump"/>
              </a:rPr>
              <a:t>.</a:t>
            </a:r>
            <a:r>
              <a:rPr sz="400" spc="-40" dirty="0">
                <a:latin typeface="SimSun"/>
                <a:cs typeface="SimSun"/>
              </a:rPr>
              <a:t>	.</a:t>
            </a:r>
            <a:r>
              <a:rPr sz="400" spc="28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20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R="92710" algn="r">
              <a:lnSpc>
                <a:spcPts val="690"/>
              </a:lnSpc>
            </a:pPr>
            <a:fld id="{81D60167-4931-47E6-BA6A-407CBD079E47}" type="slidenum">
              <a:rPr sz="600" dirty="0">
                <a:latin typeface="Lucida Console"/>
                <a:cs typeface="Lucida Console"/>
              </a:rPr>
              <a:t>9</a:t>
            </a:fld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/</a:t>
            </a:r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17</a:t>
            </a:r>
            <a:endParaRPr sz="600">
              <a:latin typeface="Lucida Console"/>
              <a:cs typeface="Lucida Console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1397</Words>
  <Application>Microsoft Office PowerPoint</Application>
  <PresentationFormat>Custom</PresentationFormat>
  <Paragraphs>156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SimSun</vt:lpstr>
      <vt:lpstr>Arial</vt:lpstr>
      <vt:lpstr>Calibri</vt:lpstr>
      <vt:lpstr>Cambria</vt:lpstr>
      <vt:lpstr>Georgia</vt:lpstr>
      <vt:lpstr>Lucida Console</vt:lpstr>
      <vt:lpstr>Lucida Sans Unicode</vt:lpstr>
      <vt:lpstr>Microsoft Sans Serif</vt:lpstr>
      <vt:lpstr>Verdana</vt:lpstr>
      <vt:lpstr>Office Theme</vt:lpstr>
      <vt:lpstr>PowerPoint Presentation</vt:lpstr>
      <vt:lpstr>Contents</vt:lpstr>
      <vt:lpstr>Looping Analysis</vt:lpstr>
      <vt:lpstr>Looping Analysis</vt:lpstr>
      <vt:lpstr>Logarithmic loops</vt:lpstr>
      <vt:lpstr>Quadratic Loop</vt:lpstr>
      <vt:lpstr>Linear Logarithmic Loop</vt:lpstr>
      <vt:lpstr>Dependent Quadratic Loop</vt:lpstr>
      <vt:lpstr>Dependent Quadratic Loop (contd..)</vt:lpstr>
      <vt:lpstr>Growth-rate Functions</vt:lpstr>
      <vt:lpstr>Growth-rate Functions (contd..)</vt:lpstr>
      <vt:lpstr>Exercise</vt:lpstr>
      <vt:lpstr>Exercise</vt:lpstr>
      <vt:lpstr>Exercise</vt:lpstr>
      <vt:lpstr>Exercise</vt:lpstr>
      <vt:lpstr>Exercise</vt:lpstr>
      <vt:lpstr>[1] Goodrich and Tamassia ‘Data Structures and Algorithms in java ’, Wiley, India.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Lecture 17</dc:creator>
  <cp:lastModifiedBy>Abdul Aleem</cp:lastModifiedBy>
  <cp:revision>1</cp:revision>
  <dcterms:created xsi:type="dcterms:W3CDTF">2023-09-14T10:27:18Z</dcterms:created>
  <dcterms:modified xsi:type="dcterms:W3CDTF">2023-12-02T15:34:43Z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2021-05-24T00:00:00Z</vt:filetime>
  </property>
</Properties>
</file>