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419498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5844" y="2530892"/>
            <a:ext cx="4358411" cy="541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4419498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584729"/>
            <a:ext cx="4358411" cy="1574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44" y="3344397"/>
            <a:ext cx="3041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1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35692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401338"/>
            <a:ext cx="4483735" cy="496570"/>
            <a:chOff x="87743" y="401338"/>
            <a:chExt cx="4483735" cy="496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796074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783373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407479"/>
              <a:ext cx="50749" cy="3885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401338"/>
              <a:ext cx="4432935" cy="445770"/>
            </a:xfrm>
            <a:custGeom>
              <a:avLst/>
              <a:gdLst/>
              <a:ahLst/>
              <a:cxnLst/>
              <a:rect l="l" t="t" r="r" b="b"/>
              <a:pathLst>
                <a:path w="4432935" h="445769">
                  <a:moveTo>
                    <a:pt x="4432566" y="0"/>
                  </a:moveTo>
                  <a:lnTo>
                    <a:pt x="0" y="0"/>
                  </a:lnTo>
                  <a:lnTo>
                    <a:pt x="0" y="394735"/>
                  </a:lnTo>
                  <a:lnTo>
                    <a:pt x="4008" y="414460"/>
                  </a:lnTo>
                  <a:lnTo>
                    <a:pt x="14922" y="430613"/>
                  </a:lnTo>
                  <a:lnTo>
                    <a:pt x="31075" y="441527"/>
                  </a:lnTo>
                  <a:lnTo>
                    <a:pt x="50800" y="445535"/>
                  </a:lnTo>
                  <a:lnTo>
                    <a:pt x="4381765" y="445535"/>
                  </a:lnTo>
                  <a:lnTo>
                    <a:pt x="4401490" y="441527"/>
                  </a:lnTo>
                  <a:lnTo>
                    <a:pt x="4417643" y="430613"/>
                  </a:lnTo>
                  <a:lnTo>
                    <a:pt x="4428558" y="414460"/>
                  </a:lnTo>
                  <a:lnTo>
                    <a:pt x="4432566" y="3947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445576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h="369569">
                  <a:moveTo>
                    <a:pt x="0" y="3695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4328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4201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4074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1718" y="467979"/>
            <a:ext cx="3225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1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19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8917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Java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Statement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Queue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Insertion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02" y="419382"/>
            <a:ext cx="3960228" cy="29348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322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Deletion</a:t>
            </a:r>
            <a:r>
              <a:rPr spc="20" dirty="0"/>
              <a:t> </a:t>
            </a:r>
            <a:r>
              <a:rPr spc="10" dirty="0"/>
              <a:t>of</a:t>
            </a:r>
            <a:r>
              <a:rPr spc="25" dirty="0"/>
              <a:t> </a:t>
            </a:r>
            <a:r>
              <a:rPr spc="15" dirty="0"/>
              <a:t>Element</a:t>
            </a:r>
            <a:r>
              <a:rPr spc="25" dirty="0"/>
              <a:t> </a:t>
            </a:r>
            <a:r>
              <a:rPr spc="15" dirty="0"/>
              <a:t>from</a:t>
            </a:r>
            <a:r>
              <a:rPr spc="25" dirty="0"/>
              <a:t> </a:t>
            </a:r>
            <a:r>
              <a:rPr spc="20" dirty="0"/>
              <a:t>Queue</a:t>
            </a:r>
            <a:r>
              <a:rPr spc="25" dirty="0"/>
              <a:t> </a:t>
            </a:r>
            <a:r>
              <a:rPr spc="10" dirty="0"/>
              <a:t>using</a:t>
            </a:r>
            <a:r>
              <a:rPr spc="25" dirty="0"/>
              <a:t> </a:t>
            </a:r>
            <a:r>
              <a:rPr spc="10" dirty="0"/>
              <a:t>Linked</a:t>
            </a:r>
            <a:r>
              <a:rPr spc="25" dirty="0"/>
              <a:t> </a:t>
            </a:r>
            <a:r>
              <a:rPr spc="10" dirty="0"/>
              <a:t>List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57452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371155"/>
            <a:ext cx="3742054" cy="80645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spc="-5" dirty="0">
                <a:latin typeface="Arial"/>
                <a:cs typeface="Arial"/>
              </a:rPr>
              <a:t>Delete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Operation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</a:t>
            </a:r>
            <a:r>
              <a:rPr sz="1100" b="1" spc="-10" dirty="0">
                <a:latin typeface="Arial"/>
                <a:cs typeface="Arial"/>
              </a:rPr>
              <a:t> Queue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using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linked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289560" marR="5080" indent="-277495">
              <a:lnSpc>
                <a:spcPts val="2080"/>
              </a:lnSpc>
              <a:spcBef>
                <a:spcPts val="5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Similar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linked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Consider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linked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representation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below: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042" y="1259553"/>
            <a:ext cx="2491804" cy="6034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948876"/>
            <a:ext cx="432625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first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" dirty="0">
                <a:latin typeface="Microsoft Sans Serif"/>
                <a:cs typeface="Microsoft Sans Serif"/>
              </a:rPr>
              <a:t>(a)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Set: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ptr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FRONT,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FRONT.link,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ptr.link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3973" y="2542248"/>
            <a:ext cx="2700051" cy="9000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49275"/>
          </a:xfrm>
          <a:custGeom>
            <a:avLst/>
            <a:gdLst/>
            <a:ahLst/>
            <a:cxnLst/>
            <a:rect l="l" t="t" r="r" b="b"/>
            <a:pathLst>
              <a:path w="4608195" h="549275">
                <a:moveTo>
                  <a:pt x="4608004" y="0"/>
                </a:moveTo>
                <a:lnTo>
                  <a:pt x="0" y="0"/>
                </a:lnTo>
                <a:lnTo>
                  <a:pt x="0" y="549236"/>
                </a:lnTo>
                <a:lnTo>
                  <a:pt x="4608004" y="5492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10" dirty="0"/>
              <a:t>Deletion</a:t>
            </a:r>
            <a:r>
              <a:rPr spc="20" dirty="0"/>
              <a:t> </a:t>
            </a:r>
            <a:r>
              <a:rPr spc="10" dirty="0"/>
              <a:t>of</a:t>
            </a:r>
            <a:r>
              <a:rPr spc="25" dirty="0"/>
              <a:t> </a:t>
            </a:r>
            <a:r>
              <a:rPr spc="15" dirty="0"/>
              <a:t>Element</a:t>
            </a:r>
            <a:r>
              <a:rPr spc="25" dirty="0"/>
              <a:t> </a:t>
            </a:r>
            <a:r>
              <a:rPr spc="15" dirty="0"/>
              <a:t>from</a:t>
            </a:r>
            <a:r>
              <a:rPr spc="20" dirty="0"/>
              <a:t> Queue</a:t>
            </a:r>
            <a:r>
              <a:rPr spc="25" dirty="0"/>
              <a:t> </a:t>
            </a:r>
            <a:r>
              <a:rPr spc="10" dirty="0"/>
              <a:t>using</a:t>
            </a:r>
            <a:r>
              <a:rPr spc="25" dirty="0"/>
              <a:t> </a:t>
            </a:r>
            <a:r>
              <a:rPr spc="10" dirty="0"/>
              <a:t>Linked </a:t>
            </a:r>
            <a:r>
              <a:rPr spc="-360" dirty="0"/>
              <a:t> </a:t>
            </a:r>
            <a:r>
              <a:rPr spc="10" dirty="0"/>
              <a:t>List(Contd.)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9424" y="872321"/>
            <a:ext cx="1114439" cy="7351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667" y="856003"/>
            <a:ext cx="4403090" cy="117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1245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(b)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entire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ptr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to.</a:t>
            </a:r>
            <a:endParaRPr sz="1100">
              <a:latin typeface="Microsoft Sans Serif"/>
              <a:cs typeface="Microsoft Sans Serif"/>
            </a:endParaRPr>
          </a:p>
          <a:p>
            <a:pPr marL="58419" marR="5080">
              <a:lnSpc>
                <a:spcPct val="154000"/>
              </a:lnSpc>
              <a:spcBef>
                <a:spcPts val="935"/>
              </a:spcBef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you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want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more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items,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899" y="2155672"/>
            <a:ext cx="2310213" cy="9335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1117" y="2418348"/>
            <a:ext cx="1421804" cy="6752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49275"/>
          </a:xfrm>
          <a:custGeom>
            <a:avLst/>
            <a:gdLst/>
            <a:ahLst/>
            <a:cxnLst/>
            <a:rect l="l" t="t" r="r" b="b"/>
            <a:pathLst>
              <a:path w="4608195" h="549275">
                <a:moveTo>
                  <a:pt x="4608004" y="0"/>
                </a:moveTo>
                <a:lnTo>
                  <a:pt x="0" y="0"/>
                </a:lnTo>
                <a:lnTo>
                  <a:pt x="0" y="549236"/>
                </a:lnTo>
                <a:lnTo>
                  <a:pt x="4608004" y="5492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10" dirty="0"/>
              <a:t>Deletion</a:t>
            </a:r>
            <a:r>
              <a:rPr spc="20" dirty="0"/>
              <a:t> </a:t>
            </a:r>
            <a:r>
              <a:rPr spc="10" dirty="0"/>
              <a:t>of</a:t>
            </a:r>
            <a:r>
              <a:rPr spc="25" dirty="0"/>
              <a:t> </a:t>
            </a:r>
            <a:r>
              <a:rPr spc="15" dirty="0"/>
              <a:t>Element</a:t>
            </a:r>
            <a:r>
              <a:rPr spc="25" dirty="0"/>
              <a:t> </a:t>
            </a:r>
            <a:r>
              <a:rPr spc="15" dirty="0"/>
              <a:t>from</a:t>
            </a:r>
            <a:r>
              <a:rPr spc="25" dirty="0"/>
              <a:t> </a:t>
            </a:r>
            <a:r>
              <a:rPr spc="20" dirty="0"/>
              <a:t>Queue</a:t>
            </a:r>
            <a:r>
              <a:rPr spc="25" dirty="0"/>
              <a:t> </a:t>
            </a:r>
            <a:r>
              <a:rPr spc="10" dirty="0"/>
              <a:t>using</a:t>
            </a:r>
            <a:r>
              <a:rPr spc="25" dirty="0"/>
              <a:t> </a:t>
            </a:r>
            <a:r>
              <a:rPr spc="10" dirty="0"/>
              <a:t>Linked</a:t>
            </a:r>
            <a:r>
              <a:rPr spc="25" dirty="0"/>
              <a:t> </a:t>
            </a:r>
            <a:r>
              <a:rPr spc="10" dirty="0"/>
              <a:t>List </a:t>
            </a:r>
            <a:r>
              <a:rPr spc="-360" dirty="0"/>
              <a:t> </a:t>
            </a:r>
            <a:r>
              <a:rPr spc="10" dirty="0"/>
              <a:t>(continued)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706231"/>
            <a:ext cx="3034030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becomes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empty.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i.e.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REAR=NULL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203" y="1423670"/>
            <a:ext cx="1594477" cy="8682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3915" y="1636765"/>
            <a:ext cx="1462691" cy="6849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2308592"/>
            <a:ext cx="3300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resultant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empty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redrawn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below: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0507" y="2650773"/>
            <a:ext cx="1298676" cy="37241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49275"/>
          </a:xfrm>
          <a:custGeom>
            <a:avLst/>
            <a:gdLst/>
            <a:ahLst/>
            <a:cxnLst/>
            <a:rect l="l" t="t" r="r" b="b"/>
            <a:pathLst>
              <a:path w="4608195" h="549275">
                <a:moveTo>
                  <a:pt x="4608004" y="0"/>
                </a:moveTo>
                <a:lnTo>
                  <a:pt x="0" y="0"/>
                </a:lnTo>
                <a:lnTo>
                  <a:pt x="0" y="549236"/>
                </a:lnTo>
                <a:lnTo>
                  <a:pt x="4608004" y="5492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10" dirty="0"/>
              <a:t>Deletion</a:t>
            </a:r>
            <a:r>
              <a:rPr spc="20" dirty="0"/>
              <a:t> </a:t>
            </a:r>
            <a:r>
              <a:rPr spc="10" dirty="0"/>
              <a:t>of</a:t>
            </a:r>
            <a:r>
              <a:rPr spc="25" dirty="0"/>
              <a:t> </a:t>
            </a:r>
            <a:r>
              <a:rPr spc="15" dirty="0"/>
              <a:t>Element</a:t>
            </a:r>
            <a:r>
              <a:rPr spc="25" dirty="0"/>
              <a:t> </a:t>
            </a:r>
            <a:r>
              <a:rPr spc="15" dirty="0"/>
              <a:t>from</a:t>
            </a:r>
            <a:r>
              <a:rPr spc="25" dirty="0"/>
              <a:t> </a:t>
            </a:r>
            <a:r>
              <a:rPr spc="20" dirty="0"/>
              <a:t>Queue</a:t>
            </a:r>
            <a:r>
              <a:rPr spc="25" dirty="0"/>
              <a:t> </a:t>
            </a:r>
            <a:r>
              <a:rPr spc="10" dirty="0"/>
              <a:t>using</a:t>
            </a:r>
            <a:r>
              <a:rPr spc="25" dirty="0"/>
              <a:t> </a:t>
            </a:r>
            <a:r>
              <a:rPr spc="10" dirty="0"/>
              <a:t>Linked</a:t>
            </a:r>
            <a:r>
              <a:rPr spc="25" dirty="0"/>
              <a:t> </a:t>
            </a:r>
            <a:r>
              <a:rPr spc="10" dirty="0"/>
              <a:t>List </a:t>
            </a:r>
            <a:r>
              <a:rPr spc="-360" dirty="0"/>
              <a:t> </a:t>
            </a:r>
            <a:r>
              <a:rPr spc="1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650479"/>
            <a:ext cx="3964940" cy="26066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spc="-10" dirty="0">
                <a:latin typeface="Arial"/>
                <a:cs typeface="Arial"/>
              </a:rPr>
              <a:t>Pseudo-code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for</a:t>
            </a:r>
            <a:r>
              <a:rPr sz="1100" b="1" spc="-5" dirty="0">
                <a:latin typeface="Arial"/>
                <a:cs typeface="Arial"/>
              </a:rPr>
              <a:t> delete operation in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queue</a:t>
            </a:r>
            <a:r>
              <a:rPr sz="1100" b="1" spc="-5" dirty="0">
                <a:latin typeface="Arial"/>
                <a:cs typeface="Arial"/>
              </a:rPr>
              <a:t> using linked list: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" dirty="0">
                <a:latin typeface="Microsoft Sans Serif"/>
                <a:cs typeface="Microsoft Sans Serif"/>
              </a:rPr>
              <a:t>Step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1: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==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then,</a:t>
            </a:r>
            <a:endParaRPr sz="1100">
              <a:latin typeface="Microsoft Sans Serif"/>
              <a:cs typeface="Microsoft Sans Serif"/>
            </a:endParaRPr>
          </a:p>
          <a:p>
            <a:pPr marL="480695" marR="1002665" indent="251460">
              <a:lnSpc>
                <a:spcPct val="154000"/>
              </a:lnSpc>
            </a:pPr>
            <a:r>
              <a:rPr sz="1100" spc="-5" dirty="0">
                <a:latin typeface="Microsoft Sans Serif"/>
                <a:cs typeface="Microsoft Sans Serif"/>
              </a:rPr>
              <a:t>Print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”Queue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Underflow”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Return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Otherwise</a:t>
            </a:r>
            <a:endParaRPr sz="1100">
              <a:latin typeface="Microsoft Sans Serif"/>
              <a:cs typeface="Microsoft Sans Serif"/>
            </a:endParaRPr>
          </a:p>
          <a:p>
            <a:pPr marL="732155">
              <a:lnSpc>
                <a:spcPct val="100000"/>
              </a:lnSpc>
              <a:spcBef>
                <a:spcPts val="710"/>
              </a:spcBef>
            </a:pPr>
            <a:r>
              <a:rPr sz="1100" spc="-5" dirty="0">
                <a:latin typeface="Microsoft Sans Serif"/>
                <a:cs typeface="Microsoft Sans Serif"/>
              </a:rPr>
              <a:t>ptr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endParaRPr sz="1100">
              <a:latin typeface="Microsoft Sans Serif"/>
              <a:cs typeface="Microsoft Sans Serif"/>
            </a:endParaRPr>
          </a:p>
          <a:p>
            <a:pPr marL="732155">
              <a:lnSpc>
                <a:spcPct val="100000"/>
              </a:lnSpc>
              <a:spcBef>
                <a:spcPts val="715"/>
              </a:spcBef>
            </a:pP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FRONT.link</a:t>
            </a:r>
            <a:endParaRPr sz="1100">
              <a:latin typeface="Microsoft Sans Serif"/>
              <a:cs typeface="Microsoft Sans Serif"/>
            </a:endParaRPr>
          </a:p>
          <a:p>
            <a:pPr marL="732155">
              <a:lnSpc>
                <a:spcPct val="100000"/>
              </a:lnSpc>
              <a:spcBef>
                <a:spcPts val="710"/>
              </a:spcBef>
            </a:pPr>
            <a:r>
              <a:rPr sz="1100" spc="-15" dirty="0">
                <a:latin typeface="Microsoft Sans Serif"/>
                <a:cs typeface="Microsoft Sans Serif"/>
              </a:rPr>
              <a:t>ptr.link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5" dirty="0">
                <a:latin typeface="Microsoft Sans Serif"/>
                <a:cs typeface="Microsoft Sans Serif"/>
              </a:rPr>
              <a:t>Step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2: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==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then,</a:t>
            </a:r>
            <a:endParaRPr sz="1100">
              <a:latin typeface="Microsoft Sans Serif"/>
              <a:cs typeface="Microsoft Sans Serif"/>
            </a:endParaRPr>
          </a:p>
          <a:p>
            <a:pPr marL="732155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REAR=NULL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5" dirty="0">
                <a:latin typeface="Microsoft Sans Serif"/>
                <a:cs typeface="Microsoft Sans Serif"/>
              </a:rPr>
              <a:t>Step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3: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Exit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854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Java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Statement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Queue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Deletion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30" y="1122092"/>
            <a:ext cx="4307643" cy="11524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15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54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Queue</a:t>
            </a:r>
            <a:r>
              <a:rPr spc="10" dirty="0"/>
              <a:t> </a:t>
            </a:r>
            <a:r>
              <a:rPr spc="-15" dirty="0"/>
              <a:t>Traversal</a:t>
            </a:r>
            <a:r>
              <a:rPr spc="10" dirty="0"/>
              <a:t> using Linked</a:t>
            </a:r>
            <a:r>
              <a:rPr spc="15" dirty="0"/>
              <a:t> </a:t>
            </a:r>
            <a:r>
              <a:rPr spc="10" dirty="0"/>
              <a:t>List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99338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463002"/>
            <a:ext cx="4178300" cy="456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5" dirty="0">
                <a:latin typeface="Arial"/>
                <a:cs typeface="Arial"/>
              </a:rPr>
              <a:t>Traverse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Operation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Queue </a:t>
            </a:r>
            <a:r>
              <a:rPr sz="1100" b="1" spc="-5" dirty="0">
                <a:latin typeface="Arial"/>
                <a:cs typeface="Arial"/>
              </a:rPr>
              <a:t>using</a:t>
            </a:r>
            <a:r>
              <a:rPr sz="1100" b="1" spc="-10" dirty="0">
                <a:latin typeface="Arial"/>
                <a:cs typeface="Arial"/>
              </a:rPr>
              <a:t> Array: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Visit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starting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REAR.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009" y="999605"/>
            <a:ext cx="2475935" cy="5092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584729"/>
            <a:ext cx="4098925" cy="15741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spc="-10" dirty="0">
                <a:latin typeface="Arial"/>
                <a:cs typeface="Arial"/>
              </a:rPr>
              <a:t>Pseudo-code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for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traverse</a:t>
            </a:r>
            <a:r>
              <a:rPr sz="1100" b="1" spc="-5" dirty="0">
                <a:latin typeface="Arial"/>
                <a:cs typeface="Arial"/>
              </a:rPr>
              <a:t> operation in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queue</a:t>
            </a:r>
            <a:r>
              <a:rPr sz="1100" b="1" spc="-5" dirty="0">
                <a:latin typeface="Arial"/>
                <a:cs typeface="Arial"/>
              </a:rPr>
              <a:t> using linked list: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" dirty="0">
                <a:latin typeface="Microsoft Sans Serif"/>
                <a:cs typeface="Microsoft Sans Serif"/>
              </a:rPr>
              <a:t>Step 1: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PTR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" dirty="0">
                <a:latin typeface="Microsoft Sans Serif"/>
                <a:cs typeface="Microsoft Sans Serif"/>
              </a:rPr>
              <a:t>Step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2: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while(PTR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!=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NULL)</a:t>
            </a:r>
            <a:endParaRPr sz="1100">
              <a:latin typeface="Microsoft Sans Serif"/>
              <a:cs typeface="Microsoft Sans Serif"/>
            </a:endParaRPr>
          </a:p>
          <a:p>
            <a:pPr marL="732155" marR="2399665">
              <a:lnSpc>
                <a:spcPct val="154000"/>
              </a:lnSpc>
            </a:pPr>
            <a:r>
              <a:rPr sz="1100" spc="-5" dirty="0">
                <a:latin typeface="Microsoft Sans Serif"/>
                <a:cs typeface="Microsoft Sans Serif"/>
              </a:rPr>
              <a:t>Print </a:t>
            </a:r>
            <a:r>
              <a:rPr sz="1100" spc="-10" dirty="0">
                <a:latin typeface="Microsoft Sans Serif"/>
                <a:cs typeface="Microsoft Sans Serif"/>
              </a:rPr>
              <a:t>PTR.info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PTR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PTR.link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[End of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loop]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3225265"/>
            <a:ext cx="743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Step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3: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Exit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4131" y="3340829"/>
            <a:ext cx="2406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Microsoft Sans Serif"/>
                <a:cs typeface="Microsoft Sans Serif"/>
              </a:rPr>
              <a:t>16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19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913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Java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Statement 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Queue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Traversal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776" y="736876"/>
            <a:ext cx="3960042" cy="21254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17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52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Practice</a:t>
            </a:r>
            <a:r>
              <a:rPr spc="-45" dirty="0"/>
              <a:t> </a:t>
            </a:r>
            <a:r>
              <a:rPr spc="15" dirty="0"/>
              <a:t>Questions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88708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58772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459915"/>
            <a:ext cx="379222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linked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implementation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what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condition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checking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whether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empty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not?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42898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14191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014118"/>
            <a:ext cx="4079240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pointer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pointer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contain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what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697075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69546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1568282"/>
            <a:ext cx="3989704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Write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count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number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present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linked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implementation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251265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25026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2122459"/>
            <a:ext cx="319405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What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pointers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associated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linked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implementation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queue?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805442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0106" y="280312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18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2932" y="2676649"/>
            <a:ext cx="364871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contains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D.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Write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linked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implementation.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95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964" y="1464366"/>
            <a:ext cx="106680" cy="144780"/>
            <a:chOff x="173964" y="1464366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04" y="1466905"/>
              <a:ext cx="101219" cy="139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6504" y="146690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156" y="148588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809" y="150486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156" y="153649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40" y="1533329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3440" y="15871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419" y="146690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2249" y="1460533"/>
            <a:ext cx="4110354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Michael</a:t>
            </a:r>
            <a:r>
              <a:rPr sz="900" spc="2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T.</a:t>
            </a:r>
            <a:r>
              <a:rPr sz="900" spc="3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Goodrich,</a:t>
            </a:r>
            <a:r>
              <a:rPr sz="900" spc="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3333B2"/>
                </a:solidFill>
                <a:latin typeface="Microsoft Sans Serif"/>
                <a:cs typeface="Microsoft Sans Serif"/>
              </a:rPr>
              <a:t>Roberto</a:t>
            </a:r>
            <a:r>
              <a:rPr sz="900" spc="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Tamassia,</a:t>
            </a:r>
            <a:r>
              <a:rPr sz="900" spc="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Michael</a:t>
            </a:r>
            <a:r>
              <a:rPr sz="900" spc="3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H.</a:t>
            </a:r>
            <a:r>
              <a:rPr sz="900" spc="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Goldwasser</a:t>
            </a:r>
            <a:r>
              <a:rPr sz="900" spc="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‘Data</a:t>
            </a:r>
            <a:r>
              <a:rPr sz="900" spc="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Structures </a:t>
            </a:r>
            <a:r>
              <a:rPr sz="900" spc="-2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and</a:t>
            </a:r>
            <a:r>
              <a:rPr sz="9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Algorithms</a:t>
            </a:r>
            <a:r>
              <a:rPr sz="9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in</a:t>
            </a:r>
            <a:r>
              <a:rPr sz="9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Java’,</a:t>
            </a:r>
            <a:r>
              <a:rPr sz="9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i="1" spc="-5" dirty="0">
                <a:solidFill>
                  <a:srgbClr val="3333B2"/>
                </a:solidFill>
                <a:latin typeface="Arial"/>
                <a:cs typeface="Arial"/>
              </a:rPr>
              <a:t>Wiley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,</a:t>
            </a:r>
            <a:r>
              <a:rPr sz="9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2014.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19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755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Contents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810209"/>
            <a:ext cx="188391" cy="1883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934" y="8261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107" y="803883"/>
            <a:ext cx="2084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Queue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Insertion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using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Linked</a:t>
            </a:r>
            <a:r>
              <a:rPr sz="1100" spc="1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List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273403"/>
            <a:ext cx="188391" cy="1883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3934" y="128934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107" y="1267077"/>
            <a:ext cx="2056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Queue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Deletion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using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Linked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List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1736598"/>
            <a:ext cx="188391" cy="18839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934" y="175169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107" y="1730272"/>
            <a:ext cx="2100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Queue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Traversal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using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Linked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List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2199792"/>
            <a:ext cx="188391" cy="18839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3934" y="221571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107" y="2193466"/>
            <a:ext cx="1186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Practice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Questions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2662986"/>
            <a:ext cx="188391" cy="18839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3934" y="26771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5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2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19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107" y="2656648"/>
            <a:ext cx="730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Re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f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erences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33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Queue</a:t>
            </a:r>
            <a:r>
              <a:rPr spc="15" dirty="0"/>
              <a:t> Insertion</a:t>
            </a:r>
            <a:r>
              <a:rPr spc="20" dirty="0"/>
              <a:t> </a:t>
            </a:r>
            <a:r>
              <a:rPr spc="10" dirty="0"/>
              <a:t>using</a:t>
            </a:r>
            <a:r>
              <a:rPr spc="20" dirty="0"/>
              <a:t> </a:t>
            </a:r>
            <a:r>
              <a:rPr spc="10" dirty="0"/>
              <a:t>Linked</a:t>
            </a:r>
            <a:r>
              <a:rPr spc="20" dirty="0"/>
              <a:t> </a:t>
            </a:r>
            <a:r>
              <a:rPr spc="10" dirty="0"/>
              <a:t>List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99338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57452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8854" y="1350448"/>
            <a:ext cx="1379049" cy="37310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00263" y="221154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6800" y="1905848"/>
            <a:ext cx="852187" cy="37095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219970" y="247721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844" y="463002"/>
            <a:ext cx="4122420" cy="205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Insert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Operation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</a:t>
            </a:r>
            <a:r>
              <a:rPr sz="1100" b="1" spc="-10" dirty="0">
                <a:latin typeface="Arial"/>
                <a:cs typeface="Arial"/>
              </a:rPr>
              <a:t> Queue </a:t>
            </a:r>
            <a:r>
              <a:rPr sz="1100" b="1" spc="-5" dirty="0">
                <a:latin typeface="Arial"/>
                <a:cs typeface="Arial"/>
              </a:rPr>
              <a:t>using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linked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289560" marR="194945">
              <a:lnSpc>
                <a:spcPct val="154000"/>
              </a:lnSpc>
              <a:spcBef>
                <a:spcPts val="5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Similar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“Inserting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List”.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Here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pointers,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REAR,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maintained.</a:t>
            </a:r>
            <a:endParaRPr sz="1100">
              <a:latin typeface="Microsoft Sans Serif"/>
              <a:cs typeface="Microsoft Sans Serif"/>
            </a:endParaRPr>
          </a:p>
          <a:p>
            <a:pPr marL="254635" marR="2126615">
              <a:lnSpc>
                <a:spcPts val="2030"/>
              </a:lnSpc>
              <a:spcBef>
                <a:spcPts val="105"/>
              </a:spcBef>
              <a:buAutoNum type="alphaLcParenBoth"/>
              <a:tabLst>
                <a:tab pos="4603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Initially: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NULL,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NULL.</a:t>
            </a:r>
            <a:endParaRPr sz="1100">
              <a:latin typeface="Microsoft Sans Serif"/>
              <a:cs typeface="Microsoft Sans Serif"/>
            </a:endParaRPr>
          </a:p>
          <a:p>
            <a:pPr marL="255270" marR="2348865">
              <a:lnSpc>
                <a:spcPct val="154000"/>
              </a:lnSpc>
              <a:spcBef>
                <a:spcPts val="250"/>
              </a:spcBef>
              <a:buAutoNum type="alphaLcParenBoth"/>
              <a:tabLst>
                <a:tab pos="463550" algn="l"/>
              </a:tabLst>
            </a:pPr>
            <a:r>
              <a:rPr sz="1100" spc="-5" dirty="0">
                <a:latin typeface="Microsoft Sans Serif"/>
                <a:cs typeface="Microsoft Sans Serif"/>
              </a:rPr>
              <a:t>Create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-5" dirty="0">
                <a:latin typeface="Microsoft Sans Serif"/>
                <a:cs typeface="Microsoft Sans Serif"/>
              </a:rPr>
              <a:t> of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Linked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-5" dirty="0">
                <a:latin typeface="Microsoft Sans Serif"/>
                <a:cs typeface="Microsoft Sans Serif"/>
              </a:rPr>
              <a:t> as </a:t>
            </a:r>
            <a:r>
              <a:rPr sz="1100" i="1" spc="-15" dirty="0">
                <a:latin typeface="Arial"/>
                <a:cs typeface="Arial"/>
              </a:rPr>
              <a:t>New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node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465455" indent="-200660">
              <a:lnSpc>
                <a:spcPct val="100000"/>
              </a:lnSpc>
              <a:spcBef>
                <a:spcPts val="775"/>
              </a:spcBef>
              <a:buAutoNum type="alphaLcParenBoth"/>
              <a:tabLst>
                <a:tab pos="46609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hold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5" dirty="0">
                <a:latin typeface="Arial"/>
                <a:cs typeface="Arial"/>
              </a:rPr>
              <a:t>New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node</a:t>
            </a:r>
            <a:r>
              <a:rPr sz="1100" spc="-15" dirty="0">
                <a:latin typeface="Microsoft Sans Serif"/>
                <a:cs typeface="Microsoft Sans Serif"/>
              </a:rPr>
              <a:t>’s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4018" y="2573823"/>
            <a:ext cx="1979982" cy="79200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3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19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733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Queue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Insertion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999" y="544652"/>
            <a:ext cx="3599916" cy="25713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4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19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3693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Queue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Insertion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(continued)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55331"/>
            <a:ext cx="2568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(d)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495" y="987784"/>
            <a:ext cx="2830472" cy="13935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10" dirty="0"/>
              <a:t> </a:t>
            </a:r>
            <a:r>
              <a:rPr spc="-15" dirty="0"/>
              <a:t>newly</a:t>
            </a:r>
            <a:r>
              <a:rPr spc="10" dirty="0"/>
              <a:t> </a:t>
            </a:r>
            <a:r>
              <a:rPr spc="-5" dirty="0"/>
              <a:t>created</a:t>
            </a:r>
            <a:r>
              <a:rPr spc="15" dirty="0"/>
              <a:t> </a:t>
            </a:r>
            <a:r>
              <a:rPr spc="-10" dirty="0"/>
              <a:t>node</a:t>
            </a:r>
            <a:r>
              <a:rPr spc="10" dirty="0"/>
              <a:t> </a:t>
            </a:r>
            <a:r>
              <a:rPr spc="-10" dirty="0"/>
              <a:t>should</a:t>
            </a:r>
            <a:r>
              <a:rPr spc="10" dirty="0"/>
              <a:t> </a:t>
            </a:r>
            <a:r>
              <a:rPr spc="-10" dirty="0"/>
              <a:t>be</a:t>
            </a:r>
            <a:r>
              <a:rPr spc="15" dirty="0"/>
              <a:t> </a:t>
            </a:r>
            <a:r>
              <a:rPr dirty="0"/>
              <a:t>inserted</a:t>
            </a:r>
            <a:r>
              <a:rPr spc="10" dirty="0"/>
              <a:t> </a:t>
            </a:r>
            <a:r>
              <a:rPr spc="-5" dirty="0"/>
              <a:t>at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rear</a:t>
            </a:r>
            <a:r>
              <a:rPr spc="10" dirty="0"/>
              <a:t> </a:t>
            </a:r>
            <a:r>
              <a:rPr spc="-10" dirty="0"/>
              <a:t>end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the </a:t>
            </a:r>
            <a:r>
              <a:rPr spc="-280" dirty="0"/>
              <a:t> </a:t>
            </a:r>
            <a:r>
              <a:rPr spc="-10" dirty="0"/>
              <a:t>Linked</a:t>
            </a:r>
            <a:r>
              <a:rPr spc="5" dirty="0"/>
              <a:t> </a:t>
            </a:r>
            <a:r>
              <a:rPr spc="-5" dirty="0"/>
              <a:t>List.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5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19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693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Queue</a:t>
            </a:r>
            <a:r>
              <a:rPr spc="25" dirty="0"/>
              <a:t> </a:t>
            </a:r>
            <a:r>
              <a:rPr spc="15" dirty="0"/>
              <a:t>Insertion</a:t>
            </a:r>
            <a:r>
              <a:rPr spc="30" dirty="0"/>
              <a:t> </a:t>
            </a:r>
            <a:r>
              <a:rPr spc="10" dirty="0"/>
              <a:t>using</a:t>
            </a:r>
            <a:r>
              <a:rPr spc="30" dirty="0"/>
              <a:t> </a:t>
            </a:r>
            <a:r>
              <a:rPr spc="10" dirty="0"/>
              <a:t>Linked</a:t>
            </a:r>
            <a:r>
              <a:rPr spc="30" dirty="0"/>
              <a:t> </a:t>
            </a:r>
            <a:r>
              <a:rPr spc="10" dirty="0"/>
              <a:t>List</a:t>
            </a:r>
            <a:r>
              <a:rPr spc="25" dirty="0"/>
              <a:t> </a:t>
            </a:r>
            <a:r>
              <a:rPr spc="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999" y="652879"/>
            <a:ext cx="3600089" cy="17537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2535463"/>
            <a:ext cx="4002404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should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rear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List.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So,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containing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after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10.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3693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Queue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Insertion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(continued)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463002"/>
            <a:ext cx="2679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(e)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another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502" y="780080"/>
            <a:ext cx="3550782" cy="19200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2819397"/>
            <a:ext cx="4002404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should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rear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List.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693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Queue</a:t>
            </a:r>
            <a:r>
              <a:rPr spc="25" dirty="0"/>
              <a:t> </a:t>
            </a:r>
            <a:r>
              <a:rPr spc="15" dirty="0"/>
              <a:t>Insertion</a:t>
            </a:r>
            <a:r>
              <a:rPr spc="30" dirty="0"/>
              <a:t> </a:t>
            </a:r>
            <a:r>
              <a:rPr spc="10" dirty="0"/>
              <a:t>using</a:t>
            </a:r>
            <a:r>
              <a:rPr spc="30" dirty="0"/>
              <a:t> </a:t>
            </a:r>
            <a:r>
              <a:rPr spc="10" dirty="0"/>
              <a:t>Linked</a:t>
            </a:r>
            <a:r>
              <a:rPr spc="30" dirty="0"/>
              <a:t> </a:t>
            </a:r>
            <a:r>
              <a:rPr spc="10" dirty="0"/>
              <a:t>List</a:t>
            </a:r>
            <a:r>
              <a:rPr spc="25" dirty="0"/>
              <a:t> </a:t>
            </a:r>
            <a:r>
              <a:rPr spc="10" dirty="0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05" y="709676"/>
            <a:ext cx="4320113" cy="16402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2478847"/>
            <a:ext cx="4002404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should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rear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List.i.e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after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857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Queue</a:t>
            </a:r>
            <a:r>
              <a:rPr spc="25" dirty="0"/>
              <a:t> </a:t>
            </a:r>
            <a:r>
              <a:rPr spc="15" dirty="0"/>
              <a:t>Insertion</a:t>
            </a:r>
            <a:r>
              <a:rPr spc="30" dirty="0"/>
              <a:t> </a:t>
            </a:r>
            <a:r>
              <a:rPr spc="10" dirty="0"/>
              <a:t>using</a:t>
            </a:r>
            <a:r>
              <a:rPr spc="30" dirty="0"/>
              <a:t> </a:t>
            </a:r>
            <a:r>
              <a:rPr spc="10" dirty="0"/>
              <a:t>Linked</a:t>
            </a:r>
            <a:r>
              <a:rPr spc="25" dirty="0"/>
              <a:t> </a:t>
            </a:r>
            <a:r>
              <a:rPr spc="10" dirty="0"/>
              <a:t>List</a:t>
            </a:r>
            <a:r>
              <a:rPr spc="30" dirty="0"/>
              <a:t> </a:t>
            </a:r>
            <a:r>
              <a:rPr spc="15" dirty="0"/>
              <a:t>Pseudo-code</a:t>
            </a:r>
          </a:p>
        </p:txBody>
      </p:sp>
      <p:sp>
        <p:nvSpPr>
          <p:cNvPr id="4" name="object 4"/>
          <p:cNvSpPr/>
          <p:nvPr/>
        </p:nvSpPr>
        <p:spPr>
          <a:xfrm>
            <a:off x="2298992" y="90928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8173" y="1167384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1171" y="1683613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3491" y="194172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3994" y="219984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0323" y="271606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3994" y="297417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844" y="410588"/>
            <a:ext cx="3944620" cy="28651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spc="-10" dirty="0">
                <a:latin typeface="Arial"/>
                <a:cs typeface="Arial"/>
              </a:rPr>
              <a:t>Pseudo-code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for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insert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operation in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queue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using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linked list:</a:t>
            </a:r>
            <a:endParaRPr sz="1100">
              <a:latin typeface="Arial"/>
              <a:cs typeface="Arial"/>
            </a:endParaRPr>
          </a:p>
          <a:p>
            <a:pPr marL="12700" marR="1413510">
              <a:lnSpc>
                <a:spcPct val="154000"/>
              </a:lnSpc>
            </a:pPr>
            <a:r>
              <a:rPr sz="1100" spc="-5" dirty="0">
                <a:latin typeface="Microsoft Sans Serif"/>
                <a:cs typeface="Microsoft Sans Serif"/>
              </a:rPr>
              <a:t>Step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1: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i="1" spc="-15" dirty="0">
                <a:latin typeface="Arial"/>
                <a:cs typeface="Arial"/>
              </a:rPr>
              <a:t>New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node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 2: </a:t>
            </a:r>
            <a:r>
              <a:rPr sz="1100" i="1" spc="10" dirty="0">
                <a:latin typeface="Arial"/>
                <a:cs typeface="Arial"/>
              </a:rPr>
              <a:t>N</a:t>
            </a:r>
            <a:r>
              <a:rPr sz="1100" spc="10" dirty="0">
                <a:latin typeface="Microsoft Sans Serif"/>
                <a:cs typeface="Microsoft Sans Serif"/>
              </a:rPr>
              <a:t>ode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-10" dirty="0">
                <a:latin typeface="Microsoft Sans Serif"/>
                <a:cs typeface="Microsoft Sans Serif"/>
              </a:rPr>
              <a:t> node= </a:t>
            </a:r>
            <a:r>
              <a:rPr sz="1100" spc="-15" dirty="0">
                <a:latin typeface="Microsoft Sans Serif"/>
                <a:cs typeface="Microsoft Sans Serif"/>
              </a:rPr>
              <a:t>new </a:t>
            </a:r>
            <a:r>
              <a:rPr sz="1100" spc="-5" dirty="0">
                <a:latin typeface="Microsoft Sans Serif"/>
                <a:cs typeface="Microsoft Sans Serif"/>
              </a:rPr>
              <a:t>Node()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==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then,</a:t>
            </a:r>
            <a:endParaRPr sz="1100">
              <a:latin typeface="Microsoft Sans Serif"/>
              <a:cs typeface="Microsoft Sans Serif"/>
            </a:endParaRPr>
          </a:p>
          <a:p>
            <a:pPr marL="732155" marR="1812925">
              <a:lnSpc>
                <a:spcPct val="154000"/>
              </a:lnSpc>
            </a:pPr>
            <a:r>
              <a:rPr sz="1100" i="1" spc="-15" dirty="0">
                <a:latin typeface="Arial"/>
                <a:cs typeface="Arial"/>
              </a:rPr>
              <a:t>New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node</a:t>
            </a:r>
            <a:r>
              <a:rPr sz="1100" spc="-10" dirty="0">
                <a:latin typeface="Microsoft Sans Serif"/>
                <a:cs typeface="Microsoft Sans Serif"/>
              </a:rPr>
              <a:t>.link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 </a:t>
            </a:r>
            <a:r>
              <a:rPr sz="1100" spc="-10" dirty="0">
                <a:latin typeface="Microsoft Sans Serif"/>
                <a:cs typeface="Microsoft Sans Serif"/>
              </a:rPr>
              <a:t>= </a:t>
            </a:r>
            <a:r>
              <a:rPr sz="1100" i="1" spc="-15" dirty="0">
                <a:latin typeface="Arial"/>
                <a:cs typeface="Arial"/>
              </a:rPr>
              <a:t>New</a:t>
            </a:r>
            <a:r>
              <a:rPr sz="1100" i="1" spc="-10" dirty="0">
                <a:latin typeface="Arial"/>
                <a:cs typeface="Arial"/>
              </a:rPr>
              <a:t> node 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REAR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-15" dirty="0">
                <a:latin typeface="Arial"/>
                <a:cs typeface="Arial"/>
              </a:rPr>
              <a:t>New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node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480695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Otherwise</a:t>
            </a:r>
            <a:endParaRPr sz="1100">
              <a:latin typeface="Microsoft Sans Serif"/>
              <a:cs typeface="Microsoft Sans Serif"/>
            </a:endParaRPr>
          </a:p>
          <a:p>
            <a:pPr marL="732155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REAR.link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-15" dirty="0">
                <a:latin typeface="Arial"/>
                <a:cs typeface="Arial"/>
              </a:rPr>
              <a:t>New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  <a:p>
            <a:pPr marL="732155">
              <a:lnSpc>
                <a:spcPct val="100000"/>
              </a:lnSpc>
              <a:spcBef>
                <a:spcPts val="7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REAR =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i="1" spc="-15" dirty="0">
                <a:latin typeface="Arial"/>
                <a:cs typeface="Arial"/>
              </a:rPr>
              <a:t>New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node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" dirty="0">
                <a:latin typeface="Microsoft Sans Serif"/>
                <a:cs typeface="Microsoft Sans Serif"/>
              </a:rPr>
              <a:t>Step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4: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Exit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792</Words>
  <Application>Microsoft Office PowerPoint</Application>
  <PresentationFormat>Custom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Microsoft Sans Serif</vt:lpstr>
      <vt:lpstr>Office Theme</vt:lpstr>
      <vt:lpstr>PowerPoint Presentation</vt:lpstr>
      <vt:lpstr>Contents</vt:lpstr>
      <vt:lpstr>Queue Insertion using Linked List</vt:lpstr>
      <vt:lpstr>PowerPoint Presentation</vt:lpstr>
      <vt:lpstr>PowerPoint Presentation</vt:lpstr>
      <vt:lpstr>Queue Insertion using Linked List (continued)</vt:lpstr>
      <vt:lpstr>PowerPoint Presentation</vt:lpstr>
      <vt:lpstr>Queue Insertion using Linked List (continued)</vt:lpstr>
      <vt:lpstr>Queue Insertion using Linked List Pseudo-code</vt:lpstr>
      <vt:lpstr>PowerPoint Presentation</vt:lpstr>
      <vt:lpstr>Deletion of Element from Queue using Linked List</vt:lpstr>
      <vt:lpstr>Deletion of Element from Queue using Linked  List(Contd.)</vt:lpstr>
      <vt:lpstr>Deletion of Element from Queue using Linked List  (continued)</vt:lpstr>
      <vt:lpstr>Deletion of Element from Queue using Linked List  (continued)</vt:lpstr>
      <vt:lpstr>PowerPoint Presentation</vt:lpstr>
      <vt:lpstr>Queue Traversal using Linked List</vt:lpstr>
      <vt:lpstr>PowerPoint Presentation</vt:lpstr>
      <vt:lpstr>Practice 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Implementation of Queue</dc:title>
  <dc:creator> Lecture 32</dc:creator>
  <cp:lastModifiedBy>Abdul Aleem</cp:lastModifiedBy>
  <cp:revision>1</cp:revision>
  <dcterms:created xsi:type="dcterms:W3CDTF">2023-12-02T16:05:28Z</dcterms:created>
  <dcterms:modified xsi:type="dcterms:W3CDTF">2023-12-02T16:22:27Z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</Properties>
</file>