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44"/>
  </p:notesMasterIdLst>
  <p:handoutMasterIdLst>
    <p:handoutMasterId r:id="rId45"/>
  </p:handoutMasterIdLst>
  <p:sldIdLst>
    <p:sldId id="468" r:id="rId2"/>
    <p:sldId id="412" r:id="rId3"/>
    <p:sldId id="414" r:id="rId4"/>
    <p:sldId id="473" r:id="rId5"/>
    <p:sldId id="427" r:id="rId6"/>
    <p:sldId id="428" r:id="rId7"/>
    <p:sldId id="469" r:id="rId8"/>
    <p:sldId id="429" r:id="rId9"/>
    <p:sldId id="448" r:id="rId10"/>
    <p:sldId id="456" r:id="rId11"/>
    <p:sldId id="471" r:id="rId12"/>
    <p:sldId id="457" r:id="rId13"/>
    <p:sldId id="472" r:id="rId14"/>
    <p:sldId id="458" r:id="rId15"/>
    <p:sldId id="470" r:id="rId16"/>
    <p:sldId id="449" r:id="rId17"/>
    <p:sldId id="450" r:id="rId18"/>
    <p:sldId id="430" r:id="rId19"/>
    <p:sldId id="451" r:id="rId20"/>
    <p:sldId id="459" r:id="rId21"/>
    <p:sldId id="460" r:id="rId22"/>
    <p:sldId id="464" r:id="rId23"/>
    <p:sldId id="461" r:id="rId24"/>
    <p:sldId id="465" r:id="rId25"/>
    <p:sldId id="462" r:id="rId26"/>
    <p:sldId id="466" r:id="rId27"/>
    <p:sldId id="463" r:id="rId28"/>
    <p:sldId id="420"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varScale="1">
        <p:scale>
          <a:sx n="67" d="100"/>
          <a:sy n="67" d="100"/>
        </p:scale>
        <p:origin x="61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a:t>
            </a:fld>
            <a:endParaRPr lang="fr-FR"/>
          </a:p>
        </p:txBody>
      </p:sp>
    </p:spTree>
    <p:extLst>
      <p:ext uri="{BB962C8B-B14F-4D97-AF65-F5344CB8AC3E}">
        <p14:creationId xmlns:p14="http://schemas.microsoft.com/office/powerpoint/2010/main" val="33913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330416"/>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r>
              <a:rPr lang="en-IN" sz="3400" b="1" dirty="0" smtClean="0">
                <a:latin typeface="Times New Roman" panose="02020603050405020304" pitchFamily="18" charset="0"/>
                <a:ea typeface="+mj-ea"/>
                <a:cs typeface="Times New Roman" panose="02020603050405020304" pitchFamily="18" charset="0"/>
              </a:rPr>
              <a:t>Module 1</a:t>
            </a: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M.E., PhD</a:t>
            </a:r>
            <a:r>
              <a:rPr lang="en-IN" altLang="zh-CN" sz="3400" b="1" dirty="0" smtClean="0">
                <a:latin typeface="Times New Roman" panose="02020603050405020304" pitchFamily="18" charset="0"/>
                <a:cs typeface="Times New Roman" panose="02020603050405020304" pitchFamily="18" charset="0"/>
              </a:rPr>
              <a:t>.</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0413" cy="533400"/>
          </a:xfrm>
        </p:spPr>
        <p:txBody>
          <a:bodyPr/>
          <a:lstStyle/>
          <a:p>
            <a:pPr algn="l"/>
            <a:r>
              <a:rPr lang="en-US" dirty="0"/>
              <a:t>Conti..</a:t>
            </a:r>
          </a:p>
        </p:txBody>
      </p:sp>
      <p:sp>
        <p:nvSpPr>
          <p:cNvPr id="3" name="Content Placeholder 2"/>
          <p:cNvSpPr>
            <a:spLocks noGrp="1"/>
          </p:cNvSpPr>
          <p:nvPr>
            <p:ph idx="1"/>
          </p:nvPr>
        </p:nvSpPr>
        <p:spPr>
          <a:xfrm>
            <a:off x="1" y="609600"/>
            <a:ext cx="12038805" cy="6019800"/>
          </a:xfrm>
        </p:spPr>
        <p:txBody>
          <a:bodyPr/>
          <a:lstStyle/>
          <a:p>
            <a:pPr>
              <a:lnSpc>
                <a:spcPct val="150000"/>
              </a:lnSpc>
              <a:spcBef>
                <a:spcPts val="0"/>
              </a:spcBef>
            </a:pPr>
            <a:r>
              <a:rPr lang="en-US" sz="2200" dirty="0"/>
              <a:t>Software crisis started in the mid of late 1960s and the early 1970s. </a:t>
            </a:r>
          </a:p>
          <a:p>
            <a:pPr>
              <a:lnSpc>
                <a:spcPct val="150000"/>
              </a:lnSpc>
              <a:spcBef>
                <a:spcPts val="0"/>
              </a:spcBef>
            </a:pPr>
            <a:r>
              <a:rPr lang="en-US" sz="2200" dirty="0"/>
              <a:t>The fields of computing have become complex and diverse in the modern information society. </a:t>
            </a:r>
          </a:p>
          <a:p>
            <a:pPr>
              <a:lnSpc>
                <a:spcPct val="150000"/>
              </a:lnSpc>
              <a:spcBef>
                <a:spcPts val="0"/>
              </a:spcBef>
            </a:pPr>
            <a:r>
              <a:rPr lang="en-US" sz="2200" dirty="0"/>
              <a:t>The main focus of practitioners from the computing outset was to provide solutions to the complexity barriers of producing software, escalating software industry and the number of software users. Thus, software came into existence. </a:t>
            </a:r>
            <a:endParaRPr lang="en-US" sz="2200" dirty="0" smtClean="0"/>
          </a:p>
          <a:p>
            <a:pPr>
              <a:lnSpc>
                <a:spcPct val="150000"/>
              </a:lnSpc>
              <a:spcBef>
                <a:spcPts val="0"/>
              </a:spcBef>
            </a:pPr>
            <a:r>
              <a:rPr lang="en-US" sz="2200" dirty="0" smtClean="0"/>
              <a:t>Nowadays</a:t>
            </a:r>
            <a:r>
              <a:rPr lang="en-US" sz="2200" dirty="0"/>
              <a:t>, every small and large scale software development company is following the engineering disciplines for developing software.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0413" cy="533400"/>
          </a:xfrm>
        </p:spPr>
        <p:txBody>
          <a:bodyPr/>
          <a:lstStyle/>
          <a:p>
            <a:pPr algn="l"/>
            <a:r>
              <a:rPr lang="en-US" dirty="0"/>
              <a:t>Conti..</a:t>
            </a:r>
          </a:p>
        </p:txBody>
      </p:sp>
      <p:sp>
        <p:nvSpPr>
          <p:cNvPr id="3" name="Content Placeholder 2"/>
          <p:cNvSpPr>
            <a:spLocks noGrp="1"/>
          </p:cNvSpPr>
          <p:nvPr>
            <p:ph idx="1"/>
          </p:nvPr>
        </p:nvSpPr>
        <p:spPr>
          <a:xfrm>
            <a:off x="1" y="609600"/>
            <a:ext cx="12038805" cy="6019800"/>
          </a:xfrm>
        </p:spPr>
        <p:txBody>
          <a:bodyPr/>
          <a:lstStyle/>
          <a:p>
            <a:pPr>
              <a:lnSpc>
                <a:spcPct val="150000"/>
              </a:lnSpc>
              <a:spcBef>
                <a:spcPts val="0"/>
              </a:spcBef>
            </a:pPr>
            <a:r>
              <a:rPr lang="en-US" sz="2100" dirty="0"/>
              <a:t>The importance of software is developed due to several reasons: </a:t>
            </a:r>
          </a:p>
          <a:p>
            <a:pPr lvl="1">
              <a:lnSpc>
                <a:spcPct val="150000"/>
              </a:lnSpc>
              <a:spcBef>
                <a:spcPts val="0"/>
              </a:spcBef>
            </a:pPr>
            <a:r>
              <a:rPr lang="en-US" dirty="0"/>
              <a:t>1. The dependency of business organizations on software and technology has increased. Small and large scale organizations have </a:t>
            </a:r>
            <a:r>
              <a:rPr lang="en-US" dirty="0">
                <a:solidFill>
                  <a:srgbClr val="FF0000"/>
                </a:solidFill>
              </a:rPr>
              <a:t>automated their business processes for increased ease and effectiveness</a:t>
            </a:r>
            <a:r>
              <a:rPr lang="en-US" dirty="0"/>
              <a:t>. </a:t>
            </a:r>
          </a:p>
          <a:p>
            <a:pPr lvl="1">
              <a:lnSpc>
                <a:spcPct val="150000"/>
              </a:lnSpc>
              <a:spcBef>
                <a:spcPts val="0"/>
              </a:spcBef>
            </a:pPr>
            <a:r>
              <a:rPr lang="en-US" dirty="0"/>
              <a:t>2. The varying nature and skills of users and customers have widely increased on information society. It is observed that most of the projects were </a:t>
            </a:r>
            <a:r>
              <a:rPr lang="en-US" dirty="0">
                <a:solidFill>
                  <a:srgbClr val="FF0000"/>
                </a:solidFill>
              </a:rPr>
              <a:t>unsuccessful due to unclear requirements provided from the customer. </a:t>
            </a:r>
          </a:p>
          <a:p>
            <a:pPr lvl="1">
              <a:lnSpc>
                <a:spcPct val="150000"/>
              </a:lnSpc>
              <a:spcBef>
                <a:spcPts val="0"/>
              </a:spcBef>
            </a:pPr>
            <a:r>
              <a:rPr lang="en-US" dirty="0"/>
              <a:t>3. The dynamic nature of </a:t>
            </a:r>
            <a:r>
              <a:rPr lang="en-US" dirty="0">
                <a:solidFill>
                  <a:srgbClr val="FF0000"/>
                </a:solidFill>
              </a:rPr>
              <a:t>software technology forces software companies to move towards component-based development, </a:t>
            </a:r>
            <a:r>
              <a:rPr lang="en-US" dirty="0"/>
              <a:t>where components are assembled rather than developed from scratch. </a:t>
            </a:r>
          </a:p>
          <a:p>
            <a:pPr lvl="1">
              <a:lnSpc>
                <a:spcPct val="150000"/>
              </a:lnSpc>
              <a:spcBef>
                <a:spcPts val="0"/>
              </a:spcBef>
            </a:pPr>
            <a:r>
              <a:rPr lang="en-US" dirty="0"/>
              <a:t>4. Software allows changes in </a:t>
            </a:r>
            <a:r>
              <a:rPr lang="en-US" dirty="0">
                <a:solidFill>
                  <a:srgbClr val="FF0000"/>
                </a:solidFill>
              </a:rPr>
              <a:t>requirements at any stage in the development process </a:t>
            </a:r>
            <a:r>
              <a:rPr lang="en-US" dirty="0"/>
              <a:t>but at maintenance stage it becomes tedious. </a:t>
            </a:r>
          </a:p>
        </p:txBody>
      </p:sp>
    </p:spTree>
    <p:extLst>
      <p:ext uri="{BB962C8B-B14F-4D97-AF65-F5344CB8AC3E}">
        <p14:creationId xmlns:p14="http://schemas.microsoft.com/office/powerpoint/2010/main" val="30638997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496886"/>
          </a:xfrm>
        </p:spPr>
        <p:txBody>
          <a:bodyPr/>
          <a:lstStyle/>
          <a:p>
            <a:pPr algn="l"/>
            <a:r>
              <a:rPr lang="en-US" sz="3000" dirty="0"/>
              <a:t>Conti..</a:t>
            </a:r>
          </a:p>
        </p:txBody>
      </p:sp>
      <p:sp>
        <p:nvSpPr>
          <p:cNvPr id="3" name="Content Placeholder 2"/>
          <p:cNvSpPr>
            <a:spLocks noGrp="1"/>
          </p:cNvSpPr>
          <p:nvPr>
            <p:ph idx="1"/>
          </p:nvPr>
        </p:nvSpPr>
        <p:spPr>
          <a:xfrm>
            <a:off x="227806" y="762000"/>
            <a:ext cx="11734800" cy="5867400"/>
          </a:xfrm>
        </p:spPr>
        <p:txBody>
          <a:bodyPr/>
          <a:lstStyle/>
          <a:p>
            <a:pPr>
              <a:lnSpc>
                <a:spcPct val="150000"/>
              </a:lnSpc>
              <a:spcBef>
                <a:spcPts val="0"/>
              </a:spcBef>
            </a:pPr>
            <a:r>
              <a:rPr lang="en-US" sz="2100" dirty="0"/>
              <a:t>The ultimate goal of Software practitioners is to produce faster, better and cost-effective products. Hence, systematic approaches are needed for the </a:t>
            </a:r>
            <a:r>
              <a:rPr lang="en-US" sz="2100" dirty="0">
                <a:solidFill>
                  <a:srgbClr val="FF0000"/>
                </a:solidFill>
              </a:rPr>
              <a:t>development, management, retirement, and improvement</a:t>
            </a:r>
            <a:r>
              <a:rPr lang="en-US" sz="2100" dirty="0"/>
              <a:t>. </a:t>
            </a:r>
          </a:p>
          <a:p>
            <a:pPr>
              <a:lnSpc>
                <a:spcPct val="150000"/>
              </a:lnSpc>
              <a:spcBef>
                <a:spcPts val="0"/>
              </a:spcBef>
            </a:pPr>
            <a:r>
              <a:rPr lang="en-US" sz="2100" dirty="0" smtClean="0"/>
              <a:t>Software </a:t>
            </a:r>
            <a:r>
              <a:rPr lang="en-US" sz="2100" dirty="0"/>
              <a:t>crisis, the symptoms of the problem of engineering the software, began to enforce the practitioners to look into more disciplined software engineering approaches for software development. </a:t>
            </a:r>
          </a:p>
          <a:p>
            <a:pPr>
              <a:lnSpc>
                <a:spcPct val="150000"/>
              </a:lnSpc>
              <a:spcBef>
                <a:spcPts val="0"/>
              </a:spcBef>
            </a:pPr>
            <a:r>
              <a:rPr lang="en-US" sz="2100" dirty="0"/>
              <a:t>The modern software crisis has some notable symptoms, which are </a:t>
            </a:r>
            <a:r>
              <a:rPr lang="en-US" sz="2100" dirty="0">
                <a:solidFill>
                  <a:srgbClr val="FF0000"/>
                </a:solidFill>
              </a:rPr>
              <a:t>complexity</a:t>
            </a:r>
            <a:r>
              <a:rPr lang="en-US" sz="2100" dirty="0"/>
              <a:t>, </a:t>
            </a:r>
            <a:r>
              <a:rPr lang="en-US" sz="2100" dirty="0">
                <a:solidFill>
                  <a:srgbClr val="FF0000"/>
                </a:solidFill>
              </a:rPr>
              <a:t>hardware versus software cost, lateness, costliness, poor quality, unmanageable nature, immaturity, lack of planning and management practices etc</a:t>
            </a:r>
            <a:r>
              <a:rPr lang="en-US" sz="2100" dirty="0" smtClean="0">
                <a:solidFill>
                  <a:srgbClr val="FF0000"/>
                </a:solidFill>
              </a:rPr>
              <a:t>.</a:t>
            </a:r>
            <a:endParaRPr lang="en-US" sz="2100" dirty="0">
              <a:solidFill>
                <a:srgbClr val="FF0000"/>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496886"/>
          </a:xfrm>
        </p:spPr>
        <p:txBody>
          <a:bodyPr/>
          <a:lstStyle/>
          <a:p>
            <a:pPr algn="l"/>
            <a:r>
              <a:rPr lang="en-US" sz="3000" dirty="0"/>
              <a:t>Conti..</a:t>
            </a:r>
          </a:p>
        </p:txBody>
      </p:sp>
      <p:sp>
        <p:nvSpPr>
          <p:cNvPr id="3" name="Content Placeholder 2"/>
          <p:cNvSpPr>
            <a:spLocks noGrp="1"/>
          </p:cNvSpPr>
          <p:nvPr>
            <p:ph idx="1"/>
          </p:nvPr>
        </p:nvSpPr>
        <p:spPr>
          <a:xfrm>
            <a:off x="227806" y="762000"/>
            <a:ext cx="11734800" cy="5867400"/>
          </a:xfrm>
        </p:spPr>
        <p:txBody>
          <a:bodyPr/>
          <a:lstStyle/>
          <a:p>
            <a:pPr>
              <a:lnSpc>
                <a:spcPct val="150000"/>
              </a:lnSpc>
              <a:spcBef>
                <a:spcPts val="0"/>
              </a:spcBef>
            </a:pPr>
            <a:r>
              <a:rPr lang="en-US" sz="2100" dirty="0" smtClean="0"/>
              <a:t>An </a:t>
            </a:r>
            <a:r>
              <a:rPr lang="en-US" sz="2100" dirty="0"/>
              <a:t>important cause of software crisis is the complexity of software development process. </a:t>
            </a:r>
          </a:p>
          <a:p>
            <a:pPr lvl="1">
              <a:lnSpc>
                <a:spcPct val="150000"/>
              </a:lnSpc>
              <a:spcBef>
                <a:spcPts val="0"/>
              </a:spcBef>
            </a:pPr>
            <a:r>
              <a:rPr lang="en-US" dirty="0"/>
              <a:t>As programs became more complex, </a:t>
            </a:r>
            <a:r>
              <a:rPr lang="en-US" dirty="0">
                <a:solidFill>
                  <a:srgbClr val="7030A0"/>
                </a:solidFill>
              </a:rPr>
              <a:t>earlier methodologies of software development were no longer useful for larger and complex projects. </a:t>
            </a:r>
          </a:p>
          <a:p>
            <a:pPr lvl="1">
              <a:lnSpc>
                <a:spcPct val="150000"/>
              </a:lnSpc>
              <a:spcBef>
                <a:spcPts val="0"/>
              </a:spcBef>
            </a:pPr>
            <a:r>
              <a:rPr lang="en-US" dirty="0"/>
              <a:t>Designing software is a </a:t>
            </a:r>
            <a:r>
              <a:rPr lang="en-US" dirty="0" err="1">
                <a:solidFill>
                  <a:schemeClr val="accent2"/>
                </a:solidFill>
              </a:rPr>
              <a:t>labour-intensive</a:t>
            </a:r>
            <a:r>
              <a:rPr lang="en-US" dirty="0">
                <a:solidFill>
                  <a:schemeClr val="accent2"/>
                </a:solidFill>
              </a:rPr>
              <a:t> task</a:t>
            </a:r>
            <a:r>
              <a:rPr lang="en-US" dirty="0"/>
              <a:t>; hence, with a growing economy, more wages are to be paid. </a:t>
            </a:r>
            <a:endParaRPr lang="en-US" dirty="0" smtClean="0"/>
          </a:p>
          <a:p>
            <a:pPr lvl="1">
              <a:lnSpc>
                <a:spcPct val="150000"/>
              </a:lnSpc>
              <a:spcBef>
                <a:spcPts val="0"/>
              </a:spcBef>
            </a:pPr>
            <a:r>
              <a:rPr lang="en-US" dirty="0" smtClean="0"/>
              <a:t>Development</a:t>
            </a:r>
            <a:r>
              <a:rPr lang="en-US" dirty="0"/>
              <a:t>, maintenance, change and reengineering processes require logical thinking and </a:t>
            </a:r>
            <a:r>
              <a:rPr lang="en-US" dirty="0" err="1"/>
              <a:t>labour</a:t>
            </a:r>
            <a:r>
              <a:rPr lang="en-US" dirty="0"/>
              <a:t> work. </a:t>
            </a:r>
            <a:r>
              <a:rPr lang="en-US" dirty="0">
                <a:solidFill>
                  <a:schemeClr val="accent2"/>
                </a:solidFill>
              </a:rPr>
              <a:t>Ultimately the cost of software is higher than the hardware cost. </a:t>
            </a:r>
          </a:p>
          <a:p>
            <a:pPr lvl="1">
              <a:lnSpc>
                <a:spcPct val="150000"/>
              </a:lnSpc>
              <a:spcBef>
                <a:spcPts val="0"/>
              </a:spcBef>
            </a:pPr>
            <a:r>
              <a:rPr lang="en-US" dirty="0"/>
              <a:t>The time required to </a:t>
            </a:r>
            <a:r>
              <a:rPr lang="en-US" dirty="0">
                <a:solidFill>
                  <a:schemeClr val="accent2"/>
                </a:solidFill>
              </a:rPr>
              <a:t>develop software and its cost began to exceed all estimates. </a:t>
            </a:r>
            <a:r>
              <a:rPr lang="en-US" dirty="0"/>
              <a:t>It is common for the system to cost more than what had been estimated at the time of project planning (lateness, </a:t>
            </a:r>
            <a:r>
              <a:rPr lang="en-US" dirty="0" err="1"/>
              <a:t>costness</a:t>
            </a:r>
            <a:r>
              <a:rPr lang="en-US" dirty="0"/>
              <a:t>). </a:t>
            </a:r>
          </a:p>
        </p:txBody>
      </p:sp>
    </p:spTree>
    <p:extLst>
      <p:ext uri="{BB962C8B-B14F-4D97-AF65-F5344CB8AC3E}">
        <p14:creationId xmlns:p14="http://schemas.microsoft.com/office/powerpoint/2010/main" val="6170363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5"/>
            <a:ext cx="10943859" cy="420685"/>
          </a:xfrm>
        </p:spPr>
        <p:txBody>
          <a:bodyPr/>
          <a:lstStyle/>
          <a:p>
            <a:pPr algn="l"/>
            <a:r>
              <a:rPr lang="en-US" dirty="0"/>
              <a:t>Conti..</a:t>
            </a:r>
          </a:p>
        </p:txBody>
      </p:sp>
      <p:sp>
        <p:nvSpPr>
          <p:cNvPr id="3" name="Content Placeholder 2"/>
          <p:cNvSpPr>
            <a:spLocks noGrp="1"/>
          </p:cNvSpPr>
          <p:nvPr>
            <p:ph idx="1"/>
          </p:nvPr>
        </p:nvSpPr>
        <p:spPr>
          <a:xfrm>
            <a:off x="227806" y="685800"/>
            <a:ext cx="11734800" cy="5867400"/>
          </a:xfrm>
        </p:spPr>
        <p:txBody>
          <a:bodyPr/>
          <a:lstStyle/>
          <a:p>
            <a:pPr lvl="1">
              <a:lnSpc>
                <a:spcPct val="150000"/>
              </a:lnSpc>
              <a:spcBef>
                <a:spcPts val="0"/>
              </a:spcBef>
            </a:pPr>
            <a:r>
              <a:rPr lang="en-US" sz="1900" dirty="0"/>
              <a:t>Software must be of high quality with respect to </a:t>
            </a:r>
            <a:r>
              <a:rPr lang="en-US" sz="1900" dirty="0">
                <a:solidFill>
                  <a:schemeClr val="accent2"/>
                </a:solidFill>
              </a:rPr>
              <a:t>product operation, product transition and product migration. </a:t>
            </a:r>
          </a:p>
          <a:p>
            <a:pPr lvl="1">
              <a:lnSpc>
                <a:spcPct val="150000"/>
              </a:lnSpc>
              <a:spcBef>
                <a:spcPts val="0"/>
              </a:spcBef>
            </a:pPr>
            <a:r>
              <a:rPr lang="en-US" sz="1900" dirty="0"/>
              <a:t>The programmers productivity must be increased.(quality) </a:t>
            </a:r>
          </a:p>
          <a:p>
            <a:pPr lvl="1">
              <a:lnSpc>
                <a:spcPct val="150000"/>
              </a:lnSpc>
              <a:spcBef>
                <a:spcPts val="0"/>
              </a:spcBef>
            </a:pPr>
            <a:r>
              <a:rPr lang="en-US" sz="1900" dirty="0"/>
              <a:t>In early days of development, change in software is a major problem for software practitioners and it makes around </a:t>
            </a:r>
            <a:r>
              <a:rPr lang="en-US" sz="1900" dirty="0">
                <a:solidFill>
                  <a:schemeClr val="accent2"/>
                </a:solidFill>
              </a:rPr>
              <a:t>40% of the total development cost. </a:t>
            </a:r>
          </a:p>
          <a:p>
            <a:pPr lvl="1">
              <a:lnSpc>
                <a:spcPct val="150000"/>
              </a:lnSpc>
              <a:spcBef>
                <a:spcPts val="0"/>
              </a:spcBef>
            </a:pPr>
            <a:r>
              <a:rPr lang="en-US" sz="1900" dirty="0" smtClean="0"/>
              <a:t>After </a:t>
            </a:r>
            <a:r>
              <a:rPr lang="en-US" sz="1900" dirty="0"/>
              <a:t>changing a code, the entire software or subsystem needs to be tested for </a:t>
            </a:r>
            <a:r>
              <a:rPr lang="en-US" sz="1900" dirty="0">
                <a:solidFill>
                  <a:schemeClr val="accent2"/>
                </a:solidFill>
              </a:rPr>
              <a:t>reliable functioning of the system</a:t>
            </a:r>
            <a:r>
              <a:rPr lang="en-US" sz="1900" dirty="0"/>
              <a:t>. Therefore, some systematic engineering approaches are needed for maintenance and changes. </a:t>
            </a:r>
          </a:p>
          <a:p>
            <a:pPr lvl="1">
              <a:lnSpc>
                <a:spcPct val="150000"/>
              </a:lnSpc>
              <a:spcBef>
                <a:spcPts val="0"/>
              </a:spcBef>
            </a:pPr>
            <a:r>
              <a:rPr lang="en-US" sz="1900" dirty="0"/>
              <a:t>In the modern heterogeneous development of software, different people are involved in the project. The project must be planned with the expected requirement of resources (hardware, software, people etc.), cost, time and effort. </a:t>
            </a:r>
          </a:p>
          <a:p>
            <a:pPr lvl="1">
              <a:lnSpc>
                <a:spcPct val="150000"/>
              </a:lnSpc>
              <a:spcBef>
                <a:spcPts val="0"/>
              </a:spcBef>
            </a:pPr>
            <a:r>
              <a:rPr lang="en-US" sz="1900" dirty="0"/>
              <a:t>Software crisis has inspired people to improve the processes. IT practitioners always try to follow some formal process that can help them to produce </a:t>
            </a:r>
            <a:r>
              <a:rPr lang="en-US" sz="1900" dirty="0">
                <a:solidFill>
                  <a:schemeClr val="accent2"/>
                </a:solidFill>
              </a:rPr>
              <a:t>quality products, reduce cost, and improve team communication &amp; morale. </a:t>
            </a:r>
          </a:p>
          <a:p>
            <a:endParaRPr lang="en-US" sz="19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5"/>
            <a:ext cx="10943859" cy="420685"/>
          </a:xfrm>
        </p:spPr>
        <p:txBody>
          <a:bodyPr/>
          <a:lstStyle/>
          <a:p>
            <a:pPr algn="l"/>
            <a:r>
              <a:rPr lang="en-US" dirty="0"/>
              <a:t>Conti..</a:t>
            </a:r>
          </a:p>
        </p:txBody>
      </p:sp>
      <p:sp>
        <p:nvSpPr>
          <p:cNvPr id="3" name="Content Placeholder 2"/>
          <p:cNvSpPr>
            <a:spLocks noGrp="1"/>
          </p:cNvSpPr>
          <p:nvPr>
            <p:ph idx="1"/>
          </p:nvPr>
        </p:nvSpPr>
        <p:spPr>
          <a:xfrm>
            <a:off x="227806" y="685800"/>
            <a:ext cx="11734800" cy="5867400"/>
          </a:xfrm>
        </p:spPr>
        <p:txBody>
          <a:bodyPr/>
          <a:lstStyle/>
          <a:p>
            <a:pPr lvl="1">
              <a:lnSpc>
                <a:spcPct val="150000"/>
              </a:lnSpc>
              <a:spcBef>
                <a:spcPts val="0"/>
              </a:spcBef>
            </a:pPr>
            <a:r>
              <a:rPr lang="en-US" sz="2000" dirty="0" smtClean="0"/>
              <a:t>There </a:t>
            </a:r>
            <a:r>
              <a:rPr lang="en-US" sz="2000" dirty="0"/>
              <a:t>are several </a:t>
            </a:r>
            <a:r>
              <a:rPr lang="en-US" sz="2000" dirty="0">
                <a:solidFill>
                  <a:schemeClr val="accent2"/>
                </a:solidFill>
              </a:rPr>
              <a:t>such problems in the software industry. </a:t>
            </a:r>
            <a:endParaRPr lang="en-US" sz="2000" dirty="0" smtClean="0">
              <a:solidFill>
                <a:schemeClr val="accent2"/>
              </a:solidFill>
            </a:endParaRPr>
          </a:p>
          <a:p>
            <a:pPr lvl="1">
              <a:lnSpc>
                <a:spcPct val="150000"/>
              </a:lnSpc>
              <a:spcBef>
                <a:spcPts val="0"/>
              </a:spcBef>
            </a:pPr>
            <a:r>
              <a:rPr lang="en-US" sz="2000" dirty="0" smtClean="0"/>
              <a:t>Software </a:t>
            </a:r>
            <a:r>
              <a:rPr lang="en-US" sz="2000" dirty="0"/>
              <a:t>products become costly, are delivered late, are unmanaged, have poor quality, decrease the productivity of programmers, increase the maintenance cost and rework, and lack of nature software processes in a complex project. </a:t>
            </a:r>
          </a:p>
          <a:p>
            <a:pPr lvl="1">
              <a:lnSpc>
                <a:spcPct val="150000"/>
              </a:lnSpc>
              <a:spcBef>
                <a:spcPts val="0"/>
              </a:spcBef>
            </a:pPr>
            <a:r>
              <a:rPr lang="en-US" sz="2000" dirty="0"/>
              <a:t>The solution to these software crises is </a:t>
            </a:r>
            <a:r>
              <a:rPr lang="en-US" sz="2000" dirty="0">
                <a:solidFill>
                  <a:schemeClr val="accent2"/>
                </a:solidFill>
              </a:rPr>
              <a:t>to introduce systematic software engineering practices for systematic software development, maintenance, operation, retirement, planning and management of software. </a:t>
            </a:r>
          </a:p>
          <a:p>
            <a:pPr lvl="1">
              <a:lnSpc>
                <a:spcPct val="150000"/>
              </a:lnSpc>
              <a:spcBef>
                <a:spcPts val="0"/>
              </a:spcBef>
            </a:pPr>
            <a:endParaRPr lang="en-US" sz="2000" dirty="0"/>
          </a:p>
        </p:txBody>
      </p:sp>
    </p:spTree>
    <p:extLst>
      <p:ext uri="{BB962C8B-B14F-4D97-AF65-F5344CB8AC3E}">
        <p14:creationId xmlns:p14="http://schemas.microsoft.com/office/powerpoint/2010/main" val="35492219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228599"/>
            <a:ext cx="10943859" cy="636371"/>
          </a:xfrm>
        </p:spPr>
        <p:txBody>
          <a:bodyPr/>
          <a:lstStyle/>
          <a:p>
            <a:pPr algn="l"/>
            <a:r>
              <a:rPr lang="en-US" dirty="0"/>
              <a:t>Software Crisis 1.0</a:t>
            </a:r>
          </a:p>
        </p:txBody>
      </p:sp>
      <p:sp>
        <p:nvSpPr>
          <p:cNvPr id="3" name="Content Placeholder 2"/>
          <p:cNvSpPr>
            <a:spLocks noGrp="1"/>
          </p:cNvSpPr>
          <p:nvPr>
            <p:ph idx="1"/>
          </p:nvPr>
        </p:nvSpPr>
        <p:spPr>
          <a:xfrm>
            <a:off x="151606" y="838200"/>
            <a:ext cx="11811000" cy="5791200"/>
          </a:xfrm>
        </p:spPr>
        <p:txBody>
          <a:bodyPr/>
          <a:lstStyle/>
          <a:p>
            <a:pPr>
              <a:lnSpc>
                <a:spcPct val="150000"/>
              </a:lnSpc>
              <a:spcBef>
                <a:spcPts val="0"/>
              </a:spcBef>
            </a:pPr>
            <a:r>
              <a:rPr lang="en-US" sz="2000" dirty="0"/>
              <a:t> </a:t>
            </a:r>
            <a:r>
              <a:rPr lang="en-US" sz="2200" dirty="0">
                <a:solidFill>
                  <a:schemeClr val="tx1"/>
                </a:solidFill>
              </a:rPr>
              <a:t>The term software was first coined in </a:t>
            </a:r>
            <a:r>
              <a:rPr lang="en-US" sz="2200" dirty="0">
                <a:solidFill>
                  <a:srgbClr val="FF0000"/>
                </a:solidFill>
              </a:rPr>
              <a:t>1958</a:t>
            </a:r>
            <a:r>
              <a:rPr lang="en-US" sz="2200" dirty="0">
                <a:solidFill>
                  <a:schemeClr val="tx1"/>
                </a:solidFill>
              </a:rPr>
              <a:t> (</a:t>
            </a:r>
            <a:r>
              <a:rPr lang="en-US" sz="2200" u="sng" dirty="0">
                <a:solidFill>
                  <a:schemeClr val="tx1"/>
                </a:solidFill>
              </a:rPr>
              <a:t>www.maa.org/mathland/mathtrek_7_31_00.html</a:t>
            </a:r>
            <a:r>
              <a:rPr lang="en-US" sz="2200" dirty="0">
                <a:solidFill>
                  <a:schemeClr val="tx1"/>
                </a:solidFill>
              </a:rPr>
              <a:t>), but within </a:t>
            </a:r>
            <a:r>
              <a:rPr lang="en-US" sz="2200" dirty="0">
                <a:solidFill>
                  <a:schemeClr val="accent2"/>
                </a:solidFill>
              </a:rPr>
              <a:t>10 years, problems in software’s development and delivery led to the phrase software crisis</a:t>
            </a:r>
            <a:r>
              <a:rPr lang="en-US" sz="2200" dirty="0">
                <a:solidFill>
                  <a:schemeClr val="tx1"/>
                </a:solidFill>
              </a:rPr>
              <a:t> (P. </a:t>
            </a:r>
            <a:r>
              <a:rPr lang="en-US" sz="2200" dirty="0" err="1">
                <a:solidFill>
                  <a:schemeClr val="tx1"/>
                </a:solidFill>
              </a:rPr>
              <a:t>Naur</a:t>
            </a:r>
            <a:r>
              <a:rPr lang="en-US" sz="2200" dirty="0">
                <a:solidFill>
                  <a:schemeClr val="tx1"/>
                </a:solidFill>
              </a:rPr>
              <a:t> and  B. </a:t>
            </a:r>
            <a:r>
              <a:rPr lang="en-US" sz="2200" dirty="0" err="1">
                <a:solidFill>
                  <a:schemeClr val="tx1"/>
                </a:solidFill>
              </a:rPr>
              <a:t>Randell</a:t>
            </a:r>
            <a:r>
              <a:rPr lang="en-US" sz="2200" dirty="0">
                <a:solidFill>
                  <a:schemeClr val="tx1"/>
                </a:solidFill>
              </a:rPr>
              <a:t>, eds., “Software Engineering: A Report on a Conference Sponsored by the NATO Science Committee,” NATO, 1968). </a:t>
            </a:r>
          </a:p>
          <a:p>
            <a:pPr>
              <a:lnSpc>
                <a:spcPct val="150000"/>
              </a:lnSpc>
              <a:spcBef>
                <a:spcPts val="0"/>
              </a:spcBef>
            </a:pPr>
            <a:r>
              <a:rPr lang="en-US" sz="2200" dirty="0">
                <a:solidFill>
                  <a:schemeClr val="tx1"/>
                </a:solidFill>
              </a:rPr>
              <a:t> Over the years, several studies have confirmed Software Crisis 1.0. </a:t>
            </a:r>
            <a:endParaRPr lang="en-US" sz="2200" dirty="0" smtClean="0">
              <a:solidFill>
                <a:schemeClr val="tx1"/>
              </a:solidFill>
            </a:endParaRPr>
          </a:p>
          <a:p>
            <a:pPr>
              <a:lnSpc>
                <a:spcPct val="150000"/>
              </a:lnSpc>
              <a:spcBef>
                <a:spcPts val="0"/>
              </a:spcBef>
            </a:pPr>
            <a:r>
              <a:rPr lang="en-US" sz="2200" dirty="0" smtClean="0">
                <a:solidFill>
                  <a:schemeClr val="tx1"/>
                </a:solidFill>
              </a:rPr>
              <a:t>Per </a:t>
            </a:r>
            <a:r>
              <a:rPr lang="en-US" sz="2200" dirty="0">
                <a:solidFill>
                  <a:schemeClr val="tx1"/>
                </a:solidFill>
              </a:rPr>
              <a:t>Flatten and colleagues estimated the average project’s development time at 18 months (Foundations of Business Systems, Dryden Press, 1989)—a conservative figure, given that other estimates put the figure at three years (“The Software Trap: Automate—or Else,” Business Week, 9 May 1988, pp. 142-154) and even up to five years (T. Taylor and T. Standish, “Initial Thoughts on Rapid Prototyping Techniques,” ACM SIGSOFT Software Eng. Notes, vol. 7, no. 5, 1982, pp. 160-166). </a:t>
            </a:r>
          </a:p>
          <a:p>
            <a:pPr>
              <a:lnSpc>
                <a:spcPct val="150000"/>
              </a:lnSpc>
              <a:spcBef>
                <a:spcPts val="0"/>
              </a:spcBef>
              <a:buNone/>
            </a:pPr>
            <a:endParaRPr lang="en-US" sz="2200" dirty="0">
              <a:solidFill>
                <a:schemeClr val="tx1"/>
              </a:solidFill>
            </a:endParaRPr>
          </a:p>
          <a:p>
            <a:pPr>
              <a:lnSpc>
                <a:spcPct val="150000"/>
              </a:lnSpc>
              <a:spcBef>
                <a:spcPts val="0"/>
              </a:spcBef>
            </a:pPr>
            <a:endParaRPr lang="en-US" sz="20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5"/>
            <a:ext cx="10943859" cy="420685"/>
          </a:xfrm>
        </p:spPr>
        <p:txBody>
          <a:bodyPr/>
          <a:lstStyle/>
          <a:p>
            <a:pPr algn="l"/>
            <a:r>
              <a:rPr lang="en-US" dirty="0"/>
              <a:t>Conti..</a:t>
            </a:r>
          </a:p>
        </p:txBody>
      </p:sp>
      <p:sp>
        <p:nvSpPr>
          <p:cNvPr id="3" name="Content Placeholder 2"/>
          <p:cNvSpPr>
            <a:spLocks noGrp="1"/>
          </p:cNvSpPr>
          <p:nvPr>
            <p:ph idx="1"/>
          </p:nvPr>
        </p:nvSpPr>
        <p:spPr>
          <a:xfrm>
            <a:off x="227806" y="685800"/>
            <a:ext cx="11734800" cy="6019800"/>
          </a:xfrm>
        </p:spPr>
        <p:txBody>
          <a:bodyPr/>
          <a:lstStyle/>
          <a:p>
            <a:pPr>
              <a:lnSpc>
                <a:spcPct val="150000"/>
              </a:lnSpc>
              <a:spcBef>
                <a:spcPts val="0"/>
              </a:spcBef>
            </a:pPr>
            <a:r>
              <a:rPr lang="en-US" sz="1800" dirty="0"/>
              <a:t>Perhaps this isn’t surprising, given that an IBM study </a:t>
            </a:r>
            <a:r>
              <a:rPr lang="en-US" sz="1800" dirty="0">
                <a:solidFill>
                  <a:srgbClr val="FF0000"/>
                </a:solidFill>
              </a:rPr>
              <a:t>estimated 68 percent of all software projects </a:t>
            </a:r>
            <a:r>
              <a:rPr lang="en-US" sz="1800" dirty="0" smtClean="0">
                <a:solidFill>
                  <a:srgbClr val="FF0000"/>
                </a:solidFill>
              </a:rPr>
              <a:t>overran </a:t>
            </a:r>
            <a:r>
              <a:rPr lang="en-US" sz="1800" dirty="0">
                <a:solidFill>
                  <a:srgbClr val="FF0000"/>
                </a:solidFill>
              </a:rPr>
              <a:t>their schedules </a:t>
            </a:r>
            <a:r>
              <a:rPr lang="en-US" sz="1800" dirty="0"/>
              <a:t>(P. Bowen, “Rapid Application Development: Concepts and Principles,” IBM document no. 94283UKT0829, 1994). </a:t>
            </a:r>
          </a:p>
          <a:p>
            <a:pPr>
              <a:lnSpc>
                <a:spcPct val="150000"/>
              </a:lnSpc>
              <a:spcBef>
                <a:spcPts val="0"/>
              </a:spcBef>
            </a:pPr>
            <a:r>
              <a:rPr lang="en-US" sz="1800" dirty="0">
                <a:solidFill>
                  <a:schemeClr val="accent2"/>
                </a:solidFill>
              </a:rPr>
              <a:t>In relation to cost</a:t>
            </a:r>
            <a:r>
              <a:rPr lang="en-US" sz="1800" dirty="0"/>
              <a:t>, the IBM study also suggested that development projects were as much as 65 percent over budget. Indeed, the term </a:t>
            </a:r>
            <a:r>
              <a:rPr lang="en-US" sz="1800" dirty="0" err="1">
                <a:solidFill>
                  <a:srgbClr val="FF0000"/>
                </a:solidFill>
              </a:rPr>
              <a:t>shelfware</a:t>
            </a:r>
            <a:r>
              <a:rPr lang="en-US" sz="1800" dirty="0"/>
              <a:t> was coined to refer to software systems that are delivered but never used.</a:t>
            </a:r>
          </a:p>
          <a:p>
            <a:pPr>
              <a:lnSpc>
                <a:spcPct val="150000"/>
              </a:lnSpc>
              <a:spcBef>
                <a:spcPts val="0"/>
              </a:spcBef>
            </a:pPr>
            <a:r>
              <a:rPr lang="en-US" sz="1800" dirty="0"/>
              <a:t>Although the Standish Group continues to paint a rather bleak picture of the </a:t>
            </a:r>
            <a:r>
              <a:rPr lang="en-US" sz="1800" dirty="0">
                <a:solidFill>
                  <a:srgbClr val="FF0000"/>
                </a:solidFill>
              </a:rPr>
              <a:t>high rates of software project failure </a:t>
            </a:r>
            <a:r>
              <a:rPr lang="en-US" sz="1800" dirty="0"/>
              <a:t>(</a:t>
            </a:r>
            <a:r>
              <a:rPr lang="en-US" sz="1800" u="sng" dirty="0"/>
              <a:t>http://standishgroup.com/newsroom/chaos_manifesto_2011.php</a:t>
            </a:r>
            <a:r>
              <a:rPr lang="en-US" sz="1800" dirty="0"/>
              <a:t>), its findings and methodology have been challenged (J. </a:t>
            </a:r>
            <a:r>
              <a:rPr lang="en-US" sz="1800" dirty="0" err="1"/>
              <a:t>Eveleens</a:t>
            </a:r>
            <a:r>
              <a:rPr lang="en-US" sz="1800" dirty="0"/>
              <a:t> and C. </a:t>
            </a:r>
            <a:r>
              <a:rPr lang="en-US" sz="1800" dirty="0" err="1"/>
              <a:t>Verhoef</a:t>
            </a:r>
            <a:r>
              <a:rPr lang="en-US" sz="1800" dirty="0"/>
              <a:t>, “The Rise and Fall of the CHAOS Reports,” IEEE Software, 2010, pp. 30-36). </a:t>
            </a:r>
          </a:p>
          <a:p>
            <a:pPr>
              <a:lnSpc>
                <a:spcPct val="150000"/>
              </a:lnSpc>
            </a:pPr>
            <a:r>
              <a:rPr lang="en-US" sz="1800" dirty="0"/>
              <a:t>In fact, I (</a:t>
            </a:r>
            <a:r>
              <a:rPr lang="en-US" sz="1800" dirty="0">
                <a:solidFill>
                  <a:srgbClr val="FF0000"/>
                </a:solidFill>
              </a:rPr>
              <a:t>Author :Brian Fitzgerald/Software Crisis 2.0/IEEE/0018-9162/12</a:t>
            </a:r>
            <a:r>
              <a:rPr lang="en-US" sz="1800" dirty="0"/>
              <a:t>) believe that Software Crisis 1.0 has passed, and that the myriad, incremental advances pushing software development forward have changed our lives for the better. </a:t>
            </a:r>
          </a:p>
          <a:p>
            <a:pPr>
              <a:lnSpc>
                <a:spcPct val="150000"/>
              </a:lnSpc>
            </a:pPr>
            <a:r>
              <a:rPr lang="en-US" sz="1800" dirty="0"/>
              <a:t>Changes in the practice have ultimately led the field to the point where software is now routinely developed largely on time, within budget, and meeting user expectations.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52399"/>
            <a:ext cx="10943859" cy="533401"/>
          </a:xfrm>
        </p:spPr>
        <p:txBody>
          <a:bodyPr/>
          <a:lstStyle/>
          <a:p>
            <a:pPr algn="l"/>
            <a:r>
              <a:rPr lang="en-US" dirty="0"/>
              <a:t>Conti..</a:t>
            </a:r>
          </a:p>
        </p:txBody>
      </p:sp>
      <p:sp>
        <p:nvSpPr>
          <p:cNvPr id="3" name="Content Placeholder 2"/>
          <p:cNvSpPr>
            <a:spLocks noGrp="1"/>
          </p:cNvSpPr>
          <p:nvPr>
            <p:ph idx="1"/>
          </p:nvPr>
        </p:nvSpPr>
        <p:spPr>
          <a:xfrm>
            <a:off x="304006" y="685800"/>
            <a:ext cx="11658600" cy="5943600"/>
          </a:xfrm>
        </p:spPr>
        <p:txBody>
          <a:bodyPr/>
          <a:lstStyle/>
          <a:p>
            <a:pPr>
              <a:lnSpc>
                <a:spcPct val="150000"/>
              </a:lnSpc>
              <a:spcBef>
                <a:spcPts val="0"/>
              </a:spcBef>
            </a:pPr>
            <a:r>
              <a:rPr lang="en-US" sz="1800" dirty="0"/>
              <a:t>Organizations are spending larger and larger portions of their budget on software. </a:t>
            </a:r>
          </a:p>
          <a:p>
            <a:pPr>
              <a:lnSpc>
                <a:spcPct val="150000"/>
              </a:lnSpc>
              <a:spcBef>
                <a:spcPts val="0"/>
              </a:spcBef>
            </a:pPr>
            <a:r>
              <a:rPr lang="en-US" sz="1800" dirty="0"/>
              <a:t>Not only the software products turning out to be more expensive than hardware, but </a:t>
            </a:r>
            <a:r>
              <a:rPr lang="en-US" sz="1800" dirty="0">
                <a:solidFill>
                  <a:srgbClr val="FF0000"/>
                </a:solidFill>
              </a:rPr>
              <a:t>they also present a host of other problems to the customers:</a:t>
            </a:r>
            <a:r>
              <a:rPr lang="en-US" sz="1800" dirty="0"/>
              <a:t> software products are difficult to alter, debug, and enhance; use resources non-optimally; often fail to meet the user requirements; are far from being reliable; frequently crash; and are often delivered late. </a:t>
            </a:r>
          </a:p>
          <a:p>
            <a:pPr>
              <a:lnSpc>
                <a:spcPct val="150000"/>
              </a:lnSpc>
              <a:spcBef>
                <a:spcPts val="0"/>
              </a:spcBef>
            </a:pPr>
            <a:r>
              <a:rPr lang="en-US" sz="1800" dirty="0"/>
              <a:t>Among these, the trend of increasing software costs is probably the most important symptom of the present software crisis. Remember that the cost we are talking of here is not on account of increased features, but due to </a:t>
            </a:r>
            <a:r>
              <a:rPr lang="en-US" sz="1800" dirty="0">
                <a:solidFill>
                  <a:srgbClr val="FF0000"/>
                </a:solidFill>
              </a:rPr>
              <a:t>ineffective development </a:t>
            </a:r>
            <a:r>
              <a:rPr lang="en-US" sz="1800" dirty="0"/>
              <a:t>of the product characterized by inefficient resource usage, and time and cost over-runs. </a:t>
            </a:r>
          </a:p>
          <a:p>
            <a:pPr>
              <a:lnSpc>
                <a:spcPct val="150000"/>
              </a:lnSpc>
              <a:spcBef>
                <a:spcPts val="0"/>
              </a:spcBef>
            </a:pPr>
            <a:r>
              <a:rPr lang="en-US" sz="1800" dirty="0"/>
              <a:t>There are many factors that have contributed to the making of the present software crisis. </a:t>
            </a:r>
            <a:r>
              <a:rPr lang="en-US" sz="1800" dirty="0">
                <a:solidFill>
                  <a:srgbClr val="FF0000"/>
                </a:solidFill>
              </a:rPr>
              <a:t>Factors are larger problem sizes, lack of adequate training in software engineering, increasing skill shortage, and low productivity improvements. </a:t>
            </a:r>
          </a:p>
          <a:p>
            <a:pPr>
              <a:lnSpc>
                <a:spcPct val="150000"/>
              </a:lnSpc>
              <a:spcBef>
                <a:spcPts val="0"/>
              </a:spcBef>
            </a:pPr>
            <a:r>
              <a:rPr lang="en-US" sz="1800" dirty="0"/>
              <a:t>It is believed that the only satisfactory solution to the present software crisis can possibly come from a spread of software engineering practices among the engineers, coupled with further advancements to the software engineering discipline itself.</a:t>
            </a:r>
          </a:p>
          <a:p>
            <a:pPr>
              <a:lnSpc>
                <a:spcPct val="150000"/>
              </a:lnSpc>
              <a:spcBef>
                <a:spcPts val="0"/>
              </a:spcBef>
            </a:pPr>
            <a:endParaRPr lang="en-US" sz="2000" dirty="0"/>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915"/>
            <a:ext cx="12190413" cy="649286"/>
          </a:xfrm>
        </p:spPr>
        <p:txBody>
          <a:bodyPr/>
          <a:lstStyle/>
          <a:p>
            <a:pPr algn="l"/>
            <a:r>
              <a:rPr lang="en-US" dirty="0"/>
              <a:t>Software Crisis 2.0</a:t>
            </a:r>
          </a:p>
        </p:txBody>
      </p:sp>
      <p:sp>
        <p:nvSpPr>
          <p:cNvPr id="3" name="Content Placeholder 2"/>
          <p:cNvSpPr>
            <a:spLocks noGrp="1"/>
          </p:cNvSpPr>
          <p:nvPr>
            <p:ph idx="1"/>
          </p:nvPr>
        </p:nvSpPr>
        <p:spPr>
          <a:xfrm>
            <a:off x="431744" y="990600"/>
            <a:ext cx="11326925" cy="5562600"/>
          </a:xfrm>
        </p:spPr>
        <p:txBody>
          <a:bodyPr/>
          <a:lstStyle/>
          <a:p>
            <a:r>
              <a:rPr lang="en-US" sz="2200" dirty="0"/>
              <a:t>Unfortunately, Software Crisis 2.0 is now looming. As </a:t>
            </a:r>
            <a:r>
              <a:rPr lang="en-US" sz="2200" dirty="0">
                <a:solidFill>
                  <a:srgbClr val="FF0000"/>
                </a:solidFill>
              </a:rPr>
              <a:t>Figure </a:t>
            </a:r>
            <a:r>
              <a:rPr lang="en-US" sz="2200" dirty="0" smtClean="0">
                <a:solidFill>
                  <a:srgbClr val="FF0000"/>
                </a:solidFill>
              </a:rPr>
              <a:t>1.5</a:t>
            </a:r>
            <a:r>
              <a:rPr lang="en-US" sz="2200" dirty="0" smtClean="0"/>
              <a:t> </a:t>
            </a:r>
            <a:r>
              <a:rPr lang="en-US" sz="2200" dirty="0"/>
              <a:t>shows, this crisis stems from the inability to produce software that can leverage the staggering increase in data generated in the past 50 years and the demands of the devices and users that can manipulate it</a:t>
            </a:r>
            <a:r>
              <a:rPr lang="en-US" sz="2200" dirty="0" smtClean="0"/>
              <a:t>.</a:t>
            </a:r>
          </a:p>
          <a:p>
            <a:r>
              <a:rPr lang="en-US" sz="2200" dirty="0" smtClean="0"/>
              <a:t>The demand for data from digital natives, coupled with the huge volume of data now generated through ubiquitous mobile devices, servers, and applications, has led to a new software crisis.</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lgn="ctr">
              <a:buNone/>
            </a:pPr>
            <a:r>
              <a:rPr lang="en-US" sz="2000" dirty="0" smtClean="0"/>
              <a:t>Figure 1.5 : Software Crisis 2.0</a:t>
            </a:r>
            <a:endParaRPr lang="en-US" sz="2000" dirty="0"/>
          </a:p>
          <a:p>
            <a:pPr>
              <a:buNone/>
            </a:pPr>
            <a:endParaRPr lang="en-US" dirty="0"/>
          </a:p>
        </p:txBody>
      </p:sp>
      <p:pic>
        <p:nvPicPr>
          <p:cNvPr id="5" name="Picture 4"/>
          <p:cNvPicPr>
            <a:picLocks noChangeAspect="1"/>
          </p:cNvPicPr>
          <p:nvPr/>
        </p:nvPicPr>
        <p:blipFill>
          <a:blip r:embed="rId2"/>
          <a:stretch>
            <a:fillRect/>
          </a:stretch>
        </p:blipFill>
        <p:spPr>
          <a:xfrm>
            <a:off x="2513806" y="3352800"/>
            <a:ext cx="6553200" cy="2743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Overview</a:t>
            </a:r>
          </a:p>
        </p:txBody>
      </p:sp>
      <p:sp>
        <p:nvSpPr>
          <p:cNvPr id="3" name="Content Placeholder 2"/>
          <p:cNvSpPr>
            <a:spLocks noGrp="1"/>
          </p:cNvSpPr>
          <p:nvPr>
            <p:ph idx="1"/>
          </p:nvPr>
        </p:nvSpPr>
        <p:spPr/>
        <p:txBody>
          <a:bodyPr/>
          <a:lstStyle/>
          <a:p>
            <a:endParaRPr lang="en-US" dirty="0"/>
          </a:p>
          <a:p>
            <a:r>
              <a:rPr lang="en-US" dirty="0" smtClean="0"/>
              <a:t>Introduction to Software Engineering</a:t>
            </a:r>
          </a:p>
          <a:p>
            <a:r>
              <a:rPr lang="en-US" dirty="0" smtClean="0"/>
              <a:t>Software </a:t>
            </a:r>
            <a:r>
              <a:rPr lang="en-US" dirty="0"/>
              <a:t>crisis </a:t>
            </a:r>
          </a:p>
          <a:p>
            <a:r>
              <a:rPr lang="en-US" dirty="0"/>
              <a:t>Design approaches </a:t>
            </a:r>
          </a:p>
          <a:p>
            <a:r>
              <a:rPr lang="en-US" dirty="0"/>
              <a:t>OO Software development activities </a:t>
            </a:r>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228600"/>
            <a:ext cx="10943859" cy="609600"/>
          </a:xfrm>
        </p:spPr>
        <p:txBody>
          <a:bodyPr/>
          <a:lstStyle/>
          <a:p>
            <a:pPr algn="l"/>
            <a:r>
              <a:rPr lang="en-US" sz="3000" dirty="0">
                <a:solidFill>
                  <a:schemeClr val="tx2"/>
                </a:solidFill>
              </a:rPr>
              <a:t/>
            </a:r>
            <a:br>
              <a:rPr lang="en-US" sz="3000" dirty="0">
                <a:solidFill>
                  <a:schemeClr val="tx2"/>
                </a:solidFill>
              </a:rPr>
            </a:br>
            <a:r>
              <a:rPr lang="en-US" sz="3000" dirty="0">
                <a:solidFill>
                  <a:schemeClr val="tx2"/>
                </a:solidFill>
              </a:rPr>
              <a:t>Software Engineering Challenges </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a:xfrm>
            <a:off x="227806" y="762000"/>
            <a:ext cx="11658600" cy="5867400"/>
          </a:xfrm>
        </p:spPr>
        <p:txBody>
          <a:bodyPr/>
          <a:lstStyle/>
          <a:p>
            <a:pPr>
              <a:lnSpc>
                <a:spcPct val="150000"/>
              </a:lnSpc>
              <a:spcBef>
                <a:spcPts val="0"/>
              </a:spcBef>
            </a:pPr>
            <a:r>
              <a:rPr lang="en-US" sz="1900" dirty="0"/>
              <a:t>Software Engineering is facing a number of software problems since software crisis. The primary focus of software companies is to produce quality software within budget and small cycle time. These software challenges reflect the development and maintenance of software is an important issue or practitioners. </a:t>
            </a:r>
          </a:p>
          <a:p>
            <a:pPr>
              <a:lnSpc>
                <a:spcPct val="150000"/>
              </a:lnSpc>
              <a:spcBef>
                <a:spcPts val="0"/>
              </a:spcBef>
              <a:buNone/>
            </a:pPr>
            <a:r>
              <a:rPr lang="en-US" sz="1900" dirty="0"/>
              <a:t>	</a:t>
            </a:r>
            <a:r>
              <a:rPr lang="en-US" sz="1900" dirty="0">
                <a:solidFill>
                  <a:srgbClr val="FF0000"/>
                </a:solidFill>
              </a:rPr>
              <a:t>1. Problem Understanding: </a:t>
            </a:r>
          </a:p>
          <a:p>
            <a:pPr lvl="1">
              <a:lnSpc>
                <a:spcPct val="150000"/>
              </a:lnSpc>
              <a:spcBef>
                <a:spcPts val="0"/>
              </a:spcBef>
            </a:pPr>
            <a:r>
              <a:rPr lang="en-US" sz="1900" dirty="0"/>
              <a:t>Customers are from different backgrounds and they do not have a clear understanding of their problems and requirements. Also, the customers don’t have technical knowledge, especially those who are living in remote areas. </a:t>
            </a:r>
          </a:p>
          <a:p>
            <a:pPr lvl="1">
              <a:lnSpc>
                <a:spcPct val="150000"/>
              </a:lnSpc>
              <a:spcBef>
                <a:spcPts val="0"/>
              </a:spcBef>
            </a:pPr>
            <a:r>
              <a:rPr lang="en-US" sz="1900" dirty="0"/>
              <a:t>Similarly software engineers do not have the knowledge of all application domains and detailed requirements of the problems and the expectations of the customer. The lack of communication among software engineers and customers causes problems for the software engineers in clearly understanding the customer needs. There are many people involved in an organization. Therefore, it becomes difficult to find requirements from different perspectives and customers. Sometimes the customers do not have sufficient time to explain their problems to the development organization.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5"/>
            <a:ext cx="10943859" cy="496885"/>
          </a:xfrm>
        </p:spPr>
        <p:txBody>
          <a:bodyPr/>
          <a:lstStyle/>
          <a:p>
            <a:pPr algn="l"/>
            <a:r>
              <a:rPr lang="en-US" dirty="0"/>
              <a:t>Conti..</a:t>
            </a:r>
          </a:p>
        </p:txBody>
      </p:sp>
      <p:sp>
        <p:nvSpPr>
          <p:cNvPr id="3" name="Content Placeholder 2"/>
          <p:cNvSpPr>
            <a:spLocks noGrp="1"/>
          </p:cNvSpPr>
          <p:nvPr>
            <p:ph idx="1"/>
          </p:nvPr>
        </p:nvSpPr>
        <p:spPr>
          <a:xfrm>
            <a:off x="431744" y="762000"/>
            <a:ext cx="11326925" cy="5867400"/>
          </a:xfrm>
        </p:spPr>
        <p:txBody>
          <a:bodyPr/>
          <a:lstStyle/>
          <a:p>
            <a:pPr>
              <a:lnSpc>
                <a:spcPct val="150000"/>
              </a:lnSpc>
              <a:spcBef>
                <a:spcPts val="0"/>
              </a:spcBef>
              <a:buNone/>
            </a:pPr>
            <a:r>
              <a:rPr lang="en-US" sz="2400" dirty="0">
                <a:solidFill>
                  <a:srgbClr val="FF0000"/>
                </a:solidFill>
              </a:rPr>
              <a:t>2. Quality and Productivity: </a:t>
            </a:r>
          </a:p>
          <a:p>
            <a:pPr>
              <a:lnSpc>
                <a:spcPct val="150000"/>
              </a:lnSpc>
              <a:spcBef>
                <a:spcPts val="0"/>
              </a:spcBef>
            </a:pPr>
            <a:r>
              <a:rPr lang="en-US" sz="1900" dirty="0"/>
              <a:t>Software Engineering practices mainly emphasize providing quality products in a small cycle time. </a:t>
            </a:r>
          </a:p>
          <a:p>
            <a:pPr>
              <a:lnSpc>
                <a:spcPct val="150000"/>
              </a:lnSpc>
              <a:spcBef>
                <a:spcPts val="0"/>
              </a:spcBef>
            </a:pPr>
            <a:r>
              <a:rPr lang="en-US" sz="1900" dirty="0"/>
              <a:t>Quality products provide customer satisfaction. </a:t>
            </a:r>
          </a:p>
          <a:p>
            <a:pPr>
              <a:lnSpc>
                <a:spcPct val="150000"/>
              </a:lnSpc>
              <a:spcBef>
                <a:spcPts val="0"/>
              </a:spcBef>
            </a:pPr>
            <a:r>
              <a:rPr lang="en-US" sz="1900" dirty="0"/>
              <a:t>A good quality product implements features that are required by the customer that have certain quality attributes such as reliability, usability, efficiency, maintainability, portability, and functionality. </a:t>
            </a:r>
          </a:p>
          <a:p>
            <a:pPr>
              <a:lnSpc>
                <a:spcPct val="150000"/>
              </a:lnSpc>
              <a:spcBef>
                <a:spcPts val="0"/>
              </a:spcBef>
            </a:pPr>
            <a:r>
              <a:rPr lang="en-US" sz="1900" dirty="0"/>
              <a:t>Production of Software is measured in terms of KLOC person month (PM). </a:t>
            </a:r>
          </a:p>
          <a:p>
            <a:pPr>
              <a:lnSpc>
                <a:spcPct val="150000"/>
              </a:lnSpc>
              <a:spcBef>
                <a:spcPts val="0"/>
              </a:spcBef>
            </a:pPr>
            <a:r>
              <a:rPr lang="en-US" sz="1900" dirty="0"/>
              <a:t>Higher productivity means that cycle time can be reduced with the low cost of the product. </a:t>
            </a:r>
          </a:p>
          <a:p>
            <a:pPr>
              <a:lnSpc>
                <a:spcPct val="150000"/>
              </a:lnSpc>
              <a:spcBef>
                <a:spcPts val="0"/>
              </a:spcBef>
            </a:pPr>
            <a:r>
              <a:rPr lang="en-US" sz="1900" dirty="0"/>
              <a:t>The productivity and quality of Software depend on several factors, such as programmer’s ability, type of technology, level of experience, nature of projects and their complexity, available time, required resources etc.</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5"/>
            <a:ext cx="10943859" cy="649286"/>
          </a:xfrm>
        </p:spPr>
        <p:txBody>
          <a:bodyPr/>
          <a:lstStyle/>
          <a:p>
            <a:pPr algn="l"/>
            <a:r>
              <a:rPr lang="en-US" dirty="0"/>
              <a:t>Conti..</a:t>
            </a:r>
          </a:p>
        </p:txBody>
      </p:sp>
      <p:sp>
        <p:nvSpPr>
          <p:cNvPr id="3" name="Content Placeholder 2"/>
          <p:cNvSpPr>
            <a:spLocks noGrp="1"/>
          </p:cNvSpPr>
          <p:nvPr>
            <p:ph idx="1"/>
          </p:nvPr>
        </p:nvSpPr>
        <p:spPr>
          <a:xfrm>
            <a:off x="431744" y="838201"/>
            <a:ext cx="11326925" cy="5380037"/>
          </a:xfrm>
        </p:spPr>
        <p:txBody>
          <a:bodyPr/>
          <a:lstStyle/>
          <a:p>
            <a:pPr>
              <a:lnSpc>
                <a:spcPct val="150000"/>
              </a:lnSpc>
              <a:spcBef>
                <a:spcPts val="0"/>
              </a:spcBef>
              <a:buNone/>
            </a:pPr>
            <a:r>
              <a:rPr lang="en-US" sz="2000" dirty="0">
                <a:solidFill>
                  <a:srgbClr val="FF0000"/>
                </a:solidFill>
              </a:rPr>
              <a:t>3. Cycle Time and Cost: </a:t>
            </a:r>
          </a:p>
          <a:p>
            <a:pPr>
              <a:lnSpc>
                <a:spcPct val="150000"/>
              </a:lnSpc>
              <a:spcBef>
                <a:spcPts val="0"/>
              </a:spcBef>
            </a:pPr>
            <a:r>
              <a:rPr lang="en-US" sz="2000" dirty="0">
                <a:solidFill>
                  <a:schemeClr val="tx1"/>
                </a:solidFill>
              </a:rPr>
              <a:t>The customer always foresees faster and cheaper production of software products. Therefore, software companies put efforts to reduce the cycle time of product delivery and minimize the product cost. </a:t>
            </a:r>
          </a:p>
          <a:p>
            <a:pPr>
              <a:lnSpc>
                <a:spcPct val="150000"/>
              </a:lnSpc>
              <a:spcBef>
                <a:spcPts val="0"/>
              </a:spcBef>
            </a:pPr>
            <a:r>
              <a:rPr lang="en-US" sz="2000" dirty="0">
                <a:solidFill>
                  <a:schemeClr val="tx1"/>
                </a:solidFill>
              </a:rPr>
              <a:t>Delivery before the calendar time sometimes compromises the product quality due to competitive reasons. </a:t>
            </a:r>
          </a:p>
          <a:p>
            <a:pPr>
              <a:lnSpc>
                <a:spcPct val="150000"/>
              </a:lnSpc>
              <a:spcBef>
                <a:spcPts val="0"/>
              </a:spcBef>
            </a:pPr>
            <a:r>
              <a:rPr lang="en-US" sz="2000" dirty="0">
                <a:solidFill>
                  <a:schemeClr val="tx1"/>
                </a:solidFill>
              </a:rPr>
              <a:t>The cost of the software product is generally the cost of hardware, software and manpower resources. </a:t>
            </a:r>
          </a:p>
          <a:p>
            <a:pPr>
              <a:lnSpc>
                <a:spcPct val="150000"/>
              </a:lnSpc>
              <a:spcBef>
                <a:spcPts val="0"/>
              </a:spcBef>
            </a:pPr>
            <a:r>
              <a:rPr lang="en-US" sz="2000" dirty="0">
                <a:solidFill>
                  <a:schemeClr val="tx1"/>
                </a:solidFill>
              </a:rPr>
              <a:t>It is calculated based on the no. </a:t>
            </a:r>
            <a:r>
              <a:rPr lang="en-US" sz="2000" dirty="0" smtClean="0">
                <a:solidFill>
                  <a:schemeClr val="tx1"/>
                </a:solidFill>
              </a:rPr>
              <a:t>of </a:t>
            </a:r>
            <a:r>
              <a:rPr lang="en-US" sz="2000" dirty="0">
                <a:solidFill>
                  <a:schemeClr val="tx1"/>
                </a:solidFill>
              </a:rPr>
              <a:t>persons engaged in a project and for how much time. </a:t>
            </a:r>
          </a:p>
          <a:p>
            <a:pPr>
              <a:lnSpc>
                <a:spcPct val="150000"/>
              </a:lnSpc>
              <a:spcBef>
                <a:spcPts val="0"/>
              </a:spcBef>
            </a:pPr>
            <a:r>
              <a:rPr lang="en-US" sz="2000" dirty="0">
                <a:solidFill>
                  <a:schemeClr val="tx1"/>
                </a:solidFill>
              </a:rPr>
              <a:t>Cost also depends on the complexity levels of the project.</a:t>
            </a:r>
          </a:p>
          <a:p>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47845"/>
            <a:ext cx="10943859" cy="779026"/>
          </a:xfrm>
        </p:spPr>
        <p:txBody>
          <a:bodyPr/>
          <a:lstStyle/>
          <a:p>
            <a:pPr algn="l"/>
            <a:r>
              <a:rPr lang="en-US" dirty="0" smtClean="0"/>
              <a:t>Conti..</a:t>
            </a:r>
            <a:endParaRPr lang="en-US" dirty="0"/>
          </a:p>
        </p:txBody>
      </p:sp>
      <p:sp>
        <p:nvSpPr>
          <p:cNvPr id="3" name="Content Placeholder 2"/>
          <p:cNvSpPr>
            <a:spLocks noGrp="1"/>
          </p:cNvSpPr>
          <p:nvPr>
            <p:ph idx="1"/>
          </p:nvPr>
        </p:nvSpPr>
        <p:spPr>
          <a:xfrm>
            <a:off x="431744" y="685800"/>
            <a:ext cx="11530862" cy="5867400"/>
          </a:xfrm>
        </p:spPr>
        <p:txBody>
          <a:bodyPr/>
          <a:lstStyle/>
          <a:p>
            <a:pPr>
              <a:lnSpc>
                <a:spcPct val="150000"/>
              </a:lnSpc>
              <a:spcBef>
                <a:spcPts val="0"/>
              </a:spcBef>
              <a:buNone/>
            </a:pPr>
            <a:r>
              <a:rPr lang="en-US" sz="2800" dirty="0">
                <a:solidFill>
                  <a:srgbClr val="FF0000"/>
                </a:solidFill>
              </a:rPr>
              <a:t>4. Reliability: </a:t>
            </a:r>
          </a:p>
          <a:p>
            <a:pPr>
              <a:lnSpc>
                <a:spcPct val="150000"/>
              </a:lnSpc>
              <a:spcBef>
                <a:spcPts val="0"/>
              </a:spcBef>
            </a:pPr>
            <a:r>
              <a:rPr lang="en-US" sz="2000" dirty="0"/>
              <a:t>It is the most important quality attribute. </a:t>
            </a:r>
          </a:p>
          <a:p>
            <a:pPr>
              <a:lnSpc>
                <a:spcPct val="150000"/>
              </a:lnSpc>
              <a:spcBef>
                <a:spcPts val="0"/>
              </a:spcBef>
            </a:pPr>
            <a:r>
              <a:rPr lang="en-US" sz="2000" dirty="0"/>
              <a:t>It is the successful operation of software within the specified environment and duration under certain constraints. </a:t>
            </a:r>
          </a:p>
          <a:p>
            <a:pPr>
              <a:lnSpc>
                <a:spcPct val="150000"/>
              </a:lnSpc>
              <a:spcBef>
                <a:spcPts val="0"/>
              </a:spcBef>
            </a:pPr>
            <a:r>
              <a:rPr lang="en-US" sz="2000" dirty="0"/>
              <a:t>Verification and Validation techniques are used to ensure the reliability ratio in the product. </a:t>
            </a:r>
          </a:p>
          <a:p>
            <a:pPr>
              <a:lnSpc>
                <a:spcPct val="150000"/>
              </a:lnSpc>
              <a:spcBef>
                <a:spcPts val="0"/>
              </a:spcBef>
            </a:pPr>
            <a:r>
              <a:rPr lang="en-US" sz="2000" dirty="0"/>
              <a:t>Defect detection and prevention is the prerequisite to high reliability in the product where several automated testing tools are available for its removal. </a:t>
            </a:r>
          </a:p>
          <a:p>
            <a:pPr>
              <a:lnSpc>
                <a:spcPct val="150000"/>
              </a:lnSpc>
              <a:spcBef>
                <a:spcPts val="0"/>
              </a:spcBef>
            </a:pPr>
            <a:r>
              <a:rPr lang="en-US" sz="2000" dirty="0"/>
              <a:t>Software becomes unreliable due to logical errors present in the programs of the Software. Project complexity is the major cause of software unreliability. </a:t>
            </a:r>
          </a:p>
          <a:p>
            <a:pPr>
              <a:lnSpc>
                <a:spcPct val="150000"/>
              </a:lnSpc>
              <a:spcBef>
                <a:spcPts val="0"/>
              </a:spcBef>
              <a:buNone/>
            </a:pPr>
            <a:endParaRPr 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915"/>
            <a:ext cx="12190413" cy="496886"/>
          </a:xfrm>
        </p:spPr>
        <p:txBody>
          <a:bodyPr/>
          <a:lstStyle/>
          <a:p>
            <a:pPr algn="l"/>
            <a:r>
              <a:rPr lang="en-US" dirty="0"/>
              <a:t>Conti..</a:t>
            </a:r>
          </a:p>
        </p:txBody>
      </p:sp>
      <p:sp>
        <p:nvSpPr>
          <p:cNvPr id="3" name="Content Placeholder 2"/>
          <p:cNvSpPr>
            <a:spLocks noGrp="1"/>
          </p:cNvSpPr>
          <p:nvPr>
            <p:ph idx="1"/>
          </p:nvPr>
        </p:nvSpPr>
        <p:spPr>
          <a:xfrm>
            <a:off x="227806" y="838200"/>
            <a:ext cx="11734800" cy="5715000"/>
          </a:xfrm>
        </p:spPr>
        <p:txBody>
          <a:bodyPr/>
          <a:lstStyle/>
          <a:p>
            <a:pPr>
              <a:lnSpc>
                <a:spcPct val="150000"/>
              </a:lnSpc>
              <a:spcBef>
                <a:spcPts val="0"/>
              </a:spcBef>
              <a:buNone/>
            </a:pPr>
            <a:r>
              <a:rPr lang="en-US" sz="2400" dirty="0">
                <a:solidFill>
                  <a:srgbClr val="FF0000"/>
                </a:solidFill>
              </a:rPr>
              <a:t>5. Change and Maintenance</a:t>
            </a:r>
            <a:r>
              <a:rPr lang="en-US" sz="2400" dirty="0"/>
              <a:t>: </a:t>
            </a:r>
          </a:p>
          <a:p>
            <a:pPr>
              <a:lnSpc>
                <a:spcPct val="150000"/>
              </a:lnSpc>
              <a:spcBef>
                <a:spcPts val="0"/>
              </a:spcBef>
            </a:pPr>
            <a:r>
              <a:rPr lang="en-US" sz="1900" dirty="0"/>
              <a:t>Change and maintenance in software come when the software is delivered and deployed at the customer site. </a:t>
            </a:r>
          </a:p>
          <a:p>
            <a:pPr>
              <a:lnSpc>
                <a:spcPct val="150000"/>
              </a:lnSpc>
              <a:spcBef>
                <a:spcPts val="0"/>
              </a:spcBef>
            </a:pPr>
            <a:r>
              <a:rPr lang="en-US" sz="1900" dirty="0"/>
              <a:t>They occur if there is any change in the business operation, errors in the software, or addition of new features. </a:t>
            </a:r>
          </a:p>
          <a:p>
            <a:pPr>
              <a:lnSpc>
                <a:spcPct val="150000"/>
              </a:lnSpc>
              <a:spcBef>
                <a:spcPts val="0"/>
              </a:spcBef>
            </a:pPr>
            <a:r>
              <a:rPr lang="en-US" sz="1900" dirty="0"/>
              <a:t>Change in one part of the software requires change in other parts also. After any change and maintenance operation, software is rigorously tested to keep it reliable. </a:t>
            </a:r>
          </a:p>
          <a:p>
            <a:pPr>
              <a:lnSpc>
                <a:spcPct val="150000"/>
              </a:lnSpc>
              <a:spcBef>
                <a:spcPts val="0"/>
              </a:spcBef>
            </a:pPr>
            <a:r>
              <a:rPr lang="en-US" sz="1900" dirty="0"/>
              <a:t>As change and maintenance in Software are flexible but very expensive, sometimes the maintenance and rework cost becomes more than the development cost. </a:t>
            </a:r>
          </a:p>
          <a:p>
            <a:pPr>
              <a:lnSpc>
                <a:spcPct val="150000"/>
              </a:lnSpc>
              <a:spcBef>
                <a:spcPts val="0"/>
              </a:spcBef>
            </a:pPr>
            <a:r>
              <a:rPr lang="en-US" sz="1900" dirty="0"/>
              <a:t>The challenge is to accommodate changes under controlled cost and reliability as due to repeated maintenance and change, software deteriorates its operational life and quality. </a:t>
            </a:r>
          </a:p>
          <a:p>
            <a:pPr>
              <a:lnSpc>
                <a:spcPct val="150000"/>
              </a:lnSpc>
              <a:spcBef>
                <a:spcPts val="0"/>
              </a:spcBef>
            </a:pPr>
            <a:r>
              <a:rPr lang="en-US" sz="1900" dirty="0"/>
              <a:t>Thus, to accommodate increasing requirements and streamline the modern technology, software is needed to be reengineered onto a modern platform.</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915"/>
            <a:ext cx="12190413" cy="420685"/>
          </a:xfrm>
        </p:spPr>
        <p:txBody>
          <a:bodyPr/>
          <a:lstStyle/>
          <a:p>
            <a:pPr algn="l"/>
            <a:r>
              <a:rPr lang="en-US" dirty="0"/>
              <a:t>Conti..</a:t>
            </a:r>
          </a:p>
        </p:txBody>
      </p:sp>
      <p:sp>
        <p:nvSpPr>
          <p:cNvPr id="3" name="Content Placeholder 2"/>
          <p:cNvSpPr>
            <a:spLocks noGrp="1"/>
          </p:cNvSpPr>
          <p:nvPr>
            <p:ph idx="1"/>
          </p:nvPr>
        </p:nvSpPr>
        <p:spPr>
          <a:xfrm>
            <a:off x="227806" y="762000"/>
            <a:ext cx="11530863" cy="5715000"/>
          </a:xfrm>
        </p:spPr>
        <p:txBody>
          <a:bodyPr/>
          <a:lstStyle/>
          <a:p>
            <a:pPr>
              <a:lnSpc>
                <a:spcPct val="150000"/>
              </a:lnSpc>
              <a:spcBef>
                <a:spcPts val="0"/>
              </a:spcBef>
              <a:buNone/>
            </a:pPr>
            <a:r>
              <a:rPr lang="en-US" sz="1900" dirty="0">
                <a:solidFill>
                  <a:srgbClr val="FF0000"/>
                </a:solidFill>
              </a:rPr>
              <a:t>6. Usability and Reusability: </a:t>
            </a:r>
          </a:p>
          <a:p>
            <a:pPr>
              <a:lnSpc>
                <a:spcPct val="150000"/>
              </a:lnSpc>
              <a:spcBef>
                <a:spcPts val="0"/>
              </a:spcBef>
            </a:pPr>
            <a:r>
              <a:rPr lang="en-US" sz="1900" dirty="0"/>
              <a:t>Usability means the ease of use of a product in terms of efficiency, effectiveness and customer satisfaction. </a:t>
            </a:r>
          </a:p>
          <a:p>
            <a:pPr>
              <a:lnSpc>
                <a:spcPct val="150000"/>
              </a:lnSpc>
              <a:spcBef>
                <a:spcPts val="0"/>
              </a:spcBef>
            </a:pPr>
            <a:r>
              <a:rPr lang="en-US" sz="1900" dirty="0"/>
              <a:t>Software Engineering has always concentrated on providing a usable product by incorporating customer suggestions and technological issues. </a:t>
            </a:r>
          </a:p>
          <a:p>
            <a:pPr>
              <a:lnSpc>
                <a:spcPct val="150000"/>
              </a:lnSpc>
              <a:spcBef>
                <a:spcPts val="0"/>
              </a:spcBef>
            </a:pPr>
            <a:r>
              <a:rPr lang="en-US" sz="1900" dirty="0"/>
              <a:t>There are many products which came into existence but became unsuccessful due to certain software design and usability issues. </a:t>
            </a:r>
          </a:p>
          <a:p>
            <a:pPr>
              <a:lnSpc>
                <a:spcPct val="150000"/>
              </a:lnSpc>
              <a:spcBef>
                <a:spcPts val="0"/>
              </a:spcBef>
            </a:pPr>
            <a:r>
              <a:rPr lang="en-US" sz="1900" dirty="0"/>
              <a:t>Reuse of existing software components and their development has become institutional business in the modern software business scenario. </a:t>
            </a:r>
          </a:p>
          <a:p>
            <a:pPr>
              <a:lnSpc>
                <a:spcPct val="150000"/>
              </a:lnSpc>
              <a:spcBef>
                <a:spcPts val="0"/>
              </a:spcBef>
            </a:pPr>
            <a:r>
              <a:rPr lang="en-US" sz="1900" dirty="0"/>
              <a:t>The analysis of domain knowledge, development of reusable library, and integration of reusable components in software development are some important issues in reuse-based development. </a:t>
            </a:r>
          </a:p>
          <a:p>
            <a:pPr>
              <a:lnSpc>
                <a:spcPct val="150000"/>
              </a:lnSpc>
              <a:spcBef>
                <a:spcPts val="0"/>
              </a:spcBef>
            </a:pPr>
            <a:r>
              <a:rPr lang="en-US" sz="1900" dirty="0"/>
              <a:t>Reusability increases reliability because reusable components are well tested before integrating them into software development.</a:t>
            </a:r>
          </a:p>
          <a:p>
            <a:pPr>
              <a:lnSpc>
                <a:spcPct val="150000"/>
              </a:lnSpc>
              <a:spcBef>
                <a:spcPts val="0"/>
              </a:spcBef>
              <a:buNone/>
            </a:pPr>
            <a:endParaRPr lang="en-US" sz="19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Conti..</a:t>
            </a:r>
          </a:p>
        </p:txBody>
      </p:sp>
      <p:sp>
        <p:nvSpPr>
          <p:cNvPr id="3" name="Content Placeholder 2"/>
          <p:cNvSpPr>
            <a:spLocks noGrp="1"/>
          </p:cNvSpPr>
          <p:nvPr>
            <p:ph idx="1"/>
          </p:nvPr>
        </p:nvSpPr>
        <p:spPr/>
        <p:txBody>
          <a:bodyPr/>
          <a:lstStyle/>
          <a:p>
            <a:pPr>
              <a:lnSpc>
                <a:spcPct val="150000"/>
              </a:lnSpc>
              <a:spcBef>
                <a:spcPts val="0"/>
              </a:spcBef>
              <a:buNone/>
            </a:pPr>
            <a:r>
              <a:rPr lang="en-US" sz="2000" dirty="0">
                <a:solidFill>
                  <a:srgbClr val="FF0000"/>
                </a:solidFill>
              </a:rPr>
              <a:t>7. Repeatability and Process Maturity: </a:t>
            </a:r>
          </a:p>
          <a:p>
            <a:pPr>
              <a:lnSpc>
                <a:spcPct val="150000"/>
              </a:lnSpc>
              <a:spcBef>
                <a:spcPts val="0"/>
              </a:spcBef>
            </a:pPr>
            <a:r>
              <a:rPr lang="en-US" sz="2000" dirty="0"/>
              <a:t>Software development processes are procedural rules to adhere to when developing software. </a:t>
            </a:r>
          </a:p>
          <a:p>
            <a:pPr>
              <a:lnSpc>
                <a:spcPct val="150000"/>
              </a:lnSpc>
              <a:spcBef>
                <a:spcPts val="0"/>
              </a:spcBef>
            </a:pPr>
            <a:r>
              <a:rPr lang="en-US" sz="2000" dirty="0"/>
              <a:t>A Software engineering process can be repeated in similar projects, which improves productivity and quality. </a:t>
            </a:r>
          </a:p>
          <a:p>
            <a:pPr>
              <a:lnSpc>
                <a:spcPct val="150000"/>
              </a:lnSpc>
              <a:spcBef>
                <a:spcPts val="0"/>
              </a:spcBef>
            </a:pPr>
            <a:r>
              <a:rPr lang="en-US" sz="2000" dirty="0"/>
              <a:t>Repeatability can help to plan project schedule, fix deadlines for product delivery, manage configuration, and identify locations of bug occurrences. </a:t>
            </a:r>
          </a:p>
          <a:p>
            <a:pPr>
              <a:lnSpc>
                <a:spcPct val="150000"/>
              </a:lnSpc>
              <a:spcBef>
                <a:spcPts val="0"/>
              </a:spcBef>
            </a:pPr>
            <a:r>
              <a:rPr lang="en-US" sz="2000" dirty="0"/>
              <a:t>Repeatability promotes process maturity. </a:t>
            </a:r>
          </a:p>
          <a:p>
            <a:pPr>
              <a:lnSpc>
                <a:spcPct val="150000"/>
              </a:lnSpc>
              <a:spcBef>
                <a:spcPts val="0"/>
              </a:spcBef>
            </a:pPr>
            <a:r>
              <a:rPr lang="en-US" sz="2000" dirty="0"/>
              <a:t>A Mature software process produces quality products and improves software productivity. </a:t>
            </a:r>
          </a:p>
          <a:p>
            <a:pPr>
              <a:lnSpc>
                <a:spcPct val="150000"/>
              </a:lnSpc>
              <a:spcBef>
                <a:spcPts val="0"/>
              </a:spcBef>
            </a:pPr>
            <a:r>
              <a:rPr lang="en-US" sz="2000" dirty="0"/>
              <a:t>There are several standards, such as </a:t>
            </a:r>
            <a:r>
              <a:rPr lang="en-US" sz="2000" dirty="0" smtClean="0"/>
              <a:t>Capability Maturity Model (CMM), </a:t>
            </a:r>
            <a:r>
              <a:rPr lang="en-US" sz="2000" dirty="0"/>
              <a:t>ISO and six sigma, which emphasize process maturity and its guidelines.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9026"/>
          </a:xfrm>
        </p:spPr>
        <p:txBody>
          <a:bodyPr/>
          <a:lstStyle/>
          <a:p>
            <a:pPr algn="l"/>
            <a:r>
              <a:rPr lang="en-US" dirty="0"/>
              <a:t>Conti..</a:t>
            </a:r>
          </a:p>
        </p:txBody>
      </p:sp>
      <p:sp>
        <p:nvSpPr>
          <p:cNvPr id="3" name="Content Placeholder 2"/>
          <p:cNvSpPr>
            <a:spLocks noGrp="1"/>
          </p:cNvSpPr>
          <p:nvPr>
            <p:ph idx="1"/>
          </p:nvPr>
        </p:nvSpPr>
        <p:spPr>
          <a:xfrm>
            <a:off x="431744" y="990600"/>
            <a:ext cx="11326925" cy="5227638"/>
          </a:xfrm>
        </p:spPr>
        <p:txBody>
          <a:bodyPr/>
          <a:lstStyle/>
          <a:p>
            <a:pPr>
              <a:lnSpc>
                <a:spcPct val="150000"/>
              </a:lnSpc>
              <a:spcBef>
                <a:spcPts val="0"/>
              </a:spcBef>
              <a:buNone/>
            </a:pPr>
            <a:r>
              <a:rPr lang="en-US" sz="2000" dirty="0">
                <a:solidFill>
                  <a:srgbClr val="FF0000"/>
                </a:solidFill>
              </a:rPr>
              <a:t>8. Estimation and Planning: </a:t>
            </a:r>
          </a:p>
          <a:p>
            <a:pPr>
              <a:lnSpc>
                <a:spcPct val="150000"/>
              </a:lnSpc>
              <a:spcBef>
                <a:spcPts val="0"/>
              </a:spcBef>
            </a:pPr>
            <a:r>
              <a:rPr lang="en-US" sz="2000" dirty="0"/>
              <a:t>Present estimation methods, such as Lines of Code (LOC), Function Point (FP), and Object Point (OP), are sometimes unable to accurately estimate project efforts. </a:t>
            </a:r>
          </a:p>
          <a:p>
            <a:pPr>
              <a:lnSpc>
                <a:spcPct val="150000"/>
              </a:lnSpc>
              <a:spcBef>
                <a:spcPts val="0"/>
              </a:spcBef>
            </a:pPr>
            <a:r>
              <a:rPr lang="en-US" sz="2000" dirty="0"/>
              <a:t>Most of the projects fail due to underestimation of budget and time to complete the project. </a:t>
            </a:r>
          </a:p>
          <a:p>
            <a:pPr>
              <a:lnSpc>
                <a:spcPct val="150000"/>
              </a:lnSpc>
              <a:spcBef>
                <a:spcPts val="0"/>
              </a:spcBef>
            </a:pPr>
            <a:r>
              <a:rPr lang="en-US" sz="2000" dirty="0"/>
              <a:t>The effectiveness of the project plan depends on the accuracy of the estimation and understanding of the problem. </a:t>
            </a:r>
          </a:p>
          <a:p>
            <a:pPr>
              <a:lnSpc>
                <a:spcPct val="150000"/>
              </a:lnSpc>
              <a:spcBef>
                <a:spcPts val="0"/>
              </a:spcBef>
            </a:pPr>
            <a:r>
              <a:rPr lang="en-US" sz="2000" dirty="0"/>
              <a:t>The use of an effective project planning and estimation technique is an important challenge for the practitioners. </a:t>
            </a:r>
          </a:p>
          <a:p>
            <a:pPr>
              <a:lnSpc>
                <a:spcPct val="150000"/>
              </a:lnSpc>
              <a:spcBef>
                <a:spcPts val="0"/>
              </a:spcBef>
            </a:pPr>
            <a:r>
              <a:rPr lang="en-US" sz="2000" dirty="0"/>
              <a:t>The rest of the project’s activities depend on estimation and planning.</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9026"/>
          </a:xfrm>
        </p:spPr>
        <p:txBody>
          <a:bodyPr/>
          <a:lstStyle/>
          <a:p>
            <a:pPr algn="l"/>
            <a:r>
              <a:rPr lang="en-US" dirty="0"/>
              <a:t>System and roles </a:t>
            </a:r>
          </a:p>
        </p:txBody>
      </p:sp>
      <p:sp>
        <p:nvSpPr>
          <p:cNvPr id="3" name="Content Placeholder 2"/>
          <p:cNvSpPr>
            <a:spLocks noGrp="1"/>
          </p:cNvSpPr>
          <p:nvPr>
            <p:ph idx="1"/>
          </p:nvPr>
        </p:nvSpPr>
        <p:spPr>
          <a:xfrm>
            <a:off x="431744" y="1125538"/>
            <a:ext cx="11326925" cy="5351462"/>
          </a:xfrm>
        </p:spPr>
        <p:txBody>
          <a:bodyPr/>
          <a:lstStyle/>
          <a:p>
            <a:pPr>
              <a:lnSpc>
                <a:spcPct val="150000"/>
              </a:lnSpc>
              <a:spcBef>
                <a:spcPts val="0"/>
              </a:spcBef>
            </a:pPr>
            <a:r>
              <a:rPr lang="en-US" sz="2400" dirty="0">
                <a:solidFill>
                  <a:schemeClr val="tx1"/>
                </a:solidFill>
                <a:ea typeface="AR PL SungtiL GB" charset="0"/>
                <a:cs typeface="AR PL SungtiL GB" charset="0"/>
              </a:rPr>
              <a:t>System</a:t>
            </a:r>
          </a:p>
          <a:p>
            <a:pPr lvl="1">
              <a:lnSpc>
                <a:spcPct val="150000"/>
              </a:lnSpc>
              <a:spcBef>
                <a:spcPts val="0"/>
              </a:spcBef>
            </a:pPr>
            <a:r>
              <a:rPr lang="en-US" sz="2400" dirty="0">
                <a:solidFill>
                  <a:srgbClr val="000000"/>
                </a:solidFill>
                <a:ea typeface="AR PL SungtiL GB" charset="0"/>
                <a:cs typeface="AR PL SungtiL GB" charset="0"/>
              </a:rPr>
              <a:t>A collection of interconnected parts</a:t>
            </a:r>
          </a:p>
          <a:p>
            <a:pPr lvl="1">
              <a:lnSpc>
                <a:spcPct val="150000"/>
              </a:lnSpc>
              <a:spcBef>
                <a:spcPts val="0"/>
              </a:spcBef>
            </a:pPr>
            <a:r>
              <a:rPr lang="en-US" sz="2400" dirty="0">
                <a:solidFill>
                  <a:srgbClr val="000000"/>
                </a:solidFill>
                <a:ea typeface="AR PL SungtiL GB" charset="0"/>
                <a:cs typeface="AR PL SungtiL GB" charset="0"/>
              </a:rPr>
              <a:t>Model any abstraction of the system</a:t>
            </a:r>
          </a:p>
          <a:p>
            <a:pPr>
              <a:lnSpc>
                <a:spcPct val="150000"/>
              </a:lnSpc>
              <a:spcBef>
                <a:spcPts val="0"/>
              </a:spcBef>
            </a:pPr>
            <a:r>
              <a:rPr lang="en-US" sz="2400" dirty="0">
                <a:solidFill>
                  <a:schemeClr val="tx1"/>
                </a:solidFill>
                <a:ea typeface="AR PL SungtiL GB" charset="0"/>
                <a:cs typeface="AR PL SungtiL GB" charset="0"/>
              </a:rPr>
              <a:t>Roles</a:t>
            </a:r>
          </a:p>
          <a:p>
            <a:pPr lvl="1">
              <a:lnSpc>
                <a:spcPct val="150000"/>
              </a:lnSpc>
              <a:spcBef>
                <a:spcPts val="0"/>
              </a:spcBef>
            </a:pPr>
            <a:r>
              <a:rPr lang="en-US" sz="2400" dirty="0">
                <a:solidFill>
                  <a:srgbClr val="000000"/>
                </a:solidFill>
                <a:ea typeface="AR PL SungtiL GB" charset="0"/>
                <a:cs typeface="AR PL SungtiL GB" charset="0"/>
              </a:rPr>
              <a:t>Client – high level requirements, scope, deadline, budget, quality criteria</a:t>
            </a:r>
          </a:p>
          <a:p>
            <a:pPr lvl="1">
              <a:lnSpc>
                <a:spcPct val="150000"/>
              </a:lnSpc>
              <a:spcBef>
                <a:spcPts val="0"/>
              </a:spcBef>
            </a:pPr>
            <a:r>
              <a:rPr lang="en-US" sz="2400" dirty="0">
                <a:solidFill>
                  <a:srgbClr val="000000"/>
                </a:solidFill>
                <a:ea typeface="AR PL SungtiL GB" charset="0"/>
                <a:cs typeface="AR PL SungtiL GB" charset="0"/>
              </a:rPr>
              <a:t>User – domain knowledge</a:t>
            </a:r>
          </a:p>
          <a:p>
            <a:pPr lvl="1">
              <a:lnSpc>
                <a:spcPct val="150000"/>
              </a:lnSpc>
              <a:spcBef>
                <a:spcPts val="0"/>
              </a:spcBef>
            </a:pPr>
            <a:r>
              <a:rPr lang="en-US" sz="2400" dirty="0">
                <a:solidFill>
                  <a:srgbClr val="000000"/>
                </a:solidFill>
                <a:ea typeface="AR PL SungtiL GB" charset="0"/>
                <a:cs typeface="AR PL SungtiL GB" charset="0"/>
              </a:rPr>
              <a:t>Manager – progress evaluation, resource managing</a:t>
            </a:r>
          </a:p>
          <a:p>
            <a:pPr lvl="1">
              <a:lnSpc>
                <a:spcPct val="150000"/>
              </a:lnSpc>
              <a:spcBef>
                <a:spcPts val="0"/>
              </a:spcBef>
            </a:pPr>
            <a:r>
              <a:rPr lang="en-US" sz="2400" dirty="0">
                <a:solidFill>
                  <a:srgbClr val="000000"/>
                </a:solidFill>
                <a:ea typeface="AR PL SungtiL GB" charset="0"/>
                <a:cs typeface="AR PL SungtiL GB" charset="0"/>
              </a:rPr>
              <a:t>Developers – construction (analyzing, designing, implementing, and testing)</a:t>
            </a:r>
          </a:p>
          <a:p>
            <a:pPr lvl="1">
              <a:lnSpc>
                <a:spcPct val="150000"/>
              </a:lnSpc>
              <a:spcBef>
                <a:spcPts val="0"/>
              </a:spcBef>
            </a:pPr>
            <a:r>
              <a:rPr lang="en-US" sz="2400" dirty="0">
                <a:solidFill>
                  <a:srgbClr val="000000"/>
                </a:solidFill>
                <a:ea typeface="AR PL SungtiL GB" charset="0"/>
                <a:cs typeface="AR PL SungtiL GB" charset="0"/>
              </a:rPr>
              <a:t>Technical writer - documentation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Software Development Techniques</a:t>
            </a:r>
            <a:endParaRPr lang="en-IN" sz="2000" dirty="0" smtClean="0"/>
          </a:p>
          <a:p>
            <a:pPr lvl="1">
              <a:lnSpc>
                <a:spcPct val="150000"/>
              </a:lnSpc>
              <a:spcBef>
                <a:spcPts val="0"/>
              </a:spcBef>
            </a:pPr>
            <a:r>
              <a:rPr lang="en-US" sz="2000" dirty="0" smtClean="0"/>
              <a:t>Successful </a:t>
            </a:r>
            <a:r>
              <a:rPr lang="en-US" sz="2000" dirty="0"/>
              <a:t>projects are managed well. To manage a project efficiently, the manager or development team must choose the software development methodology that will work best for the project at hand. All methodologies have different strengths and weaknesses and exist for different reasons. </a:t>
            </a:r>
            <a:endParaRPr lang="en-US" sz="2000" dirty="0" smtClean="0"/>
          </a:p>
          <a:p>
            <a:pPr marL="1265238" lvl="2" indent="-457200">
              <a:lnSpc>
                <a:spcPct val="150000"/>
              </a:lnSpc>
              <a:spcBef>
                <a:spcPts val="0"/>
              </a:spcBef>
              <a:buFont typeface="+mj-lt"/>
              <a:buAutoNum type="arabicParenR"/>
            </a:pPr>
            <a:r>
              <a:rPr lang="en-IN" sz="2000" dirty="0"/>
              <a:t>Agile development methodology </a:t>
            </a:r>
            <a:endParaRPr lang="en-IN" sz="2000" dirty="0" smtClean="0"/>
          </a:p>
          <a:p>
            <a:pPr marL="1265238" lvl="2" indent="-457200">
              <a:lnSpc>
                <a:spcPct val="150000"/>
              </a:lnSpc>
              <a:spcBef>
                <a:spcPts val="0"/>
              </a:spcBef>
              <a:buFont typeface="+mj-lt"/>
              <a:buAutoNum type="arabicParenR"/>
            </a:pPr>
            <a:r>
              <a:rPr lang="en-IN" sz="2000" dirty="0" err="1"/>
              <a:t>DevOps</a:t>
            </a:r>
            <a:r>
              <a:rPr lang="en-IN" sz="2000" dirty="0"/>
              <a:t> deployment methodology </a:t>
            </a:r>
          </a:p>
          <a:p>
            <a:pPr marL="1265238" lvl="2" indent="-457200">
              <a:lnSpc>
                <a:spcPct val="150000"/>
              </a:lnSpc>
              <a:spcBef>
                <a:spcPts val="0"/>
              </a:spcBef>
              <a:buFont typeface="+mj-lt"/>
              <a:buAutoNum type="arabicParenR"/>
            </a:pPr>
            <a:r>
              <a:rPr lang="en-IN" sz="2000" dirty="0"/>
              <a:t>Waterfall development method </a:t>
            </a:r>
          </a:p>
          <a:p>
            <a:pPr marL="1265238" lvl="2" indent="-457200">
              <a:lnSpc>
                <a:spcPct val="150000"/>
              </a:lnSpc>
              <a:spcBef>
                <a:spcPts val="0"/>
              </a:spcBef>
              <a:buFont typeface="+mj-lt"/>
              <a:buAutoNum type="arabicParenR"/>
            </a:pPr>
            <a:r>
              <a:rPr lang="en-IN" sz="2000" dirty="0"/>
              <a:t>Rapid application development </a:t>
            </a:r>
          </a:p>
          <a:p>
            <a:pPr marL="1265238" lvl="2" indent="-457200">
              <a:lnSpc>
                <a:spcPct val="150000"/>
              </a:lnSpc>
              <a:spcBef>
                <a:spcPts val="0"/>
              </a:spcBef>
              <a:buFont typeface="+mj-lt"/>
              <a:buAutoNum type="arabicParenR"/>
            </a:pPr>
            <a:r>
              <a:rPr lang="en-US" sz="2000" dirty="0" smtClean="0"/>
              <a:t>Prototyping Model</a:t>
            </a:r>
          </a:p>
          <a:p>
            <a:pPr marL="1265238" lvl="2" indent="-457200">
              <a:lnSpc>
                <a:spcPct val="150000"/>
              </a:lnSpc>
              <a:spcBef>
                <a:spcPts val="0"/>
              </a:spcBef>
              <a:buFont typeface="+mj-lt"/>
              <a:buAutoNum type="arabicParenR"/>
            </a:pPr>
            <a:r>
              <a:rPr lang="en-US" sz="2000" dirty="0" smtClean="0"/>
              <a:t>Spiral Model</a:t>
            </a:r>
            <a:endParaRPr lang="en-IN" sz="2000" dirty="0"/>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668900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dirty="0"/>
              <a:t>What is Software Engineering?</a:t>
            </a:r>
          </a:p>
          <a:p>
            <a:pPr lvl="1">
              <a:lnSpc>
                <a:spcPct val="150000"/>
              </a:lnSpc>
              <a:spcBef>
                <a:spcPts val="0"/>
              </a:spcBef>
            </a:pPr>
            <a:r>
              <a:rPr lang="en-US" sz="2400" dirty="0" smtClean="0">
                <a:ea typeface="+mn-ea"/>
                <a:cs typeface="+mn-cs"/>
              </a:rPr>
              <a:t>Software </a:t>
            </a:r>
            <a:r>
              <a:rPr lang="en-US" sz="2400" dirty="0">
                <a:ea typeface="+mn-ea"/>
                <a:cs typeface="+mn-cs"/>
              </a:rPr>
              <a:t>Engineering is the process of solving customer problems by the systematic development of producing high quality software systems within time, cost and other constraints</a:t>
            </a:r>
            <a:r>
              <a:rPr lang="en-US" sz="2400" dirty="0" smtClean="0">
                <a:ea typeface="+mn-ea"/>
                <a:cs typeface="+mn-cs"/>
              </a:rPr>
              <a:t>.</a:t>
            </a:r>
          </a:p>
          <a:p>
            <a:pPr lvl="1">
              <a:lnSpc>
                <a:spcPct val="150000"/>
              </a:lnSpc>
              <a:spcBef>
                <a:spcPts val="0"/>
              </a:spcBef>
            </a:pPr>
            <a:r>
              <a:rPr lang="en-US" sz="2400" dirty="0"/>
              <a:t>To organize and control software development process and produce a well-structured, accurate and useful software solution (Objective).</a:t>
            </a:r>
          </a:p>
          <a:p>
            <a:pPr lvl="1">
              <a:lnSpc>
                <a:spcPct val="150000"/>
              </a:lnSpc>
              <a:spcBef>
                <a:spcPts val="0"/>
              </a:spcBef>
            </a:pPr>
            <a:r>
              <a:rPr lang="en-US" sz="2400" dirty="0" smtClean="0">
                <a:ea typeface="+mn-ea"/>
                <a:cs typeface="+mn-cs"/>
              </a:rPr>
              <a:t>Software </a:t>
            </a:r>
            <a:r>
              <a:rPr lang="en-US" sz="2400" dirty="0">
                <a:ea typeface="+mn-ea"/>
                <a:cs typeface="+mn-cs"/>
              </a:rPr>
              <a:t>Engineering helps us to produce a reliable software products.</a:t>
            </a:r>
          </a:p>
          <a:p>
            <a:pPr lvl="1"/>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“Introduction to Software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Agile </a:t>
            </a:r>
            <a:r>
              <a:rPr lang="en-US" sz="2000" dirty="0"/>
              <a:t>D</a:t>
            </a:r>
            <a:r>
              <a:rPr lang="en-US" sz="2000" dirty="0" smtClean="0"/>
              <a:t>evelopment </a:t>
            </a:r>
            <a:r>
              <a:rPr lang="en-US" sz="2000" dirty="0"/>
              <a:t>M</a:t>
            </a:r>
            <a:r>
              <a:rPr lang="en-US" sz="2000" dirty="0" smtClean="0"/>
              <a:t>ethodology </a:t>
            </a:r>
            <a:endParaRPr lang="en-US" sz="2000" dirty="0"/>
          </a:p>
          <a:p>
            <a:pPr lvl="1">
              <a:lnSpc>
                <a:spcPct val="150000"/>
              </a:lnSpc>
              <a:spcBef>
                <a:spcPts val="0"/>
              </a:spcBef>
            </a:pPr>
            <a:r>
              <a:rPr lang="en-US" sz="2000" b="0" dirty="0" smtClean="0"/>
              <a:t>Teams use the agile development methodology to minimize risk (such as bugs, cost overruns, and changing requirements) when adding new functionality. In all agile methods, teams develop the software in iterations that contain mini-increments of the new functionality. There are many different forms of the agile development method, including scrum, crystal, extreme programming (XP), and feature-driven development (</a:t>
            </a:r>
            <a:r>
              <a:rPr lang="en-US" sz="2000" b="0" dirty="0"/>
              <a:t>FDD</a:t>
            </a:r>
            <a:r>
              <a:rPr lang="en-US" sz="2000" b="0" dirty="0" smtClean="0"/>
              <a:t>).</a:t>
            </a:r>
            <a:endParaRPr lang="en-US" sz="2000" b="0" dirty="0"/>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2818606" y="3657600"/>
            <a:ext cx="6086475" cy="2819400"/>
          </a:xfrm>
          <a:prstGeom prst="rect">
            <a:avLst/>
          </a:prstGeom>
        </p:spPr>
      </p:pic>
    </p:spTree>
    <p:extLst>
      <p:ext uri="{BB962C8B-B14F-4D97-AF65-F5344CB8AC3E}">
        <p14:creationId xmlns:p14="http://schemas.microsoft.com/office/powerpoint/2010/main" val="17443901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Pros</a:t>
            </a:r>
            <a:r>
              <a:rPr lang="en-US" sz="2000" dirty="0"/>
              <a:t>: </a:t>
            </a:r>
            <a:endParaRPr lang="en-US" sz="2000" dirty="0" smtClean="0"/>
          </a:p>
          <a:p>
            <a:pPr lvl="1">
              <a:lnSpc>
                <a:spcPct val="150000"/>
              </a:lnSpc>
              <a:spcBef>
                <a:spcPts val="0"/>
              </a:spcBef>
            </a:pPr>
            <a:r>
              <a:rPr lang="en-US" sz="2000" b="0" dirty="0" smtClean="0"/>
              <a:t>The </a:t>
            </a:r>
            <a:r>
              <a:rPr lang="en-US" sz="2000" b="0" dirty="0"/>
              <a:t>primary benefit of agile software development is that it allows software to be released in iterations. Iterative releases improve efficiency by allowing teams to find and fix defects and align expectation early on. They also allow users to realize software benefits earlier, with frequent incremental improvements.</a:t>
            </a:r>
          </a:p>
          <a:p>
            <a:pPr>
              <a:lnSpc>
                <a:spcPct val="150000"/>
              </a:lnSpc>
              <a:spcBef>
                <a:spcPts val="0"/>
              </a:spcBef>
            </a:pPr>
            <a:r>
              <a:rPr lang="en-US" sz="2000" dirty="0"/>
              <a:t>Cons: </a:t>
            </a:r>
            <a:endParaRPr lang="en-US" sz="2000" dirty="0" smtClean="0"/>
          </a:p>
          <a:p>
            <a:pPr lvl="1">
              <a:lnSpc>
                <a:spcPct val="150000"/>
              </a:lnSpc>
              <a:spcBef>
                <a:spcPts val="0"/>
              </a:spcBef>
            </a:pPr>
            <a:r>
              <a:rPr lang="en-US" sz="2000" b="0" dirty="0" smtClean="0"/>
              <a:t>Agile </a:t>
            </a:r>
            <a:r>
              <a:rPr lang="en-US" sz="2000" b="0" dirty="0"/>
              <a:t>development methods rely on real-time communication, so new users often lack the documentation they need to get up to speed. They require a huge time commitment from users and are labor intensive because developers must fully complete each feature within each iteration for user approval.</a:t>
            </a:r>
          </a:p>
          <a:p>
            <a:pPr lvl="1">
              <a:lnSpc>
                <a:spcPct val="150000"/>
              </a:lnSpc>
              <a:spcBef>
                <a:spcPts val="0"/>
              </a:spcBef>
            </a:pPr>
            <a:r>
              <a:rPr lang="en-US" sz="2000" b="0" dirty="0"/>
              <a:t>Agile development methods are similar to rapid application development (see below) and can be inefficient in large organizations. Programmers, managers, and organizations accustomed to the waterfall method (see below) may have difficulty adjusting to an agile SDLC. So a hybrid approach often works well for them.</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608406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err="1" smtClean="0"/>
              <a:t>DevOps</a:t>
            </a:r>
            <a:r>
              <a:rPr lang="en-US" sz="2000" dirty="0" smtClean="0"/>
              <a:t> Deployment </a:t>
            </a:r>
            <a:r>
              <a:rPr lang="en-US" sz="2000" dirty="0"/>
              <a:t>M</a:t>
            </a:r>
            <a:r>
              <a:rPr lang="en-US" sz="2000" dirty="0" smtClean="0"/>
              <a:t>ethodology </a:t>
            </a:r>
          </a:p>
          <a:p>
            <a:pPr lvl="1">
              <a:lnSpc>
                <a:spcPct val="150000"/>
              </a:lnSpc>
              <a:spcBef>
                <a:spcPts val="0"/>
              </a:spcBef>
            </a:pPr>
            <a:r>
              <a:rPr lang="en-US" sz="2000" b="0" dirty="0" err="1" smtClean="0"/>
              <a:t>DevOps</a:t>
            </a:r>
            <a:r>
              <a:rPr lang="en-US" sz="2000" b="0" dirty="0" smtClean="0"/>
              <a:t> (Development &amp; Operations) is not just a development methodology but also a set of practices that supports an organizational culture. </a:t>
            </a:r>
          </a:p>
          <a:p>
            <a:pPr lvl="1">
              <a:lnSpc>
                <a:spcPct val="150000"/>
              </a:lnSpc>
              <a:spcBef>
                <a:spcPts val="0"/>
              </a:spcBef>
            </a:pPr>
            <a:r>
              <a:rPr lang="en-US" sz="2000" b="0" dirty="0" err="1" smtClean="0"/>
              <a:t>DevOps</a:t>
            </a:r>
            <a:r>
              <a:rPr lang="en-US" sz="2000" b="0" dirty="0" smtClean="0"/>
              <a:t> deployment centers on organizational change that enhances collaboration between the departments responsible for different segments of the development life cycle, such as development, quality assurance, and operations.</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2562939" y="4038600"/>
            <a:ext cx="6580267" cy="2362200"/>
          </a:xfrm>
          <a:prstGeom prst="rect">
            <a:avLst/>
          </a:prstGeom>
        </p:spPr>
      </p:pic>
    </p:spTree>
    <p:extLst>
      <p:ext uri="{BB962C8B-B14F-4D97-AF65-F5344CB8AC3E}">
        <p14:creationId xmlns:p14="http://schemas.microsoft.com/office/powerpoint/2010/main" val="384321794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Pros</a:t>
            </a:r>
            <a:r>
              <a:rPr lang="en-US" sz="1800" dirty="0"/>
              <a:t>: </a:t>
            </a:r>
            <a:endParaRPr lang="en-US" sz="1800" dirty="0" smtClean="0"/>
          </a:p>
          <a:p>
            <a:pPr lvl="1">
              <a:lnSpc>
                <a:spcPct val="150000"/>
              </a:lnSpc>
              <a:spcBef>
                <a:spcPts val="0"/>
              </a:spcBef>
            </a:pPr>
            <a:r>
              <a:rPr lang="en-US" sz="1800" b="0" dirty="0" err="1" smtClean="0"/>
              <a:t>DevOps</a:t>
            </a:r>
            <a:r>
              <a:rPr lang="en-US" sz="1800" b="0" dirty="0" smtClean="0"/>
              <a:t> </a:t>
            </a:r>
            <a:r>
              <a:rPr lang="en-US" sz="1800" b="0" dirty="0"/>
              <a:t>is focused on improving time to market, lowering the failure rate of new releases, shortening the lead time between fixes, and minimizing disruption while maximizing reliability. </a:t>
            </a:r>
          </a:p>
          <a:p>
            <a:pPr lvl="1">
              <a:lnSpc>
                <a:spcPct val="150000"/>
              </a:lnSpc>
              <a:spcBef>
                <a:spcPts val="0"/>
              </a:spcBef>
            </a:pPr>
            <a:r>
              <a:rPr lang="en-US" sz="1800" b="0" dirty="0" smtClean="0"/>
              <a:t>To </a:t>
            </a:r>
            <a:r>
              <a:rPr lang="en-US" sz="1800" b="0" dirty="0"/>
              <a:t>achieve this, </a:t>
            </a:r>
            <a:r>
              <a:rPr lang="en-US" sz="1800" b="0" dirty="0" err="1"/>
              <a:t>DevOps</a:t>
            </a:r>
            <a:r>
              <a:rPr lang="en-US" sz="1800" b="0" dirty="0"/>
              <a:t> organizations aim to automate continuous deployment to ensure everything happens smoothly and reliably. </a:t>
            </a:r>
            <a:endParaRPr lang="en-US" sz="1800" b="0" dirty="0" smtClean="0"/>
          </a:p>
          <a:p>
            <a:pPr lvl="1">
              <a:lnSpc>
                <a:spcPct val="150000"/>
              </a:lnSpc>
              <a:spcBef>
                <a:spcPts val="0"/>
              </a:spcBef>
            </a:pPr>
            <a:r>
              <a:rPr lang="en-US" sz="1800" b="0" dirty="0" smtClean="0"/>
              <a:t>Companies </a:t>
            </a:r>
            <a:r>
              <a:rPr lang="en-US" sz="1800" b="0" dirty="0"/>
              <a:t>that use </a:t>
            </a:r>
            <a:r>
              <a:rPr lang="en-US" sz="1800" b="0" dirty="0" err="1"/>
              <a:t>DevOps</a:t>
            </a:r>
            <a:r>
              <a:rPr lang="en-US" sz="1800" b="0" dirty="0"/>
              <a:t> methods benefit by significantly reducing time to market and improving customer satisfaction, product quality, and employee productivity and efficiency.</a:t>
            </a:r>
          </a:p>
          <a:p>
            <a:pPr>
              <a:lnSpc>
                <a:spcPct val="150000"/>
              </a:lnSpc>
              <a:spcBef>
                <a:spcPts val="0"/>
              </a:spcBef>
            </a:pPr>
            <a:r>
              <a:rPr lang="en-US" sz="1800" dirty="0"/>
              <a:t>Cons: </a:t>
            </a:r>
            <a:endParaRPr lang="en-US" sz="1800" dirty="0" smtClean="0"/>
          </a:p>
          <a:p>
            <a:pPr lvl="1">
              <a:lnSpc>
                <a:spcPct val="150000"/>
              </a:lnSpc>
              <a:spcBef>
                <a:spcPts val="0"/>
              </a:spcBef>
            </a:pPr>
            <a:r>
              <a:rPr lang="en-US" sz="1800" b="0" dirty="0" smtClean="0"/>
              <a:t>Even </a:t>
            </a:r>
            <a:r>
              <a:rPr lang="en-US" sz="1800" b="0" dirty="0"/>
              <a:t>in light of its benefits, there are a few drawbacks to </a:t>
            </a:r>
            <a:r>
              <a:rPr lang="en-US" sz="1800" b="0" dirty="0" err="1"/>
              <a:t>DevOps</a:t>
            </a:r>
            <a:r>
              <a:rPr lang="en-US" sz="1800" b="0" dirty="0"/>
              <a:t>:</a:t>
            </a:r>
          </a:p>
          <a:p>
            <a:pPr lvl="2">
              <a:lnSpc>
                <a:spcPct val="150000"/>
              </a:lnSpc>
              <a:spcBef>
                <a:spcPts val="0"/>
              </a:spcBef>
            </a:pPr>
            <a:r>
              <a:rPr lang="en-US" sz="1800" b="0" dirty="0"/>
              <a:t>Some customers don’t want continuous updates to their systems.</a:t>
            </a:r>
          </a:p>
          <a:p>
            <a:pPr lvl="2">
              <a:lnSpc>
                <a:spcPct val="150000"/>
              </a:lnSpc>
              <a:spcBef>
                <a:spcPts val="0"/>
              </a:spcBef>
            </a:pPr>
            <a:r>
              <a:rPr lang="en-US" sz="1800" b="0" dirty="0"/>
              <a:t>Some industries have regulations that require extensive testing before a project can move to the operations phase.</a:t>
            </a:r>
          </a:p>
          <a:p>
            <a:pPr lvl="2">
              <a:lnSpc>
                <a:spcPct val="150000"/>
              </a:lnSpc>
              <a:spcBef>
                <a:spcPts val="0"/>
              </a:spcBef>
            </a:pPr>
            <a:r>
              <a:rPr lang="en-US" sz="1800" b="0" dirty="0"/>
              <a:t>If different departments use different environments, undetected issues can slip into production.</a:t>
            </a:r>
          </a:p>
          <a:p>
            <a:pPr lvl="2">
              <a:lnSpc>
                <a:spcPct val="150000"/>
              </a:lnSpc>
              <a:spcBef>
                <a:spcPts val="0"/>
              </a:spcBef>
            </a:pPr>
            <a:r>
              <a:rPr lang="en-US" sz="1800" b="0" dirty="0"/>
              <a:t>Some quality attributes require human interaction, which slows down the delivery pipeline.</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117412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Waterfall Development </a:t>
            </a:r>
            <a:r>
              <a:rPr lang="en-US" sz="2000" dirty="0"/>
              <a:t>M</a:t>
            </a:r>
            <a:r>
              <a:rPr lang="en-US" sz="2000" dirty="0" smtClean="0"/>
              <a:t>ethod </a:t>
            </a:r>
            <a:endParaRPr lang="en-US" sz="2000" dirty="0"/>
          </a:p>
          <a:p>
            <a:pPr lvl="1">
              <a:lnSpc>
                <a:spcPct val="150000"/>
              </a:lnSpc>
              <a:spcBef>
                <a:spcPts val="0"/>
              </a:spcBef>
            </a:pPr>
            <a:r>
              <a:rPr lang="en-US" sz="2000" b="0" dirty="0"/>
              <a:t>Many consider the waterfall method to be the most traditional software development method. The waterfall method is a rigid linear model that consists of sequential phases (requirements, design, implementation, verification, maintenance) focusing on distinct goals. </a:t>
            </a:r>
            <a:endParaRPr lang="en-US" sz="2000" b="0" dirty="0" smtClean="0"/>
          </a:p>
          <a:p>
            <a:pPr lvl="1">
              <a:lnSpc>
                <a:spcPct val="150000"/>
              </a:lnSpc>
              <a:spcBef>
                <a:spcPts val="0"/>
              </a:spcBef>
            </a:pPr>
            <a:r>
              <a:rPr lang="en-US" sz="2000" b="0" dirty="0" smtClean="0"/>
              <a:t>Each </a:t>
            </a:r>
            <a:r>
              <a:rPr lang="en-US" sz="2000" b="0" dirty="0"/>
              <a:t>phase must be 100% complete before the next phase can start. There’s usually no process for going back to modify the project or direction.</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580606" y="3810001"/>
            <a:ext cx="5124450" cy="2514600"/>
          </a:xfrm>
          <a:prstGeom prst="rect">
            <a:avLst/>
          </a:prstGeom>
        </p:spPr>
      </p:pic>
    </p:spTree>
    <p:extLst>
      <p:ext uri="{BB962C8B-B14F-4D97-AF65-F5344CB8AC3E}">
        <p14:creationId xmlns:p14="http://schemas.microsoft.com/office/powerpoint/2010/main" val="31425830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dirty="0" smtClean="0"/>
              <a:t>Pros</a:t>
            </a:r>
            <a:r>
              <a:rPr lang="en-US" sz="2200" dirty="0"/>
              <a:t>: </a:t>
            </a:r>
            <a:endParaRPr lang="en-US" sz="2200" dirty="0" smtClean="0"/>
          </a:p>
          <a:p>
            <a:pPr lvl="1">
              <a:lnSpc>
                <a:spcPct val="150000"/>
              </a:lnSpc>
              <a:spcBef>
                <a:spcPts val="0"/>
              </a:spcBef>
            </a:pPr>
            <a:r>
              <a:rPr lang="en-US" sz="2200" b="0" dirty="0" smtClean="0"/>
              <a:t>The </a:t>
            </a:r>
            <a:r>
              <a:rPr lang="en-US" sz="2200" b="0" dirty="0"/>
              <a:t>linear nature of the waterfall development method makes it easy to understand and manage. Projects with clear objectives and stable requirements can best use the waterfall method. Less experienced project managers and project teams, as well as teams whose composition changes frequently, may benefit the most from using the waterfall development methodology.</a:t>
            </a:r>
          </a:p>
          <a:p>
            <a:pPr>
              <a:lnSpc>
                <a:spcPct val="150000"/>
              </a:lnSpc>
              <a:spcBef>
                <a:spcPts val="0"/>
              </a:spcBef>
            </a:pPr>
            <a:r>
              <a:rPr lang="en-US" sz="2200" dirty="0"/>
              <a:t>Cons: </a:t>
            </a:r>
            <a:endParaRPr lang="en-US" sz="2200" dirty="0" smtClean="0"/>
          </a:p>
          <a:p>
            <a:pPr lvl="1">
              <a:lnSpc>
                <a:spcPct val="150000"/>
              </a:lnSpc>
              <a:spcBef>
                <a:spcPts val="0"/>
              </a:spcBef>
            </a:pPr>
            <a:r>
              <a:rPr lang="en-US" sz="2200" b="0" dirty="0" smtClean="0"/>
              <a:t>The </a:t>
            </a:r>
            <a:r>
              <a:rPr lang="en-US" sz="2200" b="0" dirty="0"/>
              <a:t>waterfall development method is often slow and costly due to its rigid structure and tight controls. These drawbacks can lead waterfall method users to explore other software development methodologies.</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693927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900" dirty="0" smtClean="0"/>
              <a:t>Rapid </a:t>
            </a:r>
            <a:r>
              <a:rPr lang="en-US" sz="1900" dirty="0"/>
              <a:t>A</a:t>
            </a:r>
            <a:r>
              <a:rPr lang="en-US" sz="1900" dirty="0" smtClean="0"/>
              <a:t>pplication </a:t>
            </a:r>
            <a:r>
              <a:rPr lang="en-US" sz="1900" dirty="0"/>
              <a:t>D</a:t>
            </a:r>
            <a:r>
              <a:rPr lang="en-US" sz="1900" dirty="0" smtClean="0"/>
              <a:t>evelopment </a:t>
            </a:r>
            <a:endParaRPr lang="en-US" sz="1900" dirty="0"/>
          </a:p>
          <a:p>
            <a:pPr lvl="1">
              <a:lnSpc>
                <a:spcPct val="150000"/>
              </a:lnSpc>
              <a:spcBef>
                <a:spcPts val="0"/>
              </a:spcBef>
            </a:pPr>
            <a:r>
              <a:rPr lang="en-US" sz="1900" b="0" dirty="0"/>
              <a:t>Rapid A</a:t>
            </a:r>
            <a:r>
              <a:rPr lang="en-US" sz="1900" b="0" dirty="0" smtClean="0"/>
              <a:t>pplication Development </a:t>
            </a:r>
            <a:r>
              <a:rPr lang="en-US" sz="1900" b="0" dirty="0"/>
              <a:t>(RAD) is a condensed development process that produces a high-quality system with low investment costs. Scott </a:t>
            </a:r>
            <a:r>
              <a:rPr lang="en-US" sz="1900" b="0" dirty="0" err="1"/>
              <a:t>Stiner</a:t>
            </a:r>
            <a:r>
              <a:rPr lang="en-US" sz="1900" b="0" dirty="0"/>
              <a:t>, CEO and president of UM Technologies, said in </a:t>
            </a:r>
            <a:r>
              <a:rPr lang="en-US" sz="1900" b="0" dirty="0" smtClean="0"/>
              <a:t>Forbes, </a:t>
            </a:r>
            <a:r>
              <a:rPr lang="en-US" sz="1900" b="0" dirty="0"/>
              <a:t>“This RAD process allows our developers to quickly adjust to shifting requirements in a fast-paced and constantly changing market.” The ability to quickly adjust is what allows such a low investment cost.</a:t>
            </a:r>
          </a:p>
          <a:p>
            <a:pPr lvl="1">
              <a:lnSpc>
                <a:spcPct val="150000"/>
              </a:lnSpc>
              <a:spcBef>
                <a:spcPts val="0"/>
              </a:spcBef>
            </a:pPr>
            <a:r>
              <a:rPr lang="en-US" sz="1900" b="0" dirty="0"/>
              <a:t>The rapid application development method contains four phases: requirements planning, user design, construction, and cutover. The user design and construction phases repeat until the user confirms that the product meets all requirements.</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2513806" y="4267200"/>
            <a:ext cx="8324850" cy="1932951"/>
          </a:xfrm>
          <a:prstGeom prst="rect">
            <a:avLst/>
          </a:prstGeom>
        </p:spPr>
      </p:pic>
    </p:spTree>
    <p:extLst>
      <p:ext uri="{BB962C8B-B14F-4D97-AF65-F5344CB8AC3E}">
        <p14:creationId xmlns:p14="http://schemas.microsoft.com/office/powerpoint/2010/main" val="9593085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Pros</a:t>
            </a:r>
            <a:r>
              <a:rPr lang="en-US" sz="2000" dirty="0"/>
              <a:t>: </a:t>
            </a:r>
            <a:endParaRPr lang="en-US" sz="2000" dirty="0" smtClean="0"/>
          </a:p>
          <a:p>
            <a:pPr lvl="1">
              <a:lnSpc>
                <a:spcPct val="150000"/>
              </a:lnSpc>
              <a:spcBef>
                <a:spcPts val="0"/>
              </a:spcBef>
            </a:pPr>
            <a:r>
              <a:rPr lang="en-US" sz="2000" dirty="0" smtClean="0"/>
              <a:t>Rapid </a:t>
            </a:r>
            <a:r>
              <a:rPr lang="en-US" sz="2000" dirty="0"/>
              <a:t>application development is most effective for projects with a well-defined business objective and a clearly defined user group, but which are not computationally complex. </a:t>
            </a:r>
            <a:endParaRPr lang="en-US" sz="2000" dirty="0" smtClean="0"/>
          </a:p>
          <a:p>
            <a:pPr lvl="1">
              <a:lnSpc>
                <a:spcPct val="150000"/>
              </a:lnSpc>
              <a:spcBef>
                <a:spcPts val="0"/>
              </a:spcBef>
            </a:pPr>
            <a:r>
              <a:rPr lang="en-US" sz="2000" dirty="0" smtClean="0"/>
              <a:t>RAD </a:t>
            </a:r>
            <a:r>
              <a:rPr lang="en-US" sz="2000" dirty="0"/>
              <a:t>is especially useful for small to medium projects that are time sensitive.</a:t>
            </a:r>
          </a:p>
          <a:p>
            <a:pPr>
              <a:lnSpc>
                <a:spcPct val="150000"/>
              </a:lnSpc>
              <a:spcBef>
                <a:spcPts val="0"/>
              </a:spcBef>
            </a:pPr>
            <a:r>
              <a:rPr lang="en-US" sz="2000" dirty="0"/>
              <a:t>Cons: </a:t>
            </a:r>
            <a:endParaRPr lang="en-US" sz="2000" dirty="0" smtClean="0"/>
          </a:p>
          <a:p>
            <a:pPr lvl="1">
              <a:lnSpc>
                <a:spcPct val="150000"/>
              </a:lnSpc>
              <a:spcBef>
                <a:spcPts val="0"/>
              </a:spcBef>
            </a:pPr>
            <a:r>
              <a:rPr lang="en-US" sz="2000" dirty="0" smtClean="0"/>
              <a:t>Rapid </a:t>
            </a:r>
            <a:r>
              <a:rPr lang="en-US" sz="2000" dirty="0"/>
              <a:t>application development requires a stable team composition with highly skilled developers and users who are deeply knowledgeable about the application area. </a:t>
            </a:r>
            <a:endParaRPr lang="en-US" sz="2000" dirty="0" smtClean="0"/>
          </a:p>
          <a:p>
            <a:pPr lvl="1">
              <a:lnSpc>
                <a:spcPct val="150000"/>
              </a:lnSpc>
              <a:spcBef>
                <a:spcPts val="0"/>
              </a:spcBef>
            </a:pPr>
            <a:r>
              <a:rPr lang="en-US" sz="2000" dirty="0" smtClean="0"/>
              <a:t>Deep </a:t>
            </a:r>
            <a:r>
              <a:rPr lang="en-US" sz="2000" dirty="0"/>
              <a:t>knowledge is essential in a condensed development timeline that requires approval after each construction phase. </a:t>
            </a:r>
            <a:endParaRPr lang="en-US" sz="2000" dirty="0" smtClean="0"/>
          </a:p>
          <a:p>
            <a:pPr lvl="1">
              <a:lnSpc>
                <a:spcPct val="150000"/>
              </a:lnSpc>
              <a:spcBef>
                <a:spcPts val="0"/>
              </a:spcBef>
            </a:pPr>
            <a:r>
              <a:rPr lang="en-US" sz="2000" dirty="0" smtClean="0"/>
              <a:t>Organizations </a:t>
            </a:r>
            <a:r>
              <a:rPr lang="en-US" sz="2000" dirty="0"/>
              <a:t>that don’t meet these requirements are unlikely to benefit from RAD.</a:t>
            </a:r>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26426897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Prototyping Model</a:t>
            </a:r>
            <a:r>
              <a:rPr lang="en-US" sz="1800" dirty="0"/>
              <a:t> </a:t>
            </a:r>
            <a:endParaRPr lang="en-US" sz="1800" dirty="0" smtClean="0"/>
          </a:p>
          <a:p>
            <a:pPr lvl="1">
              <a:lnSpc>
                <a:spcPct val="150000"/>
              </a:lnSpc>
              <a:spcBef>
                <a:spcPts val="0"/>
              </a:spcBef>
            </a:pPr>
            <a:r>
              <a:rPr lang="en-AU" sz="1800" dirty="0" smtClean="0"/>
              <a:t>To </a:t>
            </a:r>
            <a:r>
              <a:rPr lang="en-AU" sz="1800" dirty="0"/>
              <a:t>overcome the first limitations of the water-fall model prototyping model is introduced which is also called as throw away prototyping.</a:t>
            </a:r>
            <a:endParaRPr lang="en-IN" sz="1800" dirty="0"/>
          </a:p>
          <a:p>
            <a:pPr lvl="1">
              <a:lnSpc>
                <a:spcPct val="150000"/>
              </a:lnSpc>
              <a:spcBef>
                <a:spcPts val="0"/>
              </a:spcBef>
            </a:pPr>
            <a:r>
              <a:rPr lang="en-AU" sz="1800" dirty="0"/>
              <a:t>Step-1: the project should start with the minimum requirements of the </a:t>
            </a:r>
            <a:r>
              <a:rPr lang="en-AU" sz="1800" dirty="0" smtClean="0"/>
              <a:t>user.</a:t>
            </a:r>
          </a:p>
          <a:p>
            <a:pPr lvl="1">
              <a:lnSpc>
                <a:spcPct val="150000"/>
              </a:lnSpc>
              <a:spcBef>
                <a:spcPts val="0"/>
              </a:spcBef>
            </a:pPr>
            <a:r>
              <a:rPr lang="en-AU" sz="1800" dirty="0" smtClean="0"/>
              <a:t>Step-2</a:t>
            </a:r>
            <a:r>
              <a:rPr lang="en-AU" sz="1800" dirty="0"/>
              <a:t>: based on the minimum requirements developer develops a prototype </a:t>
            </a:r>
            <a:r>
              <a:rPr lang="en-AU" sz="1800" dirty="0" smtClean="0"/>
              <a:t>model.</a:t>
            </a:r>
          </a:p>
          <a:p>
            <a:pPr lvl="1">
              <a:lnSpc>
                <a:spcPct val="150000"/>
              </a:lnSpc>
              <a:spcBef>
                <a:spcPts val="0"/>
              </a:spcBef>
            </a:pPr>
            <a:r>
              <a:rPr lang="en-AU" sz="1800" dirty="0" smtClean="0"/>
              <a:t>Step-3</a:t>
            </a:r>
            <a:r>
              <a:rPr lang="en-AU" sz="1800" dirty="0"/>
              <a:t>: while preparing the prototype model it contains following </a:t>
            </a:r>
            <a:r>
              <a:rPr lang="en-AU" sz="1800" dirty="0" smtClean="0"/>
              <a:t>phases:</a:t>
            </a:r>
          </a:p>
          <a:p>
            <a:pPr lvl="2">
              <a:lnSpc>
                <a:spcPct val="150000"/>
              </a:lnSpc>
              <a:spcBef>
                <a:spcPts val="0"/>
              </a:spcBef>
            </a:pPr>
            <a:r>
              <a:rPr lang="en-AU" sz="1800" dirty="0" smtClean="0"/>
              <a:t>Analysis</a:t>
            </a:r>
          </a:p>
          <a:p>
            <a:pPr lvl="2">
              <a:lnSpc>
                <a:spcPct val="150000"/>
              </a:lnSpc>
              <a:spcBef>
                <a:spcPts val="0"/>
              </a:spcBef>
            </a:pPr>
            <a:r>
              <a:rPr lang="en-AU" sz="1800" dirty="0" smtClean="0"/>
              <a:t>Design</a:t>
            </a:r>
          </a:p>
          <a:p>
            <a:pPr lvl="2">
              <a:lnSpc>
                <a:spcPct val="150000"/>
              </a:lnSpc>
              <a:spcBef>
                <a:spcPts val="0"/>
              </a:spcBef>
            </a:pPr>
            <a:r>
              <a:rPr lang="en-AU" sz="1800" dirty="0" smtClean="0"/>
              <a:t>Coding</a:t>
            </a:r>
          </a:p>
          <a:p>
            <a:pPr lvl="2">
              <a:lnSpc>
                <a:spcPct val="150000"/>
              </a:lnSpc>
              <a:spcBef>
                <a:spcPts val="0"/>
              </a:spcBef>
            </a:pPr>
            <a:r>
              <a:rPr lang="en-AU" sz="1800" dirty="0" smtClean="0"/>
              <a:t>Testing</a:t>
            </a:r>
            <a:endParaRPr lang="en-IN" sz="1800" dirty="0"/>
          </a:p>
          <a:p>
            <a:pPr lvl="1">
              <a:lnSpc>
                <a:spcPct val="150000"/>
              </a:lnSpc>
              <a:spcBef>
                <a:spcPts val="0"/>
              </a:spcBef>
            </a:pPr>
            <a:r>
              <a:rPr lang="en-AU" sz="1800" dirty="0"/>
              <a:t>Step-4: the user feels that as if he is using the complete project but it is just a </a:t>
            </a:r>
            <a:r>
              <a:rPr lang="en-AU" sz="1800" dirty="0" smtClean="0"/>
              <a:t>model.</a:t>
            </a:r>
            <a:endParaRPr lang="en-IN" sz="1800" dirty="0"/>
          </a:p>
          <a:p>
            <a:pPr lvl="1">
              <a:lnSpc>
                <a:spcPct val="150000"/>
              </a:lnSpc>
              <a:spcBef>
                <a:spcPts val="0"/>
              </a:spcBef>
            </a:pPr>
            <a:r>
              <a:rPr lang="en-AU" sz="1800" dirty="0"/>
              <a:t>Step-5: The prototype is given to the user to play with it and the user will end Intangible values</a:t>
            </a:r>
            <a:r>
              <a:rPr lang="en-AU" sz="1800" dirty="0" smtClean="0"/>
              <a:t>.</a:t>
            </a:r>
            <a:endParaRPr lang="en-IN"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9068514" y="2819400"/>
            <a:ext cx="2857500" cy="2819400"/>
          </a:xfrm>
          <a:prstGeom prst="rect">
            <a:avLst/>
          </a:prstGeom>
        </p:spPr>
      </p:pic>
    </p:spTree>
    <p:extLst>
      <p:ext uri="{BB962C8B-B14F-4D97-AF65-F5344CB8AC3E}">
        <p14:creationId xmlns:p14="http://schemas.microsoft.com/office/powerpoint/2010/main" val="188145888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Prototyping Model</a:t>
            </a:r>
            <a:r>
              <a:rPr lang="en-US" sz="1800" dirty="0"/>
              <a:t> </a:t>
            </a:r>
            <a:endParaRPr lang="en-US" sz="1800" dirty="0" smtClean="0"/>
          </a:p>
          <a:p>
            <a:pPr lvl="1">
              <a:lnSpc>
                <a:spcPct val="150000"/>
              </a:lnSpc>
              <a:spcBef>
                <a:spcPts val="0"/>
              </a:spcBef>
            </a:pPr>
            <a:r>
              <a:rPr lang="en-AU" sz="1800" dirty="0" smtClean="0"/>
              <a:t>Step-6</a:t>
            </a:r>
            <a:r>
              <a:rPr lang="en-AU" sz="1800" dirty="0"/>
              <a:t>: during this phase, the developer will understand the rest of the requirements</a:t>
            </a:r>
            <a:endParaRPr lang="en-IN" sz="1800" dirty="0"/>
          </a:p>
          <a:p>
            <a:pPr lvl="1">
              <a:lnSpc>
                <a:spcPct val="150000"/>
              </a:lnSpc>
              <a:spcBef>
                <a:spcPts val="0"/>
              </a:spcBef>
            </a:pPr>
            <a:r>
              <a:rPr lang="en-AU" sz="1800" dirty="0"/>
              <a:t>Step-7: the same process will continue until the user satisfies</a:t>
            </a:r>
            <a:endParaRPr lang="en-IN" sz="1800" dirty="0"/>
          </a:p>
          <a:p>
            <a:pPr lvl="1">
              <a:lnSpc>
                <a:spcPct val="150000"/>
              </a:lnSpc>
              <a:spcBef>
                <a:spcPts val="0"/>
              </a:spcBef>
            </a:pPr>
            <a:r>
              <a:rPr lang="en-AU" sz="1800" dirty="0"/>
              <a:t>Step-8: Once the developer knows all the requirements the prototype will be thrown away</a:t>
            </a:r>
            <a:endParaRPr lang="en-IN" sz="1800" dirty="0"/>
          </a:p>
          <a:p>
            <a:pPr lvl="1">
              <a:lnSpc>
                <a:spcPct val="150000"/>
              </a:lnSpc>
              <a:spcBef>
                <a:spcPts val="0"/>
              </a:spcBef>
            </a:pPr>
            <a:r>
              <a:rPr lang="en-AU" sz="1800" dirty="0"/>
              <a:t>Step-9: used for large and complex projects</a:t>
            </a:r>
            <a:r>
              <a:rPr lang="en-AU" sz="1800" dirty="0" smtClean="0"/>
              <a:t>.</a:t>
            </a:r>
          </a:p>
          <a:p>
            <a:pPr lvl="1">
              <a:lnSpc>
                <a:spcPct val="150000"/>
              </a:lnSpc>
              <a:spcBef>
                <a:spcPts val="0"/>
              </a:spcBef>
            </a:pPr>
            <a:endParaRPr lang="en-AU" sz="1800" dirty="0"/>
          </a:p>
          <a:p>
            <a:r>
              <a:rPr lang="en-IN" sz="2000" dirty="0" smtClean="0"/>
              <a:t>Pros:</a:t>
            </a:r>
            <a:endParaRPr lang="en-IN" sz="2000" dirty="0"/>
          </a:p>
          <a:p>
            <a:pPr lvl="1"/>
            <a:r>
              <a:rPr lang="en-AU" sz="2000" dirty="0"/>
              <a:t>We can reduce the cost.</a:t>
            </a:r>
            <a:endParaRPr lang="en-IN" sz="2000" dirty="0"/>
          </a:p>
          <a:p>
            <a:pPr>
              <a:lnSpc>
                <a:spcPct val="150000"/>
              </a:lnSpc>
              <a:spcBef>
                <a:spcPts val="0"/>
              </a:spcBef>
            </a:pPr>
            <a:endParaRPr lang="en-IN" sz="2200" dirty="0"/>
          </a:p>
          <a:p>
            <a:pPr lvl="1">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180223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Software </a:t>
            </a:r>
            <a:r>
              <a:rPr lang="en-US" sz="2000" dirty="0"/>
              <a:t>engineering is an engineering approach for software development. We can alternatively view it as a systematic collection of past experience. The experience is </a:t>
            </a:r>
            <a:r>
              <a:rPr lang="en-US" sz="2000" dirty="0">
                <a:solidFill>
                  <a:srgbClr val="FF0000"/>
                </a:solidFill>
              </a:rPr>
              <a:t>arranged in the form of methodologies and guidelines.</a:t>
            </a:r>
          </a:p>
          <a:p>
            <a:pPr>
              <a:lnSpc>
                <a:spcPct val="150000"/>
              </a:lnSpc>
              <a:spcBef>
                <a:spcPts val="0"/>
              </a:spcBef>
            </a:pPr>
            <a:r>
              <a:rPr lang="en-US" sz="2000" dirty="0"/>
              <a:t>A small program can be written without using software engineering principles. But if </a:t>
            </a:r>
            <a:r>
              <a:rPr lang="en-US" sz="2000" dirty="0">
                <a:solidFill>
                  <a:srgbClr val="FF0000"/>
                </a:solidFill>
              </a:rPr>
              <a:t>one wants to develop a large software product,</a:t>
            </a:r>
            <a:r>
              <a:rPr lang="en-US" sz="2000" dirty="0"/>
              <a:t> then software engineering principles are indispensable to achieve a good quality software cost effectively. These definitions can be elaborated with the help of a building construction analogy. </a:t>
            </a:r>
          </a:p>
          <a:p>
            <a:pPr>
              <a:lnSpc>
                <a:spcPct val="150000"/>
              </a:lnSpc>
              <a:spcBef>
                <a:spcPts val="0"/>
              </a:spcBef>
            </a:pPr>
            <a:r>
              <a:rPr lang="en-US" sz="2000" dirty="0"/>
              <a:t>Suppose you have a friend who asked you to build a small wall as shown in </a:t>
            </a:r>
            <a:r>
              <a:rPr lang="en-US" sz="2000" dirty="0">
                <a:solidFill>
                  <a:srgbClr val="FF0000"/>
                </a:solidFill>
              </a:rPr>
              <a:t>fig. 1.1. </a:t>
            </a:r>
            <a:r>
              <a:rPr lang="en-US" sz="2000" dirty="0"/>
              <a:t>You would be able to do that using your common sense. You will get building materials like bricks, cement etc. and you will then build the wall.</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“Introduction to Software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5" name="Picture 2"/>
          <p:cNvPicPr>
            <a:picLocks noChangeAspect="1" noChangeArrowheads="1"/>
          </p:cNvPicPr>
          <p:nvPr/>
        </p:nvPicPr>
        <p:blipFill>
          <a:blip r:embed="rId3"/>
          <a:srcRect/>
          <a:stretch>
            <a:fillRect/>
          </a:stretch>
        </p:blipFill>
        <p:spPr bwMode="auto">
          <a:xfrm>
            <a:off x="4647406" y="5486400"/>
            <a:ext cx="2619375" cy="1000125"/>
          </a:xfrm>
          <a:prstGeom prst="rect">
            <a:avLst/>
          </a:prstGeom>
          <a:noFill/>
          <a:ln w="9525">
            <a:noFill/>
            <a:miter lim="800000"/>
            <a:headEnd/>
            <a:tailEnd/>
          </a:ln>
          <a:effectLst/>
        </p:spPr>
      </p:pic>
    </p:spTree>
    <p:extLst>
      <p:ext uri="{BB962C8B-B14F-4D97-AF65-F5344CB8AC3E}">
        <p14:creationId xmlns:p14="http://schemas.microsoft.com/office/powerpoint/2010/main" val="14405611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Spiral Model</a:t>
            </a:r>
            <a:r>
              <a:rPr lang="en-US" sz="1800" dirty="0"/>
              <a:t> </a:t>
            </a:r>
            <a:endParaRPr lang="en-US" sz="1800" dirty="0" smtClean="0"/>
          </a:p>
          <a:p>
            <a:pPr lvl="1">
              <a:lnSpc>
                <a:spcPct val="150000"/>
              </a:lnSpc>
              <a:spcBef>
                <a:spcPts val="0"/>
              </a:spcBef>
            </a:pPr>
            <a:r>
              <a:rPr lang="en-AU" sz="1800" dirty="0" smtClean="0"/>
              <a:t>Spiral </a:t>
            </a:r>
            <a:r>
              <a:rPr lang="en-AU" sz="1800" dirty="0"/>
              <a:t>model is a combination of water-fall model and prototyping and risk analysis </a:t>
            </a:r>
            <a:r>
              <a:rPr lang="en-AU" sz="1800" dirty="0" smtClean="0"/>
              <a:t>factor. Unlike </a:t>
            </a:r>
            <a:r>
              <a:rPr lang="en-AU" sz="1800" dirty="0"/>
              <a:t>water-fall it is not linear it is spiral .which is also known as Cartesian model which is divided into four quadrants.</a:t>
            </a:r>
            <a:endParaRPr lang="en-IN" sz="1800" dirty="0"/>
          </a:p>
          <a:p>
            <a:pPr lvl="2">
              <a:lnSpc>
                <a:spcPct val="150000"/>
              </a:lnSpc>
              <a:spcBef>
                <a:spcPts val="0"/>
              </a:spcBef>
            </a:pPr>
            <a:r>
              <a:rPr lang="en-AU" sz="1800" dirty="0"/>
              <a:t>The first quadrant deals with risk analysis to be identified.</a:t>
            </a:r>
            <a:endParaRPr lang="en-IN" sz="1800" dirty="0"/>
          </a:p>
          <a:p>
            <a:pPr lvl="2">
              <a:lnSpc>
                <a:spcPct val="150000"/>
              </a:lnSpc>
              <a:spcBef>
                <a:spcPts val="0"/>
              </a:spcBef>
            </a:pPr>
            <a:r>
              <a:rPr lang="en-AU" sz="1800" dirty="0"/>
              <a:t>The second deals with the phases where the risk is going to be occurred.</a:t>
            </a:r>
            <a:endParaRPr lang="en-IN" sz="1800" dirty="0"/>
          </a:p>
          <a:p>
            <a:pPr lvl="2">
              <a:lnSpc>
                <a:spcPct val="150000"/>
              </a:lnSpc>
              <a:spcBef>
                <a:spcPts val="0"/>
              </a:spcBef>
            </a:pPr>
            <a:r>
              <a:rPr lang="en-AU" sz="1800" dirty="0"/>
              <a:t>The third quadrant deals with the eliminations or removal of risk with a particular plan.</a:t>
            </a:r>
            <a:endParaRPr lang="en-IN" sz="1800" dirty="0"/>
          </a:p>
          <a:p>
            <a:pPr lvl="2">
              <a:lnSpc>
                <a:spcPct val="150000"/>
              </a:lnSpc>
              <a:spcBef>
                <a:spcPts val="0"/>
              </a:spcBef>
            </a:pPr>
            <a:r>
              <a:rPr lang="en-AU" sz="1800" dirty="0"/>
              <a:t>The fourth quadrant deals with the review of the particular phase.</a:t>
            </a:r>
            <a:endParaRPr lang="en-IN" sz="1800" dirty="0"/>
          </a:p>
          <a:p>
            <a:pPr lvl="1">
              <a:lnSpc>
                <a:spcPct val="150000"/>
              </a:lnSpc>
              <a:spcBef>
                <a:spcPts val="0"/>
              </a:spcBef>
            </a:pPr>
            <a:r>
              <a:rPr lang="en-AU" sz="1800" dirty="0"/>
              <a:t>The activities in this spiral model are organized as a spirals which consists of several cycles</a:t>
            </a:r>
            <a:r>
              <a:rPr lang="en-AU" sz="1800" dirty="0" smtClean="0"/>
              <a:t>.</a:t>
            </a:r>
            <a:endParaRPr lang="en-IN"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0046490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Spiral Model</a:t>
            </a:r>
            <a:r>
              <a:rPr lang="en-US" sz="1800" dirty="0"/>
              <a:t> </a:t>
            </a:r>
            <a:endParaRPr lang="en-US" sz="1800" dirty="0" smtClean="0"/>
          </a:p>
          <a:p>
            <a:pPr lvl="1">
              <a:lnSpc>
                <a:spcPct val="150000"/>
              </a:lnSpc>
              <a:spcBef>
                <a:spcPts val="0"/>
              </a:spcBef>
            </a:pPr>
            <a:r>
              <a:rPr lang="en-AU" sz="1800" dirty="0" smtClean="0"/>
              <a:t>The </a:t>
            </a:r>
            <a:r>
              <a:rPr lang="en-AU" sz="1800" dirty="0"/>
              <a:t>activities that are carried out in this spirals are :</a:t>
            </a:r>
            <a:endParaRPr lang="en-IN" sz="1800" dirty="0"/>
          </a:p>
          <a:p>
            <a:pPr lvl="2">
              <a:lnSpc>
                <a:spcPct val="150000"/>
              </a:lnSpc>
              <a:spcBef>
                <a:spcPts val="0"/>
              </a:spcBef>
            </a:pPr>
            <a:r>
              <a:rPr lang="en-AU" sz="1800" dirty="0"/>
              <a:t>Risk analysis</a:t>
            </a:r>
            <a:endParaRPr lang="en-IN" sz="1800" dirty="0"/>
          </a:p>
          <a:p>
            <a:pPr lvl="2">
              <a:lnSpc>
                <a:spcPct val="150000"/>
              </a:lnSpc>
              <a:spcBef>
                <a:spcPts val="0"/>
              </a:spcBef>
            </a:pPr>
            <a:r>
              <a:rPr lang="en-AU" sz="1800" dirty="0"/>
              <a:t>Software requirement</a:t>
            </a:r>
            <a:endParaRPr lang="en-IN" sz="1800" dirty="0"/>
          </a:p>
          <a:p>
            <a:pPr lvl="2">
              <a:lnSpc>
                <a:spcPct val="150000"/>
              </a:lnSpc>
              <a:spcBef>
                <a:spcPts val="0"/>
              </a:spcBef>
            </a:pPr>
            <a:r>
              <a:rPr lang="en-AU" sz="1800" dirty="0"/>
              <a:t>Software product design</a:t>
            </a:r>
            <a:endParaRPr lang="en-IN" sz="1800" dirty="0"/>
          </a:p>
          <a:p>
            <a:pPr lvl="2">
              <a:lnSpc>
                <a:spcPct val="150000"/>
              </a:lnSpc>
              <a:spcBef>
                <a:spcPts val="0"/>
              </a:spcBef>
            </a:pPr>
            <a:r>
              <a:rPr lang="en-AU" sz="1800" dirty="0"/>
              <a:t>Design validation and verifications</a:t>
            </a:r>
            <a:endParaRPr lang="en-IN" sz="1800" dirty="0"/>
          </a:p>
          <a:p>
            <a:pPr lvl="2">
              <a:lnSpc>
                <a:spcPct val="150000"/>
              </a:lnSpc>
              <a:spcBef>
                <a:spcPts val="0"/>
              </a:spcBef>
            </a:pPr>
            <a:r>
              <a:rPr lang="en-AU" sz="1800" dirty="0"/>
              <a:t>Requirement validations</a:t>
            </a:r>
            <a:endParaRPr lang="en-IN" sz="1800" dirty="0"/>
          </a:p>
          <a:p>
            <a:pPr lvl="2">
              <a:lnSpc>
                <a:spcPct val="150000"/>
              </a:lnSpc>
              <a:spcBef>
                <a:spcPts val="0"/>
              </a:spcBef>
            </a:pPr>
            <a:r>
              <a:rPr lang="en-AU" sz="1800" dirty="0"/>
              <a:t>Testing with all its types</a:t>
            </a:r>
            <a:endParaRPr lang="en-IN" sz="1800" dirty="0"/>
          </a:p>
          <a:p>
            <a:pPr lvl="2">
              <a:lnSpc>
                <a:spcPct val="150000"/>
              </a:lnSpc>
              <a:spcBef>
                <a:spcPts val="0"/>
              </a:spcBef>
            </a:pPr>
            <a:r>
              <a:rPr lang="en-AU" sz="1800" dirty="0"/>
              <a:t>Review</a:t>
            </a:r>
            <a:endParaRPr lang="en-IN" sz="1800" dirty="0"/>
          </a:p>
          <a:p>
            <a:pPr lvl="2">
              <a:lnSpc>
                <a:spcPct val="150000"/>
              </a:lnSpc>
              <a:spcBef>
                <a:spcPts val="0"/>
              </a:spcBef>
            </a:pPr>
            <a:r>
              <a:rPr lang="en-AU" sz="1800" dirty="0"/>
              <a:t>Development </a:t>
            </a:r>
            <a:r>
              <a:rPr lang="en-AU" sz="1800" dirty="0" smtClean="0"/>
              <a:t>plan</a:t>
            </a:r>
            <a:endParaRPr lang="en-IN"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7834870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Spiral Model</a:t>
            </a:r>
            <a:r>
              <a:rPr lang="en-US" sz="1800" dirty="0"/>
              <a:t> </a:t>
            </a:r>
            <a:endParaRPr lang="en-US" sz="1800" dirty="0" smtClean="0"/>
          </a:p>
          <a:p>
            <a:pPr lvl="1">
              <a:lnSpc>
                <a:spcPct val="150000"/>
              </a:lnSpc>
              <a:spcBef>
                <a:spcPts val="0"/>
              </a:spcBef>
            </a:pPr>
            <a:r>
              <a:rPr lang="en-AU" sz="1800" dirty="0" smtClean="0"/>
              <a:t>If </a:t>
            </a:r>
            <a:r>
              <a:rPr lang="en-AU" sz="1800" dirty="0"/>
              <a:t>the review is yes i.e., is obtained for a prototype then it goes to the next phase otherwise it works in the same phase.</a:t>
            </a:r>
            <a:endParaRPr lang="en-IN" sz="1800" dirty="0"/>
          </a:p>
          <a:p>
            <a:pPr lvl="1">
              <a:lnSpc>
                <a:spcPct val="150000"/>
              </a:lnSpc>
              <a:spcBef>
                <a:spcPts val="0"/>
              </a:spcBef>
            </a:pPr>
            <a:r>
              <a:rPr lang="en-AU" sz="1800" dirty="0"/>
              <a:t>Verification: it deals with process whether the process is going in right way or not.</a:t>
            </a:r>
            <a:endParaRPr lang="en-IN" sz="1800" dirty="0"/>
          </a:p>
          <a:p>
            <a:pPr lvl="1">
              <a:lnSpc>
                <a:spcPct val="150000"/>
              </a:lnSpc>
              <a:spcBef>
                <a:spcPts val="0"/>
              </a:spcBef>
            </a:pPr>
            <a:r>
              <a:rPr lang="en-AU" sz="1800" dirty="0"/>
              <a:t>Validation: it deals with the product it gives the output.</a:t>
            </a:r>
            <a:endParaRPr lang="en-IN" sz="1800" dirty="0"/>
          </a:p>
          <a:p>
            <a:pPr lvl="1">
              <a:lnSpc>
                <a:spcPct val="150000"/>
              </a:lnSpc>
              <a:spcBef>
                <a:spcPts val="0"/>
              </a:spcBef>
            </a:pPr>
            <a:r>
              <a:rPr lang="en-AU" sz="1800" dirty="0"/>
              <a:t>If the risk is identified then this will be overcome by design verification and validation and goes to the review .if the output exist it goes to next phases otherwise work in the same phase.</a:t>
            </a:r>
            <a:endParaRPr lang="en-IN" sz="1800" dirty="0"/>
          </a:p>
          <a:p>
            <a:pPr lvl="1">
              <a:lnSpc>
                <a:spcPct val="150000"/>
              </a:lnSpc>
              <a:spcBef>
                <a:spcPts val="0"/>
              </a:spcBef>
            </a:pPr>
            <a:r>
              <a:rPr lang="en-AU" sz="1800" dirty="0"/>
              <a:t>Radius of the spiral explains about cost of the project.</a:t>
            </a:r>
            <a:endParaRPr lang="en-IN" sz="1800" dirty="0"/>
          </a:p>
          <a:p>
            <a:pPr lvl="1">
              <a:lnSpc>
                <a:spcPct val="150000"/>
              </a:lnSpc>
              <a:spcBef>
                <a:spcPts val="0"/>
              </a:spcBef>
            </a:pPr>
            <a:r>
              <a:rPr lang="en-AU" sz="1800" dirty="0"/>
              <a:t>Angular of the spiral explains about the progress of the project.</a:t>
            </a:r>
            <a:endParaRPr lang="en-IN" sz="18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Development Techniques"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035542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47845"/>
            <a:ext cx="10943859" cy="779026"/>
          </a:xfrm>
        </p:spPr>
        <p:txBody>
          <a:bodyPr/>
          <a:lstStyle/>
          <a:p>
            <a:pPr algn="l"/>
            <a:r>
              <a:rPr lang="en-US" dirty="0"/>
              <a:t>Conti…</a:t>
            </a:r>
          </a:p>
        </p:txBody>
      </p:sp>
      <p:sp>
        <p:nvSpPr>
          <p:cNvPr id="3" name="Content Placeholder 2"/>
          <p:cNvSpPr>
            <a:spLocks noGrp="1"/>
          </p:cNvSpPr>
          <p:nvPr>
            <p:ph idx="1"/>
          </p:nvPr>
        </p:nvSpPr>
        <p:spPr>
          <a:xfrm>
            <a:off x="227806" y="762000"/>
            <a:ext cx="11658600" cy="6096000"/>
          </a:xfrm>
        </p:spPr>
        <p:txBody>
          <a:bodyPr/>
          <a:lstStyle/>
          <a:p>
            <a:pPr>
              <a:lnSpc>
                <a:spcPct val="150000"/>
              </a:lnSpc>
              <a:spcBef>
                <a:spcPts val="0"/>
              </a:spcBef>
            </a:pPr>
            <a:r>
              <a:rPr lang="en-US" sz="2000" dirty="0"/>
              <a:t>But what would happen if the same friend asked you to build a large multistoried building as shown in </a:t>
            </a:r>
            <a:r>
              <a:rPr lang="en-US" sz="2000" dirty="0">
                <a:solidFill>
                  <a:srgbClr val="FF0000"/>
                </a:solidFill>
              </a:rPr>
              <a:t>fig. 1.2? </a:t>
            </a:r>
          </a:p>
          <a:p>
            <a:pPr>
              <a:lnSpc>
                <a:spcPct val="150000"/>
              </a:lnSpc>
              <a:spcBef>
                <a:spcPts val="0"/>
              </a:spcBef>
            </a:pPr>
            <a:endParaRPr lang="en-US" sz="2000" dirty="0"/>
          </a:p>
          <a:p>
            <a:pPr>
              <a:lnSpc>
                <a:spcPct val="150000"/>
              </a:lnSpc>
              <a:spcBef>
                <a:spcPts val="0"/>
              </a:spcBef>
            </a:pPr>
            <a:endParaRPr lang="en-US" sz="2000" dirty="0"/>
          </a:p>
          <a:p>
            <a:pPr>
              <a:lnSpc>
                <a:spcPct val="150000"/>
              </a:lnSpc>
              <a:spcBef>
                <a:spcPts val="0"/>
              </a:spcBef>
            </a:pPr>
            <a:endParaRPr lang="en-US" sz="2000" dirty="0"/>
          </a:p>
          <a:p>
            <a:pPr>
              <a:lnSpc>
                <a:spcPct val="150000"/>
              </a:lnSpc>
              <a:spcBef>
                <a:spcPts val="0"/>
              </a:spcBef>
            </a:pPr>
            <a:endParaRPr lang="en-US" sz="2000" dirty="0"/>
          </a:p>
          <a:p>
            <a:pPr>
              <a:lnSpc>
                <a:spcPct val="150000"/>
              </a:lnSpc>
              <a:spcBef>
                <a:spcPts val="0"/>
              </a:spcBef>
            </a:pPr>
            <a:r>
              <a:rPr lang="en-US" sz="2000" dirty="0">
                <a:solidFill>
                  <a:srgbClr val="FF0000"/>
                </a:solidFill>
              </a:rPr>
              <a:t>You don't have a very good idea about building such a huge complex</a:t>
            </a:r>
            <a:r>
              <a:rPr lang="en-US" sz="2000" dirty="0"/>
              <a:t>. It would be very difficult to extend your idea about a small wall construction into constructing a large building. </a:t>
            </a:r>
          </a:p>
          <a:p>
            <a:pPr>
              <a:lnSpc>
                <a:spcPct val="150000"/>
              </a:lnSpc>
              <a:spcBef>
                <a:spcPts val="0"/>
              </a:spcBef>
            </a:pPr>
            <a:r>
              <a:rPr lang="en-US" sz="2000" dirty="0"/>
              <a:t>Even if you tried to build a large building, it would collapse because you </a:t>
            </a:r>
            <a:r>
              <a:rPr lang="en-US" sz="2000" dirty="0">
                <a:solidFill>
                  <a:srgbClr val="FF0000"/>
                </a:solidFill>
              </a:rPr>
              <a:t>would not have the requisite knowledge about the strength of materials, testing, planning, architectural design, </a:t>
            </a:r>
            <a:r>
              <a:rPr lang="en-US" sz="2000" dirty="0"/>
              <a:t>etc. </a:t>
            </a:r>
          </a:p>
          <a:p>
            <a:pPr>
              <a:lnSpc>
                <a:spcPct val="150000"/>
              </a:lnSpc>
              <a:spcBef>
                <a:spcPts val="0"/>
              </a:spcBef>
            </a:pPr>
            <a:r>
              <a:rPr lang="en-US" sz="2000" dirty="0"/>
              <a:t>Building a small wall and building a large building are entirely different ball games. </a:t>
            </a:r>
            <a:r>
              <a:rPr lang="en-US" sz="2000" dirty="0">
                <a:solidFill>
                  <a:srgbClr val="FF0000"/>
                </a:solidFill>
              </a:rPr>
              <a:t>You can use your intuition and still be successful in building a small wall, but building a large building requires knowledge of civil, architectural and other engineering principles. </a:t>
            </a:r>
          </a:p>
          <a:p>
            <a:pPr>
              <a:lnSpc>
                <a:spcPct val="150000"/>
              </a:lnSpc>
              <a:spcBef>
                <a:spcPts val="0"/>
              </a:spcBef>
            </a:pPr>
            <a:endParaRPr lang="en-US" sz="1800" dirty="0"/>
          </a:p>
          <a:p>
            <a:endParaRPr lang="en-US" sz="1800" dirty="0"/>
          </a:p>
        </p:txBody>
      </p:sp>
      <p:pic>
        <p:nvPicPr>
          <p:cNvPr id="2051" name="Picture 3"/>
          <p:cNvPicPr>
            <a:picLocks noChangeAspect="1" noChangeArrowheads="1"/>
          </p:cNvPicPr>
          <p:nvPr/>
        </p:nvPicPr>
        <p:blipFill>
          <a:blip r:embed="rId2"/>
          <a:srcRect/>
          <a:stretch>
            <a:fillRect/>
          </a:stretch>
        </p:blipFill>
        <p:spPr bwMode="auto">
          <a:xfrm>
            <a:off x="4037806" y="1371600"/>
            <a:ext cx="3581400" cy="2133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85945"/>
            <a:ext cx="10943859" cy="779026"/>
          </a:xfrm>
        </p:spPr>
        <p:txBody>
          <a:bodyPr/>
          <a:lstStyle/>
          <a:p>
            <a:pPr algn="l"/>
            <a:r>
              <a:rPr lang="en-US" dirty="0"/>
              <a:t>Conti..</a:t>
            </a:r>
          </a:p>
        </p:txBody>
      </p:sp>
      <p:sp>
        <p:nvSpPr>
          <p:cNvPr id="3" name="Content Placeholder 2"/>
          <p:cNvSpPr>
            <a:spLocks noGrp="1"/>
          </p:cNvSpPr>
          <p:nvPr>
            <p:ph idx="1"/>
          </p:nvPr>
        </p:nvSpPr>
        <p:spPr>
          <a:xfrm>
            <a:off x="431744" y="762000"/>
            <a:ext cx="11326925" cy="6096000"/>
          </a:xfrm>
        </p:spPr>
        <p:txBody>
          <a:bodyPr/>
          <a:lstStyle/>
          <a:p>
            <a:pPr>
              <a:lnSpc>
                <a:spcPct val="150000"/>
              </a:lnSpc>
              <a:spcBef>
                <a:spcPts val="0"/>
              </a:spcBef>
            </a:pPr>
            <a:r>
              <a:rPr lang="en-US" sz="2000" dirty="0"/>
              <a:t>Without using software engineering principles it would be difficult to develop large programs. </a:t>
            </a:r>
          </a:p>
          <a:p>
            <a:pPr>
              <a:lnSpc>
                <a:spcPct val="150000"/>
              </a:lnSpc>
              <a:spcBef>
                <a:spcPts val="0"/>
              </a:spcBef>
            </a:pPr>
            <a:r>
              <a:rPr lang="en-US" sz="2000" dirty="0"/>
              <a:t>A problem with developing such large commercial programs is that the complexity and difficulty levels of the programs increase exponentially with their sizes as shown in fig. 1.3. </a:t>
            </a:r>
          </a:p>
          <a:p>
            <a:pPr>
              <a:lnSpc>
                <a:spcPct val="150000"/>
              </a:lnSpc>
              <a:spcBef>
                <a:spcPts val="0"/>
              </a:spcBef>
            </a:pPr>
            <a:endParaRPr lang="en-US" sz="2000" dirty="0"/>
          </a:p>
          <a:p>
            <a:pPr>
              <a:lnSpc>
                <a:spcPct val="150000"/>
              </a:lnSpc>
              <a:spcBef>
                <a:spcPts val="0"/>
              </a:spcBef>
            </a:pPr>
            <a:endParaRPr lang="en-US" sz="2000" dirty="0"/>
          </a:p>
          <a:p>
            <a:pPr>
              <a:lnSpc>
                <a:spcPct val="150000"/>
              </a:lnSpc>
              <a:spcBef>
                <a:spcPts val="0"/>
              </a:spcBef>
            </a:pPr>
            <a:endParaRPr lang="en-US" sz="2000" dirty="0"/>
          </a:p>
          <a:p>
            <a:pPr>
              <a:lnSpc>
                <a:spcPct val="150000"/>
              </a:lnSpc>
              <a:spcBef>
                <a:spcPts val="0"/>
              </a:spcBef>
            </a:pPr>
            <a:endParaRPr lang="en-US" sz="2000" dirty="0"/>
          </a:p>
          <a:p>
            <a:pPr>
              <a:lnSpc>
                <a:spcPct val="150000"/>
              </a:lnSpc>
              <a:spcBef>
                <a:spcPts val="0"/>
              </a:spcBef>
            </a:pPr>
            <a:r>
              <a:rPr lang="en-US" sz="2000" dirty="0"/>
              <a:t>For example, </a:t>
            </a:r>
            <a:r>
              <a:rPr lang="en-US" sz="2000" dirty="0">
                <a:solidFill>
                  <a:srgbClr val="FF0000"/>
                </a:solidFill>
              </a:rPr>
              <a:t>a program of size 1,000 lines of code has some complexity. </a:t>
            </a:r>
          </a:p>
          <a:p>
            <a:pPr>
              <a:lnSpc>
                <a:spcPct val="150000"/>
              </a:lnSpc>
              <a:spcBef>
                <a:spcPts val="0"/>
              </a:spcBef>
            </a:pPr>
            <a:r>
              <a:rPr lang="en-US" sz="2000" dirty="0"/>
              <a:t>But a program with 10,000 LOC is not just 10 times more difficult to develop, but may as well turn out to be 100 times more difficult unless software engineering principles are used. </a:t>
            </a:r>
          </a:p>
          <a:p>
            <a:pPr>
              <a:lnSpc>
                <a:spcPct val="150000"/>
              </a:lnSpc>
              <a:spcBef>
                <a:spcPts val="0"/>
              </a:spcBef>
            </a:pPr>
            <a:r>
              <a:rPr lang="en-US" sz="2000" dirty="0"/>
              <a:t>In such situations software engineering techniques come to rescue. Software engineering helps to reduce the programming complexity. </a:t>
            </a:r>
            <a:endParaRPr lang="en-US" sz="2000" dirty="0" smtClean="0"/>
          </a:p>
        </p:txBody>
      </p:sp>
      <p:pic>
        <p:nvPicPr>
          <p:cNvPr id="3075" name="Picture 3"/>
          <p:cNvPicPr>
            <a:picLocks noChangeAspect="1" noChangeArrowheads="1"/>
          </p:cNvPicPr>
          <p:nvPr/>
        </p:nvPicPr>
        <p:blipFill>
          <a:blip r:embed="rId2"/>
          <a:srcRect/>
          <a:stretch>
            <a:fillRect/>
          </a:stretch>
        </p:blipFill>
        <p:spPr bwMode="auto">
          <a:xfrm>
            <a:off x="3504407" y="2362200"/>
            <a:ext cx="4876800" cy="1676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4" y="85945"/>
            <a:ext cx="10943859" cy="779026"/>
          </a:xfrm>
        </p:spPr>
        <p:txBody>
          <a:bodyPr/>
          <a:lstStyle/>
          <a:p>
            <a:pPr algn="l"/>
            <a:r>
              <a:rPr lang="en-US" dirty="0"/>
              <a:t>Conti..</a:t>
            </a:r>
          </a:p>
        </p:txBody>
      </p:sp>
      <p:sp>
        <p:nvSpPr>
          <p:cNvPr id="3" name="Content Placeholder 2"/>
          <p:cNvSpPr>
            <a:spLocks noGrp="1"/>
          </p:cNvSpPr>
          <p:nvPr>
            <p:ph idx="1"/>
          </p:nvPr>
        </p:nvSpPr>
        <p:spPr>
          <a:xfrm>
            <a:off x="431744" y="864970"/>
            <a:ext cx="11326925" cy="5993029"/>
          </a:xfrm>
        </p:spPr>
        <p:txBody>
          <a:bodyPr/>
          <a:lstStyle/>
          <a:p>
            <a:pPr>
              <a:lnSpc>
                <a:spcPct val="150000"/>
              </a:lnSpc>
              <a:spcBef>
                <a:spcPts val="0"/>
              </a:spcBef>
            </a:pPr>
            <a:r>
              <a:rPr lang="en-US" sz="2400" dirty="0" smtClean="0"/>
              <a:t>Software </a:t>
            </a:r>
            <a:r>
              <a:rPr lang="en-US" sz="2400" dirty="0"/>
              <a:t>engineering principles use two important techniques to reduce problem complexity: abstraction and decomposition. </a:t>
            </a:r>
            <a:endParaRPr lang="en-US" sz="2400" dirty="0" smtClean="0"/>
          </a:p>
          <a:p>
            <a:pPr lvl="1">
              <a:lnSpc>
                <a:spcPct val="150000"/>
              </a:lnSpc>
              <a:spcBef>
                <a:spcPts val="0"/>
              </a:spcBef>
            </a:pPr>
            <a:r>
              <a:rPr lang="en-IN" sz="2400" dirty="0">
                <a:solidFill>
                  <a:srgbClr val="FF0000"/>
                </a:solidFill>
              </a:rPr>
              <a:t>Abstraction</a:t>
            </a:r>
            <a:r>
              <a:rPr lang="en-IN" sz="2400" dirty="0"/>
              <a:t> is the process of removing unnecessary detail and focusing on the overview – this allows programs to run faster and use less memory. </a:t>
            </a:r>
            <a:endParaRPr lang="en-IN" sz="2400" dirty="0" smtClean="0"/>
          </a:p>
          <a:p>
            <a:pPr lvl="1">
              <a:lnSpc>
                <a:spcPct val="150000"/>
              </a:lnSpc>
              <a:spcBef>
                <a:spcPts val="0"/>
              </a:spcBef>
            </a:pPr>
            <a:r>
              <a:rPr lang="en-IN" sz="2400" dirty="0" smtClean="0">
                <a:solidFill>
                  <a:srgbClr val="FF0000"/>
                </a:solidFill>
              </a:rPr>
              <a:t>Decomposition</a:t>
            </a:r>
            <a:r>
              <a:rPr lang="en-IN" sz="2400" dirty="0" smtClean="0"/>
              <a:t> </a:t>
            </a:r>
            <a:r>
              <a:rPr lang="en-IN" sz="2400" dirty="0"/>
              <a:t>is the process of breaking large, complex problems into smaller, manageable parts.</a:t>
            </a:r>
            <a:endParaRPr lang="en-US" sz="2400" dirty="0"/>
          </a:p>
          <a:p>
            <a:pPr>
              <a:lnSpc>
                <a:spcPct val="150000"/>
              </a:lnSpc>
              <a:spcBef>
                <a:spcPts val="0"/>
              </a:spcBef>
            </a:pPr>
            <a:endParaRPr lang="en-US" sz="2000" dirty="0"/>
          </a:p>
        </p:txBody>
      </p:sp>
    </p:spTree>
    <p:extLst>
      <p:ext uri="{BB962C8B-B14F-4D97-AF65-F5344CB8AC3E}">
        <p14:creationId xmlns:p14="http://schemas.microsoft.com/office/powerpoint/2010/main" val="309109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76" y="152400"/>
            <a:ext cx="10943859" cy="857250"/>
          </a:xfrm>
        </p:spPr>
        <p:txBody>
          <a:bodyPr/>
          <a:lstStyle/>
          <a:p>
            <a:pPr algn="l"/>
            <a:r>
              <a:rPr lang="en-US" dirty="0"/>
              <a:t/>
            </a:r>
            <a:br>
              <a:rPr lang="en-US" dirty="0"/>
            </a:br>
            <a:r>
              <a:rPr lang="en-US" dirty="0"/>
              <a:t>Causes of and solutions for software crisis</a:t>
            </a:r>
            <a:br>
              <a:rPr lang="en-US" dirty="0"/>
            </a:br>
            <a:endParaRPr lang="en-US" dirty="0"/>
          </a:p>
        </p:txBody>
      </p:sp>
      <p:sp>
        <p:nvSpPr>
          <p:cNvPr id="3" name="Content Placeholder 2"/>
          <p:cNvSpPr>
            <a:spLocks noGrp="1"/>
          </p:cNvSpPr>
          <p:nvPr>
            <p:ph idx="1"/>
          </p:nvPr>
        </p:nvSpPr>
        <p:spPr>
          <a:xfrm>
            <a:off x="431744" y="990600"/>
            <a:ext cx="11326925" cy="5227638"/>
          </a:xfrm>
        </p:spPr>
        <p:txBody>
          <a:bodyPr/>
          <a:lstStyle/>
          <a:p>
            <a:pPr>
              <a:lnSpc>
                <a:spcPct val="150000"/>
              </a:lnSpc>
              <a:spcBef>
                <a:spcPts val="0"/>
              </a:spcBef>
            </a:pPr>
            <a:r>
              <a:rPr lang="en-US" sz="2000" dirty="0"/>
              <a:t>Software engineering appears to be among the few options available to tackle the present software crisis. To explain the present software crisis in simple words, consider the following. </a:t>
            </a:r>
            <a:r>
              <a:rPr lang="en-US" sz="2000" dirty="0">
                <a:solidFill>
                  <a:srgbClr val="FF0000"/>
                </a:solidFill>
              </a:rPr>
              <a:t>The expenses that organizations all around the world are incurring on software purchases compared to those on hardware purchases have been showing a worrying trend over the years (as shown in fig</a:t>
            </a:r>
            <a:r>
              <a:rPr lang="en-US" sz="2000" dirty="0" smtClean="0">
                <a:solidFill>
                  <a:srgbClr val="FF0000"/>
                </a:solidFill>
              </a:rPr>
              <a:t>. 1.4 </a:t>
            </a:r>
            <a:r>
              <a:rPr lang="en-US" sz="2000" dirty="0">
                <a:solidFill>
                  <a:srgbClr val="FF0000"/>
                </a:solidFill>
              </a:rPr>
              <a: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2856706" y="3276600"/>
            <a:ext cx="6477000" cy="2567543"/>
          </a:xfrm>
          <a:prstGeom prst="rect">
            <a:avLst/>
          </a:prstGeom>
          <a:noFill/>
          <a:ln w="9525">
            <a:noFill/>
            <a:miter lim="800000"/>
            <a:headEnd/>
            <a:tailEnd/>
          </a:ln>
          <a:effectLst/>
        </p:spPr>
      </p:pic>
      <p:sp>
        <p:nvSpPr>
          <p:cNvPr id="5" name="Rectangle 4"/>
          <p:cNvSpPr/>
          <p:nvPr/>
        </p:nvSpPr>
        <p:spPr>
          <a:xfrm>
            <a:off x="1828006" y="6033572"/>
            <a:ext cx="8138929" cy="400110"/>
          </a:xfrm>
          <a:prstGeom prst="rect">
            <a:avLst/>
          </a:prstGeom>
        </p:spPr>
        <p:txBody>
          <a:bodyPr wrap="square">
            <a:spAutoFit/>
          </a:bodyPr>
          <a:lstStyle/>
          <a:p>
            <a:r>
              <a:rPr lang="en-US" sz="2000" b="1" dirty="0">
                <a:solidFill>
                  <a:srgbClr val="1E4C7C"/>
                </a:solidFill>
                <a:latin typeface="+mn-lt"/>
              </a:rPr>
              <a:t>Figure 1.4 : Change in the relative cost of hardware and software over time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Software Crisis</a:t>
            </a:r>
          </a:p>
        </p:txBody>
      </p:sp>
      <p:sp>
        <p:nvSpPr>
          <p:cNvPr id="3" name="Content Placeholder 2"/>
          <p:cNvSpPr>
            <a:spLocks noGrp="1"/>
          </p:cNvSpPr>
          <p:nvPr>
            <p:ph idx="1"/>
          </p:nvPr>
        </p:nvSpPr>
        <p:spPr/>
        <p:txBody>
          <a:bodyPr/>
          <a:lstStyle/>
          <a:p>
            <a:pPr>
              <a:lnSpc>
                <a:spcPct val="150000"/>
              </a:lnSpc>
              <a:spcBef>
                <a:spcPts val="0"/>
              </a:spcBef>
            </a:pPr>
            <a:r>
              <a:rPr lang="en-US" dirty="0"/>
              <a:t>Software development projects were delivered late.</a:t>
            </a:r>
          </a:p>
          <a:p>
            <a:pPr>
              <a:lnSpc>
                <a:spcPct val="150000"/>
              </a:lnSpc>
              <a:spcBef>
                <a:spcPts val="0"/>
              </a:spcBef>
            </a:pPr>
            <a:r>
              <a:rPr lang="en-US" dirty="0"/>
              <a:t>Project running over budget.</a:t>
            </a:r>
          </a:p>
          <a:p>
            <a:pPr>
              <a:lnSpc>
                <a:spcPct val="150000"/>
              </a:lnSpc>
              <a:spcBef>
                <a:spcPts val="0"/>
              </a:spcBef>
            </a:pPr>
            <a:r>
              <a:rPr lang="en-US" dirty="0"/>
              <a:t>Software was inefficient.</a:t>
            </a:r>
          </a:p>
          <a:p>
            <a:pPr>
              <a:lnSpc>
                <a:spcPct val="150000"/>
              </a:lnSpc>
              <a:spcBef>
                <a:spcPts val="0"/>
              </a:spcBef>
            </a:pPr>
            <a:r>
              <a:rPr lang="en-US" dirty="0"/>
              <a:t>Software was full of errors.</a:t>
            </a:r>
          </a:p>
          <a:p>
            <a:pPr>
              <a:lnSpc>
                <a:spcPct val="150000"/>
              </a:lnSpc>
              <a:spcBef>
                <a:spcPts val="0"/>
              </a:spcBef>
            </a:pPr>
            <a:r>
              <a:rPr lang="en-US" dirty="0"/>
              <a:t>Software did not satisfy requirements.</a:t>
            </a:r>
          </a:p>
          <a:p>
            <a:pPr>
              <a:lnSpc>
                <a:spcPct val="150000"/>
              </a:lnSpc>
              <a:spcBef>
                <a:spcPts val="0"/>
              </a:spcBef>
            </a:pPr>
            <a:r>
              <a:rPr lang="en-US" dirty="0"/>
              <a:t>Software was difficult to maintain.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15417</TotalTime>
  <Words>3470</Words>
  <Application>Microsoft Office PowerPoint</Application>
  <PresentationFormat>Custom</PresentationFormat>
  <Paragraphs>324</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 PL SungtiL GB</vt:lpstr>
      <vt:lpstr>Arial</vt:lpstr>
      <vt:lpstr>Garamond</vt:lpstr>
      <vt:lpstr>Times New Roman</vt:lpstr>
      <vt:lpstr>Tinos</vt:lpstr>
      <vt:lpstr>Wingdings 2</vt:lpstr>
      <vt:lpstr>LIRIS</vt:lpstr>
      <vt:lpstr>PowerPoint Presentation</vt:lpstr>
      <vt:lpstr>Overview</vt:lpstr>
      <vt:lpstr>PowerPoint Presentation</vt:lpstr>
      <vt:lpstr>PowerPoint Presentation</vt:lpstr>
      <vt:lpstr>Conti…</vt:lpstr>
      <vt:lpstr>Conti..</vt:lpstr>
      <vt:lpstr>Conti..</vt:lpstr>
      <vt:lpstr> Causes of and solutions for software crisis </vt:lpstr>
      <vt:lpstr>Software Crisis</vt:lpstr>
      <vt:lpstr>Conti..</vt:lpstr>
      <vt:lpstr>Conti..</vt:lpstr>
      <vt:lpstr>Conti..</vt:lpstr>
      <vt:lpstr>Conti..</vt:lpstr>
      <vt:lpstr>Conti..</vt:lpstr>
      <vt:lpstr>Conti..</vt:lpstr>
      <vt:lpstr>Software Crisis 1.0</vt:lpstr>
      <vt:lpstr>Conti..</vt:lpstr>
      <vt:lpstr>Conti..</vt:lpstr>
      <vt:lpstr>Software Crisis 2.0</vt:lpstr>
      <vt:lpstr> Software Engineering Challenges  </vt:lpstr>
      <vt:lpstr>Conti..</vt:lpstr>
      <vt:lpstr>Conti..</vt:lpstr>
      <vt:lpstr>Conti..</vt:lpstr>
      <vt:lpstr>Conti..</vt:lpstr>
      <vt:lpstr>Conti..</vt:lpstr>
      <vt:lpstr>Conti..</vt:lpstr>
      <vt:lpstr>Conti..</vt:lpstr>
      <vt:lpstr>System and roles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1598</cp:revision>
  <dcterms:created xsi:type="dcterms:W3CDTF">2008-03-29T11:56:03Z</dcterms:created>
  <dcterms:modified xsi:type="dcterms:W3CDTF">2023-11-05T09:30:50Z</dcterms:modified>
</cp:coreProperties>
</file>