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4" r:id="rId1"/>
  </p:sldMasterIdLst>
  <p:notesMasterIdLst>
    <p:notesMasterId r:id="rId22"/>
  </p:notesMasterIdLst>
  <p:handoutMasterIdLst>
    <p:handoutMasterId r:id="rId23"/>
  </p:handoutMasterIdLst>
  <p:sldIdLst>
    <p:sldId id="468" r:id="rId2"/>
    <p:sldId id="414" r:id="rId3"/>
    <p:sldId id="469" r:id="rId4"/>
    <p:sldId id="483" r:id="rId5"/>
    <p:sldId id="470" r:id="rId6"/>
    <p:sldId id="471" r:id="rId7"/>
    <p:sldId id="472" r:id="rId8"/>
    <p:sldId id="473" r:id="rId9"/>
    <p:sldId id="474" r:id="rId10"/>
    <p:sldId id="475" r:id="rId11"/>
    <p:sldId id="476" r:id="rId12"/>
    <p:sldId id="477" r:id="rId13"/>
    <p:sldId id="478" r:id="rId14"/>
    <p:sldId id="479" r:id="rId15"/>
    <p:sldId id="480" r:id="rId16"/>
    <p:sldId id="481" r:id="rId17"/>
    <p:sldId id="482" r:id="rId18"/>
    <p:sldId id="485" r:id="rId19"/>
    <p:sldId id="486" r:id="rId20"/>
    <p:sldId id="487" r:id="rId21"/>
  </p:sldIdLst>
  <p:sldSz cx="12190413" cy="6858000"/>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006600"/>
    <a:srgbClr val="FFFFB1"/>
    <a:srgbClr val="5EF1FC"/>
    <a:srgbClr val="CCCCFF"/>
    <a:srgbClr val="99CCFF"/>
    <a:srgbClr val="FFFC1A"/>
    <a:srgbClr val="969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97491" autoAdjust="0"/>
  </p:normalViewPr>
  <p:slideViewPr>
    <p:cSldViewPr>
      <p:cViewPr varScale="1">
        <p:scale>
          <a:sx n="67" d="100"/>
          <a:sy n="67" d="100"/>
        </p:scale>
        <p:origin x="612"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8436"/>
    </p:cViewPr>
  </p:sorterViewPr>
  <p:notesViewPr>
    <p:cSldViewPr>
      <p:cViewPr varScale="1">
        <p:scale>
          <a:sx n="60" d="100"/>
          <a:sy n="60" d="100"/>
        </p:scale>
        <p:origin x="-249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fr-FR"/>
          </a:p>
        </p:txBody>
      </p:sp>
      <p:sp>
        <p:nvSpPr>
          <p:cNvPr id="870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fr-FR"/>
          </a:p>
        </p:txBody>
      </p:sp>
      <p:sp>
        <p:nvSpPr>
          <p:cNvPr id="870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fr-FR"/>
          </a:p>
        </p:txBody>
      </p:sp>
      <p:sp>
        <p:nvSpPr>
          <p:cNvPr id="870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974BCE9-9233-4BEC-B3BB-DD2127D6AE5C}" type="slidenum">
              <a:rPr lang="fr-FR"/>
              <a:pPr>
                <a:defRPr/>
              </a:pPr>
              <a:t>‹#›</a:t>
            </a:fld>
            <a:endParaRPr lang="fr-FR"/>
          </a:p>
        </p:txBody>
      </p:sp>
    </p:spTree>
    <p:extLst>
      <p:ext uri="{BB962C8B-B14F-4D97-AF65-F5344CB8AC3E}">
        <p14:creationId xmlns:p14="http://schemas.microsoft.com/office/powerpoint/2010/main" val="23217050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4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fr-FR"/>
          </a:p>
        </p:txBody>
      </p:sp>
      <p:sp>
        <p:nvSpPr>
          <p:cNvPr id="264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fr-FR"/>
          </a:p>
        </p:txBody>
      </p:sp>
      <p:sp>
        <p:nvSpPr>
          <p:cNvPr id="117764"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p:spPr>
      </p:sp>
      <p:sp>
        <p:nvSpPr>
          <p:cNvPr id="264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a:t>Click to edit Master text styles</a:t>
            </a:r>
          </a:p>
          <a:p>
            <a:pPr lvl="1"/>
            <a:r>
              <a:rPr lang="fr-FR" noProof="0"/>
              <a:t>Second level</a:t>
            </a:r>
          </a:p>
          <a:p>
            <a:pPr lvl="2"/>
            <a:r>
              <a:rPr lang="fr-FR" noProof="0"/>
              <a:t>Third level</a:t>
            </a:r>
          </a:p>
          <a:p>
            <a:pPr lvl="3"/>
            <a:r>
              <a:rPr lang="fr-FR" noProof="0"/>
              <a:t>Fourth level</a:t>
            </a:r>
          </a:p>
          <a:p>
            <a:pPr lvl="4"/>
            <a:r>
              <a:rPr lang="fr-FR" noProof="0"/>
              <a:t>Fifth level</a:t>
            </a:r>
          </a:p>
        </p:txBody>
      </p:sp>
      <p:sp>
        <p:nvSpPr>
          <p:cNvPr id="264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fr-FR"/>
          </a:p>
        </p:txBody>
      </p:sp>
      <p:sp>
        <p:nvSpPr>
          <p:cNvPr id="264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2DB0298-8D5C-44A3-A5AF-D8EB7E10F4FC}" type="slidenum">
              <a:rPr lang="fr-FR"/>
              <a:pPr>
                <a:defRPr/>
              </a:pPr>
              <a:t>‹#›</a:t>
            </a:fld>
            <a:endParaRPr lang="fr-FR"/>
          </a:p>
        </p:txBody>
      </p:sp>
    </p:spTree>
    <p:extLst>
      <p:ext uri="{BB962C8B-B14F-4D97-AF65-F5344CB8AC3E}">
        <p14:creationId xmlns:p14="http://schemas.microsoft.com/office/powerpoint/2010/main" val="24282094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1</a:t>
            </a:fld>
            <a:endParaRPr lang="fr-FR"/>
          </a:p>
        </p:txBody>
      </p:sp>
    </p:spTree>
    <p:extLst>
      <p:ext uri="{BB962C8B-B14F-4D97-AF65-F5344CB8AC3E}">
        <p14:creationId xmlns:p14="http://schemas.microsoft.com/office/powerpoint/2010/main" val="761725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475925"/>
            <a:ext cx="10361851" cy="779026"/>
          </a:xfrm>
        </p:spPr>
        <p:txBody>
          <a:bodyPr/>
          <a:lstStyle/>
          <a:p>
            <a:r>
              <a:rPr lang="en-US"/>
              <a:t>Click to edit Master title style</a:t>
            </a:r>
          </a:p>
        </p:txBody>
      </p:sp>
      <p:sp>
        <p:nvSpPr>
          <p:cNvPr id="3" name="Subtitle 2"/>
          <p:cNvSpPr>
            <a:spLocks noGrp="1"/>
          </p:cNvSpPr>
          <p:nvPr>
            <p:ph type="subTitle" idx="1"/>
          </p:nvPr>
        </p:nvSpPr>
        <p:spPr>
          <a:xfrm>
            <a:off x="1828562" y="3886200"/>
            <a:ext cx="8533289"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08192" y="188914"/>
            <a:ext cx="2069224" cy="6029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31744" y="188914"/>
            <a:ext cx="8292021" cy="6029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19574" y="188914"/>
            <a:ext cx="10943859" cy="777875"/>
          </a:xfrm>
        </p:spPr>
        <p:txBody>
          <a:bodyPr/>
          <a:lstStyle/>
          <a:p>
            <a:r>
              <a:rPr lang="en-US"/>
              <a:t>Click to edit Master title style</a:t>
            </a:r>
          </a:p>
        </p:txBody>
      </p:sp>
      <p:sp>
        <p:nvSpPr>
          <p:cNvPr id="3" name="Content Placeholder 2"/>
          <p:cNvSpPr>
            <a:spLocks noGrp="1"/>
          </p:cNvSpPr>
          <p:nvPr>
            <p:ph sz="half" idx="1"/>
          </p:nvPr>
        </p:nvSpPr>
        <p:spPr>
          <a:xfrm>
            <a:off x="431744" y="1125538"/>
            <a:ext cx="5561876" cy="5092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6793" y="112553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6793" y="374808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19574" y="188914"/>
            <a:ext cx="10943859" cy="777875"/>
          </a:xfrm>
        </p:spPr>
        <p:txBody>
          <a:bodyPr/>
          <a:lstStyle/>
          <a:p>
            <a:r>
              <a:rPr lang="en-US"/>
              <a:t>Click to edit Master title style</a:t>
            </a:r>
          </a:p>
        </p:txBody>
      </p:sp>
      <p:sp>
        <p:nvSpPr>
          <p:cNvPr id="3" name="Content Placeholder 2"/>
          <p:cNvSpPr>
            <a:spLocks noGrp="1"/>
          </p:cNvSpPr>
          <p:nvPr>
            <p:ph sz="quarter" idx="1"/>
          </p:nvPr>
        </p:nvSpPr>
        <p:spPr>
          <a:xfrm>
            <a:off x="431744" y="112553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6793" y="112553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31744" y="374808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6793" y="374808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6901"/>
            <a:ext cx="10361851" cy="865584"/>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959" y="2906713"/>
            <a:ext cx="1036185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31744" y="1125538"/>
            <a:ext cx="5561876" cy="5092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3" y="1125538"/>
            <a:ext cx="5561876" cy="5092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456625"/>
            <a:ext cx="10971372" cy="77902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1002308"/>
            <a:ext cx="4010562" cy="432792"/>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934546"/>
            <a:ext cx="7314248" cy="43279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fond_dia"/>
          <p:cNvPicPr>
            <a:picLocks noChangeAspect="1" noChangeArrowheads="1"/>
          </p:cNvPicPr>
          <p:nvPr userDrawn="1"/>
        </p:nvPicPr>
        <p:blipFill>
          <a:blip r:embed="rId15"/>
          <a:srcRect/>
          <a:stretch>
            <a:fillRect/>
          </a:stretch>
        </p:blipFill>
        <p:spPr bwMode="auto">
          <a:xfrm>
            <a:off x="0" y="0"/>
            <a:ext cx="12190413" cy="6859588"/>
          </a:xfrm>
          <a:prstGeom prst="rect">
            <a:avLst/>
          </a:prstGeom>
          <a:noFill/>
          <a:ln w="9525">
            <a:noFill/>
            <a:miter lim="800000"/>
            <a:headEnd/>
            <a:tailEnd/>
          </a:ln>
        </p:spPr>
      </p:pic>
      <p:sp>
        <p:nvSpPr>
          <p:cNvPr id="3075" name="AutoShape 15"/>
          <p:cNvSpPr>
            <a:spLocks noGrp="1" noChangeArrowheads="1"/>
          </p:cNvSpPr>
          <p:nvPr>
            <p:ph type="title"/>
          </p:nvPr>
        </p:nvSpPr>
        <p:spPr bwMode="auto">
          <a:xfrm>
            <a:off x="719574" y="188914"/>
            <a:ext cx="10943859" cy="777875"/>
          </a:xfrm>
          <a:prstGeom prst="roundRect">
            <a:avLst>
              <a:gd name="adj" fmla="val 50000"/>
            </a:avLst>
          </a:prstGeom>
          <a:solidFill>
            <a:schemeClr val="tx1"/>
          </a:solidFill>
          <a:ln w="9525">
            <a:noFill/>
            <a:round/>
            <a:headEnd/>
            <a:tailEnd/>
          </a:ln>
        </p:spPr>
        <p:txBody>
          <a:bodyPr vert="horz" wrap="square" lIns="180000" tIns="0" rIns="180000" bIns="0" numCol="1" anchor="ctr" anchorCtr="0" compatLnSpc="1">
            <a:prstTxWarp prst="textNoShape">
              <a:avLst/>
            </a:prstTxWarp>
            <a:spAutoFit/>
          </a:bodyPr>
          <a:lstStyle/>
          <a:p>
            <a:pPr lvl="0"/>
            <a:r>
              <a:rPr lang="fr-FR"/>
              <a:t>Cliquez pour modifier le style du titre</a:t>
            </a:r>
          </a:p>
        </p:txBody>
      </p:sp>
      <p:sp>
        <p:nvSpPr>
          <p:cNvPr id="3076" name="Rectangle 16"/>
          <p:cNvSpPr>
            <a:spLocks noGrp="1" noChangeArrowheads="1"/>
          </p:cNvSpPr>
          <p:nvPr>
            <p:ph type="body" idx="1"/>
          </p:nvPr>
        </p:nvSpPr>
        <p:spPr bwMode="auto">
          <a:xfrm>
            <a:off x="431744" y="1125538"/>
            <a:ext cx="11326925" cy="5092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ransition/>
  <p:hf sldNum="0" hdr="0" ftr="0"/>
  <p:txStyles>
    <p:title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Garamond" pitchFamily="18" charset="0"/>
        </a:defRPr>
      </a:lvl2pPr>
      <a:lvl3pPr algn="ctr" rtl="0" eaLnBrk="0" fontAlgn="base" hangingPunct="0">
        <a:spcBef>
          <a:spcPct val="0"/>
        </a:spcBef>
        <a:spcAft>
          <a:spcPct val="0"/>
        </a:spcAft>
        <a:defRPr sz="3600" b="1">
          <a:solidFill>
            <a:schemeClr val="bg1"/>
          </a:solidFill>
          <a:latin typeface="Garamond" pitchFamily="18" charset="0"/>
        </a:defRPr>
      </a:lvl3pPr>
      <a:lvl4pPr algn="ctr" rtl="0" eaLnBrk="0" fontAlgn="base" hangingPunct="0">
        <a:spcBef>
          <a:spcPct val="0"/>
        </a:spcBef>
        <a:spcAft>
          <a:spcPct val="0"/>
        </a:spcAft>
        <a:defRPr sz="3600" b="1">
          <a:solidFill>
            <a:schemeClr val="bg1"/>
          </a:solidFill>
          <a:latin typeface="Garamond" pitchFamily="18" charset="0"/>
        </a:defRPr>
      </a:lvl4pPr>
      <a:lvl5pPr algn="ctr" rtl="0" eaLnBrk="0" fontAlgn="base" hangingPunct="0">
        <a:spcBef>
          <a:spcPct val="0"/>
        </a:spcBef>
        <a:spcAft>
          <a:spcPct val="0"/>
        </a:spcAft>
        <a:defRPr sz="3600" b="1">
          <a:solidFill>
            <a:schemeClr val="bg1"/>
          </a:solidFill>
          <a:latin typeface="Garamond" pitchFamily="18" charset="0"/>
        </a:defRPr>
      </a:lvl5pPr>
      <a:lvl6pPr marL="457200" algn="ctr" rtl="0" fontAlgn="base">
        <a:spcBef>
          <a:spcPct val="0"/>
        </a:spcBef>
        <a:spcAft>
          <a:spcPct val="0"/>
        </a:spcAft>
        <a:defRPr sz="3600" b="1">
          <a:solidFill>
            <a:schemeClr val="bg1"/>
          </a:solidFill>
          <a:latin typeface="Garamond" pitchFamily="18" charset="0"/>
        </a:defRPr>
      </a:lvl6pPr>
      <a:lvl7pPr marL="914400" algn="ctr" rtl="0" fontAlgn="base">
        <a:spcBef>
          <a:spcPct val="0"/>
        </a:spcBef>
        <a:spcAft>
          <a:spcPct val="0"/>
        </a:spcAft>
        <a:defRPr sz="3600" b="1">
          <a:solidFill>
            <a:schemeClr val="bg1"/>
          </a:solidFill>
          <a:latin typeface="Garamond" pitchFamily="18" charset="0"/>
        </a:defRPr>
      </a:lvl7pPr>
      <a:lvl8pPr marL="1371600" algn="ctr" rtl="0" fontAlgn="base">
        <a:spcBef>
          <a:spcPct val="0"/>
        </a:spcBef>
        <a:spcAft>
          <a:spcPct val="0"/>
        </a:spcAft>
        <a:defRPr sz="3600" b="1">
          <a:solidFill>
            <a:schemeClr val="bg1"/>
          </a:solidFill>
          <a:latin typeface="Garamond" pitchFamily="18" charset="0"/>
        </a:defRPr>
      </a:lvl8pPr>
      <a:lvl9pPr marL="1828800" algn="ctr" rtl="0" fontAlgn="base">
        <a:spcBef>
          <a:spcPct val="0"/>
        </a:spcBef>
        <a:spcAft>
          <a:spcPct val="0"/>
        </a:spcAft>
        <a:defRPr sz="3600" b="1">
          <a:solidFill>
            <a:schemeClr val="bg1"/>
          </a:solidFill>
          <a:latin typeface="Garamond" pitchFamily="18" charset="0"/>
        </a:defRPr>
      </a:lvl9pPr>
    </p:titleStyle>
    <p:bodyStyle>
      <a:lvl1pPr marL="263525" indent="-263525" algn="just" rtl="0" eaLnBrk="0" fontAlgn="base" hangingPunct="0">
        <a:spcBef>
          <a:spcPct val="20000"/>
        </a:spcBef>
        <a:spcAft>
          <a:spcPct val="0"/>
        </a:spcAft>
        <a:buSzPct val="150000"/>
        <a:buBlip>
          <a:blip r:embed="rId16"/>
        </a:buBlip>
        <a:defRPr sz="2500" b="1">
          <a:solidFill>
            <a:srgbClr val="1E4C7C"/>
          </a:solidFill>
          <a:latin typeface="+mn-lt"/>
          <a:ea typeface="+mn-ea"/>
          <a:cs typeface="+mn-cs"/>
        </a:defRPr>
      </a:lvl1pPr>
      <a:lvl2pPr marL="628650" indent="-185738" algn="just" rtl="0" eaLnBrk="0" fontAlgn="base" hangingPunct="0">
        <a:spcBef>
          <a:spcPct val="20000"/>
        </a:spcBef>
        <a:spcAft>
          <a:spcPct val="0"/>
        </a:spcAft>
        <a:buClr>
          <a:srgbClr val="FF0000"/>
        </a:buClr>
        <a:buSzPct val="90000"/>
        <a:buFont typeface="Wingdings 2" pitchFamily="18" charset="2"/>
        <a:buChar char=""/>
        <a:defRPr sz="2100" b="1">
          <a:solidFill>
            <a:srgbClr val="1E4C7C"/>
          </a:solidFill>
          <a:latin typeface="+mn-lt"/>
        </a:defRPr>
      </a:lvl2pPr>
      <a:lvl3pPr marL="982663" indent="-174625" algn="just" rtl="0" eaLnBrk="0" fontAlgn="base" hangingPunct="0">
        <a:spcBef>
          <a:spcPct val="20000"/>
        </a:spcBef>
        <a:spcAft>
          <a:spcPct val="0"/>
        </a:spcAft>
        <a:buSzPct val="80000"/>
        <a:buFont typeface="Wingdings 2" pitchFamily="18" charset="2"/>
        <a:buChar char=""/>
        <a:defRPr sz="1900" b="1">
          <a:solidFill>
            <a:srgbClr val="1E4C7C"/>
          </a:solidFill>
          <a:latin typeface="+mn-lt"/>
        </a:defRPr>
      </a:lvl3pPr>
      <a:lvl4pPr marL="1349375" indent="-187325" algn="just" rtl="0" eaLnBrk="0" fontAlgn="base" hangingPunct="0">
        <a:spcBef>
          <a:spcPct val="20000"/>
        </a:spcBef>
        <a:spcAft>
          <a:spcPct val="0"/>
        </a:spcAft>
        <a:buClr>
          <a:srgbClr val="3D445B"/>
        </a:buClr>
        <a:buSzPct val="80000"/>
        <a:buFont typeface="Wingdings 2" pitchFamily="18" charset="2"/>
        <a:buBlip>
          <a:blip r:embed="rId17"/>
        </a:buBlip>
        <a:defRPr sz="1900" i="1">
          <a:solidFill>
            <a:srgbClr val="1E4C7C"/>
          </a:solidFill>
          <a:latin typeface="+mn-lt"/>
        </a:defRPr>
      </a:lvl4pPr>
      <a:lvl5pPr marL="1703388" indent="-174625" algn="just" rtl="0" eaLnBrk="0" fontAlgn="base" hangingPunct="0">
        <a:spcBef>
          <a:spcPct val="20000"/>
        </a:spcBef>
        <a:spcAft>
          <a:spcPct val="0"/>
        </a:spcAft>
        <a:buSzPct val="75000"/>
        <a:buBlip>
          <a:blip r:embed="rId18"/>
        </a:buBlip>
        <a:defRPr sz="1600">
          <a:solidFill>
            <a:srgbClr val="1E4C7C"/>
          </a:solidFill>
          <a:latin typeface="+mn-lt"/>
        </a:defRPr>
      </a:lvl5pPr>
      <a:lvl6pPr marL="2160588" indent="-174625" algn="just" rtl="0" fontAlgn="base">
        <a:spcBef>
          <a:spcPct val="20000"/>
        </a:spcBef>
        <a:spcAft>
          <a:spcPct val="0"/>
        </a:spcAft>
        <a:buSzPct val="75000"/>
        <a:buBlip>
          <a:blip r:embed="rId18"/>
        </a:buBlip>
        <a:defRPr sz="1600">
          <a:solidFill>
            <a:srgbClr val="1E4C7C"/>
          </a:solidFill>
          <a:latin typeface="+mn-lt"/>
        </a:defRPr>
      </a:lvl6pPr>
      <a:lvl7pPr marL="2617788" indent="-174625" algn="just" rtl="0" fontAlgn="base">
        <a:spcBef>
          <a:spcPct val="20000"/>
        </a:spcBef>
        <a:spcAft>
          <a:spcPct val="0"/>
        </a:spcAft>
        <a:buSzPct val="75000"/>
        <a:buBlip>
          <a:blip r:embed="rId18"/>
        </a:buBlip>
        <a:defRPr sz="1600">
          <a:solidFill>
            <a:srgbClr val="1E4C7C"/>
          </a:solidFill>
          <a:latin typeface="+mn-lt"/>
        </a:defRPr>
      </a:lvl7pPr>
      <a:lvl8pPr marL="3074988" indent="-174625" algn="just" rtl="0" fontAlgn="base">
        <a:spcBef>
          <a:spcPct val="20000"/>
        </a:spcBef>
        <a:spcAft>
          <a:spcPct val="0"/>
        </a:spcAft>
        <a:buSzPct val="75000"/>
        <a:buBlip>
          <a:blip r:embed="rId18"/>
        </a:buBlip>
        <a:defRPr sz="1600">
          <a:solidFill>
            <a:srgbClr val="1E4C7C"/>
          </a:solidFill>
          <a:latin typeface="+mn-lt"/>
        </a:defRPr>
      </a:lvl8pPr>
      <a:lvl9pPr marL="3532188" indent="-174625" algn="just" rtl="0" fontAlgn="base">
        <a:spcBef>
          <a:spcPct val="20000"/>
        </a:spcBef>
        <a:spcAft>
          <a:spcPct val="0"/>
        </a:spcAft>
        <a:buSzPct val="75000"/>
        <a:buBlip>
          <a:blip r:embed="rId18"/>
        </a:buBlip>
        <a:defRPr sz="1600">
          <a:solidFill>
            <a:srgbClr val="1E4C7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ChangeArrowheads="1"/>
          </p:cNvSpPr>
          <p:nvPr/>
        </p:nvSpPr>
        <p:spPr>
          <a:xfrm>
            <a:off x="-1" y="6416286"/>
            <a:ext cx="12190413" cy="441268"/>
          </a:xfrm>
          <a:prstGeom prst="rect">
            <a:avLst/>
          </a:prstGeom>
          <a:solidFill>
            <a:srgbClr val="C00000"/>
          </a:solidFill>
        </p:spPr>
        <p:txBody>
          <a:bodyPr/>
          <a:lstStyle/>
          <a:p>
            <a:pPr fontAlgn="auto">
              <a:lnSpc>
                <a:spcPct val="90000"/>
              </a:lnSpc>
              <a:spcAft>
                <a:spcPts val="0"/>
              </a:spcAft>
              <a:defRPr/>
            </a:pPr>
            <a:r>
              <a:rPr lang="en-IN" altLang="zh-CN" sz="2400" b="1" dirty="0">
                <a:solidFill>
                  <a:schemeClr val="bg1"/>
                </a:solidFill>
                <a:latin typeface="Tinos"/>
                <a:ea typeface="+mj-ea"/>
                <a:cs typeface="+mj-cs"/>
              </a:rPr>
              <a:t>                                       </a:t>
            </a:r>
            <a:r>
              <a:rPr lang="en-US" altLang="zh-CN" sz="2400" b="1" dirty="0">
                <a:solidFill>
                  <a:schemeClr val="bg1"/>
                </a:solidFill>
                <a:latin typeface="Times New Roman" panose="02020603050405020304" pitchFamily="18" charset="0"/>
                <a:ea typeface="+mj-ea"/>
                <a:cs typeface="Times New Roman" panose="02020603050405020304" pitchFamily="18" charset="0"/>
              </a:rPr>
              <a:t> </a:t>
            </a:r>
            <a:endParaRPr lang="zh-CN" altLang="en-US" sz="2400" b="1" dirty="0">
              <a:solidFill>
                <a:schemeClr val="bg1"/>
              </a:solidFill>
              <a:latin typeface="Times New Roman" panose="02020603050405020304" pitchFamily="18" charset="0"/>
              <a:ea typeface="+mj-ea"/>
              <a:cs typeface="Times New Roman" panose="02020603050405020304" pitchFamily="18" charset="0"/>
            </a:endParaRPr>
          </a:p>
          <a:p>
            <a:pPr fontAlgn="auto">
              <a:lnSpc>
                <a:spcPct val="90000"/>
              </a:lnSpc>
              <a:spcAft>
                <a:spcPts val="0"/>
              </a:spcAft>
              <a:defRPr/>
            </a:pPr>
            <a:r>
              <a:rPr lang="en-IN" altLang="zh-CN" sz="2400" b="1" dirty="0">
                <a:solidFill>
                  <a:schemeClr val="bg1"/>
                </a:solidFill>
                <a:latin typeface="Tinos"/>
                <a:ea typeface="+mj-ea"/>
                <a:cs typeface="+mj-cs"/>
              </a:rPr>
              <a:t>                            					     		</a:t>
            </a:r>
            <a:endParaRPr lang="zh-CN" altLang="en-US" sz="2400" b="1" dirty="0">
              <a:solidFill>
                <a:schemeClr val="bg1"/>
              </a:solidFill>
              <a:latin typeface="Tinos"/>
            </a:endParaRPr>
          </a:p>
          <a:p>
            <a:pPr fontAlgn="auto">
              <a:lnSpc>
                <a:spcPct val="90000"/>
              </a:lnSpc>
              <a:spcAft>
                <a:spcPts val="0"/>
              </a:spcAft>
              <a:defRPr/>
            </a:pPr>
            <a:endParaRPr lang="en-IN" altLang="zh-CN" sz="2400" b="1" dirty="0">
              <a:solidFill>
                <a:schemeClr val="bg1"/>
              </a:solidFill>
              <a:latin typeface="Tinos"/>
              <a:ea typeface="+mj-ea"/>
              <a:cs typeface="+mj-cs"/>
            </a:endParaRPr>
          </a:p>
        </p:txBody>
      </p:sp>
      <p:sp>
        <p:nvSpPr>
          <p:cNvPr id="7" name="TextBox 6"/>
          <p:cNvSpPr txBox="1"/>
          <p:nvPr/>
        </p:nvSpPr>
        <p:spPr>
          <a:xfrm>
            <a:off x="406937" y="1325212"/>
            <a:ext cx="11376539" cy="4801314"/>
          </a:xfrm>
          <a:prstGeom prst="rect">
            <a:avLst/>
          </a:prstGeom>
          <a:noFill/>
        </p:spPr>
        <p:txBody>
          <a:bodyPr wrap="square">
            <a:spAutoFit/>
          </a:bodyPr>
          <a:lstStyle/>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School of Computing Science and Engineering</a:t>
            </a:r>
          </a:p>
          <a:p>
            <a:pPr algn="ctr" fontAlgn="auto">
              <a:lnSpc>
                <a:spcPct val="90000"/>
              </a:lnSpc>
              <a:spcAft>
                <a:spcPts val="0"/>
              </a:spcAft>
              <a:defRPr/>
            </a:pPr>
            <a:endParaRPr lang="en-US" altLang="zh-CN" sz="3400" b="1" dirty="0">
              <a:latin typeface="Times New Roman" panose="02020603050405020304" pitchFamily="18" charset="0"/>
              <a:ea typeface="+mj-ea"/>
              <a:cs typeface="Times New Roman" panose="02020603050405020304" pitchFamily="18" charset="0"/>
            </a:endParaRPr>
          </a:p>
          <a:p>
            <a:pPr algn="ctr" fontAlgn="auto">
              <a:lnSpc>
                <a:spcPct val="90000"/>
              </a:lnSpc>
              <a:spcAft>
                <a:spcPts val="0"/>
              </a:spcAft>
              <a:defRPr/>
            </a:pPr>
            <a:r>
              <a:rPr lang="en-US" altLang="zh-CN" sz="3400" b="1" dirty="0">
                <a:latin typeface="Times New Roman" panose="02020603050405020304" pitchFamily="18" charset="0"/>
                <a:cs typeface="Times New Roman" panose="02020603050405020304" pitchFamily="18" charset="0"/>
              </a:rPr>
              <a:t>Program Name: </a:t>
            </a:r>
            <a:r>
              <a:rPr lang="en-US" altLang="zh-CN" sz="3400" b="1" dirty="0" err="1" smtClean="0">
                <a:latin typeface="Times New Roman" panose="02020603050405020304" pitchFamily="18" charset="0"/>
                <a:cs typeface="Times New Roman" panose="02020603050405020304" pitchFamily="18" charset="0"/>
              </a:rPr>
              <a:t>BTech</a:t>
            </a:r>
            <a:r>
              <a:rPr lang="en-US" altLang="zh-CN" sz="3400" b="1" dirty="0" smtClean="0">
                <a:latin typeface="Times New Roman" panose="02020603050405020304" pitchFamily="18" charset="0"/>
                <a:cs typeface="Times New Roman" panose="02020603050405020304" pitchFamily="18" charset="0"/>
              </a:rPr>
              <a:t> </a:t>
            </a:r>
            <a:r>
              <a:rPr lang="en-US" altLang="zh-CN" sz="3400" b="1" dirty="0">
                <a:latin typeface="Times New Roman" panose="02020603050405020304" pitchFamily="18" charset="0"/>
                <a:cs typeface="Times New Roman" panose="02020603050405020304" pitchFamily="18" charset="0"/>
              </a:rPr>
              <a:t>, </a:t>
            </a:r>
            <a:r>
              <a:rPr lang="en-US" altLang="zh-CN" sz="3400" b="1" dirty="0" smtClean="0">
                <a:latin typeface="Times New Roman" panose="02020603050405020304" pitchFamily="18" charset="0"/>
                <a:cs typeface="Times New Roman" panose="02020603050405020304" pitchFamily="18" charset="0"/>
              </a:rPr>
              <a:t>5 </a:t>
            </a:r>
            <a:r>
              <a:rPr lang="en-US" altLang="zh-CN" sz="3400" b="1" dirty="0">
                <a:latin typeface="Times New Roman" panose="02020603050405020304" pitchFamily="18" charset="0"/>
                <a:cs typeface="Times New Roman" panose="02020603050405020304" pitchFamily="18" charset="0"/>
              </a:rPr>
              <a:t>SEM</a:t>
            </a:r>
            <a:endParaRPr lang="en-IN" altLang="zh-CN" sz="3400" b="1" dirty="0">
              <a:latin typeface="Times New Roman" panose="02020603050405020304" pitchFamily="18" charset="0"/>
              <a:ea typeface="+mj-ea"/>
              <a:cs typeface="Times New Roman" panose="02020603050405020304" pitchFamily="18" charset="0"/>
            </a:endParaRPr>
          </a:p>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Course Code : </a:t>
            </a:r>
            <a:r>
              <a:rPr lang="en-US" altLang="zh-CN" sz="3400" b="1" dirty="0" smtClean="0">
                <a:latin typeface="Times New Roman" panose="02020603050405020304" pitchFamily="18" charset="0"/>
                <a:ea typeface="+mj-ea"/>
                <a:cs typeface="Times New Roman" panose="02020603050405020304" pitchFamily="18" charset="0"/>
              </a:rPr>
              <a:t>E2UC502T</a:t>
            </a:r>
            <a:endParaRPr lang="en-US" altLang="zh-CN" sz="3400" b="1" dirty="0">
              <a:latin typeface="Times New Roman" panose="02020603050405020304" pitchFamily="18" charset="0"/>
              <a:ea typeface="+mj-ea"/>
              <a:cs typeface="Times New Roman" panose="02020603050405020304" pitchFamily="18" charset="0"/>
            </a:endParaRPr>
          </a:p>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     </a:t>
            </a:r>
          </a:p>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Course Name : </a:t>
            </a:r>
            <a:r>
              <a:rPr lang="en-IN" altLang="zh-CN" sz="3400" b="1" dirty="0" smtClean="0">
                <a:latin typeface="Times New Roman" panose="02020603050405020304" pitchFamily="18" charset="0"/>
                <a:ea typeface="+mj-ea"/>
                <a:cs typeface="Times New Roman" panose="02020603050405020304" pitchFamily="18" charset="0"/>
              </a:rPr>
              <a:t>Software Testing &amp; Quality Assurance</a:t>
            </a:r>
          </a:p>
          <a:p>
            <a:pPr algn="ctr" fontAlgn="auto">
              <a:lnSpc>
                <a:spcPct val="90000"/>
              </a:lnSpc>
              <a:spcAft>
                <a:spcPts val="0"/>
              </a:spcAft>
              <a:defRPr/>
            </a:pPr>
            <a:endParaRPr lang="en-IN" sz="3400" b="1" dirty="0">
              <a:latin typeface="Times New Roman" panose="02020603050405020304" pitchFamily="18" charset="0"/>
              <a:ea typeface="+mj-ea"/>
              <a:cs typeface="Times New Roman" panose="02020603050405020304" pitchFamily="18" charset="0"/>
            </a:endParaRPr>
          </a:p>
          <a:p>
            <a:pPr algn="ctr" fontAlgn="auto">
              <a:lnSpc>
                <a:spcPct val="90000"/>
              </a:lnSpc>
              <a:spcAft>
                <a:spcPts val="0"/>
              </a:spcAft>
              <a:defRPr/>
            </a:pPr>
            <a:r>
              <a:rPr lang="en-IN" sz="3400" b="1" dirty="0" smtClean="0">
                <a:latin typeface="Times New Roman" panose="02020603050405020304" pitchFamily="18" charset="0"/>
                <a:ea typeface="+mj-ea"/>
                <a:cs typeface="Times New Roman" panose="02020603050405020304" pitchFamily="18" charset="0"/>
              </a:rPr>
              <a:t>Module 1</a:t>
            </a:r>
            <a:endParaRPr lang="en-US" altLang="zh-CN" sz="3400" b="1" dirty="0" smtClean="0">
              <a:latin typeface="Times New Roman" panose="02020603050405020304" pitchFamily="18" charset="0"/>
              <a:cs typeface="Times New Roman" panose="02020603050405020304" pitchFamily="18" charset="0"/>
            </a:endParaRPr>
          </a:p>
          <a:p>
            <a:pPr algn="ctr" fontAlgn="auto">
              <a:lnSpc>
                <a:spcPct val="90000"/>
              </a:lnSpc>
              <a:spcAft>
                <a:spcPts val="0"/>
              </a:spcAft>
              <a:defRPr/>
            </a:pPr>
            <a:endParaRPr lang="en-IN" altLang="zh-CN" sz="3400" b="1" dirty="0">
              <a:latin typeface="Times New Roman" panose="02020603050405020304" pitchFamily="18" charset="0"/>
              <a:cs typeface="Times New Roman" panose="02020603050405020304" pitchFamily="18" charset="0"/>
            </a:endParaRPr>
          </a:p>
          <a:p>
            <a:pPr algn="ctr" fontAlgn="auto">
              <a:lnSpc>
                <a:spcPct val="90000"/>
              </a:lnSpc>
              <a:spcAft>
                <a:spcPts val="0"/>
              </a:spcAft>
              <a:defRPr/>
            </a:pPr>
            <a:r>
              <a:rPr lang="en-IN" altLang="zh-CN" sz="3400" b="1" dirty="0" err="1">
                <a:latin typeface="Times New Roman" panose="02020603050405020304" pitchFamily="18" charset="0"/>
                <a:cs typeface="Times New Roman" panose="02020603050405020304" pitchFamily="18" charset="0"/>
              </a:rPr>
              <a:t>Dr.</a:t>
            </a:r>
            <a:r>
              <a:rPr lang="en-IN" altLang="zh-CN" sz="3400" b="1" dirty="0">
                <a:latin typeface="Times New Roman" panose="02020603050405020304" pitchFamily="18" charset="0"/>
                <a:cs typeface="Times New Roman" panose="02020603050405020304" pitchFamily="18" charset="0"/>
              </a:rPr>
              <a:t> </a:t>
            </a:r>
            <a:r>
              <a:rPr lang="en-IN" altLang="zh-CN" sz="3400" b="1" dirty="0" smtClean="0">
                <a:latin typeface="Times New Roman" panose="02020603050405020304" pitchFamily="18" charset="0"/>
                <a:cs typeface="Times New Roman" panose="02020603050405020304" pitchFamily="18" charset="0"/>
              </a:rPr>
              <a:t>Azath </a:t>
            </a:r>
            <a:r>
              <a:rPr lang="en-IN" altLang="zh-CN" sz="3400" b="1" dirty="0" err="1" smtClean="0">
                <a:latin typeface="Times New Roman" panose="02020603050405020304" pitchFamily="18" charset="0"/>
                <a:cs typeface="Times New Roman" panose="02020603050405020304" pitchFamily="18" charset="0"/>
              </a:rPr>
              <a:t>Hussain</a:t>
            </a:r>
            <a:r>
              <a:rPr lang="en-IN" altLang="zh-CN" sz="3400" b="1" dirty="0" smtClean="0">
                <a:latin typeface="Times New Roman" panose="02020603050405020304" pitchFamily="18" charset="0"/>
                <a:cs typeface="Times New Roman" panose="02020603050405020304" pitchFamily="18" charset="0"/>
              </a:rPr>
              <a:t> </a:t>
            </a:r>
            <a:r>
              <a:rPr lang="en-IN" altLang="zh-CN" sz="3400" b="1" smtClean="0">
                <a:latin typeface="Times New Roman" panose="02020603050405020304" pitchFamily="18" charset="0"/>
                <a:cs typeface="Times New Roman" panose="02020603050405020304" pitchFamily="18" charset="0"/>
              </a:rPr>
              <a:t>M.E., PhD</a:t>
            </a:r>
            <a:r>
              <a:rPr lang="en-IN" altLang="zh-CN" sz="3400" b="1" dirty="0" smtClean="0">
                <a:latin typeface="Times New Roman" panose="02020603050405020304" pitchFamily="18" charset="0"/>
                <a:cs typeface="Times New Roman" panose="02020603050405020304" pitchFamily="18" charset="0"/>
              </a:rPr>
              <a:t>.</a:t>
            </a:r>
            <a:endParaRPr lang="en-IN" altLang="zh-CN" sz="3400" b="1"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 xmlns:a16="http://schemas.microsoft.com/office/drawing/2014/main" id="{0AFFD3B6-9B5D-4C70-9CBF-44F2C97EB4AC}"/>
              </a:ext>
            </a:extLst>
          </p:cNvPr>
          <p:cNvGrpSpPr/>
          <p:nvPr/>
        </p:nvGrpSpPr>
        <p:grpSpPr>
          <a:xfrm>
            <a:off x="-15083" y="11271"/>
            <a:ext cx="12137867" cy="923805"/>
            <a:chOff x="-69650" y="10825"/>
            <a:chExt cx="12139448" cy="923925"/>
          </a:xfrm>
        </p:grpSpPr>
        <p:sp>
          <p:nvSpPr>
            <p:cNvPr id="6" name="Title 1"/>
            <p:cNvSpPr txBox="1">
              <a:spLocks noChangeArrowheads="1"/>
            </p:cNvSpPr>
            <p:nvPr/>
          </p:nvSpPr>
          <p:spPr>
            <a:xfrm>
              <a:off x="-69650" y="10825"/>
              <a:ext cx="12139448" cy="92392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Engineering</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8" name="Picture 7">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54565" y="18183"/>
              <a:ext cx="1464816" cy="902278"/>
            </a:xfrm>
            <a:prstGeom prst="rect">
              <a:avLst/>
            </a:prstGeom>
          </p:spPr>
        </p:pic>
      </p:grpSp>
    </p:spTree>
    <p:extLst>
      <p:ext uri="{BB962C8B-B14F-4D97-AF65-F5344CB8AC3E}">
        <p14:creationId xmlns:p14="http://schemas.microsoft.com/office/powerpoint/2010/main" val="179226552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400" dirty="0" smtClean="0"/>
              <a:t>Disadvantages </a:t>
            </a:r>
            <a:r>
              <a:rPr lang="en-IN" sz="2400" dirty="0"/>
              <a:t>of Software Metrics</a:t>
            </a:r>
          </a:p>
          <a:p>
            <a:pPr lvl="1">
              <a:lnSpc>
                <a:spcPct val="150000"/>
              </a:lnSpc>
              <a:spcBef>
                <a:spcPts val="0"/>
              </a:spcBef>
            </a:pPr>
            <a:r>
              <a:rPr lang="en-US" sz="2400" b="0" dirty="0" smtClean="0"/>
              <a:t>The </a:t>
            </a:r>
            <a:r>
              <a:rPr lang="en-US" sz="2400" b="0" dirty="0"/>
              <a:t>application of software metrics is not always easy, and in some cases, it is difficult </a:t>
            </a:r>
            <a:r>
              <a:rPr lang="en-US" sz="2400" b="0" dirty="0" smtClean="0"/>
              <a:t>and </a:t>
            </a:r>
            <a:r>
              <a:rPr lang="en-IN" sz="2400" b="0" dirty="0" smtClean="0"/>
              <a:t>costly.</a:t>
            </a:r>
          </a:p>
          <a:p>
            <a:pPr lvl="1">
              <a:lnSpc>
                <a:spcPct val="150000"/>
              </a:lnSpc>
              <a:spcBef>
                <a:spcPts val="0"/>
              </a:spcBef>
            </a:pPr>
            <a:r>
              <a:rPr lang="en-US" sz="2400" b="0" dirty="0" smtClean="0"/>
              <a:t>The </a:t>
            </a:r>
            <a:r>
              <a:rPr lang="en-US" sz="2400" b="0" dirty="0"/>
              <a:t>verification and justification of software metrics are based on historical/empirical </a:t>
            </a:r>
            <a:r>
              <a:rPr lang="en-US" sz="2400" b="0" dirty="0" smtClean="0"/>
              <a:t>data whose </a:t>
            </a:r>
            <a:r>
              <a:rPr lang="en-US" sz="2400" b="0" dirty="0"/>
              <a:t>validity is difficult to </a:t>
            </a:r>
            <a:r>
              <a:rPr lang="en-US" sz="2400" b="0" dirty="0" smtClean="0"/>
              <a:t>verify.</a:t>
            </a:r>
          </a:p>
          <a:p>
            <a:pPr lvl="1">
              <a:lnSpc>
                <a:spcPct val="150000"/>
              </a:lnSpc>
              <a:spcBef>
                <a:spcPts val="0"/>
              </a:spcBef>
            </a:pPr>
            <a:r>
              <a:rPr lang="en-US" sz="2400" b="0" dirty="0" smtClean="0"/>
              <a:t>These </a:t>
            </a:r>
            <a:r>
              <a:rPr lang="en-US" sz="2400" b="0" dirty="0"/>
              <a:t>are </a:t>
            </a:r>
            <a:r>
              <a:rPr lang="en-US" sz="2400" dirty="0"/>
              <a:t>useful for managing software products but not for evaluating the performance </a:t>
            </a:r>
            <a:r>
              <a:rPr lang="en-US" sz="2400" dirty="0" smtClean="0"/>
              <a:t>of </a:t>
            </a:r>
            <a:r>
              <a:rPr lang="en-IN" sz="2400" dirty="0" smtClean="0"/>
              <a:t>the </a:t>
            </a:r>
            <a:r>
              <a:rPr lang="en-IN" sz="2400" dirty="0"/>
              <a:t>technical </a:t>
            </a:r>
            <a:r>
              <a:rPr lang="en-IN" sz="2400" dirty="0" smtClean="0"/>
              <a:t>staff.</a:t>
            </a:r>
          </a:p>
          <a:p>
            <a:pPr lvl="1">
              <a:lnSpc>
                <a:spcPct val="150000"/>
              </a:lnSpc>
              <a:spcBef>
                <a:spcPts val="0"/>
              </a:spcBef>
            </a:pPr>
            <a:r>
              <a:rPr lang="en-US" sz="2400" b="0" dirty="0" smtClean="0"/>
              <a:t>The </a:t>
            </a:r>
            <a:r>
              <a:rPr lang="en-US" sz="2400" b="0" dirty="0"/>
              <a:t>definition and derivation of Software metrics are usually based on assuming which </a:t>
            </a:r>
            <a:r>
              <a:rPr lang="en-US" sz="2400" b="0" dirty="0" smtClean="0"/>
              <a:t>are not </a:t>
            </a:r>
            <a:r>
              <a:rPr lang="en-US" sz="2400" b="0" dirty="0"/>
              <a:t>standardized and may depend upon tools available and working environment.</a:t>
            </a: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Metrics"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88460299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400" dirty="0" smtClean="0"/>
              <a:t>Size </a:t>
            </a:r>
            <a:r>
              <a:rPr lang="en-IN" sz="2400" dirty="0"/>
              <a:t>Oriented Metrics</a:t>
            </a:r>
          </a:p>
          <a:p>
            <a:pPr lvl="1">
              <a:lnSpc>
                <a:spcPct val="150000"/>
              </a:lnSpc>
              <a:spcBef>
                <a:spcPts val="0"/>
              </a:spcBef>
            </a:pPr>
            <a:r>
              <a:rPr lang="en-IN" sz="2400" dirty="0"/>
              <a:t>LOC </a:t>
            </a:r>
            <a:r>
              <a:rPr lang="en-IN" sz="2400" dirty="0" smtClean="0"/>
              <a:t>Metrics</a:t>
            </a:r>
          </a:p>
          <a:p>
            <a:pPr lvl="2">
              <a:lnSpc>
                <a:spcPct val="150000"/>
              </a:lnSpc>
              <a:spcBef>
                <a:spcPts val="0"/>
              </a:spcBef>
            </a:pPr>
            <a:r>
              <a:rPr lang="en-US" sz="2400" b="0" dirty="0" smtClean="0"/>
              <a:t>It </a:t>
            </a:r>
            <a:r>
              <a:rPr lang="en-US" sz="2400" b="0" dirty="0"/>
              <a:t>is one of the earliest and simpler metrics for calculating the size of the </a:t>
            </a:r>
            <a:r>
              <a:rPr lang="en-US" sz="2400" b="0" dirty="0" smtClean="0"/>
              <a:t>computer program</a:t>
            </a:r>
            <a:r>
              <a:rPr lang="en-US" sz="2400" b="0" dirty="0"/>
              <a:t>. It is generally used in calculating and comparing the productivity of </a:t>
            </a:r>
            <a:r>
              <a:rPr lang="en-US" sz="2400" b="0" dirty="0" smtClean="0"/>
              <a:t>programmers.</a:t>
            </a:r>
          </a:p>
          <a:p>
            <a:pPr lvl="2">
              <a:lnSpc>
                <a:spcPct val="150000"/>
              </a:lnSpc>
              <a:spcBef>
                <a:spcPts val="0"/>
              </a:spcBef>
            </a:pPr>
            <a:r>
              <a:rPr lang="en-US" sz="2400" b="0" dirty="0" smtClean="0"/>
              <a:t>These </a:t>
            </a:r>
            <a:r>
              <a:rPr lang="en-US" sz="2400" b="0" dirty="0"/>
              <a:t>metrics are derived by normalizing the quality and productivity measures </a:t>
            </a:r>
            <a:r>
              <a:rPr lang="en-US" sz="2400" b="0" dirty="0" smtClean="0"/>
              <a:t>by considering </a:t>
            </a:r>
            <a:r>
              <a:rPr lang="en-US" sz="2400" b="0" dirty="0"/>
              <a:t>the size of the product as a metric.</a:t>
            </a: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Metrics"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83528872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000" dirty="0" smtClean="0"/>
              <a:t>Following </a:t>
            </a:r>
            <a:r>
              <a:rPr lang="en-US" sz="2000" dirty="0"/>
              <a:t>are the points regarding LOC </a:t>
            </a:r>
            <a:r>
              <a:rPr lang="en-US" sz="2000" dirty="0" smtClean="0"/>
              <a:t>measures:</a:t>
            </a:r>
          </a:p>
          <a:p>
            <a:pPr marL="900112" lvl="1" indent="-457200">
              <a:lnSpc>
                <a:spcPct val="150000"/>
              </a:lnSpc>
              <a:spcBef>
                <a:spcPts val="0"/>
              </a:spcBef>
              <a:buFont typeface="+mj-lt"/>
              <a:buAutoNum type="arabicPeriod"/>
            </a:pPr>
            <a:r>
              <a:rPr lang="en-US" sz="2000" b="0" dirty="0" smtClean="0"/>
              <a:t>In </a:t>
            </a:r>
            <a:r>
              <a:rPr lang="en-US" sz="2000" b="0" dirty="0"/>
              <a:t>size-oriented metrics, LOC is considered to be the </a:t>
            </a:r>
            <a:r>
              <a:rPr lang="en-US" sz="2000" dirty="0"/>
              <a:t>normalization </a:t>
            </a:r>
            <a:r>
              <a:rPr lang="en-US" sz="2000" dirty="0" smtClean="0"/>
              <a:t>value.</a:t>
            </a:r>
          </a:p>
          <a:p>
            <a:pPr marL="900112" lvl="1" indent="-457200">
              <a:lnSpc>
                <a:spcPct val="150000"/>
              </a:lnSpc>
              <a:spcBef>
                <a:spcPts val="0"/>
              </a:spcBef>
              <a:buFont typeface="+mj-lt"/>
              <a:buAutoNum type="arabicPeriod"/>
            </a:pPr>
            <a:r>
              <a:rPr lang="en-US" sz="2000" b="0" dirty="0" smtClean="0"/>
              <a:t>It </a:t>
            </a:r>
            <a:r>
              <a:rPr lang="en-US" sz="2000" b="0" dirty="0"/>
              <a:t>is an older method that was developed when FORTRAN and COBOL </a:t>
            </a:r>
            <a:r>
              <a:rPr lang="en-US" sz="2000" b="0" dirty="0" smtClean="0"/>
              <a:t>programming </a:t>
            </a:r>
            <a:r>
              <a:rPr lang="en-IN" sz="2000" b="0" dirty="0" smtClean="0"/>
              <a:t>were </a:t>
            </a:r>
            <a:r>
              <a:rPr lang="en-IN" sz="2000" b="0" dirty="0"/>
              <a:t>very </a:t>
            </a:r>
            <a:r>
              <a:rPr lang="en-IN" sz="2000" b="0" dirty="0" smtClean="0"/>
              <a:t>popular.</a:t>
            </a:r>
          </a:p>
          <a:p>
            <a:pPr marL="900112" lvl="1" indent="-457200">
              <a:lnSpc>
                <a:spcPct val="150000"/>
              </a:lnSpc>
              <a:spcBef>
                <a:spcPts val="0"/>
              </a:spcBef>
              <a:buFont typeface="+mj-lt"/>
              <a:buAutoNum type="arabicPeriod"/>
            </a:pPr>
            <a:r>
              <a:rPr lang="en-US" sz="2000" b="0" dirty="0" smtClean="0"/>
              <a:t>Productivity </a:t>
            </a:r>
            <a:r>
              <a:rPr lang="en-US" sz="2000" b="0" dirty="0"/>
              <a:t>is defined as KLOC / EFFORT, where effort is measured in </a:t>
            </a:r>
            <a:r>
              <a:rPr lang="en-US" sz="2000" b="0" dirty="0" smtClean="0"/>
              <a:t>person months.</a:t>
            </a:r>
          </a:p>
          <a:p>
            <a:pPr marL="900112" lvl="1" indent="-457200">
              <a:lnSpc>
                <a:spcPct val="150000"/>
              </a:lnSpc>
              <a:spcBef>
                <a:spcPts val="0"/>
              </a:spcBef>
              <a:buFont typeface="+mj-lt"/>
              <a:buAutoNum type="arabicPeriod"/>
            </a:pPr>
            <a:r>
              <a:rPr lang="en-US" sz="2000" b="0" dirty="0" smtClean="0"/>
              <a:t>Size-oriented </a:t>
            </a:r>
            <a:r>
              <a:rPr lang="en-US" sz="2000" b="0" dirty="0"/>
              <a:t>metrics depend on the programming language </a:t>
            </a:r>
            <a:r>
              <a:rPr lang="en-US" sz="2000" b="0" dirty="0" smtClean="0"/>
              <a:t>used.</a:t>
            </a:r>
          </a:p>
          <a:p>
            <a:pPr marL="900112" lvl="1" indent="-457200">
              <a:lnSpc>
                <a:spcPct val="150000"/>
              </a:lnSpc>
              <a:spcBef>
                <a:spcPts val="0"/>
              </a:spcBef>
              <a:buFont typeface="+mj-lt"/>
              <a:buAutoNum type="arabicPeriod"/>
            </a:pPr>
            <a:r>
              <a:rPr lang="en-US" sz="2000" b="0" dirty="0" smtClean="0"/>
              <a:t>As </a:t>
            </a:r>
            <a:r>
              <a:rPr lang="en-US" sz="2000" b="0" dirty="0"/>
              <a:t>productivity depends on </a:t>
            </a:r>
            <a:r>
              <a:rPr lang="en-US" sz="2000" b="0" dirty="0" smtClean="0"/>
              <a:t>KLOC (thousands of Lines of Code), </a:t>
            </a:r>
            <a:r>
              <a:rPr lang="en-US" sz="2000" b="0" dirty="0"/>
              <a:t>so assembly language code will have </a:t>
            </a:r>
            <a:r>
              <a:rPr lang="en-US" sz="2000" b="0" dirty="0" smtClean="0"/>
              <a:t>more </a:t>
            </a:r>
            <a:r>
              <a:rPr lang="en-IN" sz="2000" b="0" dirty="0" smtClean="0"/>
              <a:t>productivity.</a:t>
            </a:r>
          </a:p>
          <a:p>
            <a:pPr marL="900112" lvl="1" indent="-457200">
              <a:lnSpc>
                <a:spcPct val="150000"/>
              </a:lnSpc>
              <a:spcBef>
                <a:spcPts val="0"/>
              </a:spcBef>
              <a:buFont typeface="+mj-lt"/>
              <a:buAutoNum type="arabicPeriod"/>
            </a:pPr>
            <a:r>
              <a:rPr lang="en-US" sz="2000" b="0" dirty="0" smtClean="0"/>
              <a:t>LOC </a:t>
            </a:r>
            <a:r>
              <a:rPr lang="en-US" sz="2000" b="0" dirty="0"/>
              <a:t>measure requires a level of detail which may not be practically </a:t>
            </a:r>
            <a:r>
              <a:rPr lang="en-US" sz="2000" b="0" dirty="0" smtClean="0"/>
              <a:t>achievable.</a:t>
            </a:r>
          </a:p>
          <a:p>
            <a:pPr marL="900112" lvl="1" indent="-457200">
              <a:lnSpc>
                <a:spcPct val="150000"/>
              </a:lnSpc>
              <a:spcBef>
                <a:spcPts val="0"/>
              </a:spcBef>
              <a:buFont typeface="+mj-lt"/>
              <a:buAutoNum type="arabicPeriod"/>
            </a:pPr>
            <a:r>
              <a:rPr lang="en-US" sz="2000" b="0" dirty="0" smtClean="0"/>
              <a:t>The </a:t>
            </a:r>
            <a:r>
              <a:rPr lang="en-US" sz="2000" b="0" dirty="0"/>
              <a:t>more expressive is the programming language, the lower is the </a:t>
            </a:r>
            <a:r>
              <a:rPr lang="en-US" sz="2000" b="0" dirty="0" smtClean="0"/>
              <a:t>productivity.</a:t>
            </a:r>
          </a:p>
          <a:p>
            <a:pPr marL="900112" lvl="1" indent="-457200">
              <a:lnSpc>
                <a:spcPct val="150000"/>
              </a:lnSpc>
              <a:spcBef>
                <a:spcPts val="0"/>
              </a:spcBef>
              <a:buFont typeface="+mj-lt"/>
              <a:buAutoNum type="arabicPeriod"/>
            </a:pPr>
            <a:r>
              <a:rPr lang="en-US" sz="2000" b="0" dirty="0" smtClean="0"/>
              <a:t>LOC </a:t>
            </a:r>
            <a:r>
              <a:rPr lang="en-US" sz="2000" b="0" dirty="0"/>
              <a:t>method of measurement does not apply to projects that deal with visual (</a:t>
            </a:r>
            <a:r>
              <a:rPr lang="en-US" sz="2000" b="0" dirty="0" smtClean="0"/>
              <a:t>GUI based) programming</a:t>
            </a:r>
            <a:r>
              <a:rPr lang="en-US" sz="2000" b="0" dirty="0"/>
              <a:t>. As already explained, Graphical User Interfaces (GUIs) </a:t>
            </a:r>
            <a:r>
              <a:rPr lang="en-US" sz="2000" b="0" dirty="0" smtClean="0"/>
              <a:t>use forms </a:t>
            </a:r>
            <a:r>
              <a:rPr lang="en-US" sz="2000" b="0" dirty="0"/>
              <a:t>basically. LOC metric is not applicable </a:t>
            </a:r>
            <a:r>
              <a:rPr lang="en-US" sz="2000" b="0" dirty="0" smtClean="0"/>
              <a:t>here.</a:t>
            </a: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Metrics"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47781479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000" dirty="0" smtClean="0"/>
              <a:t>Following </a:t>
            </a:r>
            <a:r>
              <a:rPr lang="en-US" sz="2000" dirty="0"/>
              <a:t>are the points regarding LOC </a:t>
            </a:r>
            <a:r>
              <a:rPr lang="en-US" sz="2000" dirty="0" smtClean="0"/>
              <a:t>measures:</a:t>
            </a:r>
          </a:p>
          <a:p>
            <a:pPr marL="900112" lvl="1" indent="-457200">
              <a:lnSpc>
                <a:spcPct val="150000"/>
              </a:lnSpc>
              <a:spcBef>
                <a:spcPts val="0"/>
              </a:spcBef>
              <a:buFont typeface="+mj-lt"/>
              <a:buAutoNum type="arabicPeriod" startAt="9"/>
            </a:pPr>
            <a:r>
              <a:rPr lang="en-US" sz="2000" b="0" dirty="0" smtClean="0"/>
              <a:t>It </a:t>
            </a:r>
            <a:r>
              <a:rPr lang="en-US" sz="2000" b="0" dirty="0"/>
              <a:t>requires that all organizations must use the same method for counting LOC. This </a:t>
            </a:r>
            <a:r>
              <a:rPr lang="en-US" sz="2000" b="0" dirty="0" smtClean="0"/>
              <a:t>is so </a:t>
            </a:r>
            <a:r>
              <a:rPr lang="en-US" sz="2000" b="0" dirty="0"/>
              <a:t>because some organizations use only executable statements, some </a:t>
            </a:r>
            <a:r>
              <a:rPr lang="en-US" sz="2000" b="0" dirty="0" smtClean="0"/>
              <a:t>useful comments</a:t>
            </a:r>
            <a:r>
              <a:rPr lang="en-US" sz="2000" b="0" dirty="0"/>
              <a:t>, and some do not. Thus, the standard needs to be </a:t>
            </a:r>
            <a:r>
              <a:rPr lang="en-US" sz="2000" b="0" dirty="0" smtClean="0"/>
              <a:t>established.</a:t>
            </a:r>
          </a:p>
          <a:p>
            <a:pPr marL="900112" lvl="1" indent="-457200">
              <a:lnSpc>
                <a:spcPct val="150000"/>
              </a:lnSpc>
              <a:spcBef>
                <a:spcPts val="0"/>
              </a:spcBef>
              <a:buFont typeface="+mj-lt"/>
              <a:buAutoNum type="arabicPeriod" startAt="9"/>
            </a:pPr>
            <a:r>
              <a:rPr lang="en-US" sz="2000" b="0" dirty="0" smtClean="0"/>
              <a:t>These </a:t>
            </a:r>
            <a:r>
              <a:rPr lang="en-US" sz="2000" b="0" dirty="0"/>
              <a:t>metrics are not universally accepted.</a:t>
            </a: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Metrics"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61607401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000" dirty="0" smtClean="0"/>
              <a:t>Functional </a:t>
            </a:r>
            <a:r>
              <a:rPr lang="en-IN" sz="2000" dirty="0"/>
              <a:t>Point (FP) </a:t>
            </a:r>
            <a:r>
              <a:rPr lang="en-IN" sz="2000" dirty="0" smtClean="0"/>
              <a:t>Analysis</a:t>
            </a:r>
          </a:p>
          <a:p>
            <a:pPr lvl="1">
              <a:lnSpc>
                <a:spcPct val="150000"/>
              </a:lnSpc>
              <a:spcBef>
                <a:spcPts val="0"/>
              </a:spcBef>
            </a:pPr>
            <a:r>
              <a:rPr lang="en-US" sz="2000" dirty="0" smtClean="0">
                <a:solidFill>
                  <a:srgbClr val="FF0000"/>
                </a:solidFill>
              </a:rPr>
              <a:t>Allan </a:t>
            </a:r>
            <a:r>
              <a:rPr lang="en-US" sz="2000" dirty="0">
                <a:solidFill>
                  <a:srgbClr val="FF0000"/>
                </a:solidFill>
              </a:rPr>
              <a:t>J. Albrecht</a:t>
            </a:r>
            <a:r>
              <a:rPr lang="en-US" sz="2000" b="0" dirty="0"/>
              <a:t> initially developed function Point Analysis in 1979 at IBM and it has </a:t>
            </a:r>
            <a:r>
              <a:rPr lang="en-US" sz="2000" b="0" dirty="0" smtClean="0"/>
              <a:t>been further </a:t>
            </a:r>
            <a:r>
              <a:rPr lang="en-US" sz="2000" b="0" dirty="0"/>
              <a:t>modified by the International Function Point Users Group (IFPUG). </a:t>
            </a:r>
            <a:r>
              <a:rPr lang="en-US" sz="2000" b="0" dirty="0">
                <a:solidFill>
                  <a:srgbClr val="FF0000"/>
                </a:solidFill>
              </a:rPr>
              <a:t>FPA is used </a:t>
            </a:r>
            <a:r>
              <a:rPr lang="en-US" sz="2000" b="0" dirty="0" smtClean="0">
                <a:solidFill>
                  <a:srgbClr val="FF0000"/>
                </a:solidFill>
              </a:rPr>
              <a:t>to make </a:t>
            </a:r>
            <a:r>
              <a:rPr lang="en-US" sz="2000" b="0" dirty="0">
                <a:solidFill>
                  <a:srgbClr val="FF0000"/>
                </a:solidFill>
              </a:rPr>
              <a:t>estimate of the software project, including its testing in terms of functionality </a:t>
            </a:r>
            <a:r>
              <a:rPr lang="en-US" sz="2000" b="0" dirty="0" smtClean="0">
                <a:solidFill>
                  <a:srgbClr val="FF0000"/>
                </a:solidFill>
              </a:rPr>
              <a:t>or function </a:t>
            </a:r>
            <a:r>
              <a:rPr lang="en-US" sz="2000" b="0" dirty="0">
                <a:solidFill>
                  <a:srgbClr val="FF0000"/>
                </a:solidFill>
              </a:rPr>
              <a:t>size of the software product. </a:t>
            </a:r>
            <a:r>
              <a:rPr lang="en-US" sz="2000" b="0" dirty="0"/>
              <a:t>However, functional point analysis may be used </a:t>
            </a:r>
            <a:r>
              <a:rPr lang="en-US" sz="2000" b="0" dirty="0" smtClean="0"/>
              <a:t>for the </a:t>
            </a:r>
            <a:r>
              <a:rPr lang="en-US" sz="2000" b="0" dirty="0"/>
              <a:t>test estimation of the product. The functional size of the product is measured in </a:t>
            </a:r>
            <a:r>
              <a:rPr lang="en-US" sz="2000" b="0" dirty="0" smtClean="0"/>
              <a:t>terms of </a:t>
            </a:r>
            <a:r>
              <a:rPr lang="en-US" sz="2000" b="0" dirty="0"/>
              <a:t>the function point, which is a standard of measurement to measure the </a:t>
            </a:r>
            <a:r>
              <a:rPr lang="en-US" sz="2000" b="0" dirty="0" smtClean="0"/>
              <a:t>software </a:t>
            </a:r>
            <a:r>
              <a:rPr lang="en-IN" sz="2000" b="0" dirty="0" smtClean="0"/>
              <a:t>application.</a:t>
            </a:r>
          </a:p>
          <a:p>
            <a:pPr lvl="1">
              <a:lnSpc>
                <a:spcPct val="150000"/>
              </a:lnSpc>
              <a:spcBef>
                <a:spcPts val="0"/>
              </a:spcBef>
            </a:pPr>
            <a:r>
              <a:rPr lang="en-IN" sz="2000" dirty="0" smtClean="0"/>
              <a:t>Objectives </a:t>
            </a:r>
            <a:r>
              <a:rPr lang="en-IN" sz="2000" dirty="0"/>
              <a:t>of </a:t>
            </a:r>
            <a:r>
              <a:rPr lang="en-IN" sz="2000" dirty="0" smtClean="0"/>
              <a:t>FPA</a:t>
            </a:r>
          </a:p>
          <a:p>
            <a:pPr lvl="2">
              <a:lnSpc>
                <a:spcPct val="150000"/>
              </a:lnSpc>
              <a:spcBef>
                <a:spcPts val="0"/>
              </a:spcBef>
            </a:pPr>
            <a:r>
              <a:rPr lang="en-US" sz="2000" b="0" dirty="0" smtClean="0">
                <a:solidFill>
                  <a:srgbClr val="FF0000"/>
                </a:solidFill>
              </a:rPr>
              <a:t>The </a:t>
            </a:r>
            <a:r>
              <a:rPr lang="en-US" sz="2000" b="0" dirty="0">
                <a:solidFill>
                  <a:srgbClr val="FF0000"/>
                </a:solidFill>
              </a:rPr>
              <a:t>basic and primary purpose of the functional point analysis is to measure and </a:t>
            </a:r>
            <a:r>
              <a:rPr lang="en-US" sz="2000" b="0" dirty="0" smtClean="0">
                <a:solidFill>
                  <a:srgbClr val="FF0000"/>
                </a:solidFill>
              </a:rPr>
              <a:t>provide the </a:t>
            </a:r>
            <a:r>
              <a:rPr lang="en-US" sz="2000" b="0" dirty="0">
                <a:solidFill>
                  <a:srgbClr val="FF0000"/>
                </a:solidFill>
              </a:rPr>
              <a:t>software application functional size to the client, customer, and the stakeholder on </a:t>
            </a:r>
            <a:r>
              <a:rPr lang="en-US" sz="2000" b="0" dirty="0" smtClean="0">
                <a:solidFill>
                  <a:srgbClr val="FF0000"/>
                </a:solidFill>
              </a:rPr>
              <a:t>their request</a:t>
            </a:r>
            <a:r>
              <a:rPr lang="en-US" sz="2000" b="0" dirty="0">
                <a:solidFill>
                  <a:srgbClr val="FF0000"/>
                </a:solidFill>
              </a:rPr>
              <a:t>.</a:t>
            </a:r>
            <a:r>
              <a:rPr lang="en-US" sz="2000" b="0" dirty="0"/>
              <a:t> Further, it is used to measure the software project development along with </a:t>
            </a:r>
            <a:r>
              <a:rPr lang="en-US" sz="2000" b="0" dirty="0" smtClean="0"/>
              <a:t>its maintenance</a:t>
            </a:r>
            <a:r>
              <a:rPr lang="en-US" sz="2000" b="0" dirty="0"/>
              <a:t>, consistently throughout the project irrespective of the tools and </a:t>
            </a:r>
            <a:r>
              <a:rPr lang="en-US" sz="2000" b="0" dirty="0" smtClean="0"/>
              <a:t>the </a:t>
            </a:r>
            <a:r>
              <a:rPr lang="en-IN" sz="2000" b="0" dirty="0" smtClean="0"/>
              <a:t>technologies</a:t>
            </a:r>
            <a:r>
              <a:rPr lang="en-IN" sz="2000" b="0" dirty="0"/>
              <a:t>.</a:t>
            </a:r>
            <a:endParaRPr lang="en-US" sz="20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Metrics"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33940439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400" dirty="0" smtClean="0"/>
              <a:t>Following </a:t>
            </a:r>
            <a:r>
              <a:rPr lang="en-US" sz="2400" dirty="0"/>
              <a:t>are the points regarding FPs</a:t>
            </a:r>
          </a:p>
          <a:p>
            <a:pPr marL="900112" lvl="1" indent="-457200">
              <a:lnSpc>
                <a:spcPct val="150000"/>
              </a:lnSpc>
              <a:spcBef>
                <a:spcPts val="0"/>
              </a:spcBef>
              <a:buFont typeface="+mj-lt"/>
              <a:buAutoNum type="arabicPeriod"/>
            </a:pPr>
            <a:r>
              <a:rPr lang="en-US" sz="2400" b="0" dirty="0" smtClean="0"/>
              <a:t>FPs </a:t>
            </a:r>
            <a:r>
              <a:rPr lang="en-US" sz="2400" b="0" dirty="0"/>
              <a:t>of an application is found out by counting the number and types </a:t>
            </a:r>
            <a:r>
              <a:rPr lang="en-US" sz="2400" b="0" dirty="0" smtClean="0"/>
              <a:t>of functions </a:t>
            </a:r>
            <a:r>
              <a:rPr lang="en-US" sz="2400" b="0" dirty="0"/>
              <a:t>used in the applications. Various functions used in an </a:t>
            </a:r>
            <a:r>
              <a:rPr lang="en-US" sz="2400" b="0" dirty="0" smtClean="0"/>
              <a:t>application can </a:t>
            </a:r>
            <a:r>
              <a:rPr lang="en-US" sz="2400" b="0" dirty="0"/>
              <a:t>be put under five types, as shown in Table:</a:t>
            </a: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Metrics"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pic>
        <p:nvPicPr>
          <p:cNvPr id="2" name="Picture 1"/>
          <p:cNvPicPr>
            <a:picLocks noChangeAspect="1"/>
          </p:cNvPicPr>
          <p:nvPr/>
        </p:nvPicPr>
        <p:blipFill>
          <a:blip r:embed="rId3"/>
          <a:stretch>
            <a:fillRect/>
          </a:stretch>
        </p:blipFill>
        <p:spPr>
          <a:xfrm>
            <a:off x="2143839" y="3219451"/>
            <a:ext cx="7829550" cy="3347414"/>
          </a:xfrm>
          <a:prstGeom prst="rect">
            <a:avLst/>
          </a:prstGeom>
        </p:spPr>
      </p:pic>
    </p:spTree>
    <p:extLst>
      <p:ext uri="{BB962C8B-B14F-4D97-AF65-F5344CB8AC3E}">
        <p14:creationId xmlns:p14="http://schemas.microsoft.com/office/powerpoint/2010/main" val="262357827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400" b="0" dirty="0" smtClean="0"/>
              <a:t>All </a:t>
            </a:r>
            <a:r>
              <a:rPr lang="en-US" sz="2400" b="0" dirty="0"/>
              <a:t>these parameters are then individually assessed for </a:t>
            </a:r>
            <a:r>
              <a:rPr lang="en-US" sz="2400" b="0" dirty="0" smtClean="0"/>
              <a:t>complexity. </a:t>
            </a:r>
            <a:r>
              <a:rPr lang="en-US" sz="2400" dirty="0" smtClean="0"/>
              <a:t>The </a:t>
            </a:r>
            <a:r>
              <a:rPr lang="en-US" sz="2400" dirty="0"/>
              <a:t>FPA functional units are shown in </a:t>
            </a:r>
            <a:r>
              <a:rPr lang="en-US" sz="2400" dirty="0" smtClean="0"/>
              <a:t>Fig:</a:t>
            </a:r>
          </a:p>
          <a:p>
            <a:pPr marL="0" indent="0">
              <a:lnSpc>
                <a:spcPct val="150000"/>
              </a:lnSpc>
              <a:spcBef>
                <a:spcPts val="0"/>
              </a:spcBef>
              <a:buNone/>
            </a:pPr>
            <a:endParaRPr lang="en-US" sz="80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Metrics"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pic>
        <p:nvPicPr>
          <p:cNvPr id="4" name="Picture 3"/>
          <p:cNvPicPr>
            <a:picLocks noChangeAspect="1"/>
          </p:cNvPicPr>
          <p:nvPr/>
        </p:nvPicPr>
        <p:blipFill>
          <a:blip r:embed="rId3"/>
          <a:stretch>
            <a:fillRect/>
          </a:stretch>
        </p:blipFill>
        <p:spPr>
          <a:xfrm>
            <a:off x="2132806" y="2133600"/>
            <a:ext cx="7924800" cy="4191000"/>
          </a:xfrm>
          <a:prstGeom prst="rect">
            <a:avLst/>
          </a:prstGeom>
        </p:spPr>
      </p:pic>
    </p:spTree>
    <p:extLst>
      <p:ext uri="{BB962C8B-B14F-4D97-AF65-F5344CB8AC3E}">
        <p14:creationId xmlns:p14="http://schemas.microsoft.com/office/powerpoint/2010/main" val="135534834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marL="457200" indent="-457200">
              <a:lnSpc>
                <a:spcPct val="150000"/>
              </a:lnSpc>
              <a:spcBef>
                <a:spcPts val="0"/>
              </a:spcBef>
              <a:buFont typeface="+mj-lt"/>
              <a:buAutoNum type="arabicPeriod" startAt="2"/>
            </a:pPr>
            <a:r>
              <a:rPr lang="en-US" sz="2400" b="0" dirty="0" smtClean="0"/>
              <a:t>FP </a:t>
            </a:r>
            <a:r>
              <a:rPr lang="en-US" sz="2400" b="0" dirty="0"/>
              <a:t>characterizes the complexity of the software system and hence can be used to </a:t>
            </a:r>
            <a:r>
              <a:rPr lang="en-US" sz="2400" b="0" dirty="0" smtClean="0"/>
              <a:t>depict the </a:t>
            </a:r>
            <a:r>
              <a:rPr lang="en-US" sz="2400" b="0" dirty="0"/>
              <a:t>project time and the manpower </a:t>
            </a:r>
            <a:r>
              <a:rPr lang="en-US" sz="2400" b="0" dirty="0" smtClean="0"/>
              <a:t>requirement.</a:t>
            </a:r>
          </a:p>
          <a:p>
            <a:pPr marL="457200" indent="-457200">
              <a:lnSpc>
                <a:spcPct val="150000"/>
              </a:lnSpc>
              <a:spcBef>
                <a:spcPts val="0"/>
              </a:spcBef>
              <a:buFont typeface="+mj-lt"/>
              <a:buAutoNum type="arabicPeriod" startAt="2"/>
            </a:pPr>
            <a:r>
              <a:rPr lang="en-US" sz="2400" b="0" dirty="0" smtClean="0"/>
              <a:t>The </a:t>
            </a:r>
            <a:r>
              <a:rPr lang="en-US" sz="2400" b="0" dirty="0"/>
              <a:t>effort required to develop the project depends on what the software </a:t>
            </a:r>
            <a:r>
              <a:rPr lang="en-US" sz="2400" b="0" dirty="0" smtClean="0"/>
              <a:t>does.</a:t>
            </a:r>
          </a:p>
          <a:p>
            <a:pPr marL="457200" indent="-457200">
              <a:lnSpc>
                <a:spcPct val="150000"/>
              </a:lnSpc>
              <a:spcBef>
                <a:spcPts val="0"/>
              </a:spcBef>
              <a:buFont typeface="+mj-lt"/>
              <a:buAutoNum type="arabicPeriod" startAt="2"/>
            </a:pPr>
            <a:r>
              <a:rPr lang="en-IN" sz="2400" b="0" dirty="0" smtClean="0"/>
              <a:t>FP </a:t>
            </a:r>
            <a:r>
              <a:rPr lang="en-IN" sz="2400" b="0" dirty="0"/>
              <a:t>is programming language </a:t>
            </a:r>
            <a:r>
              <a:rPr lang="en-IN" sz="2400" b="0" dirty="0" smtClean="0"/>
              <a:t>independent.</a:t>
            </a:r>
          </a:p>
          <a:p>
            <a:pPr marL="457200" indent="-457200">
              <a:lnSpc>
                <a:spcPct val="150000"/>
              </a:lnSpc>
              <a:spcBef>
                <a:spcPts val="0"/>
              </a:spcBef>
              <a:buFont typeface="+mj-lt"/>
              <a:buAutoNum type="arabicPeriod" startAt="2"/>
            </a:pPr>
            <a:r>
              <a:rPr lang="en-US" sz="2400" b="0" dirty="0" smtClean="0"/>
              <a:t>FP </a:t>
            </a:r>
            <a:r>
              <a:rPr lang="en-US" sz="2400" b="0" dirty="0"/>
              <a:t>method is used for data processing systems, business systems like </a:t>
            </a:r>
            <a:r>
              <a:rPr lang="en-US" sz="2400" b="0" dirty="0" smtClean="0"/>
              <a:t>information </a:t>
            </a:r>
            <a:r>
              <a:rPr lang="en-IN" sz="2400" b="0" dirty="0" smtClean="0"/>
              <a:t>systems.</a:t>
            </a:r>
          </a:p>
          <a:p>
            <a:pPr marL="457200" indent="-457200">
              <a:lnSpc>
                <a:spcPct val="150000"/>
              </a:lnSpc>
              <a:spcBef>
                <a:spcPts val="0"/>
              </a:spcBef>
              <a:buFont typeface="+mj-lt"/>
              <a:buAutoNum type="arabicPeriod" startAt="2"/>
            </a:pPr>
            <a:r>
              <a:rPr lang="en-US" sz="2400" b="0" dirty="0" smtClean="0"/>
              <a:t>The </a:t>
            </a:r>
            <a:r>
              <a:rPr lang="en-US" sz="2400" b="0" dirty="0"/>
              <a:t>five parameters mentioned above are also known as information </a:t>
            </a:r>
            <a:r>
              <a:rPr lang="en-US" sz="2400" b="0" dirty="0" smtClean="0"/>
              <a:t>domain </a:t>
            </a:r>
            <a:r>
              <a:rPr lang="en-IN" sz="2400" b="0" dirty="0" smtClean="0"/>
              <a:t>characteristics.</a:t>
            </a: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Metrics"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68488796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300" dirty="0" smtClean="0"/>
              <a:t>Top-Down </a:t>
            </a:r>
            <a:r>
              <a:rPr lang="en-US" sz="2300" dirty="0"/>
              <a:t>Design Model: </a:t>
            </a:r>
          </a:p>
          <a:p>
            <a:pPr lvl="1">
              <a:lnSpc>
                <a:spcPct val="150000"/>
              </a:lnSpc>
              <a:spcBef>
                <a:spcPts val="0"/>
              </a:spcBef>
            </a:pPr>
            <a:r>
              <a:rPr lang="en-US" sz="2300" b="0" dirty="0" smtClean="0"/>
              <a:t>In </a:t>
            </a:r>
            <a:r>
              <a:rPr lang="en-US" sz="2300" b="0" dirty="0"/>
              <a:t>the top-down model, an overview of the system is formulated without going into detail for any part of it. Each part of it then refined into more details, defining it in yet more details until the entire specification is detailed enough to validate the model. if we glance at a haul as a full, it’s going to appear not possible as a result of it’s so </a:t>
            </a:r>
            <a:r>
              <a:rPr lang="en-US" sz="2300" b="0" dirty="0" smtClean="0"/>
              <a:t>complicated.</a:t>
            </a:r>
          </a:p>
          <a:p>
            <a:pPr lvl="1">
              <a:lnSpc>
                <a:spcPct val="150000"/>
              </a:lnSpc>
              <a:spcBef>
                <a:spcPts val="0"/>
              </a:spcBef>
            </a:pPr>
            <a:r>
              <a:rPr lang="en-US" sz="2300" b="0" dirty="0" smtClean="0"/>
              <a:t>For </a:t>
            </a:r>
            <a:r>
              <a:rPr lang="en-US" sz="2300" b="0" dirty="0"/>
              <a:t>example: Writing a University system program, writing a word processor. Complicated issues may be resolved victimization high down style, conjointly referred to as Stepwise refinement where, </a:t>
            </a:r>
            <a:r>
              <a:rPr lang="en-US" sz="2300" b="0" dirty="0" smtClean="0"/>
              <a:t> </a:t>
            </a:r>
          </a:p>
          <a:p>
            <a:pPr marL="1176338" lvl="2" indent="-457200">
              <a:lnSpc>
                <a:spcPct val="150000"/>
              </a:lnSpc>
              <a:spcBef>
                <a:spcPts val="0"/>
              </a:spcBef>
              <a:buFont typeface="+mj-lt"/>
              <a:buAutoNum type="arabicPeriod"/>
            </a:pPr>
            <a:r>
              <a:rPr lang="en-US" sz="2300" b="0" dirty="0" smtClean="0"/>
              <a:t>We </a:t>
            </a:r>
            <a:r>
              <a:rPr lang="en-US" sz="2300" b="0" dirty="0"/>
              <a:t>break the problem into </a:t>
            </a:r>
            <a:r>
              <a:rPr lang="en-US" sz="2300" b="0" dirty="0" smtClean="0"/>
              <a:t>parts</a:t>
            </a:r>
          </a:p>
          <a:p>
            <a:pPr marL="1176338" lvl="2" indent="-457200">
              <a:lnSpc>
                <a:spcPct val="150000"/>
              </a:lnSpc>
              <a:spcBef>
                <a:spcPts val="0"/>
              </a:spcBef>
              <a:buFont typeface="+mj-lt"/>
              <a:buAutoNum type="arabicPeriod"/>
            </a:pPr>
            <a:r>
              <a:rPr lang="en-US" sz="2300" b="0" dirty="0" smtClean="0"/>
              <a:t>Then </a:t>
            </a:r>
            <a:r>
              <a:rPr lang="en-US" sz="2300" b="0" dirty="0"/>
              <a:t>break the parts into parts soon and now each of parts will be easy to do. </a:t>
            </a:r>
          </a:p>
          <a:p>
            <a:pPr>
              <a:lnSpc>
                <a:spcPct val="150000"/>
              </a:lnSpc>
              <a:spcBef>
                <a:spcPts val="0"/>
              </a:spcBef>
            </a:pPr>
            <a:endParaRPr lang="en-US" sz="20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Bottom Up and Town Down Model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57517212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400" dirty="0" smtClean="0"/>
              <a:t>Advantages</a:t>
            </a:r>
            <a:r>
              <a:rPr lang="en-US" sz="2400" dirty="0"/>
              <a:t>: </a:t>
            </a:r>
          </a:p>
          <a:p>
            <a:pPr lvl="1">
              <a:lnSpc>
                <a:spcPct val="150000"/>
              </a:lnSpc>
              <a:spcBef>
                <a:spcPts val="0"/>
              </a:spcBef>
            </a:pPr>
            <a:r>
              <a:rPr lang="en-US" sz="2400" b="0" dirty="0"/>
              <a:t>Breaking problems into parts help us to identify what needs to be done.</a:t>
            </a:r>
          </a:p>
          <a:p>
            <a:pPr lvl="1">
              <a:lnSpc>
                <a:spcPct val="150000"/>
              </a:lnSpc>
              <a:spcBef>
                <a:spcPts val="0"/>
              </a:spcBef>
            </a:pPr>
            <a:r>
              <a:rPr lang="en-US" sz="2400" b="0" dirty="0"/>
              <a:t>At each step of refinement, new parts will become less complex and therefore easier to solve.</a:t>
            </a:r>
          </a:p>
          <a:p>
            <a:pPr lvl="1">
              <a:lnSpc>
                <a:spcPct val="150000"/>
              </a:lnSpc>
              <a:spcBef>
                <a:spcPts val="0"/>
              </a:spcBef>
            </a:pPr>
            <a:r>
              <a:rPr lang="en-US" sz="2400" b="0" dirty="0"/>
              <a:t>Parts of the solution may turn out to be reusable.</a:t>
            </a:r>
          </a:p>
          <a:p>
            <a:pPr lvl="1">
              <a:lnSpc>
                <a:spcPct val="150000"/>
              </a:lnSpc>
              <a:spcBef>
                <a:spcPts val="0"/>
              </a:spcBef>
            </a:pPr>
            <a:r>
              <a:rPr lang="en-US" sz="2400" b="0" dirty="0"/>
              <a:t>Breaking problems into parts allows more than one person to solve the problem. </a:t>
            </a:r>
          </a:p>
          <a:p>
            <a:pPr lvl="1">
              <a:lnSpc>
                <a:spcPct val="150000"/>
              </a:lnSpc>
              <a:spcBef>
                <a:spcPts val="0"/>
              </a:spcBef>
            </a:pPr>
            <a:endParaRPr lang="en-US" sz="20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Bottom Up and Town Down Model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15957683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IN" sz="2600" dirty="0" smtClean="0"/>
              <a:t>Software Metrics</a:t>
            </a:r>
          </a:p>
          <a:p>
            <a:pPr lvl="1">
              <a:lnSpc>
                <a:spcPct val="150000"/>
              </a:lnSpc>
              <a:spcBef>
                <a:spcPts val="0"/>
              </a:spcBef>
            </a:pPr>
            <a:r>
              <a:rPr lang="en-US" sz="2600" b="0" dirty="0" smtClean="0"/>
              <a:t>A </a:t>
            </a:r>
            <a:r>
              <a:rPr lang="en-US" sz="2600" b="0" dirty="0"/>
              <a:t>software metric is a measure of software characteristics which are </a:t>
            </a:r>
            <a:r>
              <a:rPr lang="en-US" sz="2600" dirty="0"/>
              <a:t>measurable </a:t>
            </a:r>
            <a:r>
              <a:rPr lang="en-US" sz="2600" dirty="0" smtClean="0"/>
              <a:t>or countable</a:t>
            </a:r>
            <a:r>
              <a:rPr lang="en-US" sz="2600" dirty="0"/>
              <a:t>. </a:t>
            </a:r>
            <a:endParaRPr lang="en-US" sz="2600" dirty="0" smtClean="0"/>
          </a:p>
          <a:p>
            <a:pPr lvl="1">
              <a:lnSpc>
                <a:spcPct val="150000"/>
              </a:lnSpc>
              <a:spcBef>
                <a:spcPts val="0"/>
              </a:spcBef>
            </a:pPr>
            <a:r>
              <a:rPr lang="en-US" sz="2600" b="0" dirty="0" smtClean="0"/>
              <a:t>Software </a:t>
            </a:r>
            <a:r>
              <a:rPr lang="en-US" sz="2600" b="0" dirty="0"/>
              <a:t>metrics are valuable for many reasons, including </a:t>
            </a:r>
            <a:r>
              <a:rPr lang="en-US" sz="2600" dirty="0"/>
              <a:t>measuring </a:t>
            </a:r>
            <a:r>
              <a:rPr lang="en-US" sz="2600" dirty="0" smtClean="0"/>
              <a:t>software performance</a:t>
            </a:r>
            <a:r>
              <a:rPr lang="en-US" sz="2600" dirty="0"/>
              <a:t>, planning work items, measuring productivity, and many other </a:t>
            </a:r>
            <a:r>
              <a:rPr lang="en-US" sz="2600" dirty="0" smtClean="0"/>
              <a:t>uses</a:t>
            </a:r>
            <a:r>
              <a:rPr lang="en-US" sz="2600" b="0" dirty="0" smtClean="0"/>
              <a:t>.</a:t>
            </a:r>
          </a:p>
          <a:p>
            <a:pPr lvl="1">
              <a:lnSpc>
                <a:spcPct val="150000"/>
              </a:lnSpc>
              <a:spcBef>
                <a:spcPts val="0"/>
              </a:spcBef>
            </a:pPr>
            <a:r>
              <a:rPr lang="en-US" sz="2600" b="0" dirty="0" smtClean="0"/>
              <a:t>Within </a:t>
            </a:r>
            <a:r>
              <a:rPr lang="en-US" sz="2600" b="0" dirty="0"/>
              <a:t>the software development process, many metrics are that are all </a:t>
            </a:r>
            <a:r>
              <a:rPr lang="en-US" sz="2600" b="0" dirty="0" smtClean="0"/>
              <a:t>connected. Software </a:t>
            </a:r>
            <a:r>
              <a:rPr lang="en-US" sz="2600" b="0" dirty="0"/>
              <a:t>metrics are similar to the </a:t>
            </a:r>
            <a:r>
              <a:rPr lang="en-US" sz="2600" dirty="0"/>
              <a:t>four functions of management: Planning, </a:t>
            </a:r>
            <a:r>
              <a:rPr lang="en-US" sz="2600" dirty="0" smtClean="0"/>
              <a:t>Organization, </a:t>
            </a:r>
            <a:r>
              <a:rPr lang="en-IN" sz="2600" dirty="0" smtClean="0"/>
              <a:t>Control</a:t>
            </a:r>
            <a:r>
              <a:rPr lang="en-IN" sz="2600" dirty="0"/>
              <a:t>, or Improvement.</a:t>
            </a:r>
            <a:endParaRPr lang="en-US" sz="26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Metrics"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400" dirty="0" smtClean="0"/>
              <a:t>Bottom-Up </a:t>
            </a:r>
            <a:r>
              <a:rPr lang="en-US" sz="2400" dirty="0"/>
              <a:t>Design Model: </a:t>
            </a:r>
          </a:p>
          <a:p>
            <a:pPr lvl="1">
              <a:lnSpc>
                <a:spcPct val="150000"/>
              </a:lnSpc>
              <a:spcBef>
                <a:spcPts val="0"/>
              </a:spcBef>
            </a:pPr>
            <a:r>
              <a:rPr lang="en-US" sz="2400" b="0" dirty="0" smtClean="0"/>
              <a:t>In </a:t>
            </a:r>
            <a:r>
              <a:rPr lang="en-US" sz="2400" b="0" dirty="0"/>
              <a:t>this design, individual parts of the system are specified in detail. </a:t>
            </a:r>
            <a:endParaRPr lang="en-US" sz="2400" b="0" dirty="0" smtClean="0"/>
          </a:p>
          <a:p>
            <a:pPr lvl="1">
              <a:lnSpc>
                <a:spcPct val="150000"/>
              </a:lnSpc>
              <a:spcBef>
                <a:spcPts val="0"/>
              </a:spcBef>
            </a:pPr>
            <a:r>
              <a:rPr lang="en-US" sz="2400" b="0" dirty="0" smtClean="0"/>
              <a:t>The </a:t>
            </a:r>
            <a:r>
              <a:rPr lang="en-US" sz="2400" b="0" dirty="0"/>
              <a:t>parts are linked to form larger components, which are in turn linked until a complete system is formed. Object-oriented language such as C++ or java uses a bottom-up approach where each object is identified first. </a:t>
            </a:r>
            <a:endParaRPr lang="en-US" sz="2400" b="0" dirty="0" smtClean="0"/>
          </a:p>
          <a:p>
            <a:pPr>
              <a:lnSpc>
                <a:spcPct val="150000"/>
              </a:lnSpc>
              <a:spcBef>
                <a:spcPts val="0"/>
              </a:spcBef>
            </a:pPr>
            <a:r>
              <a:rPr lang="en-US" sz="2400" dirty="0" smtClean="0"/>
              <a:t>Advantages</a:t>
            </a:r>
          </a:p>
          <a:p>
            <a:pPr lvl="1">
              <a:lnSpc>
                <a:spcPct val="150000"/>
              </a:lnSpc>
              <a:spcBef>
                <a:spcPts val="0"/>
              </a:spcBef>
            </a:pPr>
            <a:r>
              <a:rPr lang="en-US" sz="2400" b="0" dirty="0" smtClean="0"/>
              <a:t>Make </a:t>
            </a:r>
            <a:r>
              <a:rPr lang="en-US" sz="2400" b="0" dirty="0"/>
              <a:t>decisions about reusable low-level utilities then decide how there will be put together to create high-level construct.</a:t>
            </a:r>
            <a:r>
              <a:rPr lang="en-US" sz="2400" dirty="0"/>
              <a:t> </a:t>
            </a:r>
            <a:endParaRPr lang="en-US" sz="24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Bottom Up and Town Down Model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9472301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000" dirty="0" smtClean="0"/>
              <a:t>Classification </a:t>
            </a:r>
            <a:r>
              <a:rPr lang="en-IN" sz="2000" dirty="0"/>
              <a:t>of Software Metrics</a:t>
            </a:r>
          </a:p>
          <a:p>
            <a:pPr>
              <a:lnSpc>
                <a:spcPct val="150000"/>
              </a:lnSpc>
              <a:spcBef>
                <a:spcPts val="0"/>
              </a:spcBef>
            </a:pPr>
            <a:r>
              <a:rPr lang="en-US" sz="2000" b="0" dirty="0"/>
              <a:t>Software metrics can be classified into two types as </a:t>
            </a:r>
            <a:r>
              <a:rPr lang="en-US" sz="2000" b="0" dirty="0" smtClean="0"/>
              <a:t>follows:</a:t>
            </a:r>
          </a:p>
          <a:p>
            <a:pPr marL="514350" indent="-514350">
              <a:lnSpc>
                <a:spcPct val="150000"/>
              </a:lnSpc>
              <a:spcBef>
                <a:spcPts val="0"/>
              </a:spcBef>
              <a:buFont typeface="+mj-lt"/>
              <a:buAutoNum type="arabicPeriod"/>
            </a:pPr>
            <a:r>
              <a:rPr lang="en-US" sz="2000" dirty="0" smtClean="0"/>
              <a:t>Product </a:t>
            </a:r>
            <a:r>
              <a:rPr lang="en-US" sz="2000" dirty="0"/>
              <a:t>Metrics: </a:t>
            </a:r>
            <a:r>
              <a:rPr lang="en-US" sz="2000" b="0" dirty="0"/>
              <a:t>These are the measures of various characteristics of </a:t>
            </a:r>
            <a:r>
              <a:rPr lang="en-US" sz="2000" b="0" dirty="0" smtClean="0"/>
              <a:t>the software product</a:t>
            </a:r>
            <a:r>
              <a:rPr lang="en-US" sz="2000" b="0" dirty="0"/>
              <a:t>. </a:t>
            </a:r>
            <a:r>
              <a:rPr lang="en-US" sz="2000" b="0" dirty="0" smtClean="0"/>
              <a:t>The </a:t>
            </a:r>
            <a:r>
              <a:rPr lang="en-US" sz="2000" b="0" dirty="0"/>
              <a:t>two important software characteristics </a:t>
            </a:r>
            <a:r>
              <a:rPr lang="en-US" sz="2000" b="0" dirty="0" smtClean="0"/>
              <a:t>are:</a:t>
            </a:r>
          </a:p>
          <a:p>
            <a:pPr marL="1233488" lvl="2" indent="-514350">
              <a:lnSpc>
                <a:spcPct val="150000"/>
              </a:lnSpc>
              <a:spcBef>
                <a:spcPts val="0"/>
              </a:spcBef>
              <a:buFont typeface="+mj-lt"/>
              <a:buAutoNum type="alphaLcParenR"/>
            </a:pPr>
            <a:r>
              <a:rPr lang="en-US" sz="2000" b="0" dirty="0" smtClean="0"/>
              <a:t>Size </a:t>
            </a:r>
            <a:r>
              <a:rPr lang="en-US" sz="2000" b="0" dirty="0"/>
              <a:t>and complexity of </a:t>
            </a:r>
            <a:r>
              <a:rPr lang="en-US" sz="2000" b="0" dirty="0" smtClean="0"/>
              <a:t>software.</a:t>
            </a:r>
          </a:p>
          <a:p>
            <a:pPr marL="1233488" lvl="2" indent="-514350">
              <a:lnSpc>
                <a:spcPct val="150000"/>
              </a:lnSpc>
              <a:spcBef>
                <a:spcPts val="0"/>
              </a:spcBef>
              <a:buFont typeface="+mj-lt"/>
              <a:buAutoNum type="alphaLcParenR"/>
            </a:pPr>
            <a:r>
              <a:rPr lang="en-US" sz="2000" b="0" dirty="0" smtClean="0"/>
              <a:t>Quality </a:t>
            </a:r>
            <a:r>
              <a:rPr lang="en-US" sz="2000" b="0" dirty="0"/>
              <a:t>and reliability of </a:t>
            </a:r>
            <a:r>
              <a:rPr lang="en-US" sz="2000" b="0" dirty="0" smtClean="0"/>
              <a:t>software.</a:t>
            </a:r>
          </a:p>
          <a:p>
            <a:pPr marL="365125" lvl="1" indent="0">
              <a:lnSpc>
                <a:spcPct val="150000"/>
              </a:lnSpc>
              <a:spcBef>
                <a:spcPts val="0"/>
              </a:spcBef>
              <a:buNone/>
            </a:pPr>
            <a:r>
              <a:rPr lang="en-US" sz="2000" u="sng" dirty="0" smtClean="0">
                <a:solidFill>
                  <a:srgbClr val="FF0000"/>
                </a:solidFill>
              </a:rPr>
              <a:t>Henry and </a:t>
            </a:r>
            <a:r>
              <a:rPr lang="en-US" sz="2000" u="sng" dirty="0" err="1" smtClean="0">
                <a:solidFill>
                  <a:srgbClr val="FF0000"/>
                </a:solidFill>
              </a:rPr>
              <a:t>Kafura</a:t>
            </a:r>
            <a:r>
              <a:rPr lang="en-US" sz="2000" u="sng" dirty="0" smtClean="0">
                <a:solidFill>
                  <a:srgbClr val="FF0000"/>
                </a:solidFill>
              </a:rPr>
              <a:t> Metric:</a:t>
            </a:r>
          </a:p>
          <a:p>
            <a:pPr marL="822325" lvl="1" indent="-457200">
              <a:lnSpc>
                <a:spcPct val="150000"/>
              </a:lnSpc>
              <a:spcBef>
                <a:spcPts val="0"/>
              </a:spcBef>
              <a:buFont typeface="Wingdings" panose="05000000000000000000" pitchFamily="2" charset="2"/>
              <a:buChar char="ü"/>
            </a:pPr>
            <a:r>
              <a:rPr lang="en-US" sz="2000" b="0" dirty="0" smtClean="0"/>
              <a:t>Information </a:t>
            </a:r>
            <a:r>
              <a:rPr lang="en-US" sz="2000" b="0" dirty="0"/>
              <a:t>Flow metrics deal with this type of complexity by observing the flow of information among system components or modules. This metrics is given by Henry and </a:t>
            </a:r>
            <a:r>
              <a:rPr lang="en-US" sz="2000" b="0" dirty="0" err="1"/>
              <a:t>Kafura</a:t>
            </a:r>
            <a:r>
              <a:rPr lang="en-US" sz="2000" b="0" dirty="0"/>
              <a:t>. So it is also known as Henry and </a:t>
            </a:r>
            <a:r>
              <a:rPr lang="en-US" sz="2000" b="0" dirty="0" err="1"/>
              <a:t>Kafura's</a:t>
            </a:r>
            <a:r>
              <a:rPr lang="en-US" sz="2000" b="0" dirty="0"/>
              <a:t> </a:t>
            </a:r>
            <a:r>
              <a:rPr lang="en-US" sz="2000" b="0" dirty="0" smtClean="0"/>
              <a:t>Metric.</a:t>
            </a:r>
          </a:p>
          <a:p>
            <a:pPr marL="822325" lvl="1" indent="-457200">
              <a:lnSpc>
                <a:spcPct val="150000"/>
              </a:lnSpc>
              <a:spcBef>
                <a:spcPts val="0"/>
              </a:spcBef>
              <a:buFont typeface="Wingdings" panose="05000000000000000000" pitchFamily="2" charset="2"/>
              <a:buChar char="ü"/>
            </a:pPr>
            <a:r>
              <a:rPr lang="en-US" sz="2000" b="0" dirty="0" smtClean="0"/>
              <a:t>A Global flow exists from procedure A to Procedure B if A deposits information into a global variable and B retrieves information from the variable.</a:t>
            </a: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Metrics"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39082329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400" dirty="0" smtClean="0"/>
              <a:t>Classification </a:t>
            </a:r>
            <a:r>
              <a:rPr lang="en-IN" sz="2400" dirty="0"/>
              <a:t>of Software Metrics</a:t>
            </a:r>
          </a:p>
          <a:p>
            <a:pPr>
              <a:lnSpc>
                <a:spcPct val="150000"/>
              </a:lnSpc>
              <a:spcBef>
                <a:spcPts val="0"/>
              </a:spcBef>
            </a:pPr>
            <a:r>
              <a:rPr lang="en-US" sz="2400" b="0" dirty="0"/>
              <a:t>Software metrics can be classified into two types as </a:t>
            </a:r>
            <a:r>
              <a:rPr lang="en-US" sz="2400" b="0" dirty="0" smtClean="0"/>
              <a:t>follows:</a:t>
            </a:r>
          </a:p>
          <a:p>
            <a:pPr marL="514350" indent="-514350">
              <a:lnSpc>
                <a:spcPct val="150000"/>
              </a:lnSpc>
              <a:spcBef>
                <a:spcPts val="0"/>
              </a:spcBef>
              <a:buFont typeface="+mj-lt"/>
              <a:buAutoNum type="arabicPeriod" startAt="2"/>
            </a:pPr>
            <a:r>
              <a:rPr lang="en-US" sz="2400" dirty="0" smtClean="0"/>
              <a:t>Process </a:t>
            </a:r>
            <a:r>
              <a:rPr lang="en-US" sz="2400" dirty="0"/>
              <a:t>Metrics: </a:t>
            </a:r>
            <a:r>
              <a:rPr lang="en-US" sz="2400" b="0" dirty="0"/>
              <a:t>These are the measures of various characteristics of the software development process. For example, the efficiency of fault detection. They are used to measure the characteristics of methods, techniques, and tools that are used for developing </a:t>
            </a:r>
            <a:r>
              <a:rPr lang="en-IN" sz="2400" b="0" dirty="0"/>
              <a:t>software.</a:t>
            </a:r>
            <a:endParaRPr lang="en-US" sz="24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Metrics"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41521210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marL="0" indent="0">
              <a:lnSpc>
                <a:spcPct val="150000"/>
              </a:lnSpc>
              <a:spcBef>
                <a:spcPts val="0"/>
              </a:spcBef>
              <a:buNone/>
            </a:pPr>
            <a:endParaRPr lang="en-IN" sz="2400" dirty="0" smtClean="0"/>
          </a:p>
          <a:p>
            <a:pPr marL="0" indent="0">
              <a:lnSpc>
                <a:spcPct val="150000"/>
              </a:lnSpc>
              <a:spcBef>
                <a:spcPts val="0"/>
              </a:spcBef>
              <a:buNone/>
            </a:pPr>
            <a:endParaRPr lang="en-IN" sz="2400" dirty="0"/>
          </a:p>
          <a:p>
            <a:pPr marL="0" indent="0">
              <a:lnSpc>
                <a:spcPct val="150000"/>
              </a:lnSpc>
              <a:spcBef>
                <a:spcPts val="0"/>
              </a:spcBef>
              <a:buNone/>
            </a:pPr>
            <a:endParaRPr lang="en-IN" sz="2400" dirty="0" smtClean="0"/>
          </a:p>
          <a:p>
            <a:pPr marL="0" indent="0">
              <a:lnSpc>
                <a:spcPct val="150000"/>
              </a:lnSpc>
              <a:spcBef>
                <a:spcPts val="0"/>
              </a:spcBef>
              <a:buNone/>
            </a:pPr>
            <a:endParaRPr lang="en-IN" sz="2400" dirty="0"/>
          </a:p>
          <a:p>
            <a:pPr marL="0" indent="0">
              <a:lnSpc>
                <a:spcPct val="150000"/>
              </a:lnSpc>
              <a:spcBef>
                <a:spcPts val="0"/>
              </a:spcBef>
              <a:buNone/>
            </a:pPr>
            <a:endParaRPr lang="en-IN" sz="2400" dirty="0" smtClean="0"/>
          </a:p>
          <a:p>
            <a:pPr marL="0" indent="0">
              <a:lnSpc>
                <a:spcPct val="150000"/>
              </a:lnSpc>
              <a:spcBef>
                <a:spcPts val="0"/>
              </a:spcBef>
              <a:buNone/>
            </a:pPr>
            <a:endParaRPr lang="en-IN" sz="2400" dirty="0"/>
          </a:p>
          <a:p>
            <a:pPr marL="0" indent="0">
              <a:lnSpc>
                <a:spcPct val="150000"/>
              </a:lnSpc>
              <a:spcBef>
                <a:spcPts val="0"/>
              </a:spcBef>
              <a:buNone/>
            </a:pPr>
            <a:endParaRPr lang="en-IN" sz="2400" dirty="0" smtClean="0"/>
          </a:p>
          <a:p>
            <a:pPr marL="0" indent="0">
              <a:lnSpc>
                <a:spcPct val="150000"/>
              </a:lnSpc>
              <a:spcBef>
                <a:spcPts val="0"/>
              </a:spcBef>
              <a:buNone/>
            </a:pPr>
            <a:endParaRPr lang="en-IN" sz="2400" dirty="0"/>
          </a:p>
          <a:p>
            <a:pPr marL="0" indent="0">
              <a:lnSpc>
                <a:spcPct val="150000"/>
              </a:lnSpc>
              <a:spcBef>
                <a:spcPts val="0"/>
              </a:spcBef>
              <a:buNone/>
            </a:pPr>
            <a:endParaRPr lang="en-IN" sz="2400" dirty="0" smtClean="0"/>
          </a:p>
          <a:p>
            <a:pPr marL="0" indent="0">
              <a:lnSpc>
                <a:spcPct val="150000"/>
              </a:lnSpc>
              <a:spcBef>
                <a:spcPts val="0"/>
              </a:spcBef>
              <a:buNone/>
            </a:pPr>
            <a:r>
              <a:rPr lang="en-IN" sz="2400" dirty="0"/>
              <a:t>	</a:t>
            </a:r>
            <a:r>
              <a:rPr lang="en-IN" sz="2400" dirty="0" smtClean="0"/>
              <a:t>			Figure 1: Classification of Software Metrics</a:t>
            </a:r>
          </a:p>
          <a:p>
            <a:pPr>
              <a:lnSpc>
                <a:spcPct val="150000"/>
              </a:lnSpc>
              <a:spcBef>
                <a:spcPts val="0"/>
              </a:spcBef>
            </a:pPr>
            <a:endParaRPr lang="en-US" sz="24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Metrics"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pic>
        <p:nvPicPr>
          <p:cNvPr id="2" name="Picture 1"/>
          <p:cNvPicPr>
            <a:picLocks noChangeAspect="1"/>
          </p:cNvPicPr>
          <p:nvPr/>
        </p:nvPicPr>
        <p:blipFill>
          <a:blip r:embed="rId3"/>
          <a:stretch>
            <a:fillRect/>
          </a:stretch>
        </p:blipFill>
        <p:spPr>
          <a:xfrm>
            <a:off x="1370806" y="1447800"/>
            <a:ext cx="8153400" cy="4191000"/>
          </a:xfrm>
          <a:prstGeom prst="rect">
            <a:avLst/>
          </a:prstGeom>
        </p:spPr>
      </p:pic>
    </p:spTree>
    <p:extLst>
      <p:ext uri="{BB962C8B-B14F-4D97-AF65-F5344CB8AC3E}">
        <p14:creationId xmlns:p14="http://schemas.microsoft.com/office/powerpoint/2010/main" val="31518581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400" dirty="0" smtClean="0"/>
              <a:t>Types </a:t>
            </a:r>
            <a:r>
              <a:rPr lang="en-IN" sz="2400" dirty="0"/>
              <a:t>of Metrics</a:t>
            </a:r>
          </a:p>
          <a:p>
            <a:pPr lvl="1">
              <a:lnSpc>
                <a:spcPct val="150000"/>
              </a:lnSpc>
              <a:spcBef>
                <a:spcPts val="0"/>
              </a:spcBef>
            </a:pPr>
            <a:r>
              <a:rPr lang="en-US" sz="2400" dirty="0"/>
              <a:t>Internal metrics: </a:t>
            </a:r>
            <a:r>
              <a:rPr lang="en-US" sz="2400" b="0" dirty="0"/>
              <a:t>Internal metrics are the metrics used </a:t>
            </a:r>
            <a:r>
              <a:rPr lang="en-US" sz="2400" dirty="0"/>
              <a:t>for measuring properties that </a:t>
            </a:r>
            <a:r>
              <a:rPr lang="en-US" sz="2400" dirty="0" smtClean="0"/>
              <a:t>are viewed</a:t>
            </a:r>
            <a:r>
              <a:rPr lang="en-US" sz="2400" b="0" dirty="0" smtClean="0"/>
              <a:t> </a:t>
            </a:r>
            <a:r>
              <a:rPr lang="en-US" sz="2400" b="0" dirty="0"/>
              <a:t>to be of greater importance to a </a:t>
            </a:r>
            <a:r>
              <a:rPr lang="en-US" sz="2400" dirty="0"/>
              <a:t>software developer</a:t>
            </a:r>
            <a:r>
              <a:rPr lang="en-US" sz="2400" b="0" dirty="0"/>
              <a:t>. For example, Lines of </a:t>
            </a:r>
            <a:r>
              <a:rPr lang="en-US" sz="2400" b="0" dirty="0" smtClean="0"/>
              <a:t>Code </a:t>
            </a:r>
            <a:r>
              <a:rPr lang="en-IN" sz="2400" b="0" dirty="0" smtClean="0"/>
              <a:t>(LOC</a:t>
            </a:r>
            <a:r>
              <a:rPr lang="en-IN" sz="2400" b="0" dirty="0"/>
              <a:t>) </a:t>
            </a:r>
            <a:r>
              <a:rPr lang="en-IN" sz="2400" b="0" dirty="0" smtClean="0"/>
              <a:t>measure.</a:t>
            </a:r>
          </a:p>
          <a:p>
            <a:pPr lvl="1">
              <a:lnSpc>
                <a:spcPct val="150000"/>
              </a:lnSpc>
              <a:spcBef>
                <a:spcPts val="0"/>
              </a:spcBef>
            </a:pPr>
            <a:r>
              <a:rPr lang="en-US" sz="2400" dirty="0" smtClean="0"/>
              <a:t>External </a:t>
            </a:r>
            <a:r>
              <a:rPr lang="en-US" sz="2400" dirty="0"/>
              <a:t>metrics: </a:t>
            </a:r>
            <a:r>
              <a:rPr lang="en-US" sz="2400" b="0" dirty="0"/>
              <a:t>External metrics are the metrics used for measuring properties that </a:t>
            </a:r>
            <a:r>
              <a:rPr lang="en-US" sz="2400" b="0" dirty="0" smtClean="0"/>
              <a:t>are viewed </a:t>
            </a:r>
            <a:r>
              <a:rPr lang="en-US" sz="2400" b="0" dirty="0"/>
              <a:t>to be of greater importance to the </a:t>
            </a:r>
            <a:r>
              <a:rPr lang="en-US" sz="2400" dirty="0"/>
              <a:t>user</a:t>
            </a:r>
            <a:r>
              <a:rPr lang="en-US" sz="2400" b="0" dirty="0"/>
              <a:t>, e.g., portability, reliability, </a:t>
            </a:r>
            <a:r>
              <a:rPr lang="en-US" sz="2400" b="0" dirty="0" smtClean="0"/>
              <a:t>functionality, </a:t>
            </a:r>
            <a:r>
              <a:rPr lang="en-IN" sz="2400" b="0" dirty="0" smtClean="0"/>
              <a:t>usability</a:t>
            </a:r>
            <a:r>
              <a:rPr lang="en-IN" sz="2400" b="0" dirty="0"/>
              <a:t>, </a:t>
            </a:r>
            <a:r>
              <a:rPr lang="en-IN" sz="2400" b="0" dirty="0" smtClean="0"/>
              <a:t>etc.</a:t>
            </a:r>
          </a:p>
          <a:p>
            <a:pPr lvl="1">
              <a:lnSpc>
                <a:spcPct val="150000"/>
              </a:lnSpc>
              <a:spcBef>
                <a:spcPts val="0"/>
              </a:spcBef>
            </a:pPr>
            <a:r>
              <a:rPr lang="en-US" sz="2400" dirty="0" smtClean="0"/>
              <a:t>Hybrid </a:t>
            </a:r>
            <a:r>
              <a:rPr lang="en-US" sz="2400" dirty="0"/>
              <a:t>metrics: </a:t>
            </a:r>
            <a:r>
              <a:rPr lang="en-US" sz="2400" b="0" dirty="0"/>
              <a:t>Hybrid metrics are the metrics that </a:t>
            </a:r>
            <a:r>
              <a:rPr lang="en-US" sz="2400" dirty="0"/>
              <a:t>combine product, process, </a:t>
            </a:r>
            <a:r>
              <a:rPr lang="en-US" sz="2400" dirty="0" smtClean="0"/>
              <a:t>and resource </a:t>
            </a:r>
            <a:r>
              <a:rPr lang="en-US" sz="2400" dirty="0"/>
              <a:t>metrics. </a:t>
            </a:r>
            <a:r>
              <a:rPr lang="en-US" sz="2400" b="0" dirty="0"/>
              <a:t>For example, cost per FP where FP stands for Function Point </a:t>
            </a:r>
            <a:r>
              <a:rPr lang="en-US" sz="2400" b="0" dirty="0" smtClean="0"/>
              <a:t>Metric.</a:t>
            </a: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Metrics"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409413542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200" dirty="0" smtClean="0"/>
              <a:t>Types </a:t>
            </a:r>
            <a:r>
              <a:rPr lang="en-IN" sz="2200" dirty="0"/>
              <a:t>of Metrics</a:t>
            </a:r>
          </a:p>
          <a:p>
            <a:pPr lvl="1">
              <a:lnSpc>
                <a:spcPct val="150000"/>
              </a:lnSpc>
              <a:spcBef>
                <a:spcPts val="0"/>
              </a:spcBef>
            </a:pPr>
            <a:r>
              <a:rPr lang="en-US" sz="2200" dirty="0" smtClean="0"/>
              <a:t>Project metrics: </a:t>
            </a:r>
            <a:r>
              <a:rPr lang="en-US" sz="2200" b="0" dirty="0" smtClean="0"/>
              <a:t>Project metrics are the metrics used by the </a:t>
            </a:r>
            <a:r>
              <a:rPr lang="en-US" sz="2200" dirty="0" smtClean="0"/>
              <a:t>project manager to check the project's progress. </a:t>
            </a:r>
          </a:p>
          <a:p>
            <a:pPr lvl="2">
              <a:lnSpc>
                <a:spcPct val="150000"/>
              </a:lnSpc>
              <a:spcBef>
                <a:spcPts val="0"/>
              </a:spcBef>
            </a:pPr>
            <a:r>
              <a:rPr lang="en-US" sz="2200" b="0" dirty="0" smtClean="0"/>
              <a:t>Data from the past projects are used to collect various metrics, like time and cost; these estimates are used as a base of new software. </a:t>
            </a:r>
          </a:p>
          <a:p>
            <a:pPr lvl="2">
              <a:lnSpc>
                <a:spcPct val="150000"/>
              </a:lnSpc>
              <a:spcBef>
                <a:spcPts val="0"/>
              </a:spcBef>
            </a:pPr>
            <a:r>
              <a:rPr lang="en-US" sz="2200" b="0" dirty="0" smtClean="0"/>
              <a:t>Note that as the project proceeds, the project manager will check its progress from time-to-time and will compare the effort, cost and time with the original effort, cost and time. Also understand that these metrics are used to decrease the development costs, time efforts and risks. </a:t>
            </a:r>
          </a:p>
          <a:p>
            <a:pPr lvl="2">
              <a:lnSpc>
                <a:spcPct val="150000"/>
              </a:lnSpc>
              <a:spcBef>
                <a:spcPts val="0"/>
              </a:spcBef>
            </a:pPr>
            <a:r>
              <a:rPr lang="en-US" sz="2200" b="0" dirty="0" smtClean="0"/>
              <a:t>The project quality can also be improved. As quality improves, the number of errors and time, as well as cost required, is also reduced.</a:t>
            </a:r>
            <a:endParaRPr lang="en-US" sz="22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Metrics"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398498552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400" dirty="0" smtClean="0"/>
              <a:t>Advantage </a:t>
            </a:r>
            <a:r>
              <a:rPr lang="en-IN" sz="2400" dirty="0"/>
              <a:t>of Software Metrics</a:t>
            </a:r>
          </a:p>
          <a:p>
            <a:pPr lvl="1">
              <a:lnSpc>
                <a:spcPct val="150000"/>
              </a:lnSpc>
              <a:spcBef>
                <a:spcPts val="0"/>
              </a:spcBef>
            </a:pPr>
            <a:r>
              <a:rPr lang="en-US" sz="2400" b="0" dirty="0"/>
              <a:t>Comparative study of various design methodology of software </a:t>
            </a:r>
            <a:r>
              <a:rPr lang="en-US" sz="2400" b="0" dirty="0" smtClean="0"/>
              <a:t>systems. </a:t>
            </a:r>
          </a:p>
          <a:p>
            <a:pPr lvl="1">
              <a:lnSpc>
                <a:spcPct val="150000"/>
              </a:lnSpc>
              <a:spcBef>
                <a:spcPts val="0"/>
              </a:spcBef>
            </a:pPr>
            <a:r>
              <a:rPr lang="en-US" sz="2400" b="0" dirty="0" smtClean="0"/>
              <a:t>For </a:t>
            </a:r>
            <a:r>
              <a:rPr lang="en-US" sz="2400" b="0" dirty="0"/>
              <a:t>analysis, comparison, and critical study of different programming language </a:t>
            </a:r>
            <a:r>
              <a:rPr lang="en-US" sz="2400" b="0" dirty="0" smtClean="0"/>
              <a:t>concerning </a:t>
            </a:r>
            <a:r>
              <a:rPr lang="en-IN" sz="2400" b="0" dirty="0" smtClean="0"/>
              <a:t>their characteristics.</a:t>
            </a:r>
          </a:p>
          <a:p>
            <a:pPr lvl="1">
              <a:lnSpc>
                <a:spcPct val="150000"/>
              </a:lnSpc>
              <a:spcBef>
                <a:spcPts val="0"/>
              </a:spcBef>
            </a:pPr>
            <a:r>
              <a:rPr lang="en-US" sz="2400" b="0" dirty="0" smtClean="0"/>
              <a:t>In </a:t>
            </a:r>
            <a:r>
              <a:rPr lang="en-US" sz="2400" b="0" dirty="0"/>
              <a:t>comparing and evaluating the capabilities and productivity of people involved in </a:t>
            </a:r>
            <a:r>
              <a:rPr lang="en-US" sz="2400" b="0" dirty="0" smtClean="0"/>
              <a:t>software </a:t>
            </a:r>
            <a:r>
              <a:rPr lang="en-IN" sz="2400" b="0" dirty="0" smtClean="0"/>
              <a:t>development.</a:t>
            </a:r>
          </a:p>
          <a:p>
            <a:pPr lvl="1">
              <a:lnSpc>
                <a:spcPct val="150000"/>
              </a:lnSpc>
              <a:spcBef>
                <a:spcPts val="0"/>
              </a:spcBef>
            </a:pPr>
            <a:r>
              <a:rPr lang="en-US" sz="2400" b="0" dirty="0" smtClean="0"/>
              <a:t>In </a:t>
            </a:r>
            <a:r>
              <a:rPr lang="en-US" sz="2400" b="0" dirty="0"/>
              <a:t>the preparation of software quality </a:t>
            </a:r>
            <a:r>
              <a:rPr lang="en-US" sz="2400" b="0" dirty="0" smtClean="0"/>
              <a:t>specifications.</a:t>
            </a:r>
          </a:p>
          <a:p>
            <a:pPr lvl="1">
              <a:lnSpc>
                <a:spcPct val="150000"/>
              </a:lnSpc>
              <a:spcBef>
                <a:spcPts val="0"/>
              </a:spcBef>
            </a:pPr>
            <a:r>
              <a:rPr lang="en-US" sz="2400" b="0" dirty="0" smtClean="0"/>
              <a:t>In </a:t>
            </a:r>
            <a:r>
              <a:rPr lang="en-US" sz="2400" b="0" dirty="0"/>
              <a:t>the verification of compliance of software systems requirements and </a:t>
            </a:r>
            <a:r>
              <a:rPr lang="en-US" sz="2400" b="0" dirty="0" smtClean="0"/>
              <a:t>specifications.</a:t>
            </a:r>
          </a:p>
          <a:p>
            <a:pPr lvl="1">
              <a:lnSpc>
                <a:spcPct val="150000"/>
              </a:lnSpc>
              <a:spcBef>
                <a:spcPts val="0"/>
              </a:spcBef>
            </a:pPr>
            <a:r>
              <a:rPr lang="en-US" sz="2400" b="0" dirty="0" smtClean="0"/>
              <a:t>In </a:t>
            </a:r>
            <a:r>
              <a:rPr lang="en-US" sz="2400" b="0" dirty="0"/>
              <a:t>making inference about the effort to be put in the design and development of </a:t>
            </a:r>
            <a:r>
              <a:rPr lang="en-US" sz="2400" b="0" dirty="0" smtClean="0"/>
              <a:t>the </a:t>
            </a:r>
            <a:r>
              <a:rPr lang="en-IN" sz="2400" b="0" dirty="0" smtClean="0"/>
              <a:t>software systems.</a:t>
            </a: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Metrics"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421848677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400" dirty="0" smtClean="0"/>
              <a:t>Advantage </a:t>
            </a:r>
            <a:r>
              <a:rPr lang="en-IN" sz="2400" dirty="0"/>
              <a:t>of Software Metrics</a:t>
            </a:r>
          </a:p>
          <a:p>
            <a:pPr lvl="1">
              <a:lnSpc>
                <a:spcPct val="150000"/>
              </a:lnSpc>
              <a:spcBef>
                <a:spcPts val="0"/>
              </a:spcBef>
            </a:pPr>
            <a:r>
              <a:rPr lang="en-US" sz="2400" b="0" dirty="0" smtClean="0"/>
              <a:t>In </a:t>
            </a:r>
            <a:r>
              <a:rPr lang="en-US" sz="2400" b="0" dirty="0"/>
              <a:t>getting an idea about the complexity of the </a:t>
            </a:r>
            <a:r>
              <a:rPr lang="en-US" sz="2400" b="0" dirty="0" smtClean="0"/>
              <a:t>code.</a:t>
            </a:r>
          </a:p>
          <a:p>
            <a:pPr lvl="1">
              <a:lnSpc>
                <a:spcPct val="150000"/>
              </a:lnSpc>
              <a:spcBef>
                <a:spcPts val="0"/>
              </a:spcBef>
            </a:pPr>
            <a:r>
              <a:rPr lang="en-US" sz="2400" b="0" dirty="0" smtClean="0"/>
              <a:t>In </a:t>
            </a:r>
            <a:r>
              <a:rPr lang="en-US" sz="2400" b="0" dirty="0"/>
              <a:t>taking decisions regarding further division of a complex module is to be </a:t>
            </a:r>
            <a:r>
              <a:rPr lang="en-US" sz="2400" b="0" dirty="0" smtClean="0"/>
              <a:t>one </a:t>
            </a:r>
            <a:r>
              <a:rPr lang="en-US" sz="2400" b="0" dirty="0"/>
              <a:t>or </a:t>
            </a:r>
            <a:r>
              <a:rPr lang="en-US" sz="2400" b="0" dirty="0" smtClean="0"/>
              <a:t>not.</a:t>
            </a:r>
          </a:p>
          <a:p>
            <a:pPr lvl="1">
              <a:lnSpc>
                <a:spcPct val="150000"/>
              </a:lnSpc>
              <a:spcBef>
                <a:spcPts val="0"/>
              </a:spcBef>
            </a:pPr>
            <a:r>
              <a:rPr lang="en-US" sz="2400" b="0" dirty="0" smtClean="0"/>
              <a:t>In </a:t>
            </a:r>
            <a:r>
              <a:rPr lang="en-US" sz="2400" b="0" dirty="0"/>
              <a:t>guiding resource manager for their proper </a:t>
            </a:r>
            <a:r>
              <a:rPr lang="en-US" sz="2400" b="0" dirty="0" smtClean="0"/>
              <a:t>utilization.</a:t>
            </a:r>
          </a:p>
          <a:p>
            <a:pPr lvl="1">
              <a:lnSpc>
                <a:spcPct val="150000"/>
              </a:lnSpc>
              <a:spcBef>
                <a:spcPts val="0"/>
              </a:spcBef>
            </a:pPr>
            <a:r>
              <a:rPr lang="en-US" sz="2400" b="0" dirty="0" smtClean="0"/>
              <a:t>In </a:t>
            </a:r>
            <a:r>
              <a:rPr lang="en-US" sz="2400" b="0" dirty="0"/>
              <a:t>comparison and making design tradeoffs between software development </a:t>
            </a:r>
            <a:r>
              <a:rPr lang="en-US" sz="2400" b="0" dirty="0" smtClean="0"/>
              <a:t>and </a:t>
            </a:r>
            <a:r>
              <a:rPr lang="en-IN" sz="2400" b="0" dirty="0" smtClean="0"/>
              <a:t>maintenance cost.</a:t>
            </a:r>
          </a:p>
          <a:p>
            <a:pPr lvl="1">
              <a:lnSpc>
                <a:spcPct val="150000"/>
              </a:lnSpc>
              <a:spcBef>
                <a:spcPts val="0"/>
              </a:spcBef>
            </a:pPr>
            <a:r>
              <a:rPr lang="en-US" sz="2400" b="0" dirty="0" smtClean="0"/>
              <a:t>In </a:t>
            </a:r>
            <a:r>
              <a:rPr lang="en-US" sz="2400" b="0" dirty="0"/>
              <a:t>providing feedback to software managers about the progress and quality during </a:t>
            </a:r>
            <a:r>
              <a:rPr lang="en-US" sz="2400" b="0" dirty="0" smtClean="0"/>
              <a:t>various phases </a:t>
            </a:r>
            <a:r>
              <a:rPr lang="en-US" sz="2400" b="0" dirty="0"/>
              <a:t>of the software development life </a:t>
            </a:r>
            <a:r>
              <a:rPr lang="en-US" sz="2400" b="0" dirty="0" smtClean="0"/>
              <a:t>cycle.</a:t>
            </a:r>
          </a:p>
          <a:p>
            <a:pPr lvl="1">
              <a:lnSpc>
                <a:spcPct val="150000"/>
              </a:lnSpc>
              <a:spcBef>
                <a:spcPts val="0"/>
              </a:spcBef>
            </a:pPr>
            <a:r>
              <a:rPr lang="en-US" sz="2400" b="0" dirty="0" smtClean="0"/>
              <a:t>In </a:t>
            </a:r>
            <a:r>
              <a:rPr lang="en-US" sz="2400" b="0" dirty="0"/>
              <a:t>the allocation of testing resources for testing the code.</a:t>
            </a: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Metrics"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53731477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LIRIS">
  <a:themeElements>
    <a:clrScheme name="LIRIS 8">
      <a:dk1>
        <a:srgbClr val="174A7C"/>
      </a:dk1>
      <a:lt1>
        <a:srgbClr val="EDEDF3"/>
      </a:lt1>
      <a:dk2>
        <a:srgbClr val="FFFFFF"/>
      </a:dk2>
      <a:lt2>
        <a:srgbClr val="878EAF"/>
      </a:lt2>
      <a:accent1>
        <a:srgbClr val="007772"/>
      </a:accent1>
      <a:accent2>
        <a:srgbClr val="231F20"/>
      </a:accent2>
      <a:accent3>
        <a:srgbClr val="F4F4F8"/>
      </a:accent3>
      <a:accent4>
        <a:srgbClr val="123E69"/>
      </a:accent4>
      <a:accent5>
        <a:srgbClr val="AABDBC"/>
      </a:accent5>
      <a:accent6>
        <a:srgbClr val="1F1B1C"/>
      </a:accent6>
      <a:hlink>
        <a:srgbClr val="D61353"/>
      </a:hlink>
      <a:folHlink>
        <a:srgbClr val="570050"/>
      </a:folHlink>
    </a:clrScheme>
    <a:fontScheme name="LIRIS">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IRI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IRI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IRI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IRI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IRI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IRIS 6">
        <a:dk1>
          <a:srgbClr val="174A7C"/>
        </a:dk1>
        <a:lt1>
          <a:srgbClr val="EBEBF1"/>
        </a:lt1>
        <a:dk2>
          <a:srgbClr val="00539F"/>
        </a:dk2>
        <a:lt2>
          <a:srgbClr val="878EAF"/>
        </a:lt2>
        <a:accent1>
          <a:srgbClr val="1E613C"/>
        </a:accent1>
        <a:accent2>
          <a:srgbClr val="55004E"/>
        </a:accent2>
        <a:accent3>
          <a:srgbClr val="F3F3F7"/>
        </a:accent3>
        <a:accent4>
          <a:srgbClr val="123E69"/>
        </a:accent4>
        <a:accent5>
          <a:srgbClr val="ABB7AF"/>
        </a:accent5>
        <a:accent6>
          <a:srgbClr val="4C0046"/>
        </a:accent6>
        <a:hlink>
          <a:srgbClr val="C06616"/>
        </a:hlink>
        <a:folHlink>
          <a:srgbClr val="9E0A0F"/>
        </a:folHlink>
      </a:clrScheme>
      <a:clrMap bg1="lt1" tx1="dk1" bg2="lt2" tx2="dk2" accent1="accent1" accent2="accent2" accent3="accent3" accent4="accent4" accent5="accent5" accent6="accent6" hlink="hlink" folHlink="folHlink"/>
    </a:extraClrScheme>
    <a:extraClrScheme>
      <a:clrScheme name="LIRIS 7">
        <a:dk1>
          <a:srgbClr val="174A7C"/>
        </a:dk1>
        <a:lt1>
          <a:srgbClr val="EBEBF1"/>
        </a:lt1>
        <a:dk2>
          <a:srgbClr val="00539F"/>
        </a:dk2>
        <a:lt2>
          <a:srgbClr val="878EAF"/>
        </a:lt2>
        <a:accent1>
          <a:srgbClr val="D60153"/>
        </a:accent1>
        <a:accent2>
          <a:srgbClr val="55004E"/>
        </a:accent2>
        <a:accent3>
          <a:srgbClr val="F3F3F7"/>
        </a:accent3>
        <a:accent4>
          <a:srgbClr val="123E69"/>
        </a:accent4>
        <a:accent5>
          <a:srgbClr val="E8AAB3"/>
        </a:accent5>
        <a:accent6>
          <a:srgbClr val="4C0046"/>
        </a:accent6>
        <a:hlink>
          <a:srgbClr val="C06616"/>
        </a:hlink>
        <a:folHlink>
          <a:srgbClr val="9E0A0F"/>
        </a:folHlink>
      </a:clrScheme>
      <a:clrMap bg1="lt1" tx1="dk1" bg2="lt2" tx2="dk2" accent1="accent1" accent2="accent2" accent3="accent3" accent4="accent4" accent5="accent5" accent6="accent6" hlink="hlink" folHlink="folHlink"/>
    </a:extraClrScheme>
    <a:extraClrScheme>
      <a:clrScheme name="LIRIS 8">
        <a:dk1>
          <a:srgbClr val="174A7C"/>
        </a:dk1>
        <a:lt1>
          <a:srgbClr val="EDEDF3"/>
        </a:lt1>
        <a:dk2>
          <a:srgbClr val="FFFFFF"/>
        </a:dk2>
        <a:lt2>
          <a:srgbClr val="878EAF"/>
        </a:lt2>
        <a:accent1>
          <a:srgbClr val="007772"/>
        </a:accent1>
        <a:accent2>
          <a:srgbClr val="231F20"/>
        </a:accent2>
        <a:accent3>
          <a:srgbClr val="F4F4F8"/>
        </a:accent3>
        <a:accent4>
          <a:srgbClr val="123E69"/>
        </a:accent4>
        <a:accent5>
          <a:srgbClr val="AABDBC"/>
        </a:accent5>
        <a:accent6>
          <a:srgbClr val="1F1B1C"/>
        </a:accent6>
        <a:hlink>
          <a:srgbClr val="D61353"/>
        </a:hlink>
        <a:folHlink>
          <a:srgbClr val="57005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Level</Template>
  <TotalTime>15549</TotalTime>
  <Words>1581</Words>
  <Application>Microsoft Office PowerPoint</Application>
  <PresentationFormat>Custom</PresentationFormat>
  <Paragraphs>168</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Garamond</vt:lpstr>
      <vt:lpstr>Times New Roman</vt:lpstr>
      <vt:lpstr>Tinos</vt:lpstr>
      <vt:lpstr>Wingdings</vt:lpstr>
      <vt:lpstr>Wingdings 2</vt:lpstr>
      <vt:lpstr>LIRIS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Private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Pervasive Computing</dc:title>
  <dc:creator>Dejene Ejigu</dc:creator>
  <cp:lastModifiedBy>TOSHIBA</cp:lastModifiedBy>
  <cp:revision>1612</cp:revision>
  <dcterms:created xsi:type="dcterms:W3CDTF">2008-03-29T11:56:03Z</dcterms:created>
  <dcterms:modified xsi:type="dcterms:W3CDTF">2023-11-05T09:31:08Z</dcterms:modified>
</cp:coreProperties>
</file>