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4" r:id="rId1"/>
  </p:sldMasterIdLst>
  <p:notesMasterIdLst>
    <p:notesMasterId r:id="rId11"/>
  </p:notesMasterIdLst>
  <p:handoutMasterIdLst>
    <p:handoutMasterId r:id="rId12"/>
  </p:handoutMasterIdLst>
  <p:sldIdLst>
    <p:sldId id="468" r:id="rId2"/>
    <p:sldId id="414" r:id="rId3"/>
    <p:sldId id="469" r:id="rId4"/>
    <p:sldId id="470" r:id="rId5"/>
    <p:sldId id="471" r:id="rId6"/>
    <p:sldId id="472" r:id="rId7"/>
    <p:sldId id="473" r:id="rId8"/>
    <p:sldId id="474" r:id="rId9"/>
    <p:sldId id="475" r:id="rId10"/>
  </p:sldIdLst>
  <p:sldSz cx="12190413" cy="6858000"/>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006600"/>
    <a:srgbClr val="FFFFB1"/>
    <a:srgbClr val="5EF1FC"/>
    <a:srgbClr val="CCCCFF"/>
    <a:srgbClr val="99CCFF"/>
    <a:srgbClr val="FFFC1A"/>
    <a:srgbClr val="969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7491" autoAdjust="0"/>
  </p:normalViewPr>
  <p:slideViewPr>
    <p:cSldViewPr>
      <p:cViewPr varScale="1">
        <p:scale>
          <a:sx n="67" d="100"/>
          <a:sy n="67" d="100"/>
        </p:scale>
        <p:origin x="612"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8436"/>
    </p:cViewPr>
  </p:sorterViewPr>
  <p:notesViewPr>
    <p:cSldViewPr>
      <p:cViewPr varScale="1">
        <p:scale>
          <a:sx n="60" d="100"/>
          <a:sy n="60"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870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870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870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74BCE9-9233-4BEC-B3BB-DD2127D6AE5C}" type="slidenum">
              <a:rPr lang="fr-FR"/>
              <a:pPr>
                <a:defRPr/>
              </a:pPr>
              <a:t>‹#›</a:t>
            </a:fld>
            <a:endParaRPr lang="fr-FR"/>
          </a:p>
        </p:txBody>
      </p:sp>
    </p:spTree>
    <p:extLst>
      <p:ext uri="{BB962C8B-B14F-4D97-AF65-F5344CB8AC3E}">
        <p14:creationId xmlns:p14="http://schemas.microsoft.com/office/powerpoint/2010/main" val="2321705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fr-FR"/>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fr-FR"/>
          </a:p>
        </p:txBody>
      </p:sp>
      <p:sp>
        <p:nvSpPr>
          <p:cNvPr id="117764"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fr-FR"/>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2DB0298-8D5C-44A3-A5AF-D8EB7E10F4FC}" type="slidenum">
              <a:rPr lang="fr-FR"/>
              <a:pPr>
                <a:defRPr/>
              </a:pPr>
              <a:t>‹#›</a:t>
            </a:fld>
            <a:endParaRPr lang="fr-FR"/>
          </a:p>
        </p:txBody>
      </p:sp>
    </p:spTree>
    <p:extLst>
      <p:ext uri="{BB962C8B-B14F-4D97-AF65-F5344CB8AC3E}">
        <p14:creationId xmlns:p14="http://schemas.microsoft.com/office/powerpoint/2010/main" val="24282094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62DB0298-8D5C-44A3-A5AF-D8EB7E10F4FC}" type="slidenum">
              <a:rPr lang="fr-FR" smtClean="0"/>
              <a:pPr>
                <a:defRPr/>
              </a:pPr>
              <a:t>1</a:t>
            </a:fld>
            <a:endParaRPr lang="fr-FR"/>
          </a:p>
        </p:txBody>
      </p:sp>
    </p:spTree>
    <p:extLst>
      <p:ext uri="{BB962C8B-B14F-4D97-AF65-F5344CB8AC3E}">
        <p14:creationId xmlns:p14="http://schemas.microsoft.com/office/powerpoint/2010/main" val="761725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475925"/>
            <a:ext cx="10361851" cy="779026"/>
          </a:xfr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8192" y="188914"/>
            <a:ext cx="2069224" cy="6029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1744" y="188914"/>
            <a:ext cx="8292021" cy="6029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9574" y="188914"/>
            <a:ext cx="10943859" cy="777875"/>
          </a:xfrm>
        </p:spPr>
        <p:txBody>
          <a:bodyPr/>
          <a:lstStyle/>
          <a:p>
            <a:r>
              <a:rPr lang="en-US"/>
              <a:t>Click to edit Master title style</a:t>
            </a:r>
          </a:p>
        </p:txBody>
      </p:sp>
      <p:sp>
        <p:nvSpPr>
          <p:cNvPr id="3" name="Content Placeholder 2"/>
          <p:cNvSpPr>
            <a:spLocks noGrp="1"/>
          </p:cNvSpPr>
          <p:nvPr>
            <p:ph sz="quarter" idx="1"/>
          </p:nvPr>
        </p:nvSpPr>
        <p:spPr>
          <a:xfrm>
            <a:off x="431744"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6793" y="112553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1744"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6793" y="3748088"/>
            <a:ext cx="5561876" cy="2470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86558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1744"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125538"/>
            <a:ext cx="5561876" cy="5092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456625"/>
            <a:ext cx="10971372" cy="7790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1002308"/>
            <a:ext cx="4010562" cy="43279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934546"/>
            <a:ext cx="7314248" cy="4327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fond_dia"/>
          <p:cNvPicPr>
            <a:picLocks noChangeAspect="1" noChangeArrowheads="1"/>
          </p:cNvPicPr>
          <p:nvPr userDrawn="1"/>
        </p:nvPicPr>
        <p:blipFill>
          <a:blip r:embed="rId15"/>
          <a:srcRect/>
          <a:stretch>
            <a:fillRect/>
          </a:stretch>
        </p:blipFill>
        <p:spPr bwMode="auto">
          <a:xfrm>
            <a:off x="0" y="0"/>
            <a:ext cx="12190413" cy="6859588"/>
          </a:xfrm>
          <a:prstGeom prst="rect">
            <a:avLst/>
          </a:prstGeom>
          <a:noFill/>
          <a:ln w="9525">
            <a:noFill/>
            <a:miter lim="800000"/>
            <a:headEnd/>
            <a:tailEnd/>
          </a:ln>
        </p:spPr>
      </p:pic>
      <p:sp>
        <p:nvSpPr>
          <p:cNvPr id="3075" name="AutoShape 15"/>
          <p:cNvSpPr>
            <a:spLocks noGrp="1" noChangeArrowheads="1"/>
          </p:cNvSpPr>
          <p:nvPr>
            <p:ph type="title"/>
          </p:nvPr>
        </p:nvSpPr>
        <p:spPr bwMode="auto">
          <a:xfrm>
            <a:off x="719574" y="188914"/>
            <a:ext cx="10943859" cy="777875"/>
          </a:xfrm>
          <a:prstGeom prst="roundRect">
            <a:avLst>
              <a:gd name="adj" fmla="val 50000"/>
            </a:avLst>
          </a:prstGeom>
          <a:solidFill>
            <a:schemeClr val="tx1"/>
          </a:solidFill>
          <a:ln w="9525">
            <a:noFill/>
            <a:round/>
            <a:headEnd/>
            <a:tailEnd/>
          </a:ln>
        </p:spPr>
        <p:txBody>
          <a:bodyPr vert="horz" wrap="square" lIns="180000" tIns="0" rIns="180000" bIns="0" numCol="1" anchor="ctr" anchorCtr="0" compatLnSpc="1">
            <a:prstTxWarp prst="textNoShape">
              <a:avLst/>
            </a:prstTxWarp>
            <a:spAutoFit/>
          </a:bodyPr>
          <a:lstStyle/>
          <a:p>
            <a:pPr lvl="0"/>
            <a:r>
              <a:rPr lang="fr-FR"/>
              <a:t>Cliquez pour modifier le style du titre</a:t>
            </a:r>
          </a:p>
        </p:txBody>
      </p:sp>
      <p:sp>
        <p:nvSpPr>
          <p:cNvPr id="3076" name="Rectangle 16"/>
          <p:cNvSpPr>
            <a:spLocks noGrp="1" noChangeArrowheads="1"/>
          </p:cNvSpPr>
          <p:nvPr>
            <p:ph type="body" idx="1"/>
          </p:nvPr>
        </p:nvSpPr>
        <p:spPr bwMode="auto">
          <a:xfrm>
            <a:off x="431744" y="1125538"/>
            <a:ext cx="11326925" cy="5092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hf sldNum="0" hdr="0" ftr="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Garamond" pitchFamily="18" charset="0"/>
        </a:defRPr>
      </a:lvl2pPr>
      <a:lvl3pPr algn="ctr" rtl="0" eaLnBrk="0" fontAlgn="base" hangingPunct="0">
        <a:spcBef>
          <a:spcPct val="0"/>
        </a:spcBef>
        <a:spcAft>
          <a:spcPct val="0"/>
        </a:spcAft>
        <a:defRPr sz="3600" b="1">
          <a:solidFill>
            <a:schemeClr val="bg1"/>
          </a:solidFill>
          <a:latin typeface="Garamond" pitchFamily="18" charset="0"/>
        </a:defRPr>
      </a:lvl3pPr>
      <a:lvl4pPr algn="ctr" rtl="0" eaLnBrk="0" fontAlgn="base" hangingPunct="0">
        <a:spcBef>
          <a:spcPct val="0"/>
        </a:spcBef>
        <a:spcAft>
          <a:spcPct val="0"/>
        </a:spcAft>
        <a:defRPr sz="3600" b="1">
          <a:solidFill>
            <a:schemeClr val="bg1"/>
          </a:solidFill>
          <a:latin typeface="Garamond" pitchFamily="18" charset="0"/>
        </a:defRPr>
      </a:lvl4pPr>
      <a:lvl5pPr algn="ctr" rtl="0" eaLnBrk="0" fontAlgn="base" hangingPunct="0">
        <a:spcBef>
          <a:spcPct val="0"/>
        </a:spcBef>
        <a:spcAft>
          <a:spcPct val="0"/>
        </a:spcAft>
        <a:defRPr sz="3600" b="1">
          <a:solidFill>
            <a:schemeClr val="bg1"/>
          </a:solidFill>
          <a:latin typeface="Garamond" pitchFamily="18" charset="0"/>
        </a:defRPr>
      </a:lvl5pPr>
      <a:lvl6pPr marL="457200" algn="ctr" rtl="0" fontAlgn="base">
        <a:spcBef>
          <a:spcPct val="0"/>
        </a:spcBef>
        <a:spcAft>
          <a:spcPct val="0"/>
        </a:spcAft>
        <a:defRPr sz="3600" b="1">
          <a:solidFill>
            <a:schemeClr val="bg1"/>
          </a:solidFill>
          <a:latin typeface="Garamond" pitchFamily="18" charset="0"/>
        </a:defRPr>
      </a:lvl6pPr>
      <a:lvl7pPr marL="914400" algn="ctr" rtl="0" fontAlgn="base">
        <a:spcBef>
          <a:spcPct val="0"/>
        </a:spcBef>
        <a:spcAft>
          <a:spcPct val="0"/>
        </a:spcAft>
        <a:defRPr sz="3600" b="1">
          <a:solidFill>
            <a:schemeClr val="bg1"/>
          </a:solidFill>
          <a:latin typeface="Garamond" pitchFamily="18" charset="0"/>
        </a:defRPr>
      </a:lvl7pPr>
      <a:lvl8pPr marL="1371600" algn="ctr" rtl="0" fontAlgn="base">
        <a:spcBef>
          <a:spcPct val="0"/>
        </a:spcBef>
        <a:spcAft>
          <a:spcPct val="0"/>
        </a:spcAft>
        <a:defRPr sz="3600" b="1">
          <a:solidFill>
            <a:schemeClr val="bg1"/>
          </a:solidFill>
          <a:latin typeface="Garamond" pitchFamily="18" charset="0"/>
        </a:defRPr>
      </a:lvl8pPr>
      <a:lvl9pPr marL="1828800" algn="ctr" rtl="0" fontAlgn="base">
        <a:spcBef>
          <a:spcPct val="0"/>
        </a:spcBef>
        <a:spcAft>
          <a:spcPct val="0"/>
        </a:spcAft>
        <a:defRPr sz="3600" b="1">
          <a:solidFill>
            <a:schemeClr val="bg1"/>
          </a:solidFill>
          <a:latin typeface="Garamond" pitchFamily="18" charset="0"/>
        </a:defRPr>
      </a:lvl9pPr>
    </p:titleStyle>
    <p:bodyStyle>
      <a:lvl1pPr marL="263525" indent="-263525" algn="just" rtl="0" eaLnBrk="0" fontAlgn="base" hangingPunct="0">
        <a:spcBef>
          <a:spcPct val="20000"/>
        </a:spcBef>
        <a:spcAft>
          <a:spcPct val="0"/>
        </a:spcAft>
        <a:buSzPct val="150000"/>
        <a:buBlip>
          <a:blip r:embed="rId16"/>
        </a:buBlip>
        <a:defRPr sz="2500" b="1">
          <a:solidFill>
            <a:srgbClr val="1E4C7C"/>
          </a:solidFill>
          <a:latin typeface="+mn-lt"/>
          <a:ea typeface="+mn-ea"/>
          <a:cs typeface="+mn-cs"/>
        </a:defRPr>
      </a:lvl1pPr>
      <a:lvl2pPr marL="628650" indent="-185738" algn="just" rtl="0" eaLnBrk="0" fontAlgn="base" hangingPunct="0">
        <a:spcBef>
          <a:spcPct val="20000"/>
        </a:spcBef>
        <a:spcAft>
          <a:spcPct val="0"/>
        </a:spcAft>
        <a:buClr>
          <a:srgbClr val="FF0000"/>
        </a:buClr>
        <a:buSzPct val="90000"/>
        <a:buFont typeface="Wingdings 2" pitchFamily="18" charset="2"/>
        <a:buChar char=""/>
        <a:defRPr sz="2100" b="1">
          <a:solidFill>
            <a:srgbClr val="1E4C7C"/>
          </a:solidFill>
          <a:latin typeface="+mn-lt"/>
        </a:defRPr>
      </a:lvl2pPr>
      <a:lvl3pPr marL="982663" indent="-174625" algn="just" rtl="0" eaLnBrk="0" fontAlgn="base" hangingPunct="0">
        <a:spcBef>
          <a:spcPct val="20000"/>
        </a:spcBef>
        <a:spcAft>
          <a:spcPct val="0"/>
        </a:spcAft>
        <a:buSzPct val="80000"/>
        <a:buFont typeface="Wingdings 2" pitchFamily="18" charset="2"/>
        <a:buChar char=""/>
        <a:defRPr sz="1900" b="1">
          <a:solidFill>
            <a:srgbClr val="1E4C7C"/>
          </a:solidFill>
          <a:latin typeface="+mn-lt"/>
        </a:defRPr>
      </a:lvl3pPr>
      <a:lvl4pPr marL="1349375" indent="-187325" algn="just" rtl="0" eaLnBrk="0" fontAlgn="base" hangingPunct="0">
        <a:spcBef>
          <a:spcPct val="20000"/>
        </a:spcBef>
        <a:spcAft>
          <a:spcPct val="0"/>
        </a:spcAft>
        <a:buClr>
          <a:srgbClr val="3D445B"/>
        </a:buClr>
        <a:buSzPct val="80000"/>
        <a:buFont typeface="Wingdings 2" pitchFamily="18" charset="2"/>
        <a:buBlip>
          <a:blip r:embed="rId17"/>
        </a:buBlip>
        <a:defRPr sz="1900" i="1">
          <a:solidFill>
            <a:srgbClr val="1E4C7C"/>
          </a:solidFill>
          <a:latin typeface="+mn-lt"/>
        </a:defRPr>
      </a:lvl4pPr>
      <a:lvl5pPr marL="1703388" indent="-174625" algn="just" rtl="0" eaLnBrk="0" fontAlgn="base" hangingPunct="0">
        <a:spcBef>
          <a:spcPct val="20000"/>
        </a:spcBef>
        <a:spcAft>
          <a:spcPct val="0"/>
        </a:spcAft>
        <a:buSzPct val="75000"/>
        <a:buBlip>
          <a:blip r:embed="rId18"/>
        </a:buBlip>
        <a:defRPr sz="1600">
          <a:solidFill>
            <a:srgbClr val="1E4C7C"/>
          </a:solidFill>
          <a:latin typeface="+mn-lt"/>
        </a:defRPr>
      </a:lvl5pPr>
      <a:lvl6pPr marL="2160588" indent="-174625" algn="just" rtl="0" fontAlgn="base">
        <a:spcBef>
          <a:spcPct val="20000"/>
        </a:spcBef>
        <a:spcAft>
          <a:spcPct val="0"/>
        </a:spcAft>
        <a:buSzPct val="75000"/>
        <a:buBlip>
          <a:blip r:embed="rId18"/>
        </a:buBlip>
        <a:defRPr sz="1600">
          <a:solidFill>
            <a:srgbClr val="1E4C7C"/>
          </a:solidFill>
          <a:latin typeface="+mn-lt"/>
        </a:defRPr>
      </a:lvl6pPr>
      <a:lvl7pPr marL="2617788" indent="-174625" algn="just" rtl="0" fontAlgn="base">
        <a:spcBef>
          <a:spcPct val="20000"/>
        </a:spcBef>
        <a:spcAft>
          <a:spcPct val="0"/>
        </a:spcAft>
        <a:buSzPct val="75000"/>
        <a:buBlip>
          <a:blip r:embed="rId18"/>
        </a:buBlip>
        <a:defRPr sz="1600">
          <a:solidFill>
            <a:srgbClr val="1E4C7C"/>
          </a:solidFill>
          <a:latin typeface="+mn-lt"/>
        </a:defRPr>
      </a:lvl7pPr>
      <a:lvl8pPr marL="3074988" indent="-174625" algn="just" rtl="0" fontAlgn="base">
        <a:spcBef>
          <a:spcPct val="20000"/>
        </a:spcBef>
        <a:spcAft>
          <a:spcPct val="0"/>
        </a:spcAft>
        <a:buSzPct val="75000"/>
        <a:buBlip>
          <a:blip r:embed="rId18"/>
        </a:buBlip>
        <a:defRPr sz="1600">
          <a:solidFill>
            <a:srgbClr val="1E4C7C"/>
          </a:solidFill>
          <a:latin typeface="+mn-lt"/>
        </a:defRPr>
      </a:lvl8pPr>
      <a:lvl9pPr marL="3532188" indent="-174625" algn="just" rtl="0" fontAlgn="base">
        <a:spcBef>
          <a:spcPct val="20000"/>
        </a:spcBef>
        <a:spcAft>
          <a:spcPct val="0"/>
        </a:spcAft>
        <a:buSzPct val="75000"/>
        <a:buBlip>
          <a:blip r:embed="rId18"/>
        </a:buBlip>
        <a:defRPr sz="1600">
          <a:solidFill>
            <a:srgbClr val="1E4C7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noChangeArrowheads="1"/>
          </p:cNvSpPr>
          <p:nvPr/>
        </p:nvSpPr>
        <p:spPr>
          <a:xfrm>
            <a:off x="-1" y="6416286"/>
            <a:ext cx="12190413" cy="441268"/>
          </a:xfrm>
          <a:prstGeom prst="rect">
            <a:avLst/>
          </a:prstGeom>
          <a:solidFill>
            <a:srgbClr val="C00000"/>
          </a:solidFill>
        </p:spPr>
        <p:txBody>
          <a:bodyPr/>
          <a:lstStyle/>
          <a:p>
            <a:pPr fontAlgn="auto">
              <a:lnSpc>
                <a:spcPct val="90000"/>
              </a:lnSpc>
              <a:spcAft>
                <a:spcPts val="0"/>
              </a:spcAft>
              <a:defRPr/>
            </a:pPr>
            <a:r>
              <a:rPr lang="en-IN" altLang="zh-CN" sz="2400" b="1" dirty="0">
                <a:solidFill>
                  <a:schemeClr val="bg1"/>
                </a:solidFill>
                <a:latin typeface="Tinos"/>
                <a:ea typeface="+mj-ea"/>
                <a:cs typeface="+mj-cs"/>
              </a:rPr>
              <a:t>                                       </a:t>
            </a:r>
            <a:r>
              <a:rPr lang="en-US" altLang="zh-CN" sz="2400" b="1" dirty="0">
                <a:solidFill>
                  <a:schemeClr val="bg1"/>
                </a:solidFill>
                <a:latin typeface="Times New Roman" panose="02020603050405020304" pitchFamily="18" charset="0"/>
                <a:ea typeface="+mj-ea"/>
                <a:cs typeface="Times New Roman" panose="02020603050405020304" pitchFamily="18" charset="0"/>
              </a:rPr>
              <a:t> </a:t>
            </a:r>
            <a:endParaRPr lang="zh-CN" altLang="en-US" sz="2400" b="1" dirty="0">
              <a:solidFill>
                <a:schemeClr val="bg1"/>
              </a:solidFill>
              <a:latin typeface="Times New Roman" panose="02020603050405020304" pitchFamily="18" charset="0"/>
              <a:ea typeface="+mj-ea"/>
              <a:cs typeface="Times New Roman" panose="02020603050405020304" pitchFamily="18" charset="0"/>
            </a:endParaRPr>
          </a:p>
          <a:p>
            <a:pPr fontAlgn="auto">
              <a:lnSpc>
                <a:spcPct val="90000"/>
              </a:lnSpc>
              <a:spcAft>
                <a:spcPts val="0"/>
              </a:spcAft>
              <a:defRPr/>
            </a:pPr>
            <a:r>
              <a:rPr lang="en-IN" altLang="zh-CN" sz="2400" b="1" dirty="0">
                <a:solidFill>
                  <a:schemeClr val="bg1"/>
                </a:solidFill>
                <a:latin typeface="Tinos"/>
                <a:ea typeface="+mj-ea"/>
                <a:cs typeface="+mj-cs"/>
              </a:rPr>
              <a:t>                            					     		</a:t>
            </a:r>
            <a:endParaRPr lang="zh-CN" altLang="en-US" sz="2400" b="1" dirty="0">
              <a:solidFill>
                <a:schemeClr val="bg1"/>
              </a:solidFill>
              <a:latin typeface="Tinos"/>
            </a:endParaRPr>
          </a:p>
          <a:p>
            <a:pPr fontAlgn="auto">
              <a:lnSpc>
                <a:spcPct val="90000"/>
              </a:lnSpc>
              <a:spcAft>
                <a:spcPts val="0"/>
              </a:spcAft>
              <a:defRPr/>
            </a:pPr>
            <a:endParaRPr lang="en-IN" altLang="zh-CN" sz="2400" b="1" dirty="0">
              <a:solidFill>
                <a:schemeClr val="bg1"/>
              </a:solidFill>
              <a:latin typeface="Tinos"/>
              <a:ea typeface="+mj-ea"/>
              <a:cs typeface="+mj-cs"/>
            </a:endParaRPr>
          </a:p>
        </p:txBody>
      </p:sp>
      <p:sp>
        <p:nvSpPr>
          <p:cNvPr id="7" name="TextBox 6"/>
          <p:cNvSpPr txBox="1"/>
          <p:nvPr/>
        </p:nvSpPr>
        <p:spPr>
          <a:xfrm>
            <a:off x="406937" y="1325212"/>
            <a:ext cx="11376539" cy="4330416"/>
          </a:xfrm>
          <a:prstGeom prst="rect">
            <a:avLst/>
          </a:prstGeom>
          <a:noFill/>
        </p:spPr>
        <p:txBody>
          <a:bodyPr wrap="square">
            <a:spAutoFit/>
          </a:bodyPr>
          <a:lstStyle/>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School of Computing Science and Engineering</a:t>
            </a:r>
          </a:p>
          <a:p>
            <a:pPr algn="ctr" fontAlgn="auto">
              <a:lnSpc>
                <a:spcPct val="90000"/>
              </a:lnSpc>
              <a:spcAft>
                <a:spcPts val="0"/>
              </a:spcAft>
              <a:defRPr/>
            </a:pP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cs typeface="Times New Roman" panose="02020603050405020304" pitchFamily="18" charset="0"/>
              </a:rPr>
              <a:t>Program Name: </a:t>
            </a:r>
            <a:r>
              <a:rPr lang="en-US" altLang="zh-CN" sz="3400" b="1" dirty="0" err="1" smtClean="0">
                <a:latin typeface="Times New Roman" panose="02020603050405020304" pitchFamily="18" charset="0"/>
                <a:cs typeface="Times New Roman" panose="02020603050405020304" pitchFamily="18" charset="0"/>
              </a:rPr>
              <a:t>BTech</a:t>
            </a:r>
            <a:r>
              <a:rPr lang="en-US" altLang="zh-CN" sz="3400" b="1" dirty="0" smtClean="0">
                <a:latin typeface="Times New Roman" panose="02020603050405020304" pitchFamily="18" charset="0"/>
                <a:cs typeface="Times New Roman" panose="02020603050405020304" pitchFamily="18" charset="0"/>
              </a:rPr>
              <a:t> </a:t>
            </a:r>
            <a:r>
              <a:rPr lang="en-US" altLang="zh-CN" sz="3400" b="1" dirty="0">
                <a:latin typeface="Times New Roman" panose="02020603050405020304" pitchFamily="18" charset="0"/>
                <a:cs typeface="Times New Roman" panose="02020603050405020304" pitchFamily="18" charset="0"/>
              </a:rPr>
              <a:t>, </a:t>
            </a:r>
            <a:r>
              <a:rPr lang="en-US" altLang="zh-CN" sz="3400" b="1" dirty="0" smtClean="0">
                <a:latin typeface="Times New Roman" panose="02020603050405020304" pitchFamily="18" charset="0"/>
                <a:cs typeface="Times New Roman" panose="02020603050405020304" pitchFamily="18" charset="0"/>
              </a:rPr>
              <a:t>5 </a:t>
            </a:r>
            <a:r>
              <a:rPr lang="en-US" altLang="zh-CN" sz="3400" b="1" dirty="0">
                <a:latin typeface="Times New Roman" panose="02020603050405020304" pitchFamily="18" charset="0"/>
                <a:cs typeface="Times New Roman" panose="02020603050405020304" pitchFamily="18" charset="0"/>
              </a:rPr>
              <a:t>SEM</a:t>
            </a:r>
            <a:endParaRPr lang="en-IN"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Code : </a:t>
            </a:r>
            <a:r>
              <a:rPr lang="en-US" altLang="zh-CN" sz="3400" b="1" dirty="0" smtClean="0">
                <a:latin typeface="Times New Roman" panose="02020603050405020304" pitchFamily="18" charset="0"/>
                <a:ea typeface="+mj-ea"/>
                <a:cs typeface="Times New Roman" panose="02020603050405020304" pitchFamily="18" charset="0"/>
              </a:rPr>
              <a:t>E2UC502T</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     </a:t>
            </a:r>
          </a:p>
          <a:p>
            <a:pPr algn="ctr" fontAlgn="auto">
              <a:lnSpc>
                <a:spcPct val="90000"/>
              </a:lnSpc>
              <a:spcAft>
                <a:spcPts val="0"/>
              </a:spcAft>
              <a:defRPr/>
            </a:pPr>
            <a:r>
              <a:rPr lang="en-US" altLang="zh-CN" sz="3400" b="1" dirty="0">
                <a:latin typeface="Times New Roman" panose="02020603050405020304" pitchFamily="18" charset="0"/>
                <a:ea typeface="+mj-ea"/>
                <a:cs typeface="Times New Roman" panose="02020603050405020304" pitchFamily="18" charset="0"/>
              </a:rPr>
              <a:t>Course Name : </a:t>
            </a:r>
            <a:r>
              <a:rPr lang="en-IN" altLang="zh-CN" sz="3400" b="1" dirty="0" smtClean="0">
                <a:latin typeface="Times New Roman" panose="02020603050405020304" pitchFamily="18" charset="0"/>
                <a:ea typeface="+mj-ea"/>
                <a:cs typeface="Times New Roman" panose="02020603050405020304" pitchFamily="18" charset="0"/>
              </a:rPr>
              <a:t>Software Testing &amp; Quality Assurance</a:t>
            </a:r>
            <a:endParaRPr lang="en-IN" sz="3400" b="1" dirty="0">
              <a:latin typeface="Times New Roman" panose="02020603050405020304" pitchFamily="18" charset="0"/>
              <a:ea typeface="Calibri" panose="020F0502020204030204" pitchFamily="34" charset="0"/>
              <a:cs typeface="Times New Roman" panose="02020603050405020304" pitchFamily="18" charset="0"/>
            </a:endParaRPr>
          </a:p>
          <a:p>
            <a:pPr algn="ctr" fontAlgn="auto">
              <a:lnSpc>
                <a:spcPct val="90000"/>
              </a:lnSpc>
              <a:spcAft>
                <a:spcPts val="0"/>
              </a:spcAft>
              <a:defRPr/>
            </a:pPr>
            <a:r>
              <a:rPr lang="en-US" altLang="zh-CN" sz="3400" b="1" dirty="0" err="1" smtClean="0">
                <a:latin typeface="Times New Roman" panose="02020603050405020304" pitchFamily="18" charset="0"/>
                <a:ea typeface="+mj-ea"/>
                <a:cs typeface="Times New Roman" panose="02020603050405020304" pitchFamily="18" charset="0"/>
              </a:rPr>
              <a:t>Sofware</a:t>
            </a:r>
            <a:r>
              <a:rPr lang="en-US" altLang="zh-CN" sz="3400" b="1" dirty="0" smtClean="0">
                <a:latin typeface="Times New Roman" panose="02020603050405020304" pitchFamily="18" charset="0"/>
                <a:ea typeface="+mj-ea"/>
                <a:cs typeface="Times New Roman" panose="02020603050405020304" pitchFamily="18" charset="0"/>
              </a:rPr>
              <a:t> Testing </a:t>
            </a:r>
            <a:r>
              <a:rPr lang="en-US" altLang="zh-CN" sz="3400" b="1" dirty="0">
                <a:latin typeface="Times New Roman" panose="02020603050405020304" pitchFamily="18" charset="0"/>
                <a:ea typeface="+mj-ea"/>
                <a:cs typeface="Times New Roman" panose="02020603050405020304" pitchFamily="18" charset="0"/>
              </a:rPr>
              <a:t>Techniques and Strategies</a:t>
            </a:r>
            <a:endParaRPr lang="en-US" altLang="zh-CN" sz="3400" b="1" dirty="0">
              <a:latin typeface="Times New Roman" panose="02020603050405020304" pitchFamily="18" charset="0"/>
              <a:ea typeface="+mj-ea"/>
              <a:cs typeface="Times New Roman" panose="02020603050405020304" pitchFamily="18" charset="0"/>
            </a:endParaRPr>
          </a:p>
          <a:p>
            <a:pPr algn="ctr" fontAlgn="auto">
              <a:lnSpc>
                <a:spcPct val="90000"/>
              </a:lnSpc>
              <a:spcAft>
                <a:spcPts val="0"/>
              </a:spcAft>
              <a:defRPr/>
            </a:pPr>
            <a:endParaRPr lang="en-IN" altLang="zh-CN" sz="3400" b="1" dirty="0">
              <a:latin typeface="Times New Roman" panose="02020603050405020304" pitchFamily="18" charset="0"/>
              <a:cs typeface="Times New Roman" panose="02020603050405020304" pitchFamily="18" charset="0"/>
            </a:endParaRPr>
          </a:p>
          <a:p>
            <a:pPr algn="ctr" fontAlgn="auto">
              <a:lnSpc>
                <a:spcPct val="90000"/>
              </a:lnSpc>
              <a:spcAft>
                <a:spcPts val="0"/>
              </a:spcAft>
              <a:defRPr/>
            </a:pPr>
            <a:r>
              <a:rPr lang="en-IN" altLang="zh-CN" sz="3400" b="1" dirty="0" err="1">
                <a:latin typeface="Times New Roman" panose="02020603050405020304" pitchFamily="18" charset="0"/>
                <a:cs typeface="Times New Roman" panose="02020603050405020304" pitchFamily="18" charset="0"/>
              </a:rPr>
              <a:t>Dr.</a:t>
            </a:r>
            <a:r>
              <a:rPr lang="en-IN" altLang="zh-CN" sz="3400" b="1" dirty="0">
                <a:latin typeface="Times New Roman" panose="02020603050405020304" pitchFamily="18" charset="0"/>
                <a:cs typeface="Times New Roman" panose="02020603050405020304" pitchFamily="18" charset="0"/>
              </a:rPr>
              <a:t> </a:t>
            </a:r>
            <a:r>
              <a:rPr lang="en-IN" altLang="zh-CN" sz="3400" b="1" dirty="0" smtClean="0">
                <a:latin typeface="Times New Roman" panose="02020603050405020304" pitchFamily="18" charset="0"/>
                <a:cs typeface="Times New Roman" panose="02020603050405020304" pitchFamily="18" charset="0"/>
              </a:rPr>
              <a:t>Azath </a:t>
            </a:r>
            <a:r>
              <a:rPr lang="en-IN" altLang="zh-CN" sz="3400" b="1" dirty="0" err="1" smtClean="0">
                <a:latin typeface="Times New Roman" panose="02020603050405020304" pitchFamily="18" charset="0"/>
                <a:cs typeface="Times New Roman" panose="02020603050405020304" pitchFamily="18" charset="0"/>
              </a:rPr>
              <a:t>Hussain</a:t>
            </a:r>
            <a:r>
              <a:rPr lang="en-IN" altLang="zh-CN" sz="3400" b="1" dirty="0" smtClean="0">
                <a:latin typeface="Times New Roman" panose="02020603050405020304" pitchFamily="18" charset="0"/>
                <a:cs typeface="Times New Roman" panose="02020603050405020304" pitchFamily="18" charset="0"/>
              </a:rPr>
              <a:t> PhD.</a:t>
            </a:r>
            <a:endParaRPr lang="en-IN" altLang="zh-CN" sz="3400" b="1"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0AFFD3B6-9B5D-4C70-9CBF-44F2C97EB4AC}"/>
              </a:ext>
            </a:extLst>
          </p:cNvPr>
          <p:cNvGrpSpPr/>
          <p:nvPr/>
        </p:nvGrpSpPr>
        <p:grpSpPr>
          <a:xfrm>
            <a:off x="-15083" y="11271"/>
            <a:ext cx="12137867" cy="923805"/>
            <a:chOff x="-69650" y="10825"/>
            <a:chExt cx="12139448" cy="923925"/>
          </a:xfrm>
        </p:grpSpPr>
        <p:sp>
          <p:nvSpPr>
            <p:cNvPr id="6" name="Title 1"/>
            <p:cNvSpPr txBox="1">
              <a:spLocks noChangeArrowheads="1"/>
            </p:cNvSpPr>
            <p:nvPr/>
          </p:nvSpPr>
          <p:spPr>
            <a:xfrm>
              <a:off x="-69650" y="10825"/>
              <a:ext cx="12139448" cy="92392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Engineering</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8" name="Picture 7">
              <a:extLst>
                <a:ext uri="{FF2B5EF4-FFF2-40B4-BE49-F238E27FC236}">
                  <a16:creationId xmlns="" xmlns:a16="http://schemas.microsoft.com/office/drawing/2014/main" id="{F07B4116-1466-4E83-93B5-57B286D9E3B5}"/>
                </a:ext>
              </a:extLst>
            </p:cNvPr>
            <p:cNvPicPr>
              <a:picLocks noChangeAspect="1"/>
            </p:cNvPicPr>
            <p:nvPr/>
          </p:nvPicPr>
          <p:blipFill>
            <a:blip r:embed="rId3"/>
            <a:stretch>
              <a:fillRect/>
            </a:stretch>
          </p:blipFill>
          <p:spPr>
            <a:xfrm>
              <a:off x="-54565" y="18183"/>
              <a:ext cx="1464816" cy="902278"/>
            </a:xfrm>
            <a:prstGeom prst="rect">
              <a:avLst/>
            </a:prstGeom>
          </p:spPr>
        </p:pic>
      </p:grpSp>
    </p:spTree>
    <p:extLst>
      <p:ext uri="{BB962C8B-B14F-4D97-AF65-F5344CB8AC3E}">
        <p14:creationId xmlns:p14="http://schemas.microsoft.com/office/powerpoint/2010/main" val="17922655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200" dirty="0" smtClean="0"/>
              <a:t>Levels of Testing</a:t>
            </a:r>
            <a:endParaRPr lang="en-IN" sz="2200" dirty="0" smtClean="0"/>
          </a:p>
          <a:p>
            <a:pPr lvl="1">
              <a:lnSpc>
                <a:spcPct val="150000"/>
              </a:lnSpc>
              <a:spcBef>
                <a:spcPts val="0"/>
              </a:spcBef>
            </a:pPr>
            <a:r>
              <a:rPr lang="en-US" sz="2200" dirty="0" smtClean="0"/>
              <a:t>Software testing can </a:t>
            </a:r>
            <a:r>
              <a:rPr lang="en-US" sz="2200" dirty="0"/>
              <a:t>be performed at different levels of the software development process. Performing testing activities at multiple levels help in the early identification of bugs and better quality of software product. In this tutorial, we will be studying the different levels of testing namely – </a:t>
            </a:r>
            <a:endParaRPr lang="en-US" sz="2200" dirty="0" smtClean="0"/>
          </a:p>
          <a:p>
            <a:pPr lvl="2">
              <a:lnSpc>
                <a:spcPct val="150000"/>
              </a:lnSpc>
              <a:spcBef>
                <a:spcPts val="0"/>
              </a:spcBef>
            </a:pPr>
            <a:r>
              <a:rPr lang="en-US" sz="2200" dirty="0" smtClean="0"/>
              <a:t>Unit </a:t>
            </a:r>
            <a:r>
              <a:rPr lang="en-US" sz="2200" dirty="0"/>
              <a:t>Testing, </a:t>
            </a:r>
            <a:endParaRPr lang="en-US" sz="2200" dirty="0" smtClean="0"/>
          </a:p>
          <a:p>
            <a:pPr lvl="2">
              <a:lnSpc>
                <a:spcPct val="150000"/>
              </a:lnSpc>
              <a:spcBef>
                <a:spcPts val="0"/>
              </a:spcBef>
            </a:pPr>
            <a:r>
              <a:rPr lang="en-US" sz="2200" dirty="0" smtClean="0"/>
              <a:t>Integration </a:t>
            </a:r>
            <a:r>
              <a:rPr lang="en-US" sz="2200" dirty="0"/>
              <a:t>Testing, </a:t>
            </a:r>
            <a:endParaRPr lang="en-US" sz="2200" dirty="0" smtClean="0"/>
          </a:p>
          <a:p>
            <a:pPr lvl="2">
              <a:lnSpc>
                <a:spcPct val="150000"/>
              </a:lnSpc>
              <a:spcBef>
                <a:spcPts val="0"/>
              </a:spcBef>
            </a:pPr>
            <a:r>
              <a:rPr lang="en-US" sz="2200" dirty="0" smtClean="0"/>
              <a:t>System </a:t>
            </a:r>
            <a:r>
              <a:rPr lang="en-US" sz="2200" dirty="0"/>
              <a:t>Testing, and </a:t>
            </a:r>
            <a:endParaRPr lang="en-US" sz="2200" dirty="0" smtClean="0"/>
          </a:p>
          <a:p>
            <a:pPr lvl="2">
              <a:lnSpc>
                <a:spcPct val="150000"/>
              </a:lnSpc>
              <a:spcBef>
                <a:spcPts val="0"/>
              </a:spcBef>
            </a:pPr>
            <a:r>
              <a:rPr lang="en-US" sz="2200" dirty="0" smtClean="0"/>
              <a:t>Acceptance </a:t>
            </a:r>
            <a:r>
              <a:rPr lang="en-US" sz="2200" dirty="0"/>
              <a:t>Testing.</a:t>
            </a:r>
            <a:endParaRPr lang="en-US" sz="2200" dirty="0" smtClean="0"/>
          </a:p>
          <a:p>
            <a:pPr lvl="1">
              <a:lnSpc>
                <a:spcPct val="150000"/>
              </a:lnSpc>
              <a:spcBef>
                <a:spcPts val="0"/>
              </a:spcBef>
            </a:pPr>
            <a:endParaRPr lang="en-US"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pic>
        <p:nvPicPr>
          <p:cNvPr id="2" name="Picture 1"/>
          <p:cNvPicPr>
            <a:picLocks noChangeAspect="1"/>
          </p:cNvPicPr>
          <p:nvPr/>
        </p:nvPicPr>
        <p:blipFill>
          <a:blip r:embed="rId3"/>
          <a:stretch>
            <a:fillRect/>
          </a:stretch>
        </p:blipFill>
        <p:spPr>
          <a:xfrm>
            <a:off x="6400006" y="3276600"/>
            <a:ext cx="4724400" cy="3256926"/>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lvl="0">
              <a:lnSpc>
                <a:spcPct val="150000"/>
              </a:lnSpc>
              <a:spcBef>
                <a:spcPts val="0"/>
              </a:spcBef>
            </a:pPr>
            <a:r>
              <a:rPr lang="en-US" sz="2000" dirty="0" smtClean="0"/>
              <a:t>Unit </a:t>
            </a:r>
            <a:r>
              <a:rPr lang="en-US" sz="2000" dirty="0"/>
              <a:t>Testing</a:t>
            </a:r>
          </a:p>
          <a:p>
            <a:pPr lvl="1">
              <a:lnSpc>
                <a:spcPct val="150000"/>
              </a:lnSpc>
              <a:spcBef>
                <a:spcPts val="0"/>
              </a:spcBef>
            </a:pPr>
            <a:r>
              <a:rPr lang="en-US" sz="2000" dirty="0"/>
              <a:t>Unit Testing is the first level of testing usually performed by the </a:t>
            </a:r>
            <a:r>
              <a:rPr lang="en-US" sz="2000" dirty="0" smtClean="0"/>
              <a:t>developers. </a:t>
            </a:r>
            <a:r>
              <a:rPr lang="en-US" sz="2000" dirty="0" smtClean="0">
                <a:solidFill>
                  <a:srgbClr val="FF0000"/>
                </a:solidFill>
              </a:rPr>
              <a:t>In unit testing, a module or component is tested in isolation.</a:t>
            </a:r>
          </a:p>
          <a:p>
            <a:pPr lvl="1">
              <a:lnSpc>
                <a:spcPct val="150000"/>
              </a:lnSpc>
              <a:spcBef>
                <a:spcPts val="0"/>
              </a:spcBef>
            </a:pPr>
            <a:r>
              <a:rPr lang="en-US" sz="2000" dirty="0" smtClean="0"/>
              <a:t>The </a:t>
            </a:r>
            <a:r>
              <a:rPr lang="en-US" sz="2000" dirty="0"/>
              <a:t>reason of performing the unit testing is </a:t>
            </a:r>
            <a:r>
              <a:rPr lang="en-US" sz="2000" dirty="0">
                <a:solidFill>
                  <a:srgbClr val="FF0000"/>
                </a:solidFill>
              </a:rPr>
              <a:t>to test the correctness of inaccessible code</a:t>
            </a:r>
            <a:r>
              <a:rPr lang="en-US" sz="2000" dirty="0" smtClean="0"/>
              <a:t>.</a:t>
            </a:r>
          </a:p>
          <a:p>
            <a:pPr lvl="1">
              <a:lnSpc>
                <a:spcPct val="150000"/>
              </a:lnSpc>
              <a:spcBef>
                <a:spcPts val="0"/>
              </a:spcBef>
            </a:pPr>
            <a:r>
              <a:rPr lang="en-US" sz="2000" dirty="0"/>
              <a:t>Unit testing will help the </a:t>
            </a:r>
            <a:r>
              <a:rPr lang="en-US" sz="2000" dirty="0">
                <a:solidFill>
                  <a:srgbClr val="FF0000"/>
                </a:solidFill>
              </a:rPr>
              <a:t>test engineer and developers in order to understand the base of code that makes them able to change defect causing code quickly</a:t>
            </a:r>
            <a:r>
              <a:rPr lang="en-US" sz="2000" dirty="0"/>
              <a:t>. </a:t>
            </a:r>
            <a:r>
              <a:rPr lang="en-US" sz="2000" dirty="0" smtClean="0"/>
              <a:t>Unit testing helps to finds the </a:t>
            </a:r>
            <a:r>
              <a:rPr lang="en-US" sz="2000" dirty="0" smtClean="0">
                <a:solidFill>
                  <a:srgbClr val="FF0000"/>
                </a:solidFill>
              </a:rPr>
              <a:t>performance</a:t>
            </a:r>
            <a:r>
              <a:rPr lang="en-US" sz="2000" dirty="0" smtClean="0"/>
              <a:t> </a:t>
            </a:r>
            <a:r>
              <a:rPr lang="en-US" sz="2000" dirty="0" smtClean="0">
                <a:solidFill>
                  <a:srgbClr val="FF0000"/>
                </a:solidFill>
              </a:rPr>
              <a:t>and reliability </a:t>
            </a:r>
            <a:r>
              <a:rPr lang="en-US" sz="2000" dirty="0" smtClean="0"/>
              <a:t>of the module.</a:t>
            </a:r>
          </a:p>
          <a:p>
            <a:pPr lvl="1">
              <a:lnSpc>
                <a:spcPct val="150000"/>
              </a:lnSpc>
              <a:spcBef>
                <a:spcPts val="0"/>
              </a:spcBef>
            </a:pPr>
            <a:r>
              <a:rPr lang="en-US" sz="2000" dirty="0" smtClean="0"/>
              <a:t>As </a:t>
            </a:r>
            <a:r>
              <a:rPr lang="en-US" sz="2000" dirty="0"/>
              <a:t>the testing is limited to a particular module or component, exhaustive testing is </a:t>
            </a:r>
            <a:r>
              <a:rPr lang="en-US" sz="2000" dirty="0" smtClean="0"/>
              <a:t>possible.</a:t>
            </a:r>
          </a:p>
          <a:p>
            <a:pPr lvl="2">
              <a:lnSpc>
                <a:spcPct val="150000"/>
              </a:lnSpc>
              <a:spcBef>
                <a:spcPts val="0"/>
              </a:spcBef>
            </a:pPr>
            <a:r>
              <a:rPr lang="en-US" sz="2000" dirty="0" smtClean="0"/>
              <a:t>Advantage </a:t>
            </a:r>
            <a:r>
              <a:rPr lang="en-US" sz="2000" dirty="0"/>
              <a:t>– Error can be detected at an early stage saving time and money to fix </a:t>
            </a:r>
            <a:r>
              <a:rPr lang="en-US" sz="2000" dirty="0" smtClean="0"/>
              <a:t>it.</a:t>
            </a:r>
          </a:p>
          <a:p>
            <a:pPr lvl="2">
              <a:lnSpc>
                <a:spcPct val="150000"/>
              </a:lnSpc>
              <a:spcBef>
                <a:spcPts val="0"/>
              </a:spcBef>
            </a:pPr>
            <a:r>
              <a:rPr lang="en-US" sz="2000" dirty="0" smtClean="0"/>
              <a:t>Limitation </a:t>
            </a:r>
            <a:r>
              <a:rPr lang="en-US" sz="2000" dirty="0"/>
              <a:t>– Integration issues are not detected in this stage, modules may work perfectly on isolation but can have issues in interfacing between the modules</a:t>
            </a:r>
            <a:r>
              <a:rPr lang="en-US" sz="2000" dirty="0" smtClean="0"/>
              <a:t>.</a:t>
            </a:r>
          </a:p>
          <a:p>
            <a:pPr marL="1162050" lvl="3" indent="0">
              <a:lnSpc>
                <a:spcPct val="150000"/>
              </a:lnSpc>
              <a:spcBef>
                <a:spcPts val="0"/>
              </a:spcBef>
              <a:buNone/>
            </a:pPr>
            <a:r>
              <a:rPr lang="en-US" sz="2000" i="0" dirty="0" smtClean="0"/>
              <a:t>	</a:t>
            </a:r>
            <a:endParaRPr lang="en-US" sz="2000" dirty="0"/>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05386942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100" dirty="0" smtClean="0"/>
              <a:t>Integration </a:t>
            </a:r>
            <a:r>
              <a:rPr lang="en-US" sz="2100" dirty="0"/>
              <a:t>Testing</a:t>
            </a:r>
          </a:p>
          <a:p>
            <a:pPr lvl="1">
              <a:lnSpc>
                <a:spcPct val="150000"/>
              </a:lnSpc>
              <a:spcBef>
                <a:spcPts val="0"/>
              </a:spcBef>
            </a:pPr>
            <a:r>
              <a:rPr lang="en-US" dirty="0"/>
              <a:t>Integration testing is the second level of testing in which we test a group of related </a:t>
            </a:r>
            <a:r>
              <a:rPr lang="en-US" dirty="0" smtClean="0"/>
              <a:t>modules.</a:t>
            </a:r>
          </a:p>
          <a:p>
            <a:pPr lvl="1">
              <a:lnSpc>
                <a:spcPct val="150000"/>
              </a:lnSpc>
              <a:spcBef>
                <a:spcPts val="0"/>
              </a:spcBef>
            </a:pPr>
            <a:r>
              <a:rPr lang="en-US" dirty="0" smtClean="0">
                <a:solidFill>
                  <a:srgbClr val="FF0000"/>
                </a:solidFill>
              </a:rPr>
              <a:t>It </a:t>
            </a:r>
            <a:r>
              <a:rPr lang="en-US" dirty="0">
                <a:solidFill>
                  <a:srgbClr val="FF0000"/>
                </a:solidFill>
              </a:rPr>
              <a:t>aims at finding interfacing issues </a:t>
            </a:r>
            <a:r>
              <a:rPr lang="en-US" dirty="0" smtClean="0">
                <a:solidFill>
                  <a:srgbClr val="FF0000"/>
                </a:solidFill>
              </a:rPr>
              <a:t>between </a:t>
            </a:r>
            <a:r>
              <a:rPr lang="en-US" dirty="0">
                <a:solidFill>
                  <a:srgbClr val="FF0000"/>
                </a:solidFill>
              </a:rPr>
              <a:t>the modules i.e. if the individual units can be integrated into a sub-system </a:t>
            </a:r>
            <a:r>
              <a:rPr lang="en-US" dirty="0" smtClean="0">
                <a:solidFill>
                  <a:srgbClr val="FF0000"/>
                </a:solidFill>
              </a:rPr>
              <a:t>correctly.</a:t>
            </a:r>
          </a:p>
          <a:p>
            <a:pPr lvl="1">
              <a:lnSpc>
                <a:spcPct val="150000"/>
              </a:lnSpc>
              <a:spcBef>
                <a:spcPts val="0"/>
              </a:spcBef>
            </a:pPr>
            <a:r>
              <a:rPr lang="en-US" dirty="0" smtClean="0"/>
              <a:t>It </a:t>
            </a:r>
            <a:r>
              <a:rPr lang="en-US" dirty="0"/>
              <a:t>is mainly used to test the data flow from one module or component to other </a:t>
            </a:r>
            <a:r>
              <a:rPr lang="en-US" dirty="0" smtClean="0"/>
              <a:t>modules.</a:t>
            </a:r>
          </a:p>
          <a:p>
            <a:pPr lvl="1">
              <a:lnSpc>
                <a:spcPct val="150000"/>
              </a:lnSpc>
              <a:spcBef>
                <a:spcPts val="0"/>
              </a:spcBef>
            </a:pPr>
            <a:r>
              <a:rPr lang="en-US" dirty="0" smtClean="0"/>
              <a:t>In </a:t>
            </a:r>
            <a:r>
              <a:rPr lang="en-US" dirty="0"/>
              <a:t>integration testing, the test engineer tests the units or separate components or modules of the software in a group.</a:t>
            </a:r>
          </a:p>
          <a:p>
            <a:pPr lvl="1">
              <a:lnSpc>
                <a:spcPct val="150000"/>
              </a:lnSpc>
              <a:spcBef>
                <a:spcPts val="0"/>
              </a:spcBef>
            </a:pPr>
            <a:r>
              <a:rPr lang="en-US" dirty="0" smtClean="0"/>
              <a:t>It is of four types </a:t>
            </a:r>
          </a:p>
          <a:p>
            <a:pPr marL="1150938" lvl="2" indent="-342900">
              <a:lnSpc>
                <a:spcPct val="150000"/>
              </a:lnSpc>
              <a:spcBef>
                <a:spcPts val="0"/>
              </a:spcBef>
              <a:buFont typeface="+mj-lt"/>
              <a:buAutoNum type="arabicPeriod"/>
            </a:pPr>
            <a:r>
              <a:rPr lang="en-US" sz="2100" dirty="0" smtClean="0"/>
              <a:t>Big-bang</a:t>
            </a:r>
          </a:p>
          <a:p>
            <a:pPr marL="1150938" lvl="2" indent="-342900">
              <a:lnSpc>
                <a:spcPct val="150000"/>
              </a:lnSpc>
              <a:spcBef>
                <a:spcPts val="0"/>
              </a:spcBef>
              <a:buFont typeface="+mj-lt"/>
              <a:buAutoNum type="arabicPeriod"/>
            </a:pPr>
            <a:r>
              <a:rPr lang="en-US" sz="2100" dirty="0" smtClean="0"/>
              <a:t>Top-down</a:t>
            </a:r>
          </a:p>
          <a:p>
            <a:pPr marL="1150938" lvl="2" indent="-342900">
              <a:lnSpc>
                <a:spcPct val="150000"/>
              </a:lnSpc>
              <a:spcBef>
                <a:spcPts val="0"/>
              </a:spcBef>
              <a:buFont typeface="+mj-lt"/>
              <a:buAutoNum type="arabicPeriod"/>
            </a:pPr>
            <a:r>
              <a:rPr lang="en-US" sz="2100" dirty="0" smtClean="0"/>
              <a:t>Bottom-up</a:t>
            </a:r>
          </a:p>
          <a:p>
            <a:pPr marL="1150938" lvl="2" indent="-342900">
              <a:lnSpc>
                <a:spcPct val="150000"/>
              </a:lnSpc>
              <a:spcBef>
                <a:spcPts val="0"/>
              </a:spcBef>
              <a:buFont typeface="+mj-lt"/>
              <a:buAutoNum type="arabicPeriod"/>
            </a:pPr>
            <a:r>
              <a:rPr lang="en-US" sz="2100" dirty="0" smtClean="0"/>
              <a:t>Hybrid</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9544772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200" dirty="0" smtClean="0"/>
              <a:t>Integration </a:t>
            </a:r>
            <a:r>
              <a:rPr lang="en-US" sz="2200" dirty="0"/>
              <a:t>Testing</a:t>
            </a:r>
          </a:p>
          <a:p>
            <a:pPr lvl="2">
              <a:lnSpc>
                <a:spcPct val="150000"/>
              </a:lnSpc>
              <a:spcBef>
                <a:spcPts val="0"/>
              </a:spcBef>
            </a:pPr>
            <a:r>
              <a:rPr lang="en-US" sz="2200" dirty="0" smtClean="0"/>
              <a:t>In </a:t>
            </a:r>
            <a:r>
              <a:rPr lang="en-US" sz="2200" dirty="0">
                <a:solidFill>
                  <a:srgbClr val="FF0000"/>
                </a:solidFill>
              </a:rPr>
              <a:t>big bang integration</a:t>
            </a:r>
            <a:r>
              <a:rPr lang="en-US" sz="2200" dirty="0"/>
              <a:t>, </a:t>
            </a:r>
            <a:r>
              <a:rPr lang="en-US" sz="2200" dirty="0">
                <a:solidFill>
                  <a:srgbClr val="FF0000"/>
                </a:solidFill>
              </a:rPr>
              <a:t>all the modules are first required to be completed and then integrated.</a:t>
            </a:r>
            <a:r>
              <a:rPr lang="en-US" sz="2200" dirty="0"/>
              <a:t> After integration, testing is carried out on the integrated unit as a </a:t>
            </a:r>
            <a:r>
              <a:rPr lang="en-US" sz="2200" dirty="0" smtClean="0"/>
              <a:t>whole.</a:t>
            </a:r>
          </a:p>
          <a:p>
            <a:pPr lvl="2">
              <a:lnSpc>
                <a:spcPct val="150000"/>
              </a:lnSpc>
              <a:spcBef>
                <a:spcPts val="0"/>
              </a:spcBef>
            </a:pPr>
            <a:r>
              <a:rPr lang="en-US" sz="2200" dirty="0" smtClean="0"/>
              <a:t>In </a:t>
            </a:r>
            <a:r>
              <a:rPr lang="en-US" sz="2200" dirty="0">
                <a:solidFill>
                  <a:srgbClr val="FF0000"/>
                </a:solidFill>
              </a:rPr>
              <a:t>top-down integration testing</a:t>
            </a:r>
            <a:r>
              <a:rPr lang="en-US" sz="2200" dirty="0"/>
              <a:t>, the testing flow starts from top-level modules that are higher in the hierarchy towards the lower-level modules. As there is a possibility that the lower-level modules might not have been developed while beginning with top-level </a:t>
            </a:r>
            <a:r>
              <a:rPr lang="en-US" sz="2200" dirty="0" smtClean="0"/>
              <a:t>modules.</a:t>
            </a:r>
          </a:p>
          <a:p>
            <a:pPr lvl="3">
              <a:lnSpc>
                <a:spcPct val="150000"/>
              </a:lnSpc>
              <a:spcBef>
                <a:spcPts val="0"/>
              </a:spcBef>
            </a:pPr>
            <a:r>
              <a:rPr lang="en-US" sz="2200" i="0" dirty="0" smtClean="0"/>
              <a:t>So</a:t>
            </a:r>
            <a:r>
              <a:rPr lang="en-US" sz="2200" i="0" dirty="0"/>
              <a:t>, in those cases, </a:t>
            </a:r>
            <a:r>
              <a:rPr lang="en-US" sz="2200" b="1" i="0" dirty="0">
                <a:solidFill>
                  <a:srgbClr val="FF0000"/>
                </a:solidFill>
              </a:rPr>
              <a:t>stubs are used which are nothing but dummy modules </a:t>
            </a:r>
            <a:r>
              <a:rPr lang="en-US" sz="2200" i="0" dirty="0"/>
              <a:t>or functions that simulate the functioning of a module by accepting the parameters received by the module and giving an acceptable </a:t>
            </a:r>
            <a:r>
              <a:rPr lang="en-US" sz="2200" i="0" dirty="0" smtClean="0"/>
              <a:t>result.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84502731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marL="0" lvl="0" indent="0">
              <a:lnSpc>
                <a:spcPct val="150000"/>
              </a:lnSpc>
              <a:spcBef>
                <a:spcPts val="0"/>
              </a:spcBef>
              <a:buNone/>
            </a:pPr>
            <a:r>
              <a:rPr lang="en-US" sz="2200" dirty="0" smtClean="0"/>
              <a:t>Integration </a:t>
            </a:r>
            <a:r>
              <a:rPr lang="en-US" sz="2200" dirty="0"/>
              <a:t>Testing</a:t>
            </a:r>
          </a:p>
          <a:p>
            <a:pPr lvl="2">
              <a:lnSpc>
                <a:spcPct val="150000"/>
              </a:lnSpc>
              <a:spcBef>
                <a:spcPts val="0"/>
              </a:spcBef>
            </a:pPr>
            <a:r>
              <a:rPr lang="en-US" sz="2200" dirty="0" smtClean="0">
                <a:solidFill>
                  <a:srgbClr val="FF0000"/>
                </a:solidFill>
              </a:rPr>
              <a:t>Bottom-up </a:t>
            </a:r>
            <a:r>
              <a:rPr lang="en-US" sz="2200" dirty="0">
                <a:solidFill>
                  <a:srgbClr val="FF0000"/>
                </a:solidFill>
              </a:rPr>
              <a:t>integration testing </a:t>
            </a:r>
            <a:r>
              <a:rPr lang="en-US" sz="2200" dirty="0"/>
              <a:t>is also based on an incremental approach but it starts from lower-level modules, moving upwards to the higher-level modules. Again the higher-level modules might not have been developed by the time lower modules are tested. So, in those cases, </a:t>
            </a:r>
            <a:r>
              <a:rPr lang="en-US" sz="2200" dirty="0">
                <a:solidFill>
                  <a:srgbClr val="FF0000"/>
                </a:solidFill>
              </a:rPr>
              <a:t>drivers are used</a:t>
            </a:r>
            <a:r>
              <a:rPr lang="en-US" sz="2200" dirty="0"/>
              <a:t>. These drivers simulate the functionality of higher-level modules in order to test lower-level </a:t>
            </a:r>
            <a:r>
              <a:rPr lang="en-US" sz="2200" dirty="0" smtClean="0"/>
              <a:t>modules.</a:t>
            </a:r>
          </a:p>
          <a:p>
            <a:pPr lvl="2">
              <a:lnSpc>
                <a:spcPct val="150000"/>
              </a:lnSpc>
              <a:spcBef>
                <a:spcPts val="0"/>
              </a:spcBef>
            </a:pPr>
            <a:r>
              <a:rPr lang="en-US" sz="2200" dirty="0" smtClean="0">
                <a:solidFill>
                  <a:srgbClr val="FF0000"/>
                </a:solidFill>
              </a:rPr>
              <a:t>Hybrid </a:t>
            </a:r>
            <a:r>
              <a:rPr lang="en-US" sz="2200" dirty="0">
                <a:solidFill>
                  <a:srgbClr val="FF0000"/>
                </a:solidFill>
              </a:rPr>
              <a:t>integration testing </a:t>
            </a:r>
            <a:r>
              <a:rPr lang="en-US" sz="2200" dirty="0"/>
              <a:t>is also called the Sandwich integration approach. This approach is a combination of both top-down and bottom-up integration testing. Here, </a:t>
            </a:r>
            <a:r>
              <a:rPr lang="en-US" sz="2200" dirty="0">
                <a:solidFill>
                  <a:srgbClr val="FF0000"/>
                </a:solidFill>
              </a:rPr>
              <a:t>the integration starts from the middle layer, and testing is carried out in both directions, making use of both stubs and drivers, whenever necessary.</a:t>
            </a:r>
          </a:p>
          <a:p>
            <a:pPr lvl="1">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143033649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000" dirty="0" smtClean="0"/>
              <a:t>System </a:t>
            </a:r>
            <a:r>
              <a:rPr lang="en-US" sz="2000" dirty="0"/>
              <a:t>Testing</a:t>
            </a:r>
          </a:p>
          <a:p>
            <a:pPr lvl="1">
              <a:lnSpc>
                <a:spcPct val="150000"/>
              </a:lnSpc>
              <a:spcBef>
                <a:spcPts val="0"/>
              </a:spcBef>
            </a:pPr>
            <a:r>
              <a:rPr lang="en-US" sz="2000" dirty="0" smtClean="0"/>
              <a:t>The </a:t>
            </a:r>
            <a:r>
              <a:rPr lang="en-US" sz="2000" dirty="0"/>
              <a:t>third level of software testing is system testing, which is used to test the software's functional and non-functional requirements</a:t>
            </a:r>
            <a:r>
              <a:rPr lang="en-US" sz="2000" dirty="0" smtClean="0"/>
              <a:t>.</a:t>
            </a:r>
          </a:p>
          <a:p>
            <a:pPr lvl="3">
              <a:lnSpc>
                <a:spcPct val="150000"/>
              </a:lnSpc>
              <a:spcBef>
                <a:spcPts val="0"/>
              </a:spcBef>
            </a:pPr>
            <a:r>
              <a:rPr lang="en-IN" sz="2000" b="1" i="0" dirty="0">
                <a:solidFill>
                  <a:srgbClr val="FF0000"/>
                </a:solidFill>
              </a:rPr>
              <a:t>Functional testing </a:t>
            </a:r>
            <a:r>
              <a:rPr lang="en-IN" sz="2000" b="1" i="0" dirty="0"/>
              <a:t>checks the application's processes against a set of requirements or specifications. </a:t>
            </a:r>
            <a:endParaRPr lang="en-IN" sz="2000" b="1" i="0" dirty="0" smtClean="0"/>
          </a:p>
          <a:p>
            <a:pPr lvl="3">
              <a:lnSpc>
                <a:spcPct val="150000"/>
              </a:lnSpc>
              <a:spcBef>
                <a:spcPts val="0"/>
              </a:spcBef>
            </a:pPr>
            <a:r>
              <a:rPr lang="en-IN" sz="2000" b="1" i="0" dirty="0" smtClean="0">
                <a:solidFill>
                  <a:srgbClr val="FF0000"/>
                </a:solidFill>
              </a:rPr>
              <a:t>Non-functional </a:t>
            </a:r>
            <a:r>
              <a:rPr lang="en-IN" sz="2000" b="1" i="0" dirty="0">
                <a:solidFill>
                  <a:srgbClr val="FF0000"/>
                </a:solidFill>
              </a:rPr>
              <a:t>testing </a:t>
            </a:r>
            <a:r>
              <a:rPr lang="en-IN" sz="2000" b="1" i="0" dirty="0"/>
              <a:t>assesses application properties that aren't critical to functionality but contribute to the end-user experience, like performance and reliability under load.</a:t>
            </a:r>
            <a:endParaRPr lang="en-US" sz="2000" b="1" i="0" dirty="0"/>
          </a:p>
          <a:p>
            <a:pPr lvl="1">
              <a:lnSpc>
                <a:spcPct val="150000"/>
              </a:lnSpc>
              <a:spcBef>
                <a:spcPts val="0"/>
              </a:spcBef>
            </a:pPr>
            <a:r>
              <a:rPr lang="en-US" sz="2000" dirty="0" smtClean="0">
                <a:solidFill>
                  <a:srgbClr val="FF0000"/>
                </a:solidFill>
              </a:rPr>
              <a:t>It </a:t>
            </a:r>
            <a:r>
              <a:rPr lang="en-US" sz="2000" dirty="0">
                <a:solidFill>
                  <a:srgbClr val="FF0000"/>
                </a:solidFill>
              </a:rPr>
              <a:t>is end-to-end testing where the testing environment is parallel to the production environment. In the third level of software testing, we will test the application as a whole system.</a:t>
            </a:r>
          </a:p>
          <a:p>
            <a:pPr lvl="1">
              <a:lnSpc>
                <a:spcPct val="150000"/>
              </a:lnSpc>
              <a:spcBef>
                <a:spcPts val="0"/>
              </a:spcBef>
            </a:pPr>
            <a:r>
              <a:rPr lang="en-US" sz="2000" dirty="0" smtClean="0"/>
              <a:t>It </a:t>
            </a:r>
            <a:r>
              <a:rPr lang="en-US" sz="2000" dirty="0"/>
              <a:t>aims at determining if the application conforms to its business </a:t>
            </a:r>
            <a:r>
              <a:rPr lang="en-US" sz="2000" dirty="0" smtClean="0"/>
              <a:t>requirements.</a:t>
            </a:r>
          </a:p>
          <a:p>
            <a:pPr lvl="1">
              <a:lnSpc>
                <a:spcPct val="150000"/>
              </a:lnSpc>
              <a:spcBef>
                <a:spcPts val="0"/>
              </a:spcBef>
            </a:pPr>
            <a:r>
              <a:rPr lang="en-US" sz="2000" dirty="0" smtClean="0"/>
              <a:t>System </a:t>
            </a:r>
            <a:r>
              <a:rPr lang="en-US" sz="2000" dirty="0"/>
              <a:t>testing is carried out in an environment that is very similar to the production </a:t>
            </a:r>
            <a:r>
              <a:rPr lang="en-US" sz="2000" dirty="0" smtClean="0"/>
              <a:t>environment.</a:t>
            </a:r>
          </a:p>
          <a:p>
            <a:pPr lvl="1">
              <a:lnSpc>
                <a:spcPct val="150000"/>
              </a:lnSpc>
              <a:spcBef>
                <a:spcPts val="0"/>
              </a:spcBef>
            </a:pPr>
            <a:r>
              <a:rPr lang="en-US" sz="2000" dirty="0" smtClean="0"/>
              <a:t>To </a:t>
            </a:r>
            <a:r>
              <a:rPr lang="en-US" sz="2000" dirty="0"/>
              <a:t>check the end-to-end flow of an application or the software as a user is known as System </a:t>
            </a:r>
            <a:r>
              <a:rPr lang="en-US" sz="2000" dirty="0" smtClean="0"/>
              <a:t>testing.</a:t>
            </a:r>
            <a:endParaRPr lang="en-US" sz="2000" dirty="0"/>
          </a:p>
          <a:p>
            <a:pPr lvl="1">
              <a:lnSpc>
                <a:spcPct val="150000"/>
              </a:lnSpc>
              <a:spcBef>
                <a:spcPts val="0"/>
              </a:spcBef>
            </a:pPr>
            <a:endParaRPr lang="en-US" sz="2400" dirty="0"/>
          </a:p>
          <a:p>
            <a:pPr lvl="2">
              <a:lnSpc>
                <a:spcPct val="150000"/>
              </a:lnSpc>
              <a:spcBef>
                <a:spcPts val="0"/>
              </a:spcBef>
            </a:pPr>
            <a:endParaRPr lang="en-US" sz="20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288111205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Acceptance </a:t>
            </a:r>
            <a:r>
              <a:rPr lang="en-US" sz="2300" dirty="0"/>
              <a:t>Testing</a:t>
            </a:r>
          </a:p>
          <a:p>
            <a:pPr lvl="1">
              <a:lnSpc>
                <a:spcPct val="150000"/>
              </a:lnSpc>
              <a:spcBef>
                <a:spcPts val="0"/>
              </a:spcBef>
            </a:pPr>
            <a:r>
              <a:rPr lang="en-US" sz="2300" dirty="0">
                <a:solidFill>
                  <a:srgbClr val="FF0000"/>
                </a:solidFill>
              </a:rPr>
              <a:t>Acceptance testing is the final and one of the most important levels of testing on successful completion of which the application is released to </a:t>
            </a:r>
            <a:r>
              <a:rPr lang="en-US" sz="2300" dirty="0" smtClean="0">
                <a:solidFill>
                  <a:srgbClr val="FF0000"/>
                </a:solidFill>
              </a:rPr>
              <a:t>production. </a:t>
            </a:r>
          </a:p>
          <a:p>
            <a:pPr lvl="1">
              <a:lnSpc>
                <a:spcPct val="150000"/>
              </a:lnSpc>
              <a:spcBef>
                <a:spcPts val="0"/>
              </a:spcBef>
            </a:pPr>
            <a:r>
              <a:rPr lang="en-US" sz="2300" dirty="0" smtClean="0"/>
              <a:t>The </a:t>
            </a:r>
            <a:r>
              <a:rPr lang="en-US" sz="2300" dirty="0"/>
              <a:t>software has passed through three testing levels (Unit Testing, Integration Testing, System Testing). </a:t>
            </a:r>
            <a:r>
              <a:rPr lang="en-US" sz="2300" dirty="0">
                <a:solidFill>
                  <a:srgbClr val="FF0000"/>
                </a:solidFill>
              </a:rPr>
              <a:t>Some minor errors can still be identified when the end-user uses the system in the actual scenario.</a:t>
            </a:r>
          </a:p>
          <a:p>
            <a:pPr lvl="1">
              <a:lnSpc>
                <a:spcPct val="150000"/>
              </a:lnSpc>
              <a:spcBef>
                <a:spcPts val="0"/>
              </a:spcBef>
            </a:pPr>
            <a:r>
              <a:rPr lang="en-US" sz="2300" dirty="0" smtClean="0"/>
              <a:t>It </a:t>
            </a:r>
            <a:r>
              <a:rPr lang="en-US" sz="2300" dirty="0"/>
              <a:t>aims at ensuring that the product meets the specified business requirements within the defined standard of </a:t>
            </a:r>
            <a:r>
              <a:rPr lang="en-US" sz="2300" dirty="0" smtClean="0"/>
              <a:t>quality. The </a:t>
            </a:r>
            <a:r>
              <a:rPr lang="en-US" sz="2300" dirty="0"/>
              <a:t>acceptance testing is also known as </a:t>
            </a:r>
            <a:r>
              <a:rPr lang="en-US" sz="2300" dirty="0">
                <a:solidFill>
                  <a:srgbClr val="FF0000"/>
                </a:solidFill>
              </a:rPr>
              <a:t>User acceptance testing (UAT)</a:t>
            </a:r>
            <a:r>
              <a:rPr lang="en-US" sz="2300" dirty="0"/>
              <a:t> and is done by the customer before accepting the final product</a:t>
            </a:r>
            <a:r>
              <a:rPr lang="en-US" sz="2300" dirty="0" smtClean="0"/>
              <a:t>.</a:t>
            </a:r>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15666070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214" y="1004264"/>
            <a:ext cx="11734800" cy="5562600"/>
          </a:xfrm>
        </p:spPr>
        <p:txBody>
          <a:bodyPr/>
          <a:lstStyle/>
          <a:p>
            <a:pPr>
              <a:lnSpc>
                <a:spcPct val="150000"/>
              </a:lnSpc>
              <a:spcBef>
                <a:spcPts val="0"/>
              </a:spcBef>
            </a:pPr>
            <a:r>
              <a:rPr lang="en-US" sz="2300" dirty="0" smtClean="0"/>
              <a:t>Acceptance </a:t>
            </a:r>
            <a:r>
              <a:rPr lang="en-US" sz="2300" dirty="0"/>
              <a:t>Testing</a:t>
            </a:r>
          </a:p>
          <a:p>
            <a:pPr lvl="1">
              <a:lnSpc>
                <a:spcPct val="150000"/>
              </a:lnSpc>
              <a:spcBef>
                <a:spcPts val="0"/>
              </a:spcBef>
            </a:pPr>
            <a:r>
              <a:rPr lang="en-US" sz="2300" dirty="0" smtClean="0"/>
              <a:t>Usually</a:t>
            </a:r>
            <a:r>
              <a:rPr lang="en-US" sz="2300" dirty="0"/>
              <a:t>, </a:t>
            </a:r>
            <a:r>
              <a:rPr lang="en-US" sz="2300" dirty="0">
                <a:solidFill>
                  <a:srgbClr val="FF0000"/>
                </a:solidFill>
              </a:rPr>
              <a:t>UAT is done by the domain expert (customer) for their satisfaction and checks whether the application is working according to given business scenarios and real-time scenarios.</a:t>
            </a:r>
          </a:p>
          <a:p>
            <a:pPr lvl="1">
              <a:lnSpc>
                <a:spcPct val="150000"/>
              </a:lnSpc>
              <a:spcBef>
                <a:spcPts val="0"/>
              </a:spcBef>
            </a:pPr>
            <a:r>
              <a:rPr lang="en-US" sz="2300" dirty="0" smtClean="0"/>
              <a:t>There </a:t>
            </a:r>
            <a:r>
              <a:rPr lang="en-US" sz="2300" dirty="0"/>
              <a:t>are two kinds of acceptance testing- alpha testing and beta </a:t>
            </a:r>
            <a:r>
              <a:rPr lang="en-US" sz="2300" dirty="0" smtClean="0"/>
              <a:t>testing.</a:t>
            </a:r>
          </a:p>
          <a:p>
            <a:pPr lvl="2">
              <a:lnSpc>
                <a:spcPct val="150000"/>
              </a:lnSpc>
              <a:spcBef>
                <a:spcPts val="0"/>
              </a:spcBef>
            </a:pPr>
            <a:r>
              <a:rPr lang="en-US" sz="2300" dirty="0" smtClean="0"/>
              <a:t>When </a:t>
            </a:r>
            <a:r>
              <a:rPr lang="en-US" sz="2300" dirty="0"/>
              <a:t>acceptance testing is carried out by testers or some other internal employees of the organization at the developer’s site it is known as </a:t>
            </a:r>
            <a:r>
              <a:rPr lang="en-US" sz="2300" dirty="0">
                <a:solidFill>
                  <a:srgbClr val="FF0000"/>
                </a:solidFill>
              </a:rPr>
              <a:t>alpha </a:t>
            </a:r>
            <a:r>
              <a:rPr lang="en-US" sz="2300" dirty="0" smtClean="0">
                <a:solidFill>
                  <a:srgbClr val="FF0000"/>
                </a:solidFill>
              </a:rPr>
              <a:t>testing</a:t>
            </a:r>
            <a:r>
              <a:rPr lang="en-US" sz="2300" dirty="0" smtClean="0"/>
              <a:t>.</a:t>
            </a:r>
          </a:p>
          <a:p>
            <a:pPr lvl="2">
              <a:lnSpc>
                <a:spcPct val="150000"/>
              </a:lnSpc>
              <a:spcBef>
                <a:spcPts val="0"/>
              </a:spcBef>
            </a:pPr>
            <a:r>
              <a:rPr lang="en-US" sz="2300" dirty="0" smtClean="0"/>
              <a:t>User </a:t>
            </a:r>
            <a:r>
              <a:rPr lang="en-US" sz="2300" dirty="0"/>
              <a:t>acceptance testing done by end-users at the end-user’s site is called </a:t>
            </a:r>
            <a:r>
              <a:rPr lang="en-US" sz="2300" dirty="0">
                <a:solidFill>
                  <a:srgbClr val="FF0000"/>
                </a:solidFill>
              </a:rPr>
              <a:t>beta testing</a:t>
            </a:r>
            <a:r>
              <a:rPr lang="en-US" sz="2300" dirty="0" smtClean="0">
                <a:solidFill>
                  <a:srgbClr val="FF0000"/>
                </a:solidFill>
              </a:rPr>
              <a:t>.</a:t>
            </a:r>
          </a:p>
          <a:p>
            <a:pPr lvl="2">
              <a:lnSpc>
                <a:spcPct val="150000"/>
              </a:lnSpc>
              <a:spcBef>
                <a:spcPts val="0"/>
              </a:spcBef>
            </a:pPr>
            <a:endParaRPr lang="en-US" sz="1800" dirty="0">
              <a:solidFill>
                <a:srgbClr val="FF0000"/>
              </a:solidFill>
            </a:endParaRPr>
          </a:p>
          <a:p>
            <a:pPr lvl="1">
              <a:lnSpc>
                <a:spcPct val="150000"/>
              </a:lnSpc>
              <a:spcBef>
                <a:spcPts val="0"/>
              </a:spcBef>
            </a:pPr>
            <a:endParaRPr lang="en-US" sz="1800" dirty="0"/>
          </a:p>
        </p:txBody>
      </p:sp>
      <p:sp>
        <p:nvSpPr>
          <p:cNvPr id="6" name="Title 1"/>
          <p:cNvSpPr txBox="1">
            <a:spLocks noChangeArrowheads="1"/>
          </p:cNvSpPr>
          <p:nvPr/>
        </p:nvSpPr>
        <p:spPr>
          <a:xfrm>
            <a:off x="-10319" y="-48155"/>
            <a:ext cx="12137867" cy="923805"/>
          </a:xfrm>
          <a:prstGeom prst="rect">
            <a:avLst/>
          </a:prstGeom>
          <a:solidFill>
            <a:srgbClr val="C00000"/>
          </a:solidFill>
        </p:spPr>
        <p:txBody>
          <a:bodyPr/>
          <a:lstStyle/>
          <a:p>
            <a:pPr algn="ctr" fontAlgn="auto">
              <a:lnSpc>
                <a:spcPct val="90000"/>
              </a:lnSpc>
              <a:spcAft>
                <a:spcPts val="0"/>
              </a:spcAft>
              <a:defRPr/>
            </a:pPr>
            <a:r>
              <a:rPr lang="en-US" altLang="zh-CN" sz="2800" b="1" dirty="0">
                <a:solidFill>
                  <a:schemeClr val="bg1"/>
                </a:solidFill>
                <a:latin typeface="Tinos"/>
                <a:ea typeface="+mj-ea"/>
                <a:cs typeface="+mj-cs"/>
              </a:rPr>
              <a:t>School of Computing Science and </a:t>
            </a:r>
            <a:r>
              <a:rPr lang="en-US" altLang="zh-CN" sz="2800" b="1" dirty="0" smtClean="0">
                <a:solidFill>
                  <a:schemeClr val="bg1"/>
                </a:solidFill>
                <a:latin typeface="Tinos"/>
                <a:ea typeface="+mj-ea"/>
                <a:cs typeface="+mj-cs"/>
              </a:rPr>
              <a:t>Engineering</a:t>
            </a:r>
          </a:p>
          <a:p>
            <a:pPr algn="ctr" fontAlgn="auto">
              <a:lnSpc>
                <a:spcPct val="90000"/>
              </a:lnSpc>
              <a:spcAft>
                <a:spcPts val="0"/>
              </a:spcAft>
              <a:defRPr/>
            </a:pPr>
            <a:r>
              <a:rPr lang="en-US" altLang="zh-CN" sz="2800" b="1" dirty="0" smtClean="0">
                <a:solidFill>
                  <a:schemeClr val="bg1"/>
                </a:solidFill>
                <a:latin typeface="Tinos"/>
                <a:ea typeface="+mj-ea"/>
                <a:cs typeface="+mj-cs"/>
              </a:rPr>
              <a:t>“Testing Techniques and Strategies"</a:t>
            </a: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a:t>
            </a:r>
          </a:p>
          <a:p>
            <a:pPr algn="ctr" fontAlgn="auto">
              <a:lnSpc>
                <a:spcPct val="90000"/>
              </a:lnSpc>
              <a:spcAft>
                <a:spcPts val="0"/>
              </a:spcAft>
              <a:defRPr/>
            </a:pPr>
            <a:r>
              <a:rPr lang="en-US" altLang="zh-CN" b="1" dirty="0">
                <a:solidFill>
                  <a:schemeClr val="bg1"/>
                </a:solidFill>
                <a:latin typeface="Tinos"/>
                <a:ea typeface="+mj-ea"/>
                <a:cs typeface="+mj-cs"/>
              </a:rPr>
              <a:t>	</a:t>
            </a:r>
            <a:endParaRPr lang="zh-CN" altLang="en-US" b="1" dirty="0">
              <a:solidFill>
                <a:schemeClr val="bg1"/>
              </a:solidFill>
              <a:latin typeface="Tinos"/>
              <a:ea typeface="+mj-ea"/>
              <a:cs typeface="+mj-cs"/>
            </a:endParaRPr>
          </a:p>
        </p:txBody>
      </p:sp>
      <p:pic>
        <p:nvPicPr>
          <p:cNvPr id="7" name="Picture 6">
            <a:extLst>
              <a:ext uri="{FF2B5EF4-FFF2-40B4-BE49-F238E27FC236}">
                <a16:creationId xmlns="" xmlns:a16="http://schemas.microsoft.com/office/drawing/2014/main" id="{F07B4116-1466-4E83-93B5-57B286D9E3B5}"/>
              </a:ext>
            </a:extLst>
          </p:cNvPr>
          <p:cNvPicPr>
            <a:picLocks noChangeAspect="1"/>
          </p:cNvPicPr>
          <p:nvPr/>
        </p:nvPicPr>
        <p:blipFill>
          <a:blip r:embed="rId2"/>
          <a:stretch>
            <a:fillRect/>
          </a:stretch>
        </p:blipFill>
        <p:spPr>
          <a:xfrm>
            <a:off x="0" y="-52918"/>
            <a:ext cx="1464625" cy="902161"/>
          </a:xfrm>
          <a:prstGeom prst="rect">
            <a:avLst/>
          </a:prstGeom>
        </p:spPr>
      </p:pic>
    </p:spTree>
    <p:extLst>
      <p:ext uri="{BB962C8B-B14F-4D97-AF65-F5344CB8AC3E}">
        <p14:creationId xmlns:p14="http://schemas.microsoft.com/office/powerpoint/2010/main" val="375814564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LIRIS">
  <a:themeElements>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fontScheme name="LIRIS">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IRI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IRI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IRI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IRI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IRI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IRIS 6">
        <a:dk1>
          <a:srgbClr val="174A7C"/>
        </a:dk1>
        <a:lt1>
          <a:srgbClr val="EBEBF1"/>
        </a:lt1>
        <a:dk2>
          <a:srgbClr val="00539F"/>
        </a:dk2>
        <a:lt2>
          <a:srgbClr val="878EAF"/>
        </a:lt2>
        <a:accent1>
          <a:srgbClr val="1E613C"/>
        </a:accent1>
        <a:accent2>
          <a:srgbClr val="55004E"/>
        </a:accent2>
        <a:accent3>
          <a:srgbClr val="F3F3F7"/>
        </a:accent3>
        <a:accent4>
          <a:srgbClr val="123E69"/>
        </a:accent4>
        <a:accent5>
          <a:srgbClr val="ABB7AF"/>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7">
        <a:dk1>
          <a:srgbClr val="174A7C"/>
        </a:dk1>
        <a:lt1>
          <a:srgbClr val="EBEBF1"/>
        </a:lt1>
        <a:dk2>
          <a:srgbClr val="00539F"/>
        </a:dk2>
        <a:lt2>
          <a:srgbClr val="878EAF"/>
        </a:lt2>
        <a:accent1>
          <a:srgbClr val="D60153"/>
        </a:accent1>
        <a:accent2>
          <a:srgbClr val="55004E"/>
        </a:accent2>
        <a:accent3>
          <a:srgbClr val="F3F3F7"/>
        </a:accent3>
        <a:accent4>
          <a:srgbClr val="123E69"/>
        </a:accent4>
        <a:accent5>
          <a:srgbClr val="E8AAB3"/>
        </a:accent5>
        <a:accent6>
          <a:srgbClr val="4C0046"/>
        </a:accent6>
        <a:hlink>
          <a:srgbClr val="C06616"/>
        </a:hlink>
        <a:folHlink>
          <a:srgbClr val="9E0A0F"/>
        </a:folHlink>
      </a:clrScheme>
      <a:clrMap bg1="lt1" tx1="dk1" bg2="lt2" tx2="dk2" accent1="accent1" accent2="accent2" accent3="accent3" accent4="accent4" accent5="accent5" accent6="accent6" hlink="hlink" folHlink="folHlink"/>
    </a:extraClrScheme>
    <a:extraClrScheme>
      <a:clrScheme name="LIRIS 8">
        <a:dk1>
          <a:srgbClr val="174A7C"/>
        </a:dk1>
        <a:lt1>
          <a:srgbClr val="EDEDF3"/>
        </a:lt1>
        <a:dk2>
          <a:srgbClr val="FFFFFF"/>
        </a:dk2>
        <a:lt2>
          <a:srgbClr val="878EAF"/>
        </a:lt2>
        <a:accent1>
          <a:srgbClr val="007772"/>
        </a:accent1>
        <a:accent2>
          <a:srgbClr val="231F20"/>
        </a:accent2>
        <a:accent3>
          <a:srgbClr val="F4F4F8"/>
        </a:accent3>
        <a:accent4>
          <a:srgbClr val="123E69"/>
        </a:accent4>
        <a:accent5>
          <a:srgbClr val="AABDBC"/>
        </a:accent5>
        <a:accent6>
          <a:srgbClr val="1F1B1C"/>
        </a:accent6>
        <a:hlink>
          <a:srgbClr val="D61353"/>
        </a:hlink>
        <a:folHlink>
          <a:srgbClr val="57005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15474</TotalTime>
  <Words>1026</Words>
  <Application>Microsoft Office PowerPoint</Application>
  <PresentationFormat>Custom</PresentationFormat>
  <Paragraphs>86</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Garamond</vt:lpstr>
      <vt:lpstr>Times New Roman</vt:lpstr>
      <vt:lpstr>Tinos</vt:lpstr>
      <vt:lpstr>Wingdings 2</vt:lpstr>
      <vt:lpstr>LIRIS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Dejene Ejigu</dc:creator>
  <cp:lastModifiedBy>TOSHIBA</cp:lastModifiedBy>
  <cp:revision>1602</cp:revision>
  <dcterms:created xsi:type="dcterms:W3CDTF">2008-03-29T11:56:03Z</dcterms:created>
  <dcterms:modified xsi:type="dcterms:W3CDTF">2023-12-03T04:23:21Z</dcterms:modified>
</cp:coreProperties>
</file>