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4" r:id="rId1"/>
  </p:sldMasterIdLst>
  <p:notesMasterIdLst>
    <p:notesMasterId r:id="rId39"/>
  </p:notesMasterIdLst>
  <p:handoutMasterIdLst>
    <p:handoutMasterId r:id="rId40"/>
  </p:handoutMasterIdLst>
  <p:sldIdLst>
    <p:sldId id="468" r:id="rId2"/>
    <p:sldId id="414" r:id="rId3"/>
    <p:sldId id="523" r:id="rId4"/>
    <p:sldId id="524" r:id="rId5"/>
    <p:sldId id="525" r:id="rId6"/>
    <p:sldId id="526" r:id="rId7"/>
    <p:sldId id="527" r:id="rId8"/>
    <p:sldId id="528" r:id="rId9"/>
    <p:sldId id="529" r:id="rId10"/>
    <p:sldId id="530" r:id="rId11"/>
    <p:sldId id="531" r:id="rId12"/>
    <p:sldId id="532" r:id="rId13"/>
    <p:sldId id="537" r:id="rId14"/>
    <p:sldId id="533" r:id="rId15"/>
    <p:sldId id="534" r:id="rId16"/>
    <p:sldId id="535" r:id="rId17"/>
    <p:sldId id="536" r:id="rId18"/>
    <p:sldId id="538" r:id="rId19"/>
    <p:sldId id="539" r:id="rId20"/>
    <p:sldId id="540" r:id="rId21"/>
    <p:sldId id="541" r:id="rId22"/>
    <p:sldId id="542" r:id="rId23"/>
    <p:sldId id="543" r:id="rId24"/>
    <p:sldId id="544" r:id="rId25"/>
    <p:sldId id="545" r:id="rId26"/>
    <p:sldId id="546" r:id="rId27"/>
    <p:sldId id="548" r:id="rId28"/>
    <p:sldId id="549" r:id="rId29"/>
    <p:sldId id="550" r:id="rId30"/>
    <p:sldId id="551" r:id="rId31"/>
    <p:sldId id="552" r:id="rId32"/>
    <p:sldId id="553" r:id="rId33"/>
    <p:sldId id="554" r:id="rId34"/>
    <p:sldId id="555" r:id="rId35"/>
    <p:sldId id="556" r:id="rId36"/>
    <p:sldId id="557" r:id="rId37"/>
    <p:sldId id="558" r:id="rId38"/>
  </p:sldIdLst>
  <p:sldSz cx="12190413" cy="6858000"/>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006600"/>
    <a:srgbClr val="FFFFB1"/>
    <a:srgbClr val="5EF1FC"/>
    <a:srgbClr val="CCCCFF"/>
    <a:srgbClr val="99CCFF"/>
    <a:srgbClr val="FFFC1A"/>
    <a:srgbClr val="969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97491" autoAdjust="0"/>
  </p:normalViewPr>
  <p:slideViewPr>
    <p:cSldViewPr>
      <p:cViewPr varScale="1">
        <p:scale>
          <a:sx n="67" d="100"/>
          <a:sy n="67" d="100"/>
        </p:scale>
        <p:origin x="612"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8436"/>
    </p:cViewPr>
  </p:sorterViewPr>
  <p:notesViewPr>
    <p:cSldViewPr>
      <p:cViewPr varScale="1">
        <p:scale>
          <a:sx n="60" d="100"/>
          <a:sy n="60" d="100"/>
        </p:scale>
        <p:origin x="-249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fr-FR"/>
          </a:p>
        </p:txBody>
      </p:sp>
      <p:sp>
        <p:nvSpPr>
          <p:cNvPr id="870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fr-FR"/>
          </a:p>
        </p:txBody>
      </p:sp>
      <p:sp>
        <p:nvSpPr>
          <p:cNvPr id="870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fr-FR"/>
          </a:p>
        </p:txBody>
      </p:sp>
      <p:sp>
        <p:nvSpPr>
          <p:cNvPr id="870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974BCE9-9233-4BEC-B3BB-DD2127D6AE5C}" type="slidenum">
              <a:rPr lang="fr-FR"/>
              <a:pPr>
                <a:defRPr/>
              </a:pPr>
              <a:t>‹#›</a:t>
            </a:fld>
            <a:endParaRPr lang="fr-FR"/>
          </a:p>
        </p:txBody>
      </p:sp>
    </p:spTree>
    <p:extLst>
      <p:ext uri="{BB962C8B-B14F-4D97-AF65-F5344CB8AC3E}">
        <p14:creationId xmlns:p14="http://schemas.microsoft.com/office/powerpoint/2010/main" val="23217050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4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fr-FR"/>
          </a:p>
        </p:txBody>
      </p:sp>
      <p:sp>
        <p:nvSpPr>
          <p:cNvPr id="264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fr-FR"/>
          </a:p>
        </p:txBody>
      </p:sp>
      <p:sp>
        <p:nvSpPr>
          <p:cNvPr id="117764"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p:spPr>
      </p:sp>
      <p:sp>
        <p:nvSpPr>
          <p:cNvPr id="264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a:t>Click to edit Master text styles</a:t>
            </a:r>
          </a:p>
          <a:p>
            <a:pPr lvl="1"/>
            <a:r>
              <a:rPr lang="fr-FR" noProof="0"/>
              <a:t>Second level</a:t>
            </a:r>
          </a:p>
          <a:p>
            <a:pPr lvl="2"/>
            <a:r>
              <a:rPr lang="fr-FR" noProof="0"/>
              <a:t>Third level</a:t>
            </a:r>
          </a:p>
          <a:p>
            <a:pPr lvl="3"/>
            <a:r>
              <a:rPr lang="fr-FR" noProof="0"/>
              <a:t>Fourth level</a:t>
            </a:r>
          </a:p>
          <a:p>
            <a:pPr lvl="4"/>
            <a:r>
              <a:rPr lang="fr-FR" noProof="0"/>
              <a:t>Fifth level</a:t>
            </a:r>
          </a:p>
        </p:txBody>
      </p:sp>
      <p:sp>
        <p:nvSpPr>
          <p:cNvPr id="264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fr-FR"/>
          </a:p>
        </p:txBody>
      </p:sp>
      <p:sp>
        <p:nvSpPr>
          <p:cNvPr id="264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2DB0298-8D5C-44A3-A5AF-D8EB7E10F4FC}" type="slidenum">
              <a:rPr lang="fr-FR"/>
              <a:pPr>
                <a:defRPr/>
              </a:pPr>
              <a:t>‹#›</a:t>
            </a:fld>
            <a:endParaRPr lang="fr-FR"/>
          </a:p>
        </p:txBody>
      </p:sp>
    </p:spTree>
    <p:extLst>
      <p:ext uri="{BB962C8B-B14F-4D97-AF65-F5344CB8AC3E}">
        <p14:creationId xmlns:p14="http://schemas.microsoft.com/office/powerpoint/2010/main" val="24282094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1</a:t>
            </a:fld>
            <a:endParaRPr lang="fr-FR"/>
          </a:p>
        </p:txBody>
      </p:sp>
    </p:spTree>
    <p:extLst>
      <p:ext uri="{BB962C8B-B14F-4D97-AF65-F5344CB8AC3E}">
        <p14:creationId xmlns:p14="http://schemas.microsoft.com/office/powerpoint/2010/main" val="761725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22</a:t>
            </a:fld>
            <a:endParaRPr lang="fr-FR"/>
          </a:p>
        </p:txBody>
      </p:sp>
    </p:spTree>
    <p:extLst>
      <p:ext uri="{BB962C8B-B14F-4D97-AF65-F5344CB8AC3E}">
        <p14:creationId xmlns:p14="http://schemas.microsoft.com/office/powerpoint/2010/main" val="2981415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23</a:t>
            </a:fld>
            <a:endParaRPr lang="fr-FR"/>
          </a:p>
        </p:txBody>
      </p:sp>
    </p:spTree>
    <p:extLst>
      <p:ext uri="{BB962C8B-B14F-4D97-AF65-F5344CB8AC3E}">
        <p14:creationId xmlns:p14="http://schemas.microsoft.com/office/powerpoint/2010/main" val="1870792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24</a:t>
            </a:fld>
            <a:endParaRPr lang="fr-FR"/>
          </a:p>
        </p:txBody>
      </p:sp>
    </p:spTree>
    <p:extLst>
      <p:ext uri="{BB962C8B-B14F-4D97-AF65-F5344CB8AC3E}">
        <p14:creationId xmlns:p14="http://schemas.microsoft.com/office/powerpoint/2010/main" val="2660977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25</a:t>
            </a:fld>
            <a:endParaRPr lang="fr-FR"/>
          </a:p>
        </p:txBody>
      </p:sp>
    </p:spTree>
    <p:extLst>
      <p:ext uri="{BB962C8B-B14F-4D97-AF65-F5344CB8AC3E}">
        <p14:creationId xmlns:p14="http://schemas.microsoft.com/office/powerpoint/2010/main" val="218867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26</a:t>
            </a:fld>
            <a:endParaRPr lang="fr-FR"/>
          </a:p>
        </p:txBody>
      </p:sp>
    </p:spTree>
    <p:extLst>
      <p:ext uri="{BB962C8B-B14F-4D97-AF65-F5344CB8AC3E}">
        <p14:creationId xmlns:p14="http://schemas.microsoft.com/office/powerpoint/2010/main" val="1588458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27</a:t>
            </a:fld>
            <a:endParaRPr lang="fr-FR"/>
          </a:p>
        </p:txBody>
      </p:sp>
    </p:spTree>
    <p:extLst>
      <p:ext uri="{BB962C8B-B14F-4D97-AF65-F5344CB8AC3E}">
        <p14:creationId xmlns:p14="http://schemas.microsoft.com/office/powerpoint/2010/main" val="52389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28</a:t>
            </a:fld>
            <a:endParaRPr lang="fr-FR"/>
          </a:p>
        </p:txBody>
      </p:sp>
    </p:spTree>
    <p:extLst>
      <p:ext uri="{BB962C8B-B14F-4D97-AF65-F5344CB8AC3E}">
        <p14:creationId xmlns:p14="http://schemas.microsoft.com/office/powerpoint/2010/main" val="1335755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29</a:t>
            </a:fld>
            <a:endParaRPr lang="fr-FR"/>
          </a:p>
        </p:txBody>
      </p:sp>
    </p:spTree>
    <p:extLst>
      <p:ext uri="{BB962C8B-B14F-4D97-AF65-F5344CB8AC3E}">
        <p14:creationId xmlns:p14="http://schemas.microsoft.com/office/powerpoint/2010/main" val="2282497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30</a:t>
            </a:fld>
            <a:endParaRPr lang="fr-FR"/>
          </a:p>
        </p:txBody>
      </p:sp>
    </p:spTree>
    <p:extLst>
      <p:ext uri="{BB962C8B-B14F-4D97-AF65-F5344CB8AC3E}">
        <p14:creationId xmlns:p14="http://schemas.microsoft.com/office/powerpoint/2010/main" val="1734425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31</a:t>
            </a:fld>
            <a:endParaRPr lang="fr-FR"/>
          </a:p>
        </p:txBody>
      </p:sp>
    </p:spTree>
    <p:extLst>
      <p:ext uri="{BB962C8B-B14F-4D97-AF65-F5344CB8AC3E}">
        <p14:creationId xmlns:p14="http://schemas.microsoft.com/office/powerpoint/2010/main" val="3670388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14</a:t>
            </a:fld>
            <a:endParaRPr lang="fr-FR"/>
          </a:p>
        </p:txBody>
      </p:sp>
    </p:spTree>
    <p:extLst>
      <p:ext uri="{BB962C8B-B14F-4D97-AF65-F5344CB8AC3E}">
        <p14:creationId xmlns:p14="http://schemas.microsoft.com/office/powerpoint/2010/main" val="17788698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32</a:t>
            </a:fld>
            <a:endParaRPr lang="fr-FR"/>
          </a:p>
        </p:txBody>
      </p:sp>
    </p:spTree>
    <p:extLst>
      <p:ext uri="{BB962C8B-B14F-4D97-AF65-F5344CB8AC3E}">
        <p14:creationId xmlns:p14="http://schemas.microsoft.com/office/powerpoint/2010/main" val="2096701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33</a:t>
            </a:fld>
            <a:endParaRPr lang="fr-FR"/>
          </a:p>
        </p:txBody>
      </p:sp>
    </p:spTree>
    <p:extLst>
      <p:ext uri="{BB962C8B-B14F-4D97-AF65-F5344CB8AC3E}">
        <p14:creationId xmlns:p14="http://schemas.microsoft.com/office/powerpoint/2010/main" val="3466394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34</a:t>
            </a:fld>
            <a:endParaRPr lang="fr-FR"/>
          </a:p>
        </p:txBody>
      </p:sp>
    </p:spTree>
    <p:extLst>
      <p:ext uri="{BB962C8B-B14F-4D97-AF65-F5344CB8AC3E}">
        <p14:creationId xmlns:p14="http://schemas.microsoft.com/office/powerpoint/2010/main" val="2678499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35</a:t>
            </a:fld>
            <a:endParaRPr lang="fr-FR"/>
          </a:p>
        </p:txBody>
      </p:sp>
    </p:spTree>
    <p:extLst>
      <p:ext uri="{BB962C8B-B14F-4D97-AF65-F5344CB8AC3E}">
        <p14:creationId xmlns:p14="http://schemas.microsoft.com/office/powerpoint/2010/main" val="11845159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36</a:t>
            </a:fld>
            <a:endParaRPr lang="fr-FR"/>
          </a:p>
        </p:txBody>
      </p:sp>
    </p:spTree>
    <p:extLst>
      <p:ext uri="{BB962C8B-B14F-4D97-AF65-F5344CB8AC3E}">
        <p14:creationId xmlns:p14="http://schemas.microsoft.com/office/powerpoint/2010/main" val="40552958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37</a:t>
            </a:fld>
            <a:endParaRPr lang="fr-FR"/>
          </a:p>
        </p:txBody>
      </p:sp>
    </p:spTree>
    <p:extLst>
      <p:ext uri="{BB962C8B-B14F-4D97-AF65-F5344CB8AC3E}">
        <p14:creationId xmlns:p14="http://schemas.microsoft.com/office/powerpoint/2010/main" val="3197540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15</a:t>
            </a:fld>
            <a:endParaRPr lang="fr-FR"/>
          </a:p>
        </p:txBody>
      </p:sp>
    </p:spTree>
    <p:extLst>
      <p:ext uri="{BB962C8B-B14F-4D97-AF65-F5344CB8AC3E}">
        <p14:creationId xmlns:p14="http://schemas.microsoft.com/office/powerpoint/2010/main" val="485616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16</a:t>
            </a:fld>
            <a:endParaRPr lang="fr-FR"/>
          </a:p>
        </p:txBody>
      </p:sp>
    </p:spTree>
    <p:extLst>
      <p:ext uri="{BB962C8B-B14F-4D97-AF65-F5344CB8AC3E}">
        <p14:creationId xmlns:p14="http://schemas.microsoft.com/office/powerpoint/2010/main" val="2776072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17</a:t>
            </a:fld>
            <a:endParaRPr lang="fr-FR"/>
          </a:p>
        </p:txBody>
      </p:sp>
    </p:spTree>
    <p:extLst>
      <p:ext uri="{BB962C8B-B14F-4D97-AF65-F5344CB8AC3E}">
        <p14:creationId xmlns:p14="http://schemas.microsoft.com/office/powerpoint/2010/main" val="1362788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18</a:t>
            </a:fld>
            <a:endParaRPr lang="fr-FR"/>
          </a:p>
        </p:txBody>
      </p:sp>
    </p:spTree>
    <p:extLst>
      <p:ext uri="{BB962C8B-B14F-4D97-AF65-F5344CB8AC3E}">
        <p14:creationId xmlns:p14="http://schemas.microsoft.com/office/powerpoint/2010/main" val="3709665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19</a:t>
            </a:fld>
            <a:endParaRPr lang="fr-FR"/>
          </a:p>
        </p:txBody>
      </p:sp>
    </p:spTree>
    <p:extLst>
      <p:ext uri="{BB962C8B-B14F-4D97-AF65-F5344CB8AC3E}">
        <p14:creationId xmlns:p14="http://schemas.microsoft.com/office/powerpoint/2010/main" val="1336968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20</a:t>
            </a:fld>
            <a:endParaRPr lang="fr-FR"/>
          </a:p>
        </p:txBody>
      </p:sp>
    </p:spTree>
    <p:extLst>
      <p:ext uri="{BB962C8B-B14F-4D97-AF65-F5344CB8AC3E}">
        <p14:creationId xmlns:p14="http://schemas.microsoft.com/office/powerpoint/2010/main" val="785896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21</a:t>
            </a:fld>
            <a:endParaRPr lang="fr-FR"/>
          </a:p>
        </p:txBody>
      </p:sp>
    </p:spTree>
    <p:extLst>
      <p:ext uri="{BB962C8B-B14F-4D97-AF65-F5344CB8AC3E}">
        <p14:creationId xmlns:p14="http://schemas.microsoft.com/office/powerpoint/2010/main" val="3847997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475925"/>
            <a:ext cx="10361851" cy="779026"/>
          </a:xfrm>
        </p:spPr>
        <p:txBody>
          <a:bodyPr/>
          <a:lstStyle/>
          <a:p>
            <a:r>
              <a:rPr lang="en-US"/>
              <a:t>Click to edit Master title style</a:t>
            </a:r>
          </a:p>
        </p:txBody>
      </p:sp>
      <p:sp>
        <p:nvSpPr>
          <p:cNvPr id="3" name="Subtitle 2"/>
          <p:cNvSpPr>
            <a:spLocks noGrp="1"/>
          </p:cNvSpPr>
          <p:nvPr>
            <p:ph type="subTitle" idx="1"/>
          </p:nvPr>
        </p:nvSpPr>
        <p:spPr>
          <a:xfrm>
            <a:off x="1828562" y="3886200"/>
            <a:ext cx="8533289"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08192" y="188914"/>
            <a:ext cx="2069224" cy="6029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31744" y="188914"/>
            <a:ext cx="8292021" cy="6029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19574" y="188914"/>
            <a:ext cx="10943859" cy="777875"/>
          </a:xfrm>
        </p:spPr>
        <p:txBody>
          <a:bodyPr/>
          <a:lstStyle/>
          <a:p>
            <a:r>
              <a:rPr lang="en-US"/>
              <a:t>Click to edit Master title style</a:t>
            </a:r>
          </a:p>
        </p:txBody>
      </p:sp>
      <p:sp>
        <p:nvSpPr>
          <p:cNvPr id="3" name="Content Placeholder 2"/>
          <p:cNvSpPr>
            <a:spLocks noGrp="1"/>
          </p:cNvSpPr>
          <p:nvPr>
            <p:ph sz="half" idx="1"/>
          </p:nvPr>
        </p:nvSpPr>
        <p:spPr>
          <a:xfrm>
            <a:off x="431744" y="1125538"/>
            <a:ext cx="5561876" cy="5092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6793" y="112553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6793" y="374808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19574" y="188914"/>
            <a:ext cx="10943859" cy="777875"/>
          </a:xfrm>
        </p:spPr>
        <p:txBody>
          <a:bodyPr/>
          <a:lstStyle/>
          <a:p>
            <a:r>
              <a:rPr lang="en-US"/>
              <a:t>Click to edit Master title style</a:t>
            </a:r>
          </a:p>
        </p:txBody>
      </p:sp>
      <p:sp>
        <p:nvSpPr>
          <p:cNvPr id="3" name="Content Placeholder 2"/>
          <p:cNvSpPr>
            <a:spLocks noGrp="1"/>
          </p:cNvSpPr>
          <p:nvPr>
            <p:ph sz="quarter" idx="1"/>
          </p:nvPr>
        </p:nvSpPr>
        <p:spPr>
          <a:xfrm>
            <a:off x="431744" y="112553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6793" y="112553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31744" y="374808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6793" y="374808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6901"/>
            <a:ext cx="10361851" cy="865584"/>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959" y="2906713"/>
            <a:ext cx="1036185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31744" y="1125538"/>
            <a:ext cx="5561876" cy="5092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3" y="1125538"/>
            <a:ext cx="5561876" cy="5092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456625"/>
            <a:ext cx="10971372" cy="77902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1002308"/>
            <a:ext cx="4010562" cy="432792"/>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934546"/>
            <a:ext cx="7314248" cy="43279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fond_dia"/>
          <p:cNvPicPr>
            <a:picLocks noChangeAspect="1" noChangeArrowheads="1"/>
          </p:cNvPicPr>
          <p:nvPr userDrawn="1"/>
        </p:nvPicPr>
        <p:blipFill>
          <a:blip r:embed="rId15"/>
          <a:srcRect/>
          <a:stretch>
            <a:fillRect/>
          </a:stretch>
        </p:blipFill>
        <p:spPr bwMode="auto">
          <a:xfrm>
            <a:off x="0" y="0"/>
            <a:ext cx="12190413" cy="6859588"/>
          </a:xfrm>
          <a:prstGeom prst="rect">
            <a:avLst/>
          </a:prstGeom>
          <a:noFill/>
          <a:ln w="9525">
            <a:noFill/>
            <a:miter lim="800000"/>
            <a:headEnd/>
            <a:tailEnd/>
          </a:ln>
        </p:spPr>
      </p:pic>
      <p:sp>
        <p:nvSpPr>
          <p:cNvPr id="3075" name="AutoShape 15"/>
          <p:cNvSpPr>
            <a:spLocks noGrp="1" noChangeArrowheads="1"/>
          </p:cNvSpPr>
          <p:nvPr>
            <p:ph type="title"/>
          </p:nvPr>
        </p:nvSpPr>
        <p:spPr bwMode="auto">
          <a:xfrm>
            <a:off x="719574" y="188914"/>
            <a:ext cx="10943859" cy="777875"/>
          </a:xfrm>
          <a:prstGeom prst="roundRect">
            <a:avLst>
              <a:gd name="adj" fmla="val 50000"/>
            </a:avLst>
          </a:prstGeom>
          <a:solidFill>
            <a:schemeClr val="tx1"/>
          </a:solidFill>
          <a:ln w="9525">
            <a:noFill/>
            <a:round/>
            <a:headEnd/>
            <a:tailEnd/>
          </a:ln>
        </p:spPr>
        <p:txBody>
          <a:bodyPr vert="horz" wrap="square" lIns="180000" tIns="0" rIns="180000" bIns="0" numCol="1" anchor="ctr" anchorCtr="0" compatLnSpc="1">
            <a:prstTxWarp prst="textNoShape">
              <a:avLst/>
            </a:prstTxWarp>
            <a:spAutoFit/>
          </a:bodyPr>
          <a:lstStyle/>
          <a:p>
            <a:pPr lvl="0"/>
            <a:r>
              <a:rPr lang="fr-FR"/>
              <a:t>Cliquez pour modifier le style du titre</a:t>
            </a:r>
          </a:p>
        </p:txBody>
      </p:sp>
      <p:sp>
        <p:nvSpPr>
          <p:cNvPr id="3076" name="Rectangle 16"/>
          <p:cNvSpPr>
            <a:spLocks noGrp="1" noChangeArrowheads="1"/>
          </p:cNvSpPr>
          <p:nvPr>
            <p:ph type="body" idx="1"/>
          </p:nvPr>
        </p:nvSpPr>
        <p:spPr bwMode="auto">
          <a:xfrm>
            <a:off x="431744" y="1125538"/>
            <a:ext cx="11326925" cy="5092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ransition/>
  <p:hf sldNum="0" hdr="0" ftr="0"/>
  <p:txStyles>
    <p:title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Garamond" pitchFamily="18" charset="0"/>
        </a:defRPr>
      </a:lvl2pPr>
      <a:lvl3pPr algn="ctr" rtl="0" eaLnBrk="0" fontAlgn="base" hangingPunct="0">
        <a:spcBef>
          <a:spcPct val="0"/>
        </a:spcBef>
        <a:spcAft>
          <a:spcPct val="0"/>
        </a:spcAft>
        <a:defRPr sz="3600" b="1">
          <a:solidFill>
            <a:schemeClr val="bg1"/>
          </a:solidFill>
          <a:latin typeface="Garamond" pitchFamily="18" charset="0"/>
        </a:defRPr>
      </a:lvl3pPr>
      <a:lvl4pPr algn="ctr" rtl="0" eaLnBrk="0" fontAlgn="base" hangingPunct="0">
        <a:spcBef>
          <a:spcPct val="0"/>
        </a:spcBef>
        <a:spcAft>
          <a:spcPct val="0"/>
        </a:spcAft>
        <a:defRPr sz="3600" b="1">
          <a:solidFill>
            <a:schemeClr val="bg1"/>
          </a:solidFill>
          <a:latin typeface="Garamond" pitchFamily="18" charset="0"/>
        </a:defRPr>
      </a:lvl4pPr>
      <a:lvl5pPr algn="ctr" rtl="0" eaLnBrk="0" fontAlgn="base" hangingPunct="0">
        <a:spcBef>
          <a:spcPct val="0"/>
        </a:spcBef>
        <a:spcAft>
          <a:spcPct val="0"/>
        </a:spcAft>
        <a:defRPr sz="3600" b="1">
          <a:solidFill>
            <a:schemeClr val="bg1"/>
          </a:solidFill>
          <a:latin typeface="Garamond" pitchFamily="18" charset="0"/>
        </a:defRPr>
      </a:lvl5pPr>
      <a:lvl6pPr marL="457200" algn="ctr" rtl="0" fontAlgn="base">
        <a:spcBef>
          <a:spcPct val="0"/>
        </a:spcBef>
        <a:spcAft>
          <a:spcPct val="0"/>
        </a:spcAft>
        <a:defRPr sz="3600" b="1">
          <a:solidFill>
            <a:schemeClr val="bg1"/>
          </a:solidFill>
          <a:latin typeface="Garamond" pitchFamily="18" charset="0"/>
        </a:defRPr>
      </a:lvl6pPr>
      <a:lvl7pPr marL="914400" algn="ctr" rtl="0" fontAlgn="base">
        <a:spcBef>
          <a:spcPct val="0"/>
        </a:spcBef>
        <a:spcAft>
          <a:spcPct val="0"/>
        </a:spcAft>
        <a:defRPr sz="3600" b="1">
          <a:solidFill>
            <a:schemeClr val="bg1"/>
          </a:solidFill>
          <a:latin typeface="Garamond" pitchFamily="18" charset="0"/>
        </a:defRPr>
      </a:lvl7pPr>
      <a:lvl8pPr marL="1371600" algn="ctr" rtl="0" fontAlgn="base">
        <a:spcBef>
          <a:spcPct val="0"/>
        </a:spcBef>
        <a:spcAft>
          <a:spcPct val="0"/>
        </a:spcAft>
        <a:defRPr sz="3600" b="1">
          <a:solidFill>
            <a:schemeClr val="bg1"/>
          </a:solidFill>
          <a:latin typeface="Garamond" pitchFamily="18" charset="0"/>
        </a:defRPr>
      </a:lvl8pPr>
      <a:lvl9pPr marL="1828800" algn="ctr" rtl="0" fontAlgn="base">
        <a:spcBef>
          <a:spcPct val="0"/>
        </a:spcBef>
        <a:spcAft>
          <a:spcPct val="0"/>
        </a:spcAft>
        <a:defRPr sz="3600" b="1">
          <a:solidFill>
            <a:schemeClr val="bg1"/>
          </a:solidFill>
          <a:latin typeface="Garamond" pitchFamily="18" charset="0"/>
        </a:defRPr>
      </a:lvl9pPr>
    </p:titleStyle>
    <p:bodyStyle>
      <a:lvl1pPr marL="263525" indent="-263525" algn="just" rtl="0" eaLnBrk="0" fontAlgn="base" hangingPunct="0">
        <a:spcBef>
          <a:spcPct val="20000"/>
        </a:spcBef>
        <a:spcAft>
          <a:spcPct val="0"/>
        </a:spcAft>
        <a:buSzPct val="150000"/>
        <a:buBlip>
          <a:blip r:embed="rId16"/>
        </a:buBlip>
        <a:defRPr sz="2500" b="1">
          <a:solidFill>
            <a:srgbClr val="1E4C7C"/>
          </a:solidFill>
          <a:latin typeface="+mn-lt"/>
          <a:ea typeface="+mn-ea"/>
          <a:cs typeface="+mn-cs"/>
        </a:defRPr>
      </a:lvl1pPr>
      <a:lvl2pPr marL="628650" indent="-185738" algn="just" rtl="0" eaLnBrk="0" fontAlgn="base" hangingPunct="0">
        <a:spcBef>
          <a:spcPct val="20000"/>
        </a:spcBef>
        <a:spcAft>
          <a:spcPct val="0"/>
        </a:spcAft>
        <a:buClr>
          <a:srgbClr val="FF0000"/>
        </a:buClr>
        <a:buSzPct val="90000"/>
        <a:buFont typeface="Wingdings 2" pitchFamily="18" charset="2"/>
        <a:buChar char=""/>
        <a:defRPr sz="2100" b="1">
          <a:solidFill>
            <a:srgbClr val="1E4C7C"/>
          </a:solidFill>
          <a:latin typeface="+mn-lt"/>
        </a:defRPr>
      </a:lvl2pPr>
      <a:lvl3pPr marL="982663" indent="-174625" algn="just" rtl="0" eaLnBrk="0" fontAlgn="base" hangingPunct="0">
        <a:spcBef>
          <a:spcPct val="20000"/>
        </a:spcBef>
        <a:spcAft>
          <a:spcPct val="0"/>
        </a:spcAft>
        <a:buSzPct val="80000"/>
        <a:buFont typeface="Wingdings 2" pitchFamily="18" charset="2"/>
        <a:buChar char=""/>
        <a:defRPr sz="1900" b="1">
          <a:solidFill>
            <a:srgbClr val="1E4C7C"/>
          </a:solidFill>
          <a:latin typeface="+mn-lt"/>
        </a:defRPr>
      </a:lvl3pPr>
      <a:lvl4pPr marL="1349375" indent="-187325" algn="just" rtl="0" eaLnBrk="0" fontAlgn="base" hangingPunct="0">
        <a:spcBef>
          <a:spcPct val="20000"/>
        </a:spcBef>
        <a:spcAft>
          <a:spcPct val="0"/>
        </a:spcAft>
        <a:buClr>
          <a:srgbClr val="3D445B"/>
        </a:buClr>
        <a:buSzPct val="80000"/>
        <a:buFont typeface="Wingdings 2" pitchFamily="18" charset="2"/>
        <a:buBlip>
          <a:blip r:embed="rId17"/>
        </a:buBlip>
        <a:defRPr sz="1900" i="1">
          <a:solidFill>
            <a:srgbClr val="1E4C7C"/>
          </a:solidFill>
          <a:latin typeface="+mn-lt"/>
        </a:defRPr>
      </a:lvl4pPr>
      <a:lvl5pPr marL="1703388" indent="-174625" algn="just" rtl="0" eaLnBrk="0" fontAlgn="base" hangingPunct="0">
        <a:spcBef>
          <a:spcPct val="20000"/>
        </a:spcBef>
        <a:spcAft>
          <a:spcPct val="0"/>
        </a:spcAft>
        <a:buSzPct val="75000"/>
        <a:buBlip>
          <a:blip r:embed="rId18"/>
        </a:buBlip>
        <a:defRPr sz="1600">
          <a:solidFill>
            <a:srgbClr val="1E4C7C"/>
          </a:solidFill>
          <a:latin typeface="+mn-lt"/>
        </a:defRPr>
      </a:lvl5pPr>
      <a:lvl6pPr marL="2160588" indent="-174625" algn="just" rtl="0" fontAlgn="base">
        <a:spcBef>
          <a:spcPct val="20000"/>
        </a:spcBef>
        <a:spcAft>
          <a:spcPct val="0"/>
        </a:spcAft>
        <a:buSzPct val="75000"/>
        <a:buBlip>
          <a:blip r:embed="rId18"/>
        </a:buBlip>
        <a:defRPr sz="1600">
          <a:solidFill>
            <a:srgbClr val="1E4C7C"/>
          </a:solidFill>
          <a:latin typeface="+mn-lt"/>
        </a:defRPr>
      </a:lvl6pPr>
      <a:lvl7pPr marL="2617788" indent="-174625" algn="just" rtl="0" fontAlgn="base">
        <a:spcBef>
          <a:spcPct val="20000"/>
        </a:spcBef>
        <a:spcAft>
          <a:spcPct val="0"/>
        </a:spcAft>
        <a:buSzPct val="75000"/>
        <a:buBlip>
          <a:blip r:embed="rId18"/>
        </a:buBlip>
        <a:defRPr sz="1600">
          <a:solidFill>
            <a:srgbClr val="1E4C7C"/>
          </a:solidFill>
          <a:latin typeface="+mn-lt"/>
        </a:defRPr>
      </a:lvl7pPr>
      <a:lvl8pPr marL="3074988" indent="-174625" algn="just" rtl="0" fontAlgn="base">
        <a:spcBef>
          <a:spcPct val="20000"/>
        </a:spcBef>
        <a:spcAft>
          <a:spcPct val="0"/>
        </a:spcAft>
        <a:buSzPct val="75000"/>
        <a:buBlip>
          <a:blip r:embed="rId18"/>
        </a:buBlip>
        <a:defRPr sz="1600">
          <a:solidFill>
            <a:srgbClr val="1E4C7C"/>
          </a:solidFill>
          <a:latin typeface="+mn-lt"/>
        </a:defRPr>
      </a:lvl8pPr>
      <a:lvl9pPr marL="3532188" indent="-174625" algn="just" rtl="0" fontAlgn="base">
        <a:spcBef>
          <a:spcPct val="20000"/>
        </a:spcBef>
        <a:spcAft>
          <a:spcPct val="0"/>
        </a:spcAft>
        <a:buSzPct val="75000"/>
        <a:buBlip>
          <a:blip r:embed="rId18"/>
        </a:buBlip>
        <a:defRPr sz="1600">
          <a:solidFill>
            <a:srgbClr val="1E4C7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ChangeArrowheads="1"/>
          </p:cNvSpPr>
          <p:nvPr/>
        </p:nvSpPr>
        <p:spPr>
          <a:xfrm>
            <a:off x="-1" y="6416286"/>
            <a:ext cx="12190413" cy="441268"/>
          </a:xfrm>
          <a:prstGeom prst="rect">
            <a:avLst/>
          </a:prstGeom>
          <a:solidFill>
            <a:srgbClr val="C00000"/>
          </a:solidFill>
        </p:spPr>
        <p:txBody>
          <a:bodyPr/>
          <a:lstStyle/>
          <a:p>
            <a:pPr fontAlgn="auto">
              <a:lnSpc>
                <a:spcPct val="90000"/>
              </a:lnSpc>
              <a:spcAft>
                <a:spcPts val="0"/>
              </a:spcAft>
              <a:defRPr/>
            </a:pPr>
            <a:r>
              <a:rPr lang="en-IN" altLang="zh-CN" sz="2400" b="1" dirty="0">
                <a:solidFill>
                  <a:schemeClr val="bg1"/>
                </a:solidFill>
                <a:latin typeface="Tinos"/>
                <a:ea typeface="+mj-ea"/>
                <a:cs typeface="+mj-cs"/>
              </a:rPr>
              <a:t>                                       </a:t>
            </a:r>
            <a:r>
              <a:rPr lang="en-US" altLang="zh-CN" sz="2400" b="1" dirty="0">
                <a:solidFill>
                  <a:schemeClr val="bg1"/>
                </a:solidFill>
                <a:latin typeface="Times New Roman" panose="02020603050405020304" pitchFamily="18" charset="0"/>
                <a:ea typeface="+mj-ea"/>
                <a:cs typeface="Times New Roman" panose="02020603050405020304" pitchFamily="18" charset="0"/>
              </a:rPr>
              <a:t> </a:t>
            </a:r>
            <a:endParaRPr lang="zh-CN" altLang="en-US" sz="2400" b="1" dirty="0">
              <a:solidFill>
                <a:schemeClr val="bg1"/>
              </a:solidFill>
              <a:latin typeface="Times New Roman" panose="02020603050405020304" pitchFamily="18" charset="0"/>
              <a:ea typeface="+mj-ea"/>
              <a:cs typeface="Times New Roman" panose="02020603050405020304" pitchFamily="18" charset="0"/>
            </a:endParaRPr>
          </a:p>
          <a:p>
            <a:pPr fontAlgn="auto">
              <a:lnSpc>
                <a:spcPct val="90000"/>
              </a:lnSpc>
              <a:spcAft>
                <a:spcPts val="0"/>
              </a:spcAft>
              <a:defRPr/>
            </a:pPr>
            <a:r>
              <a:rPr lang="en-IN" altLang="zh-CN" sz="2400" b="1" dirty="0">
                <a:solidFill>
                  <a:schemeClr val="bg1"/>
                </a:solidFill>
                <a:latin typeface="Tinos"/>
                <a:ea typeface="+mj-ea"/>
                <a:cs typeface="+mj-cs"/>
              </a:rPr>
              <a:t>                            					     		</a:t>
            </a:r>
            <a:endParaRPr lang="zh-CN" altLang="en-US" sz="2400" b="1" dirty="0">
              <a:solidFill>
                <a:schemeClr val="bg1"/>
              </a:solidFill>
              <a:latin typeface="Tinos"/>
            </a:endParaRPr>
          </a:p>
          <a:p>
            <a:pPr fontAlgn="auto">
              <a:lnSpc>
                <a:spcPct val="90000"/>
              </a:lnSpc>
              <a:spcAft>
                <a:spcPts val="0"/>
              </a:spcAft>
              <a:defRPr/>
            </a:pPr>
            <a:endParaRPr lang="en-IN" altLang="zh-CN" sz="2400" b="1" dirty="0">
              <a:solidFill>
                <a:schemeClr val="bg1"/>
              </a:solidFill>
              <a:latin typeface="Tinos"/>
              <a:ea typeface="+mj-ea"/>
              <a:cs typeface="+mj-cs"/>
            </a:endParaRPr>
          </a:p>
        </p:txBody>
      </p:sp>
      <p:sp>
        <p:nvSpPr>
          <p:cNvPr id="7" name="TextBox 6"/>
          <p:cNvSpPr txBox="1"/>
          <p:nvPr/>
        </p:nvSpPr>
        <p:spPr>
          <a:xfrm>
            <a:off x="406937" y="1325212"/>
            <a:ext cx="11376539" cy="4801314"/>
          </a:xfrm>
          <a:prstGeom prst="rect">
            <a:avLst/>
          </a:prstGeom>
          <a:noFill/>
        </p:spPr>
        <p:txBody>
          <a:bodyPr wrap="square">
            <a:spAutoFit/>
          </a:bodyPr>
          <a:lstStyle/>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School of Computing Science and Engineering</a:t>
            </a:r>
          </a:p>
          <a:p>
            <a:pPr algn="ctr" fontAlgn="auto">
              <a:lnSpc>
                <a:spcPct val="90000"/>
              </a:lnSpc>
              <a:spcAft>
                <a:spcPts val="0"/>
              </a:spcAft>
              <a:defRPr/>
            </a:pPr>
            <a:endParaRPr lang="en-US" altLang="zh-CN" sz="3400" b="1" dirty="0">
              <a:latin typeface="Times New Roman" panose="02020603050405020304" pitchFamily="18" charset="0"/>
              <a:ea typeface="+mj-ea"/>
              <a:cs typeface="Times New Roman" panose="02020603050405020304" pitchFamily="18" charset="0"/>
            </a:endParaRPr>
          </a:p>
          <a:p>
            <a:pPr algn="ctr" fontAlgn="auto">
              <a:lnSpc>
                <a:spcPct val="90000"/>
              </a:lnSpc>
              <a:spcAft>
                <a:spcPts val="0"/>
              </a:spcAft>
              <a:defRPr/>
            </a:pPr>
            <a:r>
              <a:rPr lang="en-US" altLang="zh-CN" sz="3400" b="1" dirty="0">
                <a:latin typeface="Times New Roman" panose="02020603050405020304" pitchFamily="18" charset="0"/>
                <a:cs typeface="Times New Roman" panose="02020603050405020304" pitchFamily="18" charset="0"/>
              </a:rPr>
              <a:t>Program Name: </a:t>
            </a:r>
            <a:r>
              <a:rPr lang="en-US" altLang="zh-CN" sz="3400" b="1" dirty="0" err="1" smtClean="0">
                <a:latin typeface="Times New Roman" panose="02020603050405020304" pitchFamily="18" charset="0"/>
                <a:cs typeface="Times New Roman" panose="02020603050405020304" pitchFamily="18" charset="0"/>
              </a:rPr>
              <a:t>BTech</a:t>
            </a:r>
            <a:r>
              <a:rPr lang="en-US" altLang="zh-CN" sz="3400" b="1" dirty="0" smtClean="0">
                <a:latin typeface="Times New Roman" panose="02020603050405020304" pitchFamily="18" charset="0"/>
                <a:cs typeface="Times New Roman" panose="02020603050405020304" pitchFamily="18" charset="0"/>
              </a:rPr>
              <a:t> </a:t>
            </a:r>
            <a:r>
              <a:rPr lang="en-US" altLang="zh-CN" sz="3400" b="1" dirty="0">
                <a:latin typeface="Times New Roman" panose="02020603050405020304" pitchFamily="18" charset="0"/>
                <a:cs typeface="Times New Roman" panose="02020603050405020304" pitchFamily="18" charset="0"/>
              </a:rPr>
              <a:t>, </a:t>
            </a:r>
            <a:r>
              <a:rPr lang="en-US" altLang="zh-CN" sz="3400" b="1" dirty="0" smtClean="0">
                <a:latin typeface="Times New Roman" panose="02020603050405020304" pitchFamily="18" charset="0"/>
                <a:cs typeface="Times New Roman" panose="02020603050405020304" pitchFamily="18" charset="0"/>
              </a:rPr>
              <a:t>5 </a:t>
            </a:r>
            <a:r>
              <a:rPr lang="en-US" altLang="zh-CN" sz="3400" b="1" dirty="0">
                <a:latin typeface="Times New Roman" panose="02020603050405020304" pitchFamily="18" charset="0"/>
                <a:cs typeface="Times New Roman" panose="02020603050405020304" pitchFamily="18" charset="0"/>
              </a:rPr>
              <a:t>SEM</a:t>
            </a:r>
            <a:endParaRPr lang="en-IN" altLang="zh-CN" sz="3400" b="1" dirty="0">
              <a:latin typeface="Times New Roman" panose="02020603050405020304" pitchFamily="18" charset="0"/>
              <a:ea typeface="+mj-ea"/>
              <a:cs typeface="Times New Roman" panose="02020603050405020304" pitchFamily="18" charset="0"/>
            </a:endParaRPr>
          </a:p>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Course Code : </a:t>
            </a:r>
            <a:r>
              <a:rPr lang="en-US" altLang="zh-CN" sz="3400" b="1" dirty="0" smtClean="0">
                <a:latin typeface="Times New Roman" panose="02020603050405020304" pitchFamily="18" charset="0"/>
                <a:ea typeface="+mj-ea"/>
                <a:cs typeface="Times New Roman" panose="02020603050405020304" pitchFamily="18" charset="0"/>
              </a:rPr>
              <a:t>E2UC502T</a:t>
            </a:r>
            <a:endParaRPr lang="en-US" altLang="zh-CN" sz="3400" b="1" dirty="0">
              <a:latin typeface="Times New Roman" panose="02020603050405020304" pitchFamily="18" charset="0"/>
              <a:ea typeface="+mj-ea"/>
              <a:cs typeface="Times New Roman" panose="02020603050405020304" pitchFamily="18" charset="0"/>
            </a:endParaRPr>
          </a:p>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     </a:t>
            </a:r>
          </a:p>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Course Name : </a:t>
            </a:r>
            <a:r>
              <a:rPr lang="en-IN" altLang="zh-CN" sz="3400" b="1" dirty="0" smtClean="0">
                <a:latin typeface="Times New Roman" panose="02020603050405020304" pitchFamily="18" charset="0"/>
                <a:ea typeface="+mj-ea"/>
                <a:cs typeface="Times New Roman" panose="02020603050405020304" pitchFamily="18" charset="0"/>
              </a:rPr>
              <a:t>Software Testing &amp; Quality Assurance</a:t>
            </a:r>
            <a:endParaRPr lang="en-IN" sz="3400" b="1" dirty="0">
              <a:latin typeface="Times New Roman" panose="02020603050405020304" pitchFamily="18" charset="0"/>
              <a:ea typeface="Calibri" panose="020F0502020204030204" pitchFamily="34" charset="0"/>
              <a:cs typeface="Times New Roman" panose="02020603050405020304" pitchFamily="18" charset="0"/>
            </a:endParaRPr>
          </a:p>
          <a:p>
            <a:pPr algn="ctr" fontAlgn="auto">
              <a:lnSpc>
                <a:spcPct val="90000"/>
              </a:lnSpc>
              <a:spcAft>
                <a:spcPts val="0"/>
              </a:spcAft>
              <a:defRPr/>
            </a:pPr>
            <a:endParaRPr lang="en-US" altLang="zh-CN" sz="3400" b="1" dirty="0" smtClean="0">
              <a:latin typeface="Times New Roman" panose="02020603050405020304" pitchFamily="18" charset="0"/>
              <a:cs typeface="Times New Roman" panose="02020603050405020304" pitchFamily="18" charset="0"/>
            </a:endParaRPr>
          </a:p>
          <a:p>
            <a:pPr algn="ctr" fontAlgn="auto">
              <a:lnSpc>
                <a:spcPct val="90000"/>
              </a:lnSpc>
              <a:spcAft>
                <a:spcPts val="0"/>
              </a:spcAft>
              <a:defRPr/>
            </a:pPr>
            <a:r>
              <a:rPr lang="en-US" altLang="zh-CN" sz="3400" b="1" dirty="0" smtClean="0">
                <a:latin typeface="Times New Roman" panose="02020603050405020304" pitchFamily="18" charset="0"/>
                <a:cs typeface="Times New Roman" panose="02020603050405020304" pitchFamily="18" charset="0"/>
              </a:rPr>
              <a:t>Module 4: Building Test Case and Plans</a:t>
            </a:r>
          </a:p>
          <a:p>
            <a:pPr algn="ctr" fontAlgn="auto">
              <a:lnSpc>
                <a:spcPct val="90000"/>
              </a:lnSpc>
              <a:spcAft>
                <a:spcPts val="0"/>
              </a:spcAft>
              <a:defRPr/>
            </a:pPr>
            <a:endParaRPr lang="en-IN" altLang="zh-CN" sz="3400" b="1" dirty="0">
              <a:latin typeface="Times New Roman" panose="02020603050405020304" pitchFamily="18" charset="0"/>
              <a:cs typeface="Times New Roman" panose="02020603050405020304" pitchFamily="18" charset="0"/>
            </a:endParaRPr>
          </a:p>
          <a:p>
            <a:pPr algn="ctr" fontAlgn="auto">
              <a:lnSpc>
                <a:spcPct val="90000"/>
              </a:lnSpc>
              <a:spcAft>
                <a:spcPts val="0"/>
              </a:spcAft>
              <a:defRPr/>
            </a:pPr>
            <a:r>
              <a:rPr lang="en-IN" altLang="zh-CN" sz="3400" b="1" dirty="0" smtClean="0">
                <a:latin typeface="Times New Roman" panose="02020603050405020304" pitchFamily="18" charset="0"/>
                <a:cs typeface="Times New Roman" panose="02020603050405020304" pitchFamily="18" charset="0"/>
              </a:rPr>
              <a:t>Course Instructor: </a:t>
            </a:r>
            <a:r>
              <a:rPr lang="en-IN" altLang="zh-CN" sz="3400" b="1" dirty="0" err="1" smtClean="0">
                <a:latin typeface="Times New Roman" panose="02020603050405020304" pitchFamily="18" charset="0"/>
                <a:cs typeface="Times New Roman" panose="02020603050405020304" pitchFamily="18" charset="0"/>
              </a:rPr>
              <a:t>Dr</a:t>
            </a:r>
            <a:r>
              <a:rPr lang="en-IN" altLang="zh-CN" sz="3400" b="1" dirty="0" err="1">
                <a:latin typeface="Times New Roman" panose="02020603050405020304" pitchFamily="18" charset="0"/>
                <a:cs typeface="Times New Roman" panose="02020603050405020304" pitchFamily="18" charset="0"/>
              </a:rPr>
              <a:t>.</a:t>
            </a:r>
            <a:r>
              <a:rPr lang="en-IN" altLang="zh-CN" sz="3400" b="1" dirty="0">
                <a:latin typeface="Times New Roman" panose="02020603050405020304" pitchFamily="18" charset="0"/>
                <a:cs typeface="Times New Roman" panose="02020603050405020304" pitchFamily="18" charset="0"/>
              </a:rPr>
              <a:t> </a:t>
            </a:r>
            <a:r>
              <a:rPr lang="en-IN" altLang="zh-CN" sz="3400" b="1" dirty="0" smtClean="0">
                <a:latin typeface="Times New Roman" panose="02020603050405020304" pitchFamily="18" charset="0"/>
                <a:cs typeface="Times New Roman" panose="02020603050405020304" pitchFamily="18" charset="0"/>
              </a:rPr>
              <a:t>Azath </a:t>
            </a:r>
            <a:r>
              <a:rPr lang="en-IN" altLang="zh-CN" sz="3400" b="1" dirty="0" err="1" smtClean="0">
                <a:latin typeface="Times New Roman" panose="02020603050405020304" pitchFamily="18" charset="0"/>
                <a:cs typeface="Times New Roman" panose="02020603050405020304" pitchFamily="18" charset="0"/>
              </a:rPr>
              <a:t>Hussain</a:t>
            </a:r>
            <a:r>
              <a:rPr lang="en-IN" altLang="zh-CN" sz="3400" b="1" dirty="0" smtClean="0">
                <a:latin typeface="Times New Roman" panose="02020603050405020304" pitchFamily="18" charset="0"/>
                <a:cs typeface="Times New Roman" panose="02020603050405020304" pitchFamily="18" charset="0"/>
              </a:rPr>
              <a:t> PhD.</a:t>
            </a:r>
            <a:endParaRPr lang="en-IN" altLang="zh-CN" sz="3400" b="1"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 xmlns:a16="http://schemas.microsoft.com/office/drawing/2014/main" id="{0AFFD3B6-9B5D-4C70-9CBF-44F2C97EB4AC}"/>
              </a:ext>
            </a:extLst>
          </p:cNvPr>
          <p:cNvGrpSpPr/>
          <p:nvPr/>
        </p:nvGrpSpPr>
        <p:grpSpPr>
          <a:xfrm>
            <a:off x="-15083" y="11271"/>
            <a:ext cx="12137867" cy="923805"/>
            <a:chOff x="-69650" y="10825"/>
            <a:chExt cx="12139448" cy="923925"/>
          </a:xfrm>
        </p:grpSpPr>
        <p:sp>
          <p:nvSpPr>
            <p:cNvPr id="6" name="Title 1"/>
            <p:cNvSpPr txBox="1">
              <a:spLocks noChangeArrowheads="1"/>
            </p:cNvSpPr>
            <p:nvPr/>
          </p:nvSpPr>
          <p:spPr>
            <a:xfrm>
              <a:off x="-69650" y="10825"/>
              <a:ext cx="12139448" cy="92392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Engineering</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8" name="Picture 7">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54565" y="18183"/>
              <a:ext cx="1464816" cy="902278"/>
            </a:xfrm>
            <a:prstGeom prst="rect">
              <a:avLst/>
            </a:prstGeom>
          </p:spPr>
        </p:pic>
      </p:grpSp>
    </p:spTree>
    <p:extLst>
      <p:ext uri="{BB962C8B-B14F-4D97-AF65-F5344CB8AC3E}">
        <p14:creationId xmlns:p14="http://schemas.microsoft.com/office/powerpoint/2010/main" val="179226552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000" dirty="0" smtClean="0">
                <a:solidFill>
                  <a:srgbClr val="FF0000"/>
                </a:solidFill>
              </a:rPr>
              <a:t>Formal and Informal Test Cases</a:t>
            </a:r>
          </a:p>
          <a:p>
            <a:pPr lvl="1">
              <a:lnSpc>
                <a:spcPct val="150000"/>
              </a:lnSpc>
              <a:spcBef>
                <a:spcPts val="0"/>
              </a:spcBef>
            </a:pPr>
            <a:r>
              <a:rPr lang="en-US" sz="2000" u="sng" dirty="0" smtClean="0">
                <a:solidFill>
                  <a:srgbClr val="FF0000"/>
                </a:solidFill>
              </a:rPr>
              <a:t>Formal </a:t>
            </a:r>
            <a:r>
              <a:rPr lang="en-US" sz="2000" u="sng" dirty="0">
                <a:solidFill>
                  <a:srgbClr val="FF0000"/>
                </a:solidFill>
              </a:rPr>
              <a:t>Test Cases: </a:t>
            </a:r>
            <a:r>
              <a:rPr lang="en-US" sz="2000" dirty="0">
                <a:solidFill>
                  <a:schemeClr val="accent4"/>
                </a:solidFill>
              </a:rPr>
              <a:t>Formal test cases are test cases </a:t>
            </a:r>
            <a:r>
              <a:rPr lang="en-US" sz="2000" dirty="0">
                <a:solidFill>
                  <a:srgbClr val="FF0000"/>
                </a:solidFill>
              </a:rPr>
              <a:t>that follow the basic test case format</a:t>
            </a:r>
            <a:r>
              <a:rPr lang="en-US" sz="2000" dirty="0">
                <a:solidFill>
                  <a:schemeClr val="accent4"/>
                </a:solidFill>
              </a:rPr>
              <a:t>. It contains the </a:t>
            </a:r>
            <a:r>
              <a:rPr lang="en-US" sz="2000" dirty="0">
                <a:solidFill>
                  <a:srgbClr val="FF0000"/>
                </a:solidFill>
              </a:rPr>
              <a:t>test case parameters such as conditions, ID, Module name, etc</a:t>
            </a:r>
            <a:r>
              <a:rPr lang="en-US" sz="2000" dirty="0">
                <a:solidFill>
                  <a:schemeClr val="accent4"/>
                </a:solidFill>
              </a:rPr>
              <a:t>. Formal Test cases have set input data and expected results, they are performed as per the given order of steps. </a:t>
            </a:r>
          </a:p>
          <a:p>
            <a:pPr lvl="1">
              <a:lnSpc>
                <a:spcPct val="150000"/>
              </a:lnSpc>
              <a:spcBef>
                <a:spcPts val="0"/>
              </a:spcBef>
            </a:pPr>
            <a:r>
              <a:rPr lang="en-US" sz="2000" u="sng" dirty="0">
                <a:solidFill>
                  <a:srgbClr val="FF0000"/>
                </a:solidFill>
              </a:rPr>
              <a:t>Informal Test Cases:</a:t>
            </a:r>
            <a:r>
              <a:rPr lang="en-US" sz="2000" dirty="0">
                <a:solidFill>
                  <a:schemeClr val="accent4"/>
                </a:solidFill>
              </a:rPr>
              <a:t> Informal test cases are test cases </a:t>
            </a:r>
            <a:r>
              <a:rPr lang="en-US" sz="2000" dirty="0">
                <a:solidFill>
                  <a:srgbClr val="FF0000"/>
                </a:solidFill>
              </a:rPr>
              <a:t>that don’t follow the basic test case format</a:t>
            </a:r>
            <a:r>
              <a:rPr lang="en-US" sz="2000" dirty="0">
                <a:solidFill>
                  <a:schemeClr val="accent4"/>
                </a:solidFill>
              </a:rPr>
              <a:t>. In these, as the tests are performed the test cases are written in real-time then pre-writing them, and the input and expected results are not predefined as well.</a:t>
            </a:r>
          </a:p>
          <a:p>
            <a:pPr lvl="1">
              <a:lnSpc>
                <a:spcPct val="150000"/>
              </a:lnSpc>
              <a:spcBef>
                <a:spcPts val="0"/>
              </a:spcBef>
            </a:pPr>
            <a:endParaRPr lang="en-US" sz="1600" dirty="0">
              <a:solidFill>
                <a:schemeClr val="accent4"/>
              </a:solidFill>
            </a:endParaRPr>
          </a:p>
          <a:p>
            <a:pPr lvl="1">
              <a:lnSpc>
                <a:spcPct val="150000"/>
              </a:lnSpc>
              <a:spcBef>
                <a:spcPts val="0"/>
              </a:spcBef>
            </a:pPr>
            <a:endParaRPr lang="en-US" sz="1700" dirty="0" smtClean="0">
              <a:solidFill>
                <a:schemeClr val="accent4"/>
              </a:solidFill>
            </a:endParaRPr>
          </a:p>
          <a:p>
            <a:pPr lvl="2">
              <a:lnSpc>
                <a:spcPct val="150000"/>
              </a:lnSpc>
              <a:spcBef>
                <a:spcPts val="0"/>
              </a:spcBef>
            </a:pPr>
            <a:endParaRPr lang="en-US" sz="1700" dirty="0">
              <a:solidFill>
                <a:schemeClr val="accent4"/>
              </a:solidFill>
            </a:endParaRPr>
          </a:p>
          <a:p>
            <a:pPr lvl="2">
              <a:lnSpc>
                <a:spcPct val="150000"/>
              </a:lnSpc>
              <a:spcBef>
                <a:spcPts val="0"/>
              </a:spcBef>
            </a:pPr>
            <a:endParaRPr lang="en-US" sz="1600" b="0" dirty="0">
              <a:solidFill>
                <a:schemeClr val="tx1"/>
              </a:solidFill>
              <a:latin typeface="+mj-lt"/>
            </a:endParaRPr>
          </a:p>
          <a:p>
            <a:pPr lvl="1">
              <a:lnSpc>
                <a:spcPct val="150000"/>
              </a:lnSpc>
              <a:spcBef>
                <a:spcPts val="0"/>
              </a:spcBef>
            </a:pPr>
            <a:endParaRPr lang="en-US" sz="1800" dirty="0">
              <a:latin typeface="+mj-lt"/>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“Building Test Cases and Plans"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94677931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000" dirty="0" smtClean="0">
                <a:solidFill>
                  <a:srgbClr val="FF0000"/>
                </a:solidFill>
              </a:rPr>
              <a:t>DD Path Graphs </a:t>
            </a:r>
          </a:p>
          <a:p>
            <a:pPr lvl="1">
              <a:lnSpc>
                <a:spcPct val="150000"/>
              </a:lnSpc>
              <a:spcBef>
                <a:spcPts val="0"/>
              </a:spcBef>
            </a:pPr>
            <a:r>
              <a:rPr lang="en-US" sz="2000" dirty="0" smtClean="0">
                <a:solidFill>
                  <a:schemeClr val="accent4"/>
                </a:solidFill>
              </a:rPr>
              <a:t>The </a:t>
            </a:r>
            <a:r>
              <a:rPr lang="en-US" sz="2000" dirty="0">
                <a:solidFill>
                  <a:schemeClr val="accent4"/>
                </a:solidFill>
              </a:rPr>
              <a:t>Decision to Decision (DD) path graph is an extension of a program graph.</a:t>
            </a:r>
          </a:p>
          <a:p>
            <a:pPr lvl="1">
              <a:lnSpc>
                <a:spcPct val="150000"/>
              </a:lnSpc>
              <a:spcBef>
                <a:spcPts val="0"/>
              </a:spcBef>
            </a:pPr>
            <a:r>
              <a:rPr lang="en-US" sz="2000" dirty="0">
                <a:solidFill>
                  <a:schemeClr val="accent4"/>
                </a:solidFill>
              </a:rPr>
              <a:t>There may be many nodes in a program graph which are in a sequence. </a:t>
            </a:r>
          </a:p>
          <a:p>
            <a:pPr lvl="1">
              <a:lnSpc>
                <a:spcPct val="150000"/>
              </a:lnSpc>
              <a:spcBef>
                <a:spcPts val="0"/>
              </a:spcBef>
            </a:pPr>
            <a:r>
              <a:rPr lang="en-US" sz="2000" dirty="0">
                <a:solidFill>
                  <a:schemeClr val="accent4"/>
                </a:solidFill>
              </a:rPr>
              <a:t>In </a:t>
            </a:r>
            <a:r>
              <a:rPr lang="en-US" sz="2000" dirty="0">
                <a:solidFill>
                  <a:srgbClr val="FF0000"/>
                </a:solidFill>
              </a:rPr>
              <a:t>DD path graph, such nodes which are in a sequence are combined into a block and are represented by a single node.</a:t>
            </a:r>
          </a:p>
          <a:p>
            <a:pPr lvl="1">
              <a:lnSpc>
                <a:spcPct val="150000"/>
              </a:lnSpc>
              <a:spcBef>
                <a:spcPts val="0"/>
              </a:spcBef>
            </a:pPr>
            <a:endParaRPr lang="en-US" sz="2000" dirty="0">
              <a:solidFill>
                <a:schemeClr val="accent4"/>
              </a:solidFill>
            </a:endParaRPr>
          </a:p>
          <a:p>
            <a:pPr lvl="1">
              <a:lnSpc>
                <a:spcPct val="150000"/>
              </a:lnSpc>
              <a:spcBef>
                <a:spcPts val="0"/>
              </a:spcBef>
            </a:pPr>
            <a:endParaRPr lang="en-US" sz="1700" dirty="0">
              <a:solidFill>
                <a:schemeClr val="accent4"/>
              </a:solidFill>
            </a:endParaRPr>
          </a:p>
          <a:p>
            <a:pPr lvl="2">
              <a:lnSpc>
                <a:spcPct val="150000"/>
              </a:lnSpc>
              <a:spcBef>
                <a:spcPts val="0"/>
              </a:spcBef>
            </a:pPr>
            <a:endParaRPr lang="en-US" sz="1600" b="0" dirty="0">
              <a:solidFill>
                <a:schemeClr val="tx1"/>
              </a:solidFill>
              <a:latin typeface="+mj-lt"/>
            </a:endParaRPr>
          </a:p>
          <a:p>
            <a:pPr lvl="1">
              <a:lnSpc>
                <a:spcPct val="150000"/>
              </a:lnSpc>
              <a:spcBef>
                <a:spcPts val="0"/>
              </a:spcBef>
            </a:pPr>
            <a:endParaRPr lang="en-US" sz="1800" dirty="0">
              <a:latin typeface="+mj-lt"/>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“Building Test Cases and Plans"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pic>
        <p:nvPicPr>
          <p:cNvPr id="5" name="Picture 4">
            <a:extLst>
              <a:ext uri="{FF2B5EF4-FFF2-40B4-BE49-F238E27FC236}">
                <a16:creationId xmlns:a16="http://schemas.microsoft.com/office/drawing/2014/main" xmlns="" id="{E8122C76-D6F7-4F80-9765-49FA4CAAF31F}"/>
              </a:ext>
            </a:extLst>
          </p:cNvPr>
          <p:cNvPicPr>
            <a:picLocks noChangeAspect="1"/>
          </p:cNvPicPr>
          <p:nvPr/>
        </p:nvPicPr>
        <p:blipFill>
          <a:blip r:embed="rId3"/>
          <a:stretch>
            <a:fillRect/>
          </a:stretch>
        </p:blipFill>
        <p:spPr>
          <a:xfrm>
            <a:off x="532607" y="3591408"/>
            <a:ext cx="2993090" cy="2733192"/>
          </a:xfrm>
          <a:prstGeom prst="rect">
            <a:avLst/>
          </a:prstGeom>
        </p:spPr>
      </p:pic>
      <p:pic>
        <p:nvPicPr>
          <p:cNvPr id="8" name="Picture 7">
            <a:extLst>
              <a:ext uri="{FF2B5EF4-FFF2-40B4-BE49-F238E27FC236}">
                <a16:creationId xmlns:a16="http://schemas.microsoft.com/office/drawing/2014/main" xmlns="" id="{7D2F3E45-C748-4D79-9734-513EFE2AF80E}"/>
              </a:ext>
            </a:extLst>
          </p:cNvPr>
          <p:cNvPicPr>
            <a:picLocks noChangeAspect="1"/>
          </p:cNvPicPr>
          <p:nvPr/>
        </p:nvPicPr>
        <p:blipFill>
          <a:blip r:embed="rId4"/>
          <a:stretch>
            <a:fillRect/>
          </a:stretch>
        </p:blipFill>
        <p:spPr>
          <a:xfrm>
            <a:off x="3790764" y="4876800"/>
            <a:ext cx="4666642" cy="1808930"/>
          </a:xfrm>
          <a:prstGeom prst="rect">
            <a:avLst/>
          </a:prstGeom>
        </p:spPr>
      </p:pic>
      <p:pic>
        <p:nvPicPr>
          <p:cNvPr id="9" name="Picture 8">
            <a:extLst>
              <a:ext uri="{FF2B5EF4-FFF2-40B4-BE49-F238E27FC236}">
                <a16:creationId xmlns:a16="http://schemas.microsoft.com/office/drawing/2014/main" xmlns="" id="{2BB01705-CDFF-4AA4-9240-DAE58C7C3173}"/>
              </a:ext>
            </a:extLst>
          </p:cNvPr>
          <p:cNvPicPr>
            <a:picLocks noChangeAspect="1"/>
          </p:cNvPicPr>
          <p:nvPr/>
        </p:nvPicPr>
        <p:blipFill>
          <a:blip r:embed="rId5"/>
          <a:stretch>
            <a:fillRect/>
          </a:stretch>
        </p:blipFill>
        <p:spPr>
          <a:xfrm>
            <a:off x="3790764" y="3533184"/>
            <a:ext cx="4666642" cy="740222"/>
          </a:xfrm>
          <a:prstGeom prst="rect">
            <a:avLst/>
          </a:prstGeom>
        </p:spPr>
      </p:pic>
      <p:pic>
        <p:nvPicPr>
          <p:cNvPr id="10" name="Picture 9">
            <a:extLst>
              <a:ext uri="{FF2B5EF4-FFF2-40B4-BE49-F238E27FC236}">
                <a16:creationId xmlns:a16="http://schemas.microsoft.com/office/drawing/2014/main" xmlns="" id="{6A2470A0-1E5D-409E-89E1-3CF20026BED3}"/>
              </a:ext>
            </a:extLst>
          </p:cNvPr>
          <p:cNvPicPr>
            <a:picLocks noChangeAspect="1"/>
          </p:cNvPicPr>
          <p:nvPr/>
        </p:nvPicPr>
        <p:blipFill>
          <a:blip r:embed="rId6"/>
          <a:stretch>
            <a:fillRect/>
          </a:stretch>
        </p:blipFill>
        <p:spPr>
          <a:xfrm>
            <a:off x="9386856" y="3533184"/>
            <a:ext cx="1609708" cy="2791416"/>
          </a:xfrm>
          <a:prstGeom prst="rect">
            <a:avLst/>
          </a:prstGeom>
        </p:spPr>
      </p:pic>
      <p:sp>
        <p:nvSpPr>
          <p:cNvPr id="11" name="TextBox 10">
            <a:extLst>
              <a:ext uri="{FF2B5EF4-FFF2-40B4-BE49-F238E27FC236}">
                <a16:creationId xmlns:a16="http://schemas.microsoft.com/office/drawing/2014/main" xmlns="" id="{34B09BFC-6477-49FF-8AF8-01E69EFCE28C}"/>
              </a:ext>
            </a:extLst>
          </p:cNvPr>
          <p:cNvSpPr txBox="1"/>
          <p:nvPr/>
        </p:nvSpPr>
        <p:spPr>
          <a:xfrm>
            <a:off x="3780445" y="3080819"/>
            <a:ext cx="3928614" cy="553998"/>
          </a:xfrm>
          <a:prstGeom prst="rect">
            <a:avLst/>
          </a:prstGeom>
          <a:noFill/>
        </p:spPr>
        <p:txBody>
          <a:bodyPr wrap="square">
            <a:spAutoFit/>
          </a:bodyPr>
          <a:lstStyle/>
          <a:p>
            <a:pPr marL="171450" indent="-185738" algn="just" eaLnBrk="0" hangingPunct="0">
              <a:lnSpc>
                <a:spcPct val="150000"/>
              </a:lnSpc>
              <a:spcBef>
                <a:spcPts val="0"/>
              </a:spcBef>
              <a:buClr>
                <a:srgbClr val="FF0000"/>
              </a:buClr>
              <a:buSzPct val="90000"/>
              <a:buFont typeface="Wingdings 2" pitchFamily="18" charset="2"/>
              <a:buChar char=""/>
            </a:pPr>
            <a:r>
              <a:rPr lang="en-US" sz="2000" b="1" u="sng" dirty="0" smtClean="0">
                <a:solidFill>
                  <a:srgbClr val="FF0000"/>
                </a:solidFill>
                <a:latin typeface="+mn-lt"/>
              </a:rPr>
              <a:t> 1) Path Graph</a:t>
            </a:r>
            <a:endParaRPr lang="en-US" sz="2000" b="1" u="sng" dirty="0">
              <a:solidFill>
                <a:srgbClr val="FF0000"/>
              </a:solidFill>
              <a:latin typeface="+mn-lt"/>
            </a:endParaRPr>
          </a:p>
        </p:txBody>
      </p:sp>
      <p:sp>
        <p:nvSpPr>
          <p:cNvPr id="12" name="TextBox 11">
            <a:extLst>
              <a:ext uri="{FF2B5EF4-FFF2-40B4-BE49-F238E27FC236}">
                <a16:creationId xmlns:a16="http://schemas.microsoft.com/office/drawing/2014/main" xmlns="" id="{34B09BFC-6477-49FF-8AF8-01E69EFCE28C}"/>
              </a:ext>
            </a:extLst>
          </p:cNvPr>
          <p:cNvSpPr txBox="1"/>
          <p:nvPr/>
        </p:nvSpPr>
        <p:spPr>
          <a:xfrm>
            <a:off x="9067006" y="3022595"/>
            <a:ext cx="3060542" cy="553998"/>
          </a:xfrm>
          <a:prstGeom prst="rect">
            <a:avLst/>
          </a:prstGeom>
          <a:noFill/>
        </p:spPr>
        <p:txBody>
          <a:bodyPr wrap="square">
            <a:spAutoFit/>
          </a:bodyPr>
          <a:lstStyle/>
          <a:p>
            <a:pPr marL="171450" indent="-185738" algn="just" eaLnBrk="0" hangingPunct="0">
              <a:lnSpc>
                <a:spcPct val="150000"/>
              </a:lnSpc>
              <a:spcBef>
                <a:spcPts val="0"/>
              </a:spcBef>
              <a:buClr>
                <a:srgbClr val="FF0000"/>
              </a:buClr>
              <a:buSzPct val="90000"/>
              <a:buFont typeface="Wingdings 2" pitchFamily="18" charset="2"/>
              <a:buChar char=""/>
            </a:pPr>
            <a:r>
              <a:rPr lang="en-US" sz="2000" b="1" u="sng" dirty="0" smtClean="0">
                <a:solidFill>
                  <a:srgbClr val="FF0000"/>
                </a:solidFill>
                <a:latin typeface="+mn-lt"/>
              </a:rPr>
              <a:t>3) DD Path Graph</a:t>
            </a:r>
            <a:endParaRPr lang="en-US" sz="2000" b="1" u="sng" dirty="0">
              <a:solidFill>
                <a:srgbClr val="FF0000"/>
              </a:solidFill>
              <a:latin typeface="+mn-lt"/>
            </a:endParaRPr>
          </a:p>
        </p:txBody>
      </p:sp>
      <p:sp>
        <p:nvSpPr>
          <p:cNvPr id="13" name="TextBox 12">
            <a:extLst>
              <a:ext uri="{FF2B5EF4-FFF2-40B4-BE49-F238E27FC236}">
                <a16:creationId xmlns:a16="http://schemas.microsoft.com/office/drawing/2014/main" xmlns="" id="{34B09BFC-6477-49FF-8AF8-01E69EFCE28C}"/>
              </a:ext>
            </a:extLst>
          </p:cNvPr>
          <p:cNvSpPr txBox="1"/>
          <p:nvPr/>
        </p:nvSpPr>
        <p:spPr>
          <a:xfrm>
            <a:off x="3764538" y="4376059"/>
            <a:ext cx="5659624" cy="507831"/>
          </a:xfrm>
          <a:prstGeom prst="rect">
            <a:avLst/>
          </a:prstGeom>
          <a:noFill/>
        </p:spPr>
        <p:txBody>
          <a:bodyPr wrap="square">
            <a:spAutoFit/>
          </a:bodyPr>
          <a:lstStyle/>
          <a:p>
            <a:pPr marL="171450" indent="-185738" algn="just" eaLnBrk="0" hangingPunct="0">
              <a:lnSpc>
                <a:spcPct val="150000"/>
              </a:lnSpc>
              <a:spcBef>
                <a:spcPts val="0"/>
              </a:spcBef>
              <a:buClr>
                <a:srgbClr val="FF0000"/>
              </a:buClr>
              <a:buSzPct val="90000"/>
              <a:buFont typeface="Wingdings 2" pitchFamily="18" charset="2"/>
              <a:buChar char=""/>
            </a:pPr>
            <a:r>
              <a:rPr lang="en-US" b="1" u="sng" dirty="0" smtClean="0">
                <a:solidFill>
                  <a:srgbClr val="FF0000"/>
                </a:solidFill>
                <a:latin typeface="+mn-lt"/>
              </a:rPr>
              <a:t>2) Mapping of path graph nodes and DD graph nodes</a:t>
            </a:r>
            <a:endParaRPr lang="en-US" b="1" u="sng" dirty="0">
              <a:solidFill>
                <a:srgbClr val="FF0000"/>
              </a:solidFill>
              <a:latin typeface="+mn-lt"/>
            </a:endParaRPr>
          </a:p>
        </p:txBody>
      </p:sp>
    </p:spTree>
    <p:extLst>
      <p:ext uri="{BB962C8B-B14F-4D97-AF65-F5344CB8AC3E}">
        <p14:creationId xmlns:p14="http://schemas.microsoft.com/office/powerpoint/2010/main" val="100494701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000" dirty="0" err="1" smtClean="0">
                <a:solidFill>
                  <a:srgbClr val="FF0000"/>
                </a:solidFill>
              </a:rPr>
              <a:t>Cyclomatic</a:t>
            </a:r>
            <a:r>
              <a:rPr lang="en-US" sz="2000" dirty="0" smtClean="0">
                <a:solidFill>
                  <a:srgbClr val="FF0000"/>
                </a:solidFill>
              </a:rPr>
              <a:t> Complexity / </a:t>
            </a:r>
            <a:r>
              <a:rPr lang="en-US" sz="2000" dirty="0" err="1" smtClean="0">
                <a:solidFill>
                  <a:srgbClr val="FF0000"/>
                </a:solidFill>
              </a:rPr>
              <a:t>Mccabe’s</a:t>
            </a:r>
            <a:r>
              <a:rPr lang="en-US" sz="2000" dirty="0" smtClean="0">
                <a:solidFill>
                  <a:srgbClr val="FF0000"/>
                </a:solidFill>
              </a:rPr>
              <a:t> Path Method </a:t>
            </a:r>
          </a:p>
          <a:p>
            <a:pPr lvl="1">
              <a:lnSpc>
                <a:spcPct val="150000"/>
              </a:lnSpc>
              <a:spcBef>
                <a:spcPts val="0"/>
              </a:spcBef>
            </a:pPr>
            <a:r>
              <a:rPr lang="en-US" sz="2000" dirty="0" smtClean="0">
                <a:solidFill>
                  <a:schemeClr val="accent4"/>
                </a:solidFill>
              </a:rPr>
              <a:t>Example 1: </a:t>
            </a:r>
            <a:r>
              <a:rPr lang="en-US" sz="2000" dirty="0">
                <a:solidFill>
                  <a:schemeClr val="accent4"/>
                </a:solidFill>
              </a:rPr>
              <a:t>Consider the following DD path graph (as given in Figure) and calculate</a:t>
            </a:r>
            <a:br>
              <a:rPr lang="en-US" sz="2000" dirty="0">
                <a:solidFill>
                  <a:schemeClr val="accent4"/>
                </a:solidFill>
              </a:rPr>
            </a:br>
            <a:r>
              <a:rPr lang="en-US" sz="2000" dirty="0">
                <a:solidFill>
                  <a:schemeClr val="accent4"/>
                </a:solidFill>
              </a:rPr>
              <a:t>the </a:t>
            </a:r>
            <a:r>
              <a:rPr lang="en-US" sz="2000" dirty="0" err="1">
                <a:solidFill>
                  <a:schemeClr val="accent4"/>
                </a:solidFill>
              </a:rPr>
              <a:t>cyclomatic</a:t>
            </a:r>
            <a:r>
              <a:rPr lang="en-US" sz="2000" dirty="0">
                <a:solidFill>
                  <a:schemeClr val="accent4"/>
                </a:solidFill>
              </a:rPr>
              <a:t> complexity. Also find independent paths</a:t>
            </a:r>
          </a:p>
          <a:p>
            <a:pPr lvl="1">
              <a:lnSpc>
                <a:spcPct val="150000"/>
              </a:lnSpc>
              <a:spcBef>
                <a:spcPts val="0"/>
              </a:spcBef>
            </a:pPr>
            <a:endParaRPr lang="en-US" sz="1700" dirty="0">
              <a:solidFill>
                <a:schemeClr val="accent4"/>
              </a:solidFill>
            </a:endParaRPr>
          </a:p>
          <a:p>
            <a:pPr lvl="2">
              <a:lnSpc>
                <a:spcPct val="150000"/>
              </a:lnSpc>
              <a:spcBef>
                <a:spcPts val="0"/>
              </a:spcBef>
            </a:pPr>
            <a:endParaRPr lang="en-US" sz="1600" b="0" dirty="0">
              <a:solidFill>
                <a:schemeClr val="tx1"/>
              </a:solidFill>
              <a:latin typeface="+mj-lt"/>
            </a:endParaRPr>
          </a:p>
          <a:p>
            <a:pPr lvl="1">
              <a:lnSpc>
                <a:spcPct val="150000"/>
              </a:lnSpc>
              <a:spcBef>
                <a:spcPts val="0"/>
              </a:spcBef>
            </a:pPr>
            <a:endParaRPr lang="en-US" sz="1800" dirty="0">
              <a:latin typeface="+mj-lt"/>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“Building Test Cases and Plans"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
        <p:nvSpPr>
          <p:cNvPr id="12" name="TextBox 11">
            <a:extLst>
              <a:ext uri="{FF2B5EF4-FFF2-40B4-BE49-F238E27FC236}">
                <a16:creationId xmlns:a16="http://schemas.microsoft.com/office/drawing/2014/main" xmlns="" id="{1D806482-51CF-4DC0-BC80-C32999E6D87C}"/>
              </a:ext>
            </a:extLst>
          </p:cNvPr>
          <p:cNvSpPr txBox="1"/>
          <p:nvPr/>
        </p:nvSpPr>
        <p:spPr>
          <a:xfrm>
            <a:off x="3105088" y="4465168"/>
            <a:ext cx="4038600" cy="646331"/>
          </a:xfrm>
          <a:prstGeom prst="rect">
            <a:avLst/>
          </a:prstGeom>
          <a:noFill/>
        </p:spPr>
        <p:txBody>
          <a:bodyPr wrap="square">
            <a:spAutoFit/>
          </a:bodyPr>
          <a:lstStyle/>
          <a:p>
            <a:pPr algn="l"/>
            <a:r>
              <a:rPr lang="pt-BR" b="1" u="sng" dirty="0" smtClean="0">
                <a:solidFill>
                  <a:srgbClr val="FF0000"/>
                </a:solidFill>
                <a:latin typeface="Times" panose="02020603050405020304" pitchFamily="18" charset="0"/>
              </a:rPr>
              <a:t>ii) Predicate Statements</a:t>
            </a:r>
          </a:p>
          <a:p>
            <a:pPr algn="l"/>
            <a:r>
              <a:rPr lang="pt-BR" dirty="0" smtClean="0">
                <a:latin typeface="Times" panose="02020603050405020304" pitchFamily="18" charset="0"/>
              </a:rPr>
              <a:t>(i</a:t>
            </a:r>
            <a:r>
              <a:rPr lang="pt-BR" dirty="0">
                <a:latin typeface="Times" panose="02020603050405020304" pitchFamily="18" charset="0"/>
              </a:rPr>
              <a:t>) V(G) = </a:t>
            </a:r>
            <a:r>
              <a:rPr lang="pt-BR" dirty="0" smtClean="0">
                <a:latin typeface="Times" panose="02020603050405020304" pitchFamily="18" charset="0"/>
              </a:rPr>
              <a:t>0+1 </a:t>
            </a:r>
            <a:r>
              <a:rPr lang="pt-BR" dirty="0" smtClean="0">
                <a:latin typeface="Times" panose="02020603050405020304" pitchFamily="18" charset="0"/>
                <a:sym typeface="Wingdings" panose="05000000000000000000" pitchFamily="2" charset="2"/>
              </a:rPr>
              <a:t>1</a:t>
            </a:r>
            <a:endParaRPr lang="pt-BR" dirty="0">
              <a:latin typeface="Times" panose="02020603050405020304" pitchFamily="18" charset="0"/>
            </a:endParaRPr>
          </a:p>
        </p:txBody>
      </p:sp>
      <p:sp>
        <p:nvSpPr>
          <p:cNvPr id="14" name="TextBox 13">
            <a:extLst>
              <a:ext uri="{FF2B5EF4-FFF2-40B4-BE49-F238E27FC236}">
                <a16:creationId xmlns:a16="http://schemas.microsoft.com/office/drawing/2014/main" xmlns="" id="{964A74E0-96EE-4A42-A849-5774126ED7B1}"/>
              </a:ext>
            </a:extLst>
          </p:cNvPr>
          <p:cNvSpPr txBox="1"/>
          <p:nvPr/>
        </p:nvSpPr>
        <p:spPr>
          <a:xfrm>
            <a:off x="6923898" y="3323959"/>
            <a:ext cx="5203649" cy="707886"/>
          </a:xfrm>
          <a:prstGeom prst="rect">
            <a:avLst/>
          </a:prstGeom>
          <a:noFill/>
        </p:spPr>
        <p:txBody>
          <a:bodyPr wrap="square">
            <a:spAutoFit/>
          </a:bodyPr>
          <a:lstStyle/>
          <a:p>
            <a:pPr algn="l"/>
            <a:r>
              <a:rPr lang="en-US" sz="2000" dirty="0">
                <a:latin typeface="Times" panose="02020603050405020304" pitchFamily="18" charset="0"/>
              </a:rPr>
              <a:t>There are </a:t>
            </a:r>
            <a:r>
              <a:rPr lang="en-US" sz="2000" dirty="0" smtClean="0">
                <a:latin typeface="Times" panose="02020603050405020304" pitchFamily="18" charset="0"/>
              </a:rPr>
              <a:t>1 </a:t>
            </a:r>
            <a:r>
              <a:rPr lang="en-US" sz="2000" dirty="0">
                <a:solidFill>
                  <a:srgbClr val="FF0000"/>
                </a:solidFill>
                <a:latin typeface="Times" panose="02020603050405020304" pitchFamily="18" charset="0"/>
              </a:rPr>
              <a:t>independent paths</a:t>
            </a:r>
            <a:r>
              <a:rPr lang="en-US" sz="2000" dirty="0">
                <a:latin typeface="Times" panose="02020603050405020304" pitchFamily="18" charset="0"/>
              </a:rPr>
              <a:t> as given below:</a:t>
            </a:r>
          </a:p>
          <a:p>
            <a:pPr algn="l"/>
            <a:r>
              <a:rPr lang="pt-BR" sz="2000" dirty="0">
                <a:latin typeface="Times" panose="02020603050405020304" pitchFamily="18" charset="0"/>
              </a:rPr>
              <a:t>(i) </a:t>
            </a:r>
            <a:r>
              <a:rPr lang="pt-BR" sz="2000" dirty="0" smtClean="0">
                <a:latin typeface="Times" panose="02020603050405020304" pitchFamily="18" charset="0"/>
              </a:rPr>
              <a:t>S, N1, D</a:t>
            </a:r>
            <a:endParaRPr lang="pt-BR" sz="2000" dirty="0">
              <a:latin typeface="Times" panose="02020603050405020304" pitchFamily="18" charset="0"/>
            </a:endParaRPr>
          </a:p>
        </p:txBody>
      </p:sp>
      <p:pic>
        <p:nvPicPr>
          <p:cNvPr id="9" name="Picture 8">
            <a:extLst>
              <a:ext uri="{FF2B5EF4-FFF2-40B4-BE49-F238E27FC236}">
                <a16:creationId xmlns:a16="http://schemas.microsoft.com/office/drawing/2014/main" xmlns="" id="{6A2470A0-1E5D-409E-89E1-3CF20026BED3}"/>
              </a:ext>
            </a:extLst>
          </p:cNvPr>
          <p:cNvPicPr>
            <a:picLocks noChangeAspect="1"/>
          </p:cNvPicPr>
          <p:nvPr/>
        </p:nvPicPr>
        <p:blipFill>
          <a:blip r:embed="rId3"/>
          <a:stretch>
            <a:fillRect/>
          </a:stretch>
        </p:blipFill>
        <p:spPr>
          <a:xfrm>
            <a:off x="1142206" y="2843304"/>
            <a:ext cx="1609708" cy="2791416"/>
          </a:xfrm>
          <a:prstGeom prst="rect">
            <a:avLst/>
          </a:prstGeom>
        </p:spPr>
      </p:pic>
      <p:sp>
        <p:nvSpPr>
          <p:cNvPr id="10" name="TextBox 9">
            <a:extLst>
              <a:ext uri="{FF2B5EF4-FFF2-40B4-BE49-F238E27FC236}">
                <a16:creationId xmlns:a16="http://schemas.microsoft.com/office/drawing/2014/main" xmlns="" id="{1D806482-51CF-4DC0-BC80-C32999E6D87C}"/>
              </a:ext>
            </a:extLst>
          </p:cNvPr>
          <p:cNvSpPr txBox="1"/>
          <p:nvPr/>
        </p:nvSpPr>
        <p:spPr>
          <a:xfrm>
            <a:off x="3199605" y="2597617"/>
            <a:ext cx="3724291" cy="2062103"/>
          </a:xfrm>
          <a:prstGeom prst="rect">
            <a:avLst/>
          </a:prstGeom>
          <a:noFill/>
        </p:spPr>
        <p:txBody>
          <a:bodyPr wrap="square">
            <a:spAutoFit/>
          </a:bodyPr>
          <a:lstStyle/>
          <a:p>
            <a:pPr marL="400050" indent="-400050" algn="l">
              <a:buAutoNum type="romanLcParenR"/>
            </a:pPr>
            <a:r>
              <a:rPr lang="pt-BR" sz="1600" b="1" u="sng" dirty="0" smtClean="0">
                <a:solidFill>
                  <a:srgbClr val="FF0000"/>
                </a:solidFill>
                <a:latin typeface="Times" panose="02020603050405020304" pitchFamily="18" charset="0"/>
              </a:rPr>
              <a:t>Number of Regions</a:t>
            </a:r>
            <a:endParaRPr lang="pt-BR" sz="1600" b="1" u="sng" dirty="0">
              <a:solidFill>
                <a:srgbClr val="FF0000"/>
              </a:solidFill>
              <a:latin typeface="Times" panose="02020603050405020304" pitchFamily="18" charset="0"/>
            </a:endParaRPr>
          </a:p>
          <a:p>
            <a:pPr algn="l"/>
            <a:r>
              <a:rPr lang="pt-BR" sz="1600" b="1" dirty="0">
                <a:solidFill>
                  <a:schemeClr val="accent4"/>
                </a:solidFill>
                <a:latin typeface="+mn-lt"/>
              </a:rPr>
              <a:t>Two Ways:</a:t>
            </a:r>
          </a:p>
          <a:p>
            <a:pPr marL="342900" indent="-342900" algn="l">
              <a:buAutoNum type="arabicParenR"/>
            </a:pPr>
            <a:r>
              <a:rPr lang="pt-BR" sz="1600" b="1" dirty="0">
                <a:solidFill>
                  <a:schemeClr val="accent4"/>
                </a:solidFill>
                <a:latin typeface="+mn-lt"/>
              </a:rPr>
              <a:t>Consider full as one region </a:t>
            </a:r>
          </a:p>
          <a:p>
            <a:pPr marL="342900" indent="-342900" algn="l">
              <a:buAutoNum type="arabicParenR"/>
            </a:pPr>
            <a:r>
              <a:rPr lang="pt-BR" sz="1600" b="1" dirty="0">
                <a:solidFill>
                  <a:schemeClr val="accent4"/>
                </a:solidFill>
                <a:latin typeface="+mn-lt"/>
              </a:rPr>
              <a:t>By using the region + 1</a:t>
            </a:r>
          </a:p>
          <a:p>
            <a:pPr marL="342900" indent="-342900" algn="l">
              <a:buAutoNum type="arabicParenR"/>
            </a:pPr>
            <a:endParaRPr lang="pt-BR" sz="1600" b="1" dirty="0">
              <a:solidFill>
                <a:schemeClr val="accent4"/>
              </a:solidFill>
              <a:latin typeface="+mn-lt"/>
            </a:endParaRPr>
          </a:p>
          <a:p>
            <a:pPr algn="l"/>
            <a:r>
              <a:rPr lang="pt-BR" sz="1600" b="1" dirty="0">
                <a:solidFill>
                  <a:schemeClr val="accent4"/>
                </a:solidFill>
                <a:latin typeface="+mn-lt"/>
              </a:rPr>
              <a:t>By (1) </a:t>
            </a:r>
            <a:r>
              <a:rPr lang="pt-BR" sz="1600" b="1" dirty="0">
                <a:solidFill>
                  <a:schemeClr val="accent4"/>
                </a:solidFill>
                <a:latin typeface="+mn-lt"/>
                <a:sym typeface="Wingdings" panose="05000000000000000000" pitchFamily="2" charset="2"/>
              </a:rPr>
              <a:t> V(G) =</a:t>
            </a:r>
            <a:r>
              <a:rPr lang="pt-BR" sz="1600" b="1" dirty="0">
                <a:solidFill>
                  <a:schemeClr val="accent4"/>
                </a:solidFill>
                <a:latin typeface="+mn-lt"/>
              </a:rPr>
              <a:t> 1</a:t>
            </a:r>
          </a:p>
          <a:p>
            <a:pPr algn="l"/>
            <a:r>
              <a:rPr lang="pt-BR" sz="1600" b="1" dirty="0">
                <a:solidFill>
                  <a:schemeClr val="accent4"/>
                </a:solidFill>
                <a:latin typeface="+mn-lt"/>
              </a:rPr>
              <a:t>By (2) </a:t>
            </a:r>
            <a:r>
              <a:rPr lang="pt-BR" sz="1600" b="1" dirty="0">
                <a:solidFill>
                  <a:schemeClr val="accent4"/>
                </a:solidFill>
                <a:latin typeface="+mn-lt"/>
                <a:sym typeface="Wingdings" panose="05000000000000000000" pitchFamily="2" charset="2"/>
              </a:rPr>
              <a:t> V(G) </a:t>
            </a:r>
            <a:r>
              <a:rPr lang="pt-BR" sz="1600" b="1" dirty="0">
                <a:solidFill>
                  <a:schemeClr val="accent4"/>
                </a:solidFill>
                <a:latin typeface="+mn-lt"/>
              </a:rPr>
              <a:t>0+1 = 1</a:t>
            </a:r>
          </a:p>
          <a:p>
            <a:pPr algn="l"/>
            <a:endParaRPr lang="pt-BR" sz="1600" b="1" dirty="0">
              <a:solidFill>
                <a:schemeClr val="accent4"/>
              </a:solidFill>
              <a:latin typeface="+mn-lt"/>
            </a:endParaRPr>
          </a:p>
        </p:txBody>
      </p:sp>
      <p:sp>
        <p:nvSpPr>
          <p:cNvPr id="15" name="TextBox 14">
            <a:extLst>
              <a:ext uri="{FF2B5EF4-FFF2-40B4-BE49-F238E27FC236}">
                <a16:creationId xmlns:a16="http://schemas.microsoft.com/office/drawing/2014/main" xmlns="" id="{1D806482-51CF-4DC0-BC80-C32999E6D87C}"/>
              </a:ext>
            </a:extLst>
          </p:cNvPr>
          <p:cNvSpPr txBox="1"/>
          <p:nvPr/>
        </p:nvSpPr>
        <p:spPr>
          <a:xfrm>
            <a:off x="3115423" y="5239017"/>
            <a:ext cx="3808473" cy="1200329"/>
          </a:xfrm>
          <a:prstGeom prst="rect">
            <a:avLst/>
          </a:prstGeom>
          <a:noFill/>
        </p:spPr>
        <p:txBody>
          <a:bodyPr wrap="square">
            <a:spAutoFit/>
          </a:bodyPr>
          <a:lstStyle/>
          <a:p>
            <a:pPr algn="l"/>
            <a:r>
              <a:rPr lang="pt-BR" b="1" u="sng" dirty="0" smtClean="0">
                <a:solidFill>
                  <a:srgbClr val="FF0000"/>
                </a:solidFill>
                <a:latin typeface="Times" panose="02020603050405020304" pitchFamily="18" charset="0"/>
              </a:rPr>
              <a:t>iii) Formula</a:t>
            </a:r>
          </a:p>
          <a:p>
            <a:pPr algn="l"/>
            <a:r>
              <a:rPr lang="pt-BR" dirty="0" smtClean="0">
                <a:latin typeface="Times" panose="02020603050405020304" pitchFamily="18" charset="0"/>
              </a:rPr>
              <a:t>(i</a:t>
            </a:r>
            <a:r>
              <a:rPr lang="pt-BR" dirty="0">
                <a:latin typeface="Times" panose="02020603050405020304" pitchFamily="18" charset="0"/>
              </a:rPr>
              <a:t>) V(G) = e – n + 2P</a:t>
            </a:r>
          </a:p>
          <a:p>
            <a:pPr algn="l"/>
            <a:r>
              <a:rPr lang="en-US" dirty="0">
                <a:latin typeface="Times" panose="02020603050405020304" pitchFamily="18" charset="0"/>
              </a:rPr>
              <a:t>= 2</a:t>
            </a:r>
            <a:r>
              <a:rPr lang="en-US" dirty="0" smtClean="0">
                <a:latin typeface="Times" panose="02020603050405020304" pitchFamily="18" charset="0"/>
              </a:rPr>
              <a:t> </a:t>
            </a:r>
            <a:r>
              <a:rPr lang="en-US" dirty="0">
                <a:latin typeface="Times" panose="02020603050405020304" pitchFamily="18" charset="0"/>
              </a:rPr>
              <a:t>– 3</a:t>
            </a:r>
            <a:r>
              <a:rPr lang="en-US" dirty="0" smtClean="0">
                <a:latin typeface="Times" panose="02020603050405020304" pitchFamily="18" charset="0"/>
              </a:rPr>
              <a:t> </a:t>
            </a:r>
            <a:r>
              <a:rPr lang="en-US" dirty="0">
                <a:latin typeface="Times" panose="02020603050405020304" pitchFamily="18" charset="0"/>
              </a:rPr>
              <a:t>+ 2</a:t>
            </a:r>
          </a:p>
          <a:p>
            <a:pPr algn="l"/>
            <a:r>
              <a:rPr lang="en-US" dirty="0">
                <a:latin typeface="Times" panose="02020603050405020304" pitchFamily="18" charset="0"/>
              </a:rPr>
              <a:t>= </a:t>
            </a:r>
            <a:r>
              <a:rPr lang="en-US" dirty="0" smtClean="0">
                <a:latin typeface="Times" panose="02020603050405020304" pitchFamily="18" charset="0"/>
              </a:rPr>
              <a:t>1</a:t>
            </a:r>
            <a:endParaRPr lang="en-US" dirty="0"/>
          </a:p>
        </p:txBody>
      </p:sp>
    </p:spTree>
    <p:extLst>
      <p:ext uri="{BB962C8B-B14F-4D97-AF65-F5344CB8AC3E}">
        <p14:creationId xmlns:p14="http://schemas.microsoft.com/office/powerpoint/2010/main" val="151057615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000" dirty="0" err="1" smtClean="0">
                <a:solidFill>
                  <a:srgbClr val="FF0000"/>
                </a:solidFill>
              </a:rPr>
              <a:t>Cyclomatic</a:t>
            </a:r>
            <a:r>
              <a:rPr lang="en-US" sz="2000" dirty="0" smtClean="0">
                <a:solidFill>
                  <a:srgbClr val="FF0000"/>
                </a:solidFill>
              </a:rPr>
              <a:t> Complexity / </a:t>
            </a:r>
            <a:r>
              <a:rPr lang="en-US" sz="2000" dirty="0" err="1" smtClean="0">
                <a:solidFill>
                  <a:srgbClr val="FF0000"/>
                </a:solidFill>
              </a:rPr>
              <a:t>Mccabe’s</a:t>
            </a:r>
            <a:r>
              <a:rPr lang="en-US" sz="2000" dirty="0" smtClean="0">
                <a:solidFill>
                  <a:srgbClr val="FF0000"/>
                </a:solidFill>
              </a:rPr>
              <a:t> Path Method </a:t>
            </a:r>
          </a:p>
          <a:p>
            <a:pPr lvl="1">
              <a:lnSpc>
                <a:spcPct val="150000"/>
              </a:lnSpc>
              <a:spcBef>
                <a:spcPts val="0"/>
              </a:spcBef>
            </a:pPr>
            <a:r>
              <a:rPr lang="en-US" sz="2000" dirty="0" smtClean="0">
                <a:solidFill>
                  <a:schemeClr val="accent4"/>
                </a:solidFill>
              </a:rPr>
              <a:t>Example 2: </a:t>
            </a:r>
            <a:r>
              <a:rPr lang="en-US" sz="2000" dirty="0">
                <a:solidFill>
                  <a:schemeClr val="accent4"/>
                </a:solidFill>
              </a:rPr>
              <a:t>Consider the following DD path graph (as given in Figure) and calculate</a:t>
            </a:r>
            <a:br>
              <a:rPr lang="en-US" sz="2000" dirty="0">
                <a:solidFill>
                  <a:schemeClr val="accent4"/>
                </a:solidFill>
              </a:rPr>
            </a:br>
            <a:r>
              <a:rPr lang="en-US" sz="2000" dirty="0">
                <a:solidFill>
                  <a:schemeClr val="accent4"/>
                </a:solidFill>
              </a:rPr>
              <a:t>the </a:t>
            </a:r>
            <a:r>
              <a:rPr lang="en-US" sz="2000" dirty="0" err="1">
                <a:solidFill>
                  <a:schemeClr val="accent4"/>
                </a:solidFill>
              </a:rPr>
              <a:t>cyclomatic</a:t>
            </a:r>
            <a:r>
              <a:rPr lang="en-US" sz="2000" dirty="0">
                <a:solidFill>
                  <a:schemeClr val="accent4"/>
                </a:solidFill>
              </a:rPr>
              <a:t> complexity. Also find independent paths</a:t>
            </a:r>
          </a:p>
          <a:p>
            <a:pPr lvl="1">
              <a:lnSpc>
                <a:spcPct val="150000"/>
              </a:lnSpc>
              <a:spcBef>
                <a:spcPts val="0"/>
              </a:spcBef>
            </a:pPr>
            <a:endParaRPr lang="en-US" sz="1700" dirty="0">
              <a:solidFill>
                <a:schemeClr val="accent4"/>
              </a:solidFill>
            </a:endParaRPr>
          </a:p>
          <a:p>
            <a:pPr lvl="2">
              <a:lnSpc>
                <a:spcPct val="150000"/>
              </a:lnSpc>
              <a:spcBef>
                <a:spcPts val="0"/>
              </a:spcBef>
            </a:pPr>
            <a:endParaRPr lang="en-US" sz="1600" b="0" dirty="0">
              <a:solidFill>
                <a:schemeClr val="tx1"/>
              </a:solidFill>
              <a:latin typeface="+mj-lt"/>
            </a:endParaRPr>
          </a:p>
          <a:p>
            <a:pPr lvl="1">
              <a:lnSpc>
                <a:spcPct val="150000"/>
              </a:lnSpc>
              <a:spcBef>
                <a:spcPts val="0"/>
              </a:spcBef>
            </a:pPr>
            <a:endParaRPr lang="en-US" sz="1800" dirty="0">
              <a:latin typeface="+mj-lt"/>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“Building Test Cases and Plans"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pic>
        <p:nvPicPr>
          <p:cNvPr id="11" name="Picture 10">
            <a:extLst>
              <a:ext uri="{FF2B5EF4-FFF2-40B4-BE49-F238E27FC236}">
                <a16:creationId xmlns:a16="http://schemas.microsoft.com/office/drawing/2014/main" xmlns="" id="{80F989E6-848E-4802-8D46-8B5373939DDE}"/>
              </a:ext>
            </a:extLst>
          </p:cNvPr>
          <p:cNvPicPr>
            <a:picLocks noChangeAspect="1"/>
          </p:cNvPicPr>
          <p:nvPr/>
        </p:nvPicPr>
        <p:blipFill>
          <a:blip r:embed="rId3"/>
          <a:stretch>
            <a:fillRect/>
          </a:stretch>
        </p:blipFill>
        <p:spPr>
          <a:xfrm>
            <a:off x="989806" y="2590800"/>
            <a:ext cx="3562133" cy="3995114"/>
          </a:xfrm>
          <a:prstGeom prst="rect">
            <a:avLst/>
          </a:prstGeom>
        </p:spPr>
      </p:pic>
      <p:sp>
        <p:nvSpPr>
          <p:cNvPr id="12" name="TextBox 11">
            <a:extLst>
              <a:ext uri="{FF2B5EF4-FFF2-40B4-BE49-F238E27FC236}">
                <a16:creationId xmlns:a16="http://schemas.microsoft.com/office/drawing/2014/main" xmlns="" id="{1D806482-51CF-4DC0-BC80-C32999E6D87C}"/>
              </a:ext>
            </a:extLst>
          </p:cNvPr>
          <p:cNvSpPr txBox="1"/>
          <p:nvPr/>
        </p:nvSpPr>
        <p:spPr>
          <a:xfrm>
            <a:off x="4723606" y="2862354"/>
            <a:ext cx="2247112" cy="923210"/>
          </a:xfrm>
          <a:prstGeom prst="rect">
            <a:avLst/>
          </a:prstGeom>
          <a:noFill/>
        </p:spPr>
        <p:txBody>
          <a:bodyPr wrap="square">
            <a:spAutoFit/>
          </a:bodyPr>
          <a:lstStyle/>
          <a:p>
            <a:pPr algn="l"/>
            <a:r>
              <a:rPr lang="pt-BR" dirty="0">
                <a:latin typeface="Times" panose="02020603050405020304" pitchFamily="18" charset="0"/>
              </a:rPr>
              <a:t>(i) V(G) = e – n + 2P</a:t>
            </a:r>
          </a:p>
          <a:p>
            <a:pPr algn="l"/>
            <a:r>
              <a:rPr lang="en-US" dirty="0">
                <a:latin typeface="Times" panose="02020603050405020304" pitchFamily="18" charset="0"/>
              </a:rPr>
              <a:t>= 16 – 14 + 2</a:t>
            </a:r>
          </a:p>
          <a:p>
            <a:pPr algn="l"/>
            <a:r>
              <a:rPr lang="en-US" dirty="0">
                <a:latin typeface="Times" panose="02020603050405020304" pitchFamily="18" charset="0"/>
              </a:rPr>
              <a:t>= 4</a:t>
            </a:r>
            <a:endParaRPr lang="en-US" dirty="0"/>
          </a:p>
        </p:txBody>
      </p:sp>
      <p:pic>
        <p:nvPicPr>
          <p:cNvPr id="13" name="Picture 12">
            <a:extLst>
              <a:ext uri="{FF2B5EF4-FFF2-40B4-BE49-F238E27FC236}">
                <a16:creationId xmlns:a16="http://schemas.microsoft.com/office/drawing/2014/main" xmlns="" id="{08BCA732-E69A-4556-9B6F-47C7ADAB38AA}"/>
              </a:ext>
            </a:extLst>
          </p:cNvPr>
          <p:cNvPicPr>
            <a:picLocks noChangeAspect="1"/>
          </p:cNvPicPr>
          <p:nvPr/>
        </p:nvPicPr>
        <p:blipFill>
          <a:blip r:embed="rId4"/>
          <a:stretch>
            <a:fillRect/>
          </a:stretch>
        </p:blipFill>
        <p:spPr>
          <a:xfrm>
            <a:off x="4799806" y="3886200"/>
            <a:ext cx="2501719" cy="1757454"/>
          </a:xfrm>
          <a:prstGeom prst="rect">
            <a:avLst/>
          </a:prstGeom>
        </p:spPr>
      </p:pic>
      <p:sp>
        <p:nvSpPr>
          <p:cNvPr id="14" name="TextBox 13">
            <a:extLst>
              <a:ext uri="{FF2B5EF4-FFF2-40B4-BE49-F238E27FC236}">
                <a16:creationId xmlns:a16="http://schemas.microsoft.com/office/drawing/2014/main" xmlns="" id="{964A74E0-96EE-4A42-A849-5774126ED7B1}"/>
              </a:ext>
            </a:extLst>
          </p:cNvPr>
          <p:cNvSpPr txBox="1"/>
          <p:nvPr/>
        </p:nvSpPr>
        <p:spPr>
          <a:xfrm>
            <a:off x="7490516" y="3323959"/>
            <a:ext cx="4624490" cy="1938992"/>
          </a:xfrm>
          <a:prstGeom prst="rect">
            <a:avLst/>
          </a:prstGeom>
          <a:noFill/>
        </p:spPr>
        <p:txBody>
          <a:bodyPr wrap="square">
            <a:spAutoFit/>
          </a:bodyPr>
          <a:lstStyle/>
          <a:p>
            <a:pPr algn="l"/>
            <a:r>
              <a:rPr lang="en-US" sz="2000" dirty="0">
                <a:latin typeface="Times" panose="02020603050405020304" pitchFamily="18" charset="0"/>
              </a:rPr>
              <a:t>There are </a:t>
            </a:r>
            <a:r>
              <a:rPr lang="en-US" sz="2000" b="1" dirty="0">
                <a:solidFill>
                  <a:srgbClr val="FF0000"/>
                </a:solidFill>
                <a:latin typeface="Times" panose="02020603050405020304" pitchFamily="18" charset="0"/>
              </a:rPr>
              <a:t>4 independent paths </a:t>
            </a:r>
            <a:r>
              <a:rPr lang="en-US" sz="2000" dirty="0">
                <a:latin typeface="Times" panose="02020603050405020304" pitchFamily="18" charset="0"/>
              </a:rPr>
              <a:t>as given below:</a:t>
            </a:r>
          </a:p>
          <a:p>
            <a:pPr algn="l"/>
            <a:r>
              <a:rPr lang="pt-BR" sz="2000" dirty="0">
                <a:latin typeface="Times" panose="02020603050405020304" pitchFamily="18" charset="0"/>
              </a:rPr>
              <a:t>(i) S, N1, N2, N3, N4, N6, N12, D</a:t>
            </a:r>
          </a:p>
          <a:p>
            <a:pPr algn="l"/>
            <a:r>
              <a:rPr lang="pt-BR" sz="2000" dirty="0">
                <a:latin typeface="Times" panose="02020603050405020304" pitchFamily="18" charset="0"/>
              </a:rPr>
              <a:t>(ii) S, N1, N2, N3, N5, N6, N12, D</a:t>
            </a:r>
          </a:p>
          <a:p>
            <a:pPr algn="l"/>
            <a:r>
              <a:rPr lang="pt-BR" sz="2000" dirty="0">
                <a:latin typeface="Times" panose="02020603050405020304" pitchFamily="18" charset="0"/>
              </a:rPr>
              <a:t>(iii) S, N1, N2, N7, N8, N9, N11, N12, D</a:t>
            </a:r>
          </a:p>
          <a:p>
            <a:pPr algn="l"/>
            <a:r>
              <a:rPr lang="pt-BR" sz="2000" dirty="0">
                <a:latin typeface="Times" panose="02020603050405020304" pitchFamily="18" charset="0"/>
              </a:rPr>
              <a:t>(iv) S, N1, N2, N8, N10, N11, N12, D</a:t>
            </a:r>
            <a:endParaRPr lang="en-US" sz="2000" dirty="0"/>
          </a:p>
        </p:txBody>
      </p:sp>
    </p:spTree>
    <p:extLst>
      <p:ext uri="{BB962C8B-B14F-4D97-AF65-F5344CB8AC3E}">
        <p14:creationId xmlns:p14="http://schemas.microsoft.com/office/powerpoint/2010/main" val="134561492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000" dirty="0" smtClean="0">
                <a:solidFill>
                  <a:srgbClr val="FF0000"/>
                </a:solidFill>
              </a:rPr>
              <a:t>Control Flow Testing</a:t>
            </a:r>
          </a:p>
          <a:p>
            <a:pPr lvl="1">
              <a:lnSpc>
                <a:spcPct val="150000"/>
              </a:lnSpc>
              <a:spcBef>
                <a:spcPts val="0"/>
              </a:spcBef>
            </a:pPr>
            <a:r>
              <a:rPr lang="en-US" sz="2000" dirty="0">
                <a:solidFill>
                  <a:schemeClr val="accent4"/>
                </a:solidFill>
              </a:rPr>
              <a:t>Control flow testing is a software testing technique that helps ensure that the different paths a program can take are tested. It is a white-box testing technique. </a:t>
            </a:r>
          </a:p>
          <a:p>
            <a:pPr lvl="1">
              <a:lnSpc>
                <a:spcPct val="150000"/>
              </a:lnSpc>
              <a:spcBef>
                <a:spcPts val="0"/>
              </a:spcBef>
            </a:pPr>
            <a:r>
              <a:rPr lang="en-US" sz="2000" dirty="0">
                <a:solidFill>
                  <a:schemeClr val="accent4"/>
                </a:solidFill>
              </a:rPr>
              <a:t>The aim of this technique is to determine the execution order of statements or instructions of the program through a control structure. </a:t>
            </a:r>
          </a:p>
          <a:p>
            <a:pPr lvl="1">
              <a:lnSpc>
                <a:spcPct val="150000"/>
              </a:lnSpc>
              <a:spcBef>
                <a:spcPts val="0"/>
              </a:spcBef>
            </a:pPr>
            <a:r>
              <a:rPr lang="en-US" sz="2000" dirty="0">
                <a:solidFill>
                  <a:schemeClr val="accent4"/>
                </a:solidFill>
              </a:rPr>
              <a:t>The control structure of a program is used to develop a test case for the program. </a:t>
            </a:r>
          </a:p>
          <a:p>
            <a:pPr lvl="1">
              <a:lnSpc>
                <a:spcPct val="150000"/>
              </a:lnSpc>
              <a:spcBef>
                <a:spcPts val="0"/>
              </a:spcBef>
            </a:pPr>
            <a:r>
              <a:rPr lang="en-US" sz="2000" dirty="0">
                <a:solidFill>
                  <a:schemeClr val="accent4"/>
                </a:solidFill>
              </a:rPr>
              <a:t>In this technique, a particular part of a large program is selected by the tester to set the testing path. It is mostly used in unit testing. </a:t>
            </a:r>
          </a:p>
          <a:p>
            <a:pPr lvl="1">
              <a:lnSpc>
                <a:spcPct val="150000"/>
              </a:lnSpc>
              <a:spcBef>
                <a:spcPts val="0"/>
              </a:spcBef>
            </a:pPr>
            <a:r>
              <a:rPr lang="en-US" sz="2000" dirty="0">
                <a:solidFill>
                  <a:schemeClr val="accent4"/>
                </a:solidFill>
              </a:rPr>
              <a:t>Test cases represented by the control graph of the program.</a:t>
            </a:r>
          </a:p>
          <a:p>
            <a:pPr lvl="1">
              <a:lnSpc>
                <a:spcPct val="150000"/>
              </a:lnSpc>
              <a:spcBef>
                <a:spcPts val="0"/>
              </a:spcBef>
            </a:pPr>
            <a:r>
              <a:rPr lang="en-US" sz="2000" dirty="0">
                <a:solidFill>
                  <a:srgbClr val="FF0000"/>
                </a:solidFill>
              </a:rPr>
              <a:t>Control Flow Graph is formed from the node, edge, decision node, junction node to specify all possible execution path.</a:t>
            </a:r>
          </a:p>
          <a:p>
            <a:pPr lvl="1">
              <a:lnSpc>
                <a:spcPct val="150000"/>
              </a:lnSpc>
              <a:spcBef>
                <a:spcPts val="0"/>
              </a:spcBef>
            </a:pPr>
            <a:endParaRPr lang="en-US" sz="1800" dirty="0">
              <a:latin typeface="+mj-lt"/>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“Building Test Cases and Plans"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181979660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000" dirty="0" smtClean="0">
                <a:solidFill>
                  <a:srgbClr val="FF0000"/>
                </a:solidFill>
              </a:rPr>
              <a:t>Control Flow Testing</a:t>
            </a: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“Building Test Cases and Plans"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pic>
        <p:nvPicPr>
          <p:cNvPr id="5" name="Content Placeholder 4">
            <a:extLst>
              <a:ext uri="{FF2B5EF4-FFF2-40B4-BE49-F238E27FC236}">
                <a16:creationId xmlns:a16="http://schemas.microsoft.com/office/drawing/2014/main" xmlns="" id="{DEEE1802-951E-483A-AE19-B1D25C5363D2}"/>
              </a:ext>
            </a:extLst>
          </p:cNvPr>
          <p:cNvPicPr>
            <a:picLocks noChangeAspect="1"/>
          </p:cNvPicPr>
          <p:nvPr/>
        </p:nvPicPr>
        <p:blipFill>
          <a:blip r:embed="rId4"/>
          <a:stretch>
            <a:fillRect/>
          </a:stretch>
        </p:blipFill>
        <p:spPr bwMode="auto">
          <a:xfrm>
            <a:off x="732312" y="1981200"/>
            <a:ext cx="3273844" cy="3733800"/>
          </a:xfrm>
          <a:prstGeom prst="rect">
            <a:avLst/>
          </a:prstGeom>
          <a:noFill/>
          <a:ln w="9525">
            <a:noFill/>
            <a:miter lim="800000"/>
            <a:headEnd/>
            <a:tailEnd/>
          </a:ln>
        </p:spPr>
      </p:pic>
      <p:pic>
        <p:nvPicPr>
          <p:cNvPr id="8" name="Picture 7">
            <a:extLst>
              <a:ext uri="{FF2B5EF4-FFF2-40B4-BE49-F238E27FC236}">
                <a16:creationId xmlns:a16="http://schemas.microsoft.com/office/drawing/2014/main" xmlns="" id="{BE56F41B-75B1-4C34-A0F4-CE4158E72553}"/>
              </a:ext>
            </a:extLst>
          </p:cNvPr>
          <p:cNvPicPr>
            <a:picLocks noChangeAspect="1"/>
          </p:cNvPicPr>
          <p:nvPr/>
        </p:nvPicPr>
        <p:blipFill>
          <a:blip r:embed="rId5"/>
          <a:stretch>
            <a:fillRect/>
          </a:stretch>
        </p:blipFill>
        <p:spPr>
          <a:xfrm>
            <a:off x="4266406" y="1981201"/>
            <a:ext cx="3166980" cy="3733800"/>
          </a:xfrm>
          <a:prstGeom prst="rect">
            <a:avLst/>
          </a:prstGeom>
        </p:spPr>
      </p:pic>
      <p:sp>
        <p:nvSpPr>
          <p:cNvPr id="9" name="TextBox 8">
            <a:extLst>
              <a:ext uri="{FF2B5EF4-FFF2-40B4-BE49-F238E27FC236}">
                <a16:creationId xmlns:a16="http://schemas.microsoft.com/office/drawing/2014/main" xmlns="" id="{34B09BFC-6477-49FF-8AF8-01E69EFCE28C}"/>
              </a:ext>
            </a:extLst>
          </p:cNvPr>
          <p:cNvSpPr txBox="1"/>
          <p:nvPr/>
        </p:nvSpPr>
        <p:spPr>
          <a:xfrm>
            <a:off x="7729192" y="2011906"/>
            <a:ext cx="3928614" cy="4203908"/>
          </a:xfrm>
          <a:prstGeom prst="rect">
            <a:avLst/>
          </a:prstGeom>
          <a:noFill/>
        </p:spPr>
        <p:txBody>
          <a:bodyPr wrap="square">
            <a:spAutoFit/>
          </a:bodyPr>
          <a:lstStyle/>
          <a:p>
            <a:pPr marL="171450" indent="-185738" algn="just" eaLnBrk="0" hangingPunct="0">
              <a:lnSpc>
                <a:spcPct val="150000"/>
              </a:lnSpc>
              <a:spcBef>
                <a:spcPts val="0"/>
              </a:spcBef>
              <a:buClr>
                <a:srgbClr val="FF0000"/>
              </a:buClr>
              <a:buSzPct val="90000"/>
              <a:buFont typeface="Wingdings 2" pitchFamily="18" charset="2"/>
              <a:buChar char=""/>
            </a:pPr>
            <a:r>
              <a:rPr lang="en-US" sz="2000" b="1" dirty="0">
                <a:solidFill>
                  <a:schemeClr val="accent4"/>
                </a:solidFill>
                <a:latin typeface="+mn-lt"/>
              </a:rPr>
              <a:t>In the control flow graph, start, age, eligible, not eligible and stop are the nodes, n&gt;=18 is a decision node to decide which part (if or else) will execute as per the given value. Connectivity of the eligible node and not eligible node is there on the stop node.</a:t>
            </a:r>
          </a:p>
        </p:txBody>
      </p:sp>
    </p:spTree>
    <p:extLst>
      <p:ext uri="{BB962C8B-B14F-4D97-AF65-F5344CB8AC3E}">
        <p14:creationId xmlns:p14="http://schemas.microsoft.com/office/powerpoint/2010/main" val="109027883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1900" dirty="0" smtClean="0">
                <a:solidFill>
                  <a:srgbClr val="FF0000"/>
                </a:solidFill>
              </a:rPr>
              <a:t>Data Flow Testing</a:t>
            </a:r>
          </a:p>
          <a:p>
            <a:pPr lvl="1">
              <a:lnSpc>
                <a:spcPct val="150000"/>
              </a:lnSpc>
              <a:spcBef>
                <a:spcPts val="0"/>
              </a:spcBef>
            </a:pPr>
            <a:r>
              <a:rPr lang="en-US" sz="1900" dirty="0" smtClean="0">
                <a:solidFill>
                  <a:schemeClr val="accent4"/>
                </a:solidFill>
              </a:rPr>
              <a:t>Data </a:t>
            </a:r>
            <a:r>
              <a:rPr lang="en-US" sz="1900" dirty="0">
                <a:solidFill>
                  <a:schemeClr val="accent4"/>
                </a:solidFill>
              </a:rPr>
              <a:t>flow testing is used to analyze the flow of data in the program. It is the process of collecting information about how the variables flow the data in the program. It tries to obtain particular information of each particular point in the process.</a:t>
            </a:r>
          </a:p>
          <a:p>
            <a:pPr lvl="1">
              <a:lnSpc>
                <a:spcPct val="150000"/>
              </a:lnSpc>
              <a:spcBef>
                <a:spcPts val="0"/>
              </a:spcBef>
            </a:pPr>
            <a:r>
              <a:rPr lang="en-US" sz="1900" dirty="0">
                <a:solidFill>
                  <a:schemeClr val="accent4"/>
                </a:solidFill>
              </a:rPr>
              <a:t>Data flow testing is a group of testing strategies to examine the control flow of programs in order to explore the sequence of variables according to the sequence of events. </a:t>
            </a:r>
          </a:p>
          <a:p>
            <a:pPr lvl="1">
              <a:lnSpc>
                <a:spcPct val="150000"/>
              </a:lnSpc>
              <a:spcBef>
                <a:spcPts val="0"/>
              </a:spcBef>
            </a:pPr>
            <a:r>
              <a:rPr lang="en-US" sz="1900" dirty="0">
                <a:solidFill>
                  <a:schemeClr val="accent4"/>
                </a:solidFill>
              </a:rPr>
              <a:t>It mainly focuses on the points at which values assigned to the variables and the point at which these values are used by concentrating on both points, data flow can be tested.</a:t>
            </a:r>
          </a:p>
          <a:p>
            <a:pPr lvl="1">
              <a:lnSpc>
                <a:spcPct val="150000"/>
              </a:lnSpc>
              <a:spcBef>
                <a:spcPts val="0"/>
              </a:spcBef>
            </a:pPr>
            <a:r>
              <a:rPr lang="en-US" sz="1900" dirty="0">
                <a:solidFill>
                  <a:schemeClr val="accent4"/>
                </a:solidFill>
              </a:rPr>
              <a:t>Data flow testing uses the control flow graph to detect illogical things that can interrupt the flow of data. Anomalies in the flow of data are detected at the time of associations between values and variables due to:</a:t>
            </a:r>
          </a:p>
          <a:p>
            <a:pPr lvl="1">
              <a:lnSpc>
                <a:spcPct val="150000"/>
              </a:lnSpc>
              <a:spcBef>
                <a:spcPts val="0"/>
              </a:spcBef>
            </a:pPr>
            <a:r>
              <a:rPr lang="en-US" sz="1900" dirty="0">
                <a:solidFill>
                  <a:schemeClr val="accent4"/>
                </a:solidFill>
              </a:rPr>
              <a:t>If the variables are used without initialization.</a:t>
            </a:r>
          </a:p>
          <a:p>
            <a:pPr lvl="1">
              <a:lnSpc>
                <a:spcPct val="150000"/>
              </a:lnSpc>
              <a:spcBef>
                <a:spcPts val="0"/>
              </a:spcBef>
            </a:pPr>
            <a:r>
              <a:rPr lang="en-US" sz="1900" dirty="0">
                <a:solidFill>
                  <a:schemeClr val="accent4"/>
                </a:solidFill>
              </a:rPr>
              <a:t>If the initialized variables are not used at least once.</a:t>
            </a:r>
          </a:p>
          <a:p>
            <a:pPr lvl="1">
              <a:lnSpc>
                <a:spcPct val="150000"/>
              </a:lnSpc>
              <a:spcBef>
                <a:spcPts val="0"/>
              </a:spcBef>
            </a:pPr>
            <a:endParaRPr lang="en-US" sz="1900" dirty="0">
              <a:latin typeface="+mj-lt"/>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“Building Test Cases and Plans"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397886761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000" dirty="0" smtClean="0">
                <a:solidFill>
                  <a:srgbClr val="FF0000"/>
                </a:solidFill>
              </a:rPr>
              <a:t>Data Flow Testing</a:t>
            </a: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“Building Test Cases and Plans"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
        <p:nvSpPr>
          <p:cNvPr id="10" name="Content Placeholder 2">
            <a:extLst>
              <a:ext uri="{FF2B5EF4-FFF2-40B4-BE49-F238E27FC236}">
                <a16:creationId xmlns:a16="http://schemas.microsoft.com/office/drawing/2014/main" xmlns="" id="{FC3C8F11-62C6-4909-ADB2-2F55D55FCA2E}"/>
              </a:ext>
            </a:extLst>
          </p:cNvPr>
          <p:cNvSpPr txBox="1">
            <a:spLocks/>
          </p:cNvSpPr>
          <p:nvPr/>
        </p:nvSpPr>
        <p:spPr bwMode="auto">
          <a:xfrm>
            <a:off x="532607" y="1805261"/>
            <a:ext cx="3465592" cy="41676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63525" indent="-263525" algn="just" rtl="0" eaLnBrk="0" fontAlgn="base" hangingPunct="0">
              <a:spcBef>
                <a:spcPct val="20000"/>
              </a:spcBef>
              <a:spcAft>
                <a:spcPct val="0"/>
              </a:spcAft>
              <a:buSzPct val="150000"/>
              <a:buBlip>
                <a:blip r:embed="rId4"/>
              </a:buBlip>
              <a:defRPr sz="2500" b="1">
                <a:solidFill>
                  <a:srgbClr val="1E4C7C"/>
                </a:solidFill>
                <a:latin typeface="+mn-lt"/>
                <a:ea typeface="+mn-ea"/>
                <a:cs typeface="+mn-cs"/>
              </a:defRPr>
            </a:lvl1pPr>
            <a:lvl2pPr marL="628650" indent="-185738" algn="just" rtl="0" eaLnBrk="0" fontAlgn="base" hangingPunct="0">
              <a:spcBef>
                <a:spcPct val="20000"/>
              </a:spcBef>
              <a:spcAft>
                <a:spcPct val="0"/>
              </a:spcAft>
              <a:buClr>
                <a:srgbClr val="FF0000"/>
              </a:buClr>
              <a:buSzPct val="90000"/>
              <a:buFont typeface="Wingdings 2" pitchFamily="18" charset="2"/>
              <a:buChar char=""/>
              <a:defRPr sz="2100" b="1">
                <a:solidFill>
                  <a:srgbClr val="1E4C7C"/>
                </a:solidFill>
                <a:latin typeface="+mn-lt"/>
              </a:defRPr>
            </a:lvl2pPr>
            <a:lvl3pPr marL="982663" indent="-174625" algn="just" rtl="0" eaLnBrk="0" fontAlgn="base" hangingPunct="0">
              <a:spcBef>
                <a:spcPct val="20000"/>
              </a:spcBef>
              <a:spcAft>
                <a:spcPct val="0"/>
              </a:spcAft>
              <a:buSzPct val="80000"/>
              <a:buFont typeface="Wingdings 2" pitchFamily="18" charset="2"/>
              <a:buChar char=""/>
              <a:defRPr sz="1900" b="1">
                <a:solidFill>
                  <a:srgbClr val="1E4C7C"/>
                </a:solidFill>
                <a:latin typeface="+mn-lt"/>
              </a:defRPr>
            </a:lvl3pPr>
            <a:lvl4pPr marL="1349375" indent="-187325" algn="just" rtl="0" eaLnBrk="0" fontAlgn="base" hangingPunct="0">
              <a:spcBef>
                <a:spcPct val="20000"/>
              </a:spcBef>
              <a:spcAft>
                <a:spcPct val="0"/>
              </a:spcAft>
              <a:buClr>
                <a:srgbClr val="3D445B"/>
              </a:buClr>
              <a:buSzPct val="80000"/>
              <a:buFont typeface="Wingdings 2" pitchFamily="18" charset="2"/>
              <a:buBlip>
                <a:blip r:embed="rId5"/>
              </a:buBlip>
              <a:defRPr sz="1900" i="1">
                <a:solidFill>
                  <a:srgbClr val="1E4C7C"/>
                </a:solidFill>
                <a:latin typeface="+mn-lt"/>
              </a:defRPr>
            </a:lvl4pPr>
            <a:lvl5pPr marL="1703388" indent="-174625" algn="just" rtl="0" eaLnBrk="0" fontAlgn="base" hangingPunct="0">
              <a:spcBef>
                <a:spcPct val="20000"/>
              </a:spcBef>
              <a:spcAft>
                <a:spcPct val="0"/>
              </a:spcAft>
              <a:buSzPct val="75000"/>
              <a:buBlip>
                <a:blip r:embed="rId6"/>
              </a:buBlip>
              <a:defRPr sz="1600">
                <a:solidFill>
                  <a:srgbClr val="1E4C7C"/>
                </a:solidFill>
                <a:latin typeface="+mn-lt"/>
              </a:defRPr>
            </a:lvl5pPr>
            <a:lvl6pPr marL="2160588" indent="-174625" algn="just" rtl="0" fontAlgn="base">
              <a:spcBef>
                <a:spcPct val="20000"/>
              </a:spcBef>
              <a:spcAft>
                <a:spcPct val="0"/>
              </a:spcAft>
              <a:buSzPct val="75000"/>
              <a:buBlip>
                <a:blip r:embed="rId6"/>
              </a:buBlip>
              <a:defRPr sz="1600">
                <a:solidFill>
                  <a:srgbClr val="1E4C7C"/>
                </a:solidFill>
                <a:latin typeface="+mn-lt"/>
              </a:defRPr>
            </a:lvl6pPr>
            <a:lvl7pPr marL="2617788" indent="-174625" algn="just" rtl="0" fontAlgn="base">
              <a:spcBef>
                <a:spcPct val="20000"/>
              </a:spcBef>
              <a:spcAft>
                <a:spcPct val="0"/>
              </a:spcAft>
              <a:buSzPct val="75000"/>
              <a:buBlip>
                <a:blip r:embed="rId6"/>
              </a:buBlip>
              <a:defRPr sz="1600">
                <a:solidFill>
                  <a:srgbClr val="1E4C7C"/>
                </a:solidFill>
                <a:latin typeface="+mn-lt"/>
              </a:defRPr>
            </a:lvl7pPr>
            <a:lvl8pPr marL="3074988" indent="-174625" algn="just" rtl="0" fontAlgn="base">
              <a:spcBef>
                <a:spcPct val="20000"/>
              </a:spcBef>
              <a:spcAft>
                <a:spcPct val="0"/>
              </a:spcAft>
              <a:buSzPct val="75000"/>
              <a:buBlip>
                <a:blip r:embed="rId6"/>
              </a:buBlip>
              <a:defRPr sz="1600">
                <a:solidFill>
                  <a:srgbClr val="1E4C7C"/>
                </a:solidFill>
                <a:latin typeface="+mn-lt"/>
              </a:defRPr>
            </a:lvl8pPr>
            <a:lvl9pPr marL="3532188" indent="-174625" algn="just" rtl="0" fontAlgn="base">
              <a:spcBef>
                <a:spcPct val="20000"/>
              </a:spcBef>
              <a:spcAft>
                <a:spcPct val="0"/>
              </a:spcAft>
              <a:buSzPct val="75000"/>
              <a:buBlip>
                <a:blip r:embed="rId6"/>
              </a:buBlip>
              <a:defRPr sz="1600">
                <a:solidFill>
                  <a:srgbClr val="1E4C7C"/>
                </a:solidFill>
                <a:latin typeface="+mn-lt"/>
              </a:defRPr>
            </a:lvl9pPr>
          </a:lstStyle>
          <a:p>
            <a:pPr marL="0" indent="0">
              <a:buFontTx/>
              <a:buNone/>
            </a:pPr>
            <a:r>
              <a:rPr lang="en-US" kern="0" dirty="0" smtClean="0"/>
              <a:t>1</a:t>
            </a:r>
            <a:r>
              <a:rPr lang="en-US" kern="0" dirty="0" smtClean="0">
                <a:solidFill>
                  <a:schemeClr val="tx1"/>
                </a:solidFill>
                <a:latin typeface="Times New Roman" panose="02020603050405020304" pitchFamily="18" charset="0"/>
                <a:cs typeface="Times New Roman" panose="02020603050405020304" pitchFamily="18" charset="0"/>
              </a:rPr>
              <a:t>. # include &lt; </a:t>
            </a:r>
            <a:r>
              <a:rPr lang="en-US" kern="0" dirty="0" err="1" smtClean="0">
                <a:solidFill>
                  <a:schemeClr val="tx1"/>
                </a:solidFill>
                <a:latin typeface="Times New Roman" panose="02020603050405020304" pitchFamily="18" charset="0"/>
                <a:cs typeface="Times New Roman" panose="02020603050405020304" pitchFamily="18" charset="0"/>
              </a:rPr>
              <a:t>stdio.h</a:t>
            </a:r>
            <a:r>
              <a:rPr lang="en-US" kern="0" dirty="0" smtClean="0">
                <a:solidFill>
                  <a:schemeClr val="tx1"/>
                </a:solidFill>
                <a:latin typeface="Times New Roman" panose="02020603050405020304" pitchFamily="18" charset="0"/>
                <a:cs typeface="Times New Roman" panose="02020603050405020304" pitchFamily="18" charset="0"/>
              </a:rPr>
              <a:t>&gt;</a:t>
            </a:r>
          </a:p>
          <a:p>
            <a:pPr marL="0" indent="0">
              <a:buFontTx/>
              <a:buNone/>
            </a:pPr>
            <a:r>
              <a:rPr lang="en-US" kern="0" dirty="0" smtClean="0">
                <a:solidFill>
                  <a:schemeClr val="tx1"/>
                </a:solidFill>
                <a:latin typeface="Times New Roman" panose="02020603050405020304" pitchFamily="18" charset="0"/>
                <a:cs typeface="Times New Roman" panose="02020603050405020304" pitchFamily="18" charset="0"/>
              </a:rPr>
              <a:t>2. void main ()</a:t>
            </a:r>
          </a:p>
          <a:p>
            <a:pPr marL="0" indent="0">
              <a:buFontTx/>
              <a:buNone/>
            </a:pPr>
            <a:r>
              <a:rPr lang="en-US" kern="0" dirty="0" smtClean="0">
                <a:solidFill>
                  <a:schemeClr val="tx1"/>
                </a:solidFill>
                <a:latin typeface="Times New Roman" panose="02020603050405020304" pitchFamily="18" charset="0"/>
                <a:cs typeface="Times New Roman" panose="02020603050405020304" pitchFamily="18" charset="0"/>
              </a:rPr>
              <a:t>3. {</a:t>
            </a:r>
          </a:p>
          <a:p>
            <a:pPr marL="0" indent="0">
              <a:buFontTx/>
              <a:buNone/>
            </a:pPr>
            <a:r>
              <a:rPr lang="en-US" kern="0" dirty="0" smtClean="0">
                <a:solidFill>
                  <a:schemeClr val="tx1"/>
                </a:solidFill>
                <a:latin typeface="Times New Roman" panose="02020603050405020304" pitchFamily="18" charset="0"/>
                <a:cs typeface="Times New Roman" panose="02020603050405020304" pitchFamily="18" charset="0"/>
              </a:rPr>
              <a:t>4. </a:t>
            </a:r>
            <a:r>
              <a:rPr lang="en-US" kern="0" dirty="0" err="1" smtClean="0">
                <a:solidFill>
                  <a:schemeClr val="tx1"/>
                </a:solidFill>
                <a:latin typeface="Times New Roman" panose="02020603050405020304" pitchFamily="18" charset="0"/>
                <a:cs typeface="Times New Roman" panose="02020603050405020304" pitchFamily="18" charset="0"/>
              </a:rPr>
              <a:t>int</a:t>
            </a:r>
            <a:r>
              <a:rPr lang="en-US" kern="0" dirty="0" smtClean="0">
                <a:solidFill>
                  <a:schemeClr val="tx1"/>
                </a:solidFill>
                <a:latin typeface="Times New Roman" panose="02020603050405020304" pitchFamily="18" charset="0"/>
                <a:cs typeface="Times New Roman" panose="02020603050405020304" pitchFamily="18" charset="0"/>
              </a:rPr>
              <a:t> a, b, c;</a:t>
            </a:r>
          </a:p>
          <a:p>
            <a:pPr marL="0" indent="0">
              <a:buFontTx/>
              <a:buNone/>
            </a:pPr>
            <a:r>
              <a:rPr lang="en-US" kern="0" dirty="0" smtClean="0">
                <a:solidFill>
                  <a:schemeClr val="tx1"/>
                </a:solidFill>
                <a:latin typeface="Times New Roman" panose="02020603050405020304" pitchFamily="18" charset="0"/>
                <a:cs typeface="Times New Roman" panose="02020603050405020304" pitchFamily="18" charset="0"/>
              </a:rPr>
              <a:t>5. a = b + c;</a:t>
            </a:r>
          </a:p>
          <a:p>
            <a:pPr marL="0" indent="0">
              <a:buFontTx/>
              <a:buNone/>
            </a:pPr>
            <a:r>
              <a:rPr lang="en-US" kern="0" dirty="0" smtClean="0">
                <a:solidFill>
                  <a:schemeClr val="tx1"/>
                </a:solidFill>
                <a:latin typeface="Times New Roman" panose="02020603050405020304" pitchFamily="18" charset="0"/>
                <a:cs typeface="Times New Roman" panose="02020603050405020304" pitchFamily="18" charset="0"/>
              </a:rPr>
              <a:t>6. </a:t>
            </a:r>
            <a:r>
              <a:rPr lang="en-US" kern="0" dirty="0" err="1" smtClean="0">
                <a:solidFill>
                  <a:schemeClr val="tx1"/>
                </a:solidFill>
                <a:latin typeface="Times New Roman" panose="02020603050405020304" pitchFamily="18" charset="0"/>
                <a:cs typeface="Times New Roman" panose="02020603050405020304" pitchFamily="18" charset="0"/>
              </a:rPr>
              <a:t>printf</a:t>
            </a:r>
            <a:r>
              <a:rPr lang="en-US" kern="0" dirty="0" smtClean="0">
                <a:solidFill>
                  <a:schemeClr val="tx1"/>
                </a:solidFill>
                <a:latin typeface="Times New Roman" panose="02020603050405020304" pitchFamily="18" charset="0"/>
                <a:cs typeface="Times New Roman" panose="02020603050405020304" pitchFamily="18" charset="0"/>
              </a:rPr>
              <a:t> (“%d”, a);</a:t>
            </a:r>
          </a:p>
          <a:p>
            <a:pPr marL="0" indent="0">
              <a:buFontTx/>
              <a:buNone/>
            </a:pPr>
            <a:r>
              <a:rPr lang="en-US" kern="0" dirty="0" smtClean="0">
                <a:solidFill>
                  <a:schemeClr val="tx1"/>
                </a:solidFill>
                <a:latin typeface="Times New Roman" panose="02020603050405020304" pitchFamily="18" charset="0"/>
                <a:cs typeface="Times New Roman" panose="02020603050405020304" pitchFamily="18" charset="0"/>
              </a:rPr>
              <a:t>7. }</a:t>
            </a:r>
          </a:p>
          <a:p>
            <a:pPr marL="0" indent="0">
              <a:buFontTx/>
              <a:buNone/>
            </a:pPr>
            <a:endParaRPr lang="en-US" kern="0" dirty="0">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5227A6B3-090A-4A37-BDF3-A99A599C3056}"/>
              </a:ext>
            </a:extLst>
          </p:cNvPr>
          <p:cNvSpPr txBox="1"/>
          <p:nvPr/>
        </p:nvSpPr>
        <p:spPr>
          <a:xfrm>
            <a:off x="3724459" y="1676647"/>
            <a:ext cx="8403089" cy="2357248"/>
          </a:xfrm>
          <a:prstGeom prst="rect">
            <a:avLst/>
          </a:prstGeom>
          <a:noFill/>
        </p:spPr>
        <p:txBody>
          <a:bodyPr wrap="square">
            <a:spAutoFit/>
          </a:bodyPr>
          <a:lstStyle/>
          <a:p>
            <a:pPr algn="just">
              <a:lnSpc>
                <a:spcPct val="150000"/>
              </a:lnSpc>
            </a:pPr>
            <a:r>
              <a:rPr lang="en-US" sz="2000" b="1" dirty="0">
                <a:solidFill>
                  <a:schemeClr val="accent4"/>
                </a:solidFill>
                <a:latin typeface="+mn-lt"/>
              </a:rPr>
              <a:t>Data flow testing focuses on variable definition and variable usage. In line number 5 of the above program, variable ‘a’ is defined and variables ‘b’ and ‘c’ are used. The variables are defined and used (referenced) throughout the program. Hence, this technique concentrates on how a variable is defined and used at different places of the program.</a:t>
            </a:r>
          </a:p>
        </p:txBody>
      </p:sp>
      <p:sp>
        <p:nvSpPr>
          <p:cNvPr id="12" name="TextBox 11">
            <a:extLst>
              <a:ext uri="{FF2B5EF4-FFF2-40B4-BE49-F238E27FC236}">
                <a16:creationId xmlns:a16="http://schemas.microsoft.com/office/drawing/2014/main" xmlns="" id="{51603939-BFE3-4A3E-9CB8-88325510FC81}"/>
              </a:ext>
            </a:extLst>
          </p:cNvPr>
          <p:cNvSpPr txBox="1"/>
          <p:nvPr/>
        </p:nvSpPr>
        <p:spPr>
          <a:xfrm>
            <a:off x="3724459" y="4060097"/>
            <a:ext cx="8403089" cy="2400657"/>
          </a:xfrm>
          <a:prstGeom prst="rect">
            <a:avLst/>
          </a:prstGeom>
          <a:noFill/>
        </p:spPr>
        <p:txBody>
          <a:bodyPr wrap="square">
            <a:spAutoFit/>
          </a:bodyPr>
          <a:lstStyle/>
          <a:p>
            <a:pPr marL="171450" indent="-185738" algn="just" eaLnBrk="0" hangingPunct="0">
              <a:lnSpc>
                <a:spcPct val="150000"/>
              </a:lnSpc>
              <a:spcBef>
                <a:spcPts val="0"/>
              </a:spcBef>
              <a:buClr>
                <a:srgbClr val="FF0000"/>
              </a:buClr>
              <a:buSzPct val="90000"/>
              <a:buFont typeface="Wingdings 2" pitchFamily="18" charset="2"/>
              <a:buChar char=""/>
            </a:pPr>
            <a:r>
              <a:rPr lang="en-US" sz="2000" b="1" dirty="0">
                <a:solidFill>
                  <a:schemeClr val="accent4"/>
                </a:solidFill>
                <a:latin typeface="+mn-lt"/>
              </a:rPr>
              <a:t>It is based on variables, their usage and their definition(s) (assignment) in the program. </a:t>
            </a:r>
          </a:p>
          <a:p>
            <a:pPr marL="171450" indent="-185738" algn="just" eaLnBrk="0" hangingPunct="0">
              <a:lnSpc>
                <a:spcPct val="150000"/>
              </a:lnSpc>
              <a:spcBef>
                <a:spcPts val="0"/>
              </a:spcBef>
              <a:buClr>
                <a:srgbClr val="FF0000"/>
              </a:buClr>
              <a:buSzPct val="90000"/>
              <a:buFont typeface="Wingdings 2" pitchFamily="18" charset="2"/>
              <a:buChar char=""/>
            </a:pPr>
            <a:r>
              <a:rPr lang="en-US" sz="2000" b="1" dirty="0">
                <a:solidFill>
                  <a:schemeClr val="accent4"/>
                </a:solidFill>
                <a:latin typeface="+mn-lt"/>
              </a:rPr>
              <a:t>The main points of concern are:</a:t>
            </a:r>
          </a:p>
          <a:p>
            <a:pPr marL="171450" indent="-185738" algn="just" eaLnBrk="0" hangingPunct="0">
              <a:lnSpc>
                <a:spcPct val="150000"/>
              </a:lnSpc>
              <a:spcBef>
                <a:spcPts val="0"/>
              </a:spcBef>
              <a:buClr>
                <a:srgbClr val="FF0000"/>
              </a:buClr>
              <a:buSzPct val="90000"/>
              <a:buFont typeface="Wingdings 2" pitchFamily="18" charset="2"/>
              <a:buChar char=""/>
            </a:pPr>
            <a:r>
              <a:rPr lang="en-US" sz="2000" b="1" dirty="0">
                <a:solidFill>
                  <a:schemeClr val="accent4"/>
                </a:solidFill>
                <a:latin typeface="+mn-lt"/>
              </a:rPr>
              <a:t>(</a:t>
            </a:r>
            <a:r>
              <a:rPr lang="en-US" sz="2000" b="1" dirty="0" err="1">
                <a:solidFill>
                  <a:schemeClr val="accent4"/>
                </a:solidFill>
                <a:latin typeface="+mn-lt"/>
              </a:rPr>
              <a:t>i</a:t>
            </a:r>
            <a:r>
              <a:rPr lang="en-US" sz="2000" b="1" dirty="0">
                <a:solidFill>
                  <a:schemeClr val="accent4"/>
                </a:solidFill>
                <a:latin typeface="+mn-lt"/>
              </a:rPr>
              <a:t>) Statements where variables receive values (definition).</a:t>
            </a:r>
          </a:p>
          <a:p>
            <a:pPr marL="171450" indent="-185738" algn="just" eaLnBrk="0" hangingPunct="0">
              <a:lnSpc>
                <a:spcPct val="150000"/>
              </a:lnSpc>
              <a:spcBef>
                <a:spcPts val="0"/>
              </a:spcBef>
              <a:buClr>
                <a:srgbClr val="FF0000"/>
              </a:buClr>
              <a:buSzPct val="90000"/>
              <a:buFont typeface="Wingdings 2" pitchFamily="18" charset="2"/>
              <a:buChar char=""/>
            </a:pPr>
            <a:r>
              <a:rPr lang="en-US" sz="2000" b="1" dirty="0">
                <a:solidFill>
                  <a:schemeClr val="accent4"/>
                </a:solidFill>
                <a:latin typeface="+mn-lt"/>
              </a:rPr>
              <a:t>(ii) Statements where these values are used (referenced).</a:t>
            </a:r>
          </a:p>
        </p:txBody>
      </p:sp>
    </p:spTree>
    <p:extLst>
      <p:ext uri="{BB962C8B-B14F-4D97-AF65-F5344CB8AC3E}">
        <p14:creationId xmlns:p14="http://schemas.microsoft.com/office/powerpoint/2010/main" val="64886318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000" dirty="0" smtClean="0">
                <a:solidFill>
                  <a:srgbClr val="FF0000"/>
                </a:solidFill>
              </a:rPr>
              <a:t>Define / Reference Anomalies</a:t>
            </a:r>
          </a:p>
          <a:p>
            <a:pPr lvl="1">
              <a:lnSpc>
                <a:spcPct val="150000"/>
              </a:lnSpc>
              <a:spcBef>
                <a:spcPts val="0"/>
              </a:spcBef>
            </a:pPr>
            <a:r>
              <a:rPr lang="en-US" sz="2000" dirty="0" smtClean="0">
                <a:solidFill>
                  <a:schemeClr val="accent4"/>
                </a:solidFill>
              </a:rPr>
              <a:t>Some </a:t>
            </a:r>
            <a:r>
              <a:rPr lang="en-US" sz="2000" dirty="0">
                <a:solidFill>
                  <a:schemeClr val="accent4"/>
                </a:solidFill>
              </a:rPr>
              <a:t>of the define / reference anomalies are given as:</a:t>
            </a:r>
          </a:p>
          <a:p>
            <a:pPr lvl="2">
              <a:lnSpc>
                <a:spcPct val="150000"/>
              </a:lnSpc>
              <a:spcBef>
                <a:spcPts val="0"/>
              </a:spcBef>
            </a:pPr>
            <a:r>
              <a:rPr lang="en-US" sz="2000" dirty="0">
                <a:solidFill>
                  <a:srgbClr val="FF0000"/>
                </a:solidFill>
              </a:rPr>
              <a:t>(</a:t>
            </a:r>
            <a:r>
              <a:rPr lang="en-US" sz="2000" dirty="0" err="1">
                <a:solidFill>
                  <a:srgbClr val="FF0000"/>
                </a:solidFill>
              </a:rPr>
              <a:t>i</a:t>
            </a:r>
            <a:r>
              <a:rPr lang="en-US" sz="2000" dirty="0">
                <a:solidFill>
                  <a:srgbClr val="FF0000"/>
                </a:solidFill>
              </a:rPr>
              <a:t>) A variable is defined but never used / referenced.</a:t>
            </a:r>
          </a:p>
          <a:p>
            <a:pPr lvl="2">
              <a:lnSpc>
                <a:spcPct val="150000"/>
              </a:lnSpc>
              <a:spcBef>
                <a:spcPts val="0"/>
              </a:spcBef>
            </a:pPr>
            <a:r>
              <a:rPr lang="en-US" sz="2000" dirty="0">
                <a:solidFill>
                  <a:srgbClr val="FF0000"/>
                </a:solidFill>
              </a:rPr>
              <a:t>(ii) A variable is used but never defined.</a:t>
            </a:r>
          </a:p>
          <a:p>
            <a:pPr lvl="2">
              <a:lnSpc>
                <a:spcPct val="150000"/>
              </a:lnSpc>
              <a:spcBef>
                <a:spcPts val="0"/>
              </a:spcBef>
            </a:pPr>
            <a:r>
              <a:rPr lang="en-US" sz="2000" dirty="0" smtClean="0">
                <a:solidFill>
                  <a:srgbClr val="FF0000"/>
                </a:solidFill>
              </a:rPr>
              <a:t>(iii</a:t>
            </a:r>
            <a:r>
              <a:rPr lang="en-US" sz="2000" dirty="0">
                <a:solidFill>
                  <a:srgbClr val="FF0000"/>
                </a:solidFill>
              </a:rPr>
              <a:t>) A variable is defined twice before it is used.</a:t>
            </a:r>
          </a:p>
          <a:p>
            <a:pPr lvl="2">
              <a:lnSpc>
                <a:spcPct val="150000"/>
              </a:lnSpc>
              <a:spcBef>
                <a:spcPts val="0"/>
              </a:spcBef>
            </a:pPr>
            <a:r>
              <a:rPr lang="en-US" sz="2000" dirty="0" smtClean="0">
                <a:solidFill>
                  <a:srgbClr val="FF0000"/>
                </a:solidFill>
              </a:rPr>
              <a:t>(iv</a:t>
            </a:r>
            <a:r>
              <a:rPr lang="en-US" sz="2000" dirty="0">
                <a:solidFill>
                  <a:srgbClr val="FF0000"/>
                </a:solidFill>
              </a:rPr>
              <a:t>) A variable is used before even first-definition.</a:t>
            </a:r>
          </a:p>
          <a:p>
            <a:pPr lvl="1">
              <a:lnSpc>
                <a:spcPct val="150000"/>
              </a:lnSpc>
              <a:spcBef>
                <a:spcPts val="0"/>
              </a:spcBef>
            </a:pPr>
            <a:r>
              <a:rPr lang="en-US" sz="2000" dirty="0">
                <a:solidFill>
                  <a:schemeClr val="accent4"/>
                </a:solidFill>
              </a:rPr>
              <a:t>We may define a variable, use a variable and redefine a variable. So, a variable must be first defined before any type of its usage. </a:t>
            </a:r>
          </a:p>
          <a:p>
            <a:pPr lvl="1">
              <a:lnSpc>
                <a:spcPct val="150000"/>
              </a:lnSpc>
              <a:spcBef>
                <a:spcPts val="0"/>
              </a:spcBef>
            </a:pPr>
            <a:r>
              <a:rPr lang="en-US" sz="2000" dirty="0">
                <a:solidFill>
                  <a:schemeClr val="accent4"/>
                </a:solidFill>
              </a:rPr>
              <a:t>Define / reference anomalies may be identified by static analysis of the program i.e. analyzing program without executing it. This technique uses the program graphs to understand the ‘define / use’ conditions of all variables. </a:t>
            </a:r>
          </a:p>
          <a:p>
            <a:pPr lvl="1">
              <a:lnSpc>
                <a:spcPct val="150000"/>
              </a:lnSpc>
              <a:spcBef>
                <a:spcPts val="0"/>
              </a:spcBef>
            </a:pPr>
            <a:endParaRPr lang="en-US" sz="1900" dirty="0">
              <a:latin typeface="+mj-lt"/>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“Building Test Cases and Plans"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344439659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1900" dirty="0" smtClean="0">
                <a:solidFill>
                  <a:srgbClr val="FF0000"/>
                </a:solidFill>
                <a:effectLst>
                  <a:outerShdw blurRad="38100" dist="38100" dir="2700000" algn="tl">
                    <a:srgbClr val="000000">
                      <a:alpha val="43137"/>
                    </a:srgbClr>
                  </a:outerShdw>
                </a:effectLst>
              </a:rPr>
              <a:t>Definition</a:t>
            </a:r>
          </a:p>
          <a:p>
            <a:pPr lvl="1">
              <a:lnSpc>
                <a:spcPct val="150000"/>
              </a:lnSpc>
              <a:spcBef>
                <a:spcPts val="0"/>
              </a:spcBef>
            </a:pPr>
            <a:r>
              <a:rPr lang="en-US" sz="1900" u="sng" dirty="0" smtClean="0">
                <a:solidFill>
                  <a:srgbClr val="FF0000"/>
                </a:solidFill>
                <a:effectLst>
                  <a:outerShdw blurRad="38100" dist="38100" dir="2700000" algn="tl">
                    <a:srgbClr val="000000">
                      <a:alpha val="43137"/>
                    </a:srgbClr>
                  </a:outerShdw>
                </a:effectLst>
              </a:rPr>
              <a:t>Defining </a:t>
            </a:r>
            <a:r>
              <a:rPr lang="en-US" sz="1900" u="sng" dirty="0">
                <a:solidFill>
                  <a:srgbClr val="FF0000"/>
                </a:solidFill>
                <a:effectLst>
                  <a:outerShdw blurRad="38100" dist="38100" dir="2700000" algn="tl">
                    <a:srgbClr val="000000">
                      <a:alpha val="43137"/>
                    </a:srgbClr>
                  </a:outerShdw>
                </a:effectLst>
              </a:rPr>
              <a:t>node: </a:t>
            </a:r>
            <a:r>
              <a:rPr lang="en-US" sz="1900" dirty="0">
                <a:solidFill>
                  <a:schemeClr val="accent4"/>
                </a:solidFill>
              </a:rPr>
              <a:t>A program is first converted into a program graph. As we all know, </a:t>
            </a:r>
            <a:r>
              <a:rPr lang="en-US" sz="1900" dirty="0">
                <a:solidFill>
                  <a:srgbClr val="FF0000"/>
                </a:solidFill>
              </a:rPr>
              <a:t>every statement of a program is replaced by a node and flow of control by an edge to prepare a program graph. </a:t>
            </a:r>
            <a:r>
              <a:rPr lang="en-US" sz="1900" dirty="0">
                <a:solidFill>
                  <a:schemeClr val="accent4"/>
                </a:solidFill>
              </a:rPr>
              <a:t>A node of a program graph is a defining node for a </a:t>
            </a:r>
            <a:r>
              <a:rPr lang="en-US" sz="1900" dirty="0">
                <a:solidFill>
                  <a:srgbClr val="FF0000"/>
                </a:solidFill>
              </a:rPr>
              <a:t>variable v, </a:t>
            </a:r>
            <a:r>
              <a:rPr lang="en-US" sz="1900" dirty="0">
                <a:solidFill>
                  <a:schemeClr val="accent4"/>
                </a:solidFill>
              </a:rPr>
              <a:t>if and only if, the value of the variable is defined in the statement corresponding to that node. It is represented as </a:t>
            </a:r>
            <a:r>
              <a:rPr lang="en-US" sz="1900" dirty="0">
                <a:solidFill>
                  <a:srgbClr val="FF0000"/>
                </a:solidFill>
              </a:rPr>
              <a:t>DEF (</a:t>
            </a:r>
            <a:r>
              <a:rPr lang="en-US" sz="1900" dirty="0" err="1">
                <a:solidFill>
                  <a:srgbClr val="FF0000"/>
                </a:solidFill>
              </a:rPr>
              <a:t>v,n</a:t>
            </a:r>
            <a:r>
              <a:rPr lang="en-US" sz="1900" dirty="0">
                <a:solidFill>
                  <a:srgbClr val="FF0000"/>
                </a:solidFill>
              </a:rPr>
              <a:t>) </a:t>
            </a:r>
            <a:r>
              <a:rPr lang="en-US" sz="1900" dirty="0">
                <a:solidFill>
                  <a:schemeClr val="accent4"/>
                </a:solidFill>
              </a:rPr>
              <a:t>where v is the variable and n is the node corresponding to the statement in which </a:t>
            </a:r>
            <a:r>
              <a:rPr lang="en-US" sz="1900" dirty="0" smtClean="0">
                <a:solidFill>
                  <a:schemeClr val="accent4"/>
                </a:solidFill>
              </a:rPr>
              <a:t>it is </a:t>
            </a:r>
            <a:r>
              <a:rPr lang="en-US" sz="1900" dirty="0">
                <a:solidFill>
                  <a:schemeClr val="accent4"/>
                </a:solidFill>
              </a:rPr>
              <a:t>defined.</a:t>
            </a:r>
          </a:p>
          <a:p>
            <a:pPr lvl="1">
              <a:lnSpc>
                <a:spcPct val="150000"/>
              </a:lnSpc>
              <a:spcBef>
                <a:spcPts val="0"/>
              </a:spcBef>
            </a:pPr>
            <a:r>
              <a:rPr lang="en-US" sz="1900" u="sng" dirty="0">
                <a:solidFill>
                  <a:srgbClr val="FF0000"/>
                </a:solidFill>
                <a:effectLst>
                  <a:outerShdw blurRad="38100" dist="38100" dir="2700000" algn="tl">
                    <a:srgbClr val="000000">
                      <a:alpha val="43137"/>
                    </a:srgbClr>
                  </a:outerShdw>
                </a:effectLst>
              </a:rPr>
              <a:t>Usage node</a:t>
            </a:r>
            <a:r>
              <a:rPr lang="en-US" sz="1900" dirty="0">
                <a:solidFill>
                  <a:schemeClr val="accent4"/>
                </a:solidFill>
              </a:rPr>
              <a:t>: A node of a program graph is a usage node for a variable v , if and only if, the value of the variable v is used in the statement corresponding to that node. It is represented as </a:t>
            </a:r>
            <a:r>
              <a:rPr lang="en-US" sz="1900" dirty="0">
                <a:solidFill>
                  <a:srgbClr val="FF0000"/>
                </a:solidFill>
              </a:rPr>
              <a:t>USE (v, n), </a:t>
            </a:r>
            <a:r>
              <a:rPr lang="en-US" sz="1900" dirty="0">
                <a:solidFill>
                  <a:schemeClr val="accent4"/>
                </a:solidFill>
              </a:rPr>
              <a:t>where ‘v’ is the variable and ‘n’ in the node corresponding to the statement in which ‘v’ is used. A usage node USE (v, n) is a predicate use node (denoted as P-use), if and only if, the statement corresponding to node ‘n’ is a predicate statement otherwise USE (v , n) is a computation use node (denoted as C-use).</a:t>
            </a:r>
          </a:p>
          <a:p>
            <a:pPr lvl="1">
              <a:lnSpc>
                <a:spcPct val="150000"/>
              </a:lnSpc>
              <a:spcBef>
                <a:spcPts val="0"/>
              </a:spcBef>
            </a:pPr>
            <a:endParaRPr lang="en-US" sz="1900" dirty="0">
              <a:solidFill>
                <a:schemeClr val="accent4"/>
              </a:solidFill>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“Building Test Cases and Plans"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260621694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400" dirty="0" smtClean="0"/>
              <a:t>Course Outline</a:t>
            </a:r>
          </a:p>
          <a:p>
            <a:pPr lvl="1">
              <a:lnSpc>
                <a:spcPct val="150000"/>
              </a:lnSpc>
              <a:spcBef>
                <a:spcPts val="0"/>
              </a:spcBef>
            </a:pPr>
            <a:r>
              <a:rPr lang="en-US" sz="2400" dirty="0"/>
              <a:t>Format of Test case.</a:t>
            </a:r>
          </a:p>
          <a:p>
            <a:pPr lvl="1">
              <a:lnSpc>
                <a:spcPct val="150000"/>
              </a:lnSpc>
              <a:spcBef>
                <a:spcPts val="0"/>
              </a:spcBef>
            </a:pPr>
            <a:r>
              <a:rPr lang="en-US" sz="2400" dirty="0"/>
              <a:t>Test data selection.</a:t>
            </a:r>
          </a:p>
          <a:p>
            <a:pPr lvl="1">
              <a:lnSpc>
                <a:spcPct val="150000"/>
              </a:lnSpc>
              <a:spcBef>
                <a:spcPts val="0"/>
              </a:spcBef>
            </a:pPr>
            <a:r>
              <a:rPr lang="en-US" sz="2400" dirty="0"/>
              <a:t>Branch coverage, statement coverage.</a:t>
            </a:r>
          </a:p>
          <a:p>
            <a:pPr lvl="1">
              <a:lnSpc>
                <a:spcPct val="150000"/>
              </a:lnSpc>
              <a:spcBef>
                <a:spcPts val="0"/>
              </a:spcBef>
            </a:pPr>
            <a:r>
              <a:rPr lang="en-US" sz="2400" dirty="0"/>
              <a:t>Pre-condition and post-condition.</a:t>
            </a:r>
          </a:p>
          <a:p>
            <a:pPr lvl="1">
              <a:lnSpc>
                <a:spcPct val="150000"/>
              </a:lnSpc>
              <a:spcBef>
                <a:spcPts val="0"/>
              </a:spcBef>
            </a:pPr>
            <a:r>
              <a:rPr lang="en-US" sz="2400" dirty="0"/>
              <a:t>Test schedule and check pointing.</a:t>
            </a:r>
          </a:p>
          <a:p>
            <a:pPr lvl="1">
              <a:lnSpc>
                <a:spcPct val="150000"/>
              </a:lnSpc>
              <a:spcBef>
                <a:spcPts val="0"/>
              </a:spcBef>
            </a:pPr>
            <a:r>
              <a:rPr lang="en-US" sz="2400" dirty="0"/>
              <a:t>Du, dc and other data paths.</a:t>
            </a:r>
          </a:p>
          <a:p>
            <a:pPr lvl="1">
              <a:lnSpc>
                <a:spcPct val="150000"/>
              </a:lnSpc>
              <a:spcBef>
                <a:spcPts val="0"/>
              </a:spcBef>
            </a:pPr>
            <a:r>
              <a:rPr lang="en-US" sz="2400" dirty="0"/>
              <a:t>Suitable exercises for creating test cases for each type of Testing techniques. </a:t>
            </a:r>
          </a:p>
          <a:p>
            <a:pPr lvl="1">
              <a:lnSpc>
                <a:spcPct val="150000"/>
              </a:lnSpc>
              <a:spcBef>
                <a:spcPts val="0"/>
              </a:spcBef>
            </a:pPr>
            <a:endParaRPr lang="en-IN" sz="2400" dirty="0"/>
          </a:p>
          <a:p>
            <a:pPr lvl="1">
              <a:lnSpc>
                <a:spcPct val="150000"/>
              </a:lnSpc>
              <a:spcBef>
                <a:spcPts val="0"/>
              </a:spcBef>
            </a:pPr>
            <a:endParaRPr lang="en-US"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“Building Test Cases and Plans"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1750" dirty="0" smtClean="0">
                <a:solidFill>
                  <a:srgbClr val="FF0000"/>
                </a:solidFill>
                <a:effectLst>
                  <a:outerShdw blurRad="38100" dist="38100" dir="2700000" algn="tl">
                    <a:srgbClr val="000000">
                      <a:alpha val="43137"/>
                    </a:srgbClr>
                  </a:outerShdw>
                </a:effectLst>
              </a:rPr>
              <a:t>Definition</a:t>
            </a:r>
          </a:p>
          <a:p>
            <a:pPr lvl="1">
              <a:lnSpc>
                <a:spcPct val="150000"/>
              </a:lnSpc>
              <a:spcBef>
                <a:spcPts val="0"/>
              </a:spcBef>
            </a:pPr>
            <a:r>
              <a:rPr lang="en-US" sz="1750" dirty="0" smtClean="0">
                <a:solidFill>
                  <a:srgbClr val="FF0000"/>
                </a:solidFill>
                <a:effectLst>
                  <a:outerShdw blurRad="38100" dist="38100" dir="2700000" algn="tl">
                    <a:srgbClr val="000000">
                      <a:alpha val="43137"/>
                    </a:srgbClr>
                  </a:outerShdw>
                </a:effectLst>
              </a:rPr>
              <a:t>Definition </a:t>
            </a:r>
            <a:r>
              <a:rPr lang="en-US" sz="1750" dirty="0">
                <a:solidFill>
                  <a:srgbClr val="FF0000"/>
                </a:solidFill>
                <a:effectLst>
                  <a:outerShdw blurRad="38100" dist="38100" dir="2700000" algn="tl">
                    <a:srgbClr val="000000">
                      <a:alpha val="43137"/>
                    </a:srgbClr>
                  </a:outerShdw>
                </a:effectLst>
              </a:rPr>
              <a:t>use Path: </a:t>
            </a:r>
            <a:r>
              <a:rPr lang="en-US" sz="1750" dirty="0">
                <a:solidFill>
                  <a:schemeClr val="accent4"/>
                </a:solidFill>
              </a:rPr>
              <a:t>A </a:t>
            </a:r>
            <a:r>
              <a:rPr lang="en-US" sz="1750" dirty="0">
                <a:solidFill>
                  <a:srgbClr val="FF0000"/>
                </a:solidFill>
              </a:rPr>
              <a:t>definition use path (denoted as du-path) </a:t>
            </a:r>
            <a:r>
              <a:rPr lang="en-US" sz="1750" dirty="0">
                <a:solidFill>
                  <a:schemeClr val="accent4"/>
                </a:solidFill>
              </a:rPr>
              <a:t>for a variable ‘ v’ is </a:t>
            </a:r>
            <a:r>
              <a:rPr lang="en-US" sz="1750" dirty="0">
                <a:solidFill>
                  <a:srgbClr val="FF0000"/>
                </a:solidFill>
              </a:rPr>
              <a:t>a path between two nodes ‘m’ and ‘n</a:t>
            </a:r>
            <a:r>
              <a:rPr lang="en-US" sz="1750" dirty="0">
                <a:solidFill>
                  <a:schemeClr val="accent4"/>
                </a:solidFill>
              </a:rPr>
              <a:t>’ where </a:t>
            </a:r>
            <a:r>
              <a:rPr lang="en-US" sz="1750" dirty="0">
                <a:solidFill>
                  <a:srgbClr val="FF0000"/>
                </a:solidFill>
              </a:rPr>
              <a:t>‘m’ is the initial node </a:t>
            </a:r>
            <a:r>
              <a:rPr lang="en-US" sz="1750" dirty="0">
                <a:solidFill>
                  <a:schemeClr val="accent4"/>
                </a:solidFill>
              </a:rPr>
              <a:t>in the path but the defining node for variable ‘ v’ (denoted as </a:t>
            </a:r>
            <a:r>
              <a:rPr lang="en-US" sz="1750" dirty="0">
                <a:solidFill>
                  <a:srgbClr val="FF0000"/>
                </a:solidFill>
              </a:rPr>
              <a:t>DEF ( v, m)</a:t>
            </a:r>
            <a:r>
              <a:rPr lang="en-US" sz="1750" dirty="0">
                <a:solidFill>
                  <a:schemeClr val="accent4"/>
                </a:solidFill>
              </a:rPr>
              <a:t>) and </a:t>
            </a:r>
            <a:r>
              <a:rPr lang="en-US" sz="1750" dirty="0">
                <a:solidFill>
                  <a:srgbClr val="FF0000"/>
                </a:solidFill>
              </a:rPr>
              <a:t>‘n’ is the final node </a:t>
            </a:r>
            <a:r>
              <a:rPr lang="en-US" sz="1750" dirty="0">
                <a:solidFill>
                  <a:schemeClr val="accent4"/>
                </a:solidFill>
              </a:rPr>
              <a:t>in the path but usage node for variable ‘v ’ (denoted as </a:t>
            </a:r>
            <a:r>
              <a:rPr lang="en-US" sz="1750" dirty="0">
                <a:solidFill>
                  <a:srgbClr val="00B050"/>
                </a:solidFill>
              </a:rPr>
              <a:t>USE ( v, n)</a:t>
            </a:r>
            <a:r>
              <a:rPr lang="en-US" sz="1750" dirty="0">
                <a:solidFill>
                  <a:schemeClr val="accent4"/>
                </a:solidFill>
              </a:rPr>
              <a:t>).</a:t>
            </a:r>
          </a:p>
          <a:p>
            <a:pPr lvl="1">
              <a:lnSpc>
                <a:spcPct val="150000"/>
              </a:lnSpc>
              <a:spcBef>
                <a:spcPts val="0"/>
              </a:spcBef>
            </a:pPr>
            <a:r>
              <a:rPr lang="en-US" sz="1750" dirty="0">
                <a:solidFill>
                  <a:srgbClr val="FF0000"/>
                </a:solidFill>
                <a:effectLst>
                  <a:outerShdw blurRad="38100" dist="38100" dir="2700000" algn="tl">
                    <a:srgbClr val="000000">
                      <a:alpha val="43137"/>
                    </a:srgbClr>
                  </a:outerShdw>
                </a:effectLst>
              </a:rPr>
              <a:t>Definition clear </a:t>
            </a:r>
            <a:r>
              <a:rPr lang="en-US" sz="1750" dirty="0" smtClean="0">
                <a:solidFill>
                  <a:srgbClr val="FF0000"/>
                </a:solidFill>
                <a:effectLst>
                  <a:outerShdw blurRad="38100" dist="38100" dir="2700000" algn="tl">
                    <a:srgbClr val="000000">
                      <a:alpha val="43137"/>
                    </a:srgbClr>
                  </a:outerShdw>
                </a:effectLst>
              </a:rPr>
              <a:t>path: </a:t>
            </a:r>
            <a:r>
              <a:rPr lang="en-US" sz="1750" dirty="0">
                <a:solidFill>
                  <a:schemeClr val="accent4"/>
                </a:solidFill>
              </a:rPr>
              <a:t>A </a:t>
            </a:r>
            <a:r>
              <a:rPr lang="en-US" sz="1750" dirty="0">
                <a:solidFill>
                  <a:srgbClr val="FF0000"/>
                </a:solidFill>
              </a:rPr>
              <a:t>definition clear path (denoted as dc-path)</a:t>
            </a:r>
            <a:r>
              <a:rPr lang="en-US" sz="1750" dirty="0">
                <a:solidFill>
                  <a:schemeClr val="accent4"/>
                </a:solidFill>
              </a:rPr>
              <a:t> for a variable ‘v’ is a definition use path with initial and final nodes </a:t>
            </a:r>
            <a:r>
              <a:rPr lang="en-US" sz="1750" dirty="0">
                <a:solidFill>
                  <a:srgbClr val="FF0000"/>
                </a:solidFill>
              </a:rPr>
              <a:t>DEF (v, m) and USE (v , n) </a:t>
            </a:r>
            <a:r>
              <a:rPr lang="en-US" sz="1750" dirty="0">
                <a:solidFill>
                  <a:schemeClr val="accent4"/>
                </a:solidFill>
              </a:rPr>
              <a:t>such that no other node in the path is a defining node of variable ‘v’.</a:t>
            </a:r>
          </a:p>
          <a:p>
            <a:pPr lvl="1">
              <a:lnSpc>
                <a:spcPct val="150000"/>
              </a:lnSpc>
              <a:spcBef>
                <a:spcPts val="0"/>
              </a:spcBef>
            </a:pPr>
            <a:r>
              <a:rPr lang="en-US" sz="1750" dirty="0">
                <a:solidFill>
                  <a:schemeClr val="accent4"/>
                </a:solidFill>
              </a:rPr>
              <a:t>The du-paths and dc-paths describe the flow of data across program statements from statements where values are defined to statements where the values are used. </a:t>
            </a:r>
            <a:endParaRPr lang="en-US" sz="1750" dirty="0" smtClean="0">
              <a:solidFill>
                <a:schemeClr val="accent4"/>
              </a:solidFill>
            </a:endParaRPr>
          </a:p>
          <a:p>
            <a:pPr lvl="2">
              <a:lnSpc>
                <a:spcPct val="150000"/>
              </a:lnSpc>
              <a:spcBef>
                <a:spcPts val="0"/>
              </a:spcBef>
            </a:pPr>
            <a:r>
              <a:rPr lang="en-US" sz="1750" dirty="0" smtClean="0">
                <a:solidFill>
                  <a:schemeClr val="accent4"/>
                </a:solidFill>
              </a:rPr>
              <a:t>A </a:t>
            </a:r>
            <a:r>
              <a:rPr lang="en-US" sz="1750" dirty="0">
                <a:solidFill>
                  <a:schemeClr val="accent4"/>
                </a:solidFill>
              </a:rPr>
              <a:t>du-path for a variable ‘v ’ </a:t>
            </a:r>
            <a:r>
              <a:rPr lang="en-US" sz="1750" dirty="0">
                <a:solidFill>
                  <a:srgbClr val="FF0000"/>
                </a:solidFill>
              </a:rPr>
              <a:t>may have many redefinitions</a:t>
            </a:r>
            <a:r>
              <a:rPr lang="en-US" sz="1750" dirty="0">
                <a:solidFill>
                  <a:schemeClr val="accent4"/>
                </a:solidFill>
              </a:rPr>
              <a:t> of variable ‘v’ between initial node (DEF (v , m)) and final node (USE (v , n)). </a:t>
            </a:r>
            <a:endParaRPr lang="en-US" sz="1750" dirty="0" smtClean="0">
              <a:solidFill>
                <a:schemeClr val="accent4"/>
              </a:solidFill>
            </a:endParaRPr>
          </a:p>
          <a:p>
            <a:pPr lvl="2">
              <a:lnSpc>
                <a:spcPct val="150000"/>
              </a:lnSpc>
              <a:spcBef>
                <a:spcPts val="0"/>
              </a:spcBef>
            </a:pPr>
            <a:r>
              <a:rPr lang="en-US" sz="1750" dirty="0" smtClean="0">
                <a:solidFill>
                  <a:schemeClr val="accent4"/>
                </a:solidFill>
              </a:rPr>
              <a:t>A </a:t>
            </a:r>
            <a:r>
              <a:rPr lang="en-US" sz="1750" dirty="0">
                <a:solidFill>
                  <a:schemeClr val="accent4"/>
                </a:solidFill>
              </a:rPr>
              <a:t>dc-path for a variable ‘v ’ </a:t>
            </a:r>
            <a:r>
              <a:rPr lang="en-US" sz="1750" dirty="0">
                <a:solidFill>
                  <a:srgbClr val="FF0000"/>
                </a:solidFill>
              </a:rPr>
              <a:t>will not have any definition </a:t>
            </a:r>
            <a:r>
              <a:rPr lang="en-US" sz="1750" dirty="0">
                <a:solidFill>
                  <a:schemeClr val="accent4"/>
                </a:solidFill>
              </a:rPr>
              <a:t>of variable ‘v’ between initial node (DEF (v , m)) and final node (USE (v, n)). The du-paths that are not definition clear paths are potential troublesome paths. They should be identified and tested on </a:t>
            </a:r>
            <a:r>
              <a:rPr lang="en-US" sz="1750" dirty="0" smtClean="0">
                <a:solidFill>
                  <a:schemeClr val="accent4"/>
                </a:solidFill>
              </a:rPr>
              <a:t>top most </a:t>
            </a:r>
            <a:r>
              <a:rPr lang="en-US" sz="1750" dirty="0">
                <a:solidFill>
                  <a:schemeClr val="accent4"/>
                </a:solidFill>
              </a:rPr>
              <a:t>priority.</a:t>
            </a:r>
          </a:p>
          <a:p>
            <a:pPr lvl="1">
              <a:lnSpc>
                <a:spcPct val="150000"/>
              </a:lnSpc>
              <a:spcBef>
                <a:spcPts val="0"/>
              </a:spcBef>
            </a:pPr>
            <a:endParaRPr lang="en-US" sz="1900" dirty="0">
              <a:solidFill>
                <a:schemeClr val="accent4"/>
              </a:solidFill>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“Building Test Cases and Plans"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373621142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200" dirty="0" smtClean="0">
                <a:solidFill>
                  <a:srgbClr val="FF0000"/>
                </a:solidFill>
                <a:effectLst>
                  <a:outerShdw blurRad="38100" dist="38100" dir="2700000" algn="tl">
                    <a:srgbClr val="000000">
                      <a:alpha val="43137"/>
                    </a:srgbClr>
                  </a:outerShdw>
                </a:effectLst>
              </a:rPr>
              <a:t>Identification </a:t>
            </a:r>
            <a:r>
              <a:rPr lang="en-US" sz="2200" dirty="0">
                <a:solidFill>
                  <a:srgbClr val="FF0000"/>
                </a:solidFill>
                <a:effectLst>
                  <a:outerShdw blurRad="38100" dist="38100" dir="2700000" algn="tl">
                    <a:srgbClr val="000000">
                      <a:alpha val="43137"/>
                    </a:srgbClr>
                  </a:outerShdw>
                </a:effectLst>
              </a:rPr>
              <a:t>of du and dc Paths</a:t>
            </a:r>
          </a:p>
          <a:p>
            <a:pPr lvl="1"/>
            <a:r>
              <a:rPr lang="en-US" sz="2200" dirty="0" smtClean="0">
                <a:solidFill>
                  <a:schemeClr val="accent4"/>
                </a:solidFill>
              </a:rPr>
              <a:t>The </a:t>
            </a:r>
            <a:r>
              <a:rPr lang="en-US" sz="2200" dirty="0">
                <a:solidFill>
                  <a:schemeClr val="accent4"/>
                </a:solidFill>
              </a:rPr>
              <a:t>various steps for the identification of du and dc paths are given as:</a:t>
            </a:r>
          </a:p>
          <a:p>
            <a:pPr lvl="2"/>
            <a:r>
              <a:rPr lang="en-US" sz="2200" dirty="0">
                <a:solidFill>
                  <a:schemeClr val="accent4"/>
                </a:solidFill>
              </a:rPr>
              <a:t>(</a:t>
            </a:r>
            <a:r>
              <a:rPr lang="en-US" sz="2200" dirty="0" err="1">
                <a:solidFill>
                  <a:schemeClr val="accent4"/>
                </a:solidFill>
              </a:rPr>
              <a:t>i</a:t>
            </a:r>
            <a:r>
              <a:rPr lang="en-US" sz="2200" dirty="0">
                <a:solidFill>
                  <a:schemeClr val="accent4"/>
                </a:solidFill>
              </a:rPr>
              <a:t>) Draw the program graph of the program.</a:t>
            </a:r>
          </a:p>
          <a:p>
            <a:pPr lvl="2"/>
            <a:r>
              <a:rPr lang="en-US" sz="2200" dirty="0">
                <a:solidFill>
                  <a:schemeClr val="accent4"/>
                </a:solidFill>
              </a:rPr>
              <a:t>(ii) Find all variables of the program and prepare a table for define / use status of all variables using the following format:</a:t>
            </a:r>
          </a:p>
          <a:p>
            <a:pPr lvl="1"/>
            <a:endParaRPr lang="en-US" sz="2200" dirty="0">
              <a:solidFill>
                <a:schemeClr val="accent4"/>
              </a:solidFill>
            </a:endParaRPr>
          </a:p>
          <a:p>
            <a:pPr lvl="1"/>
            <a:endParaRPr lang="en-US" sz="2200" dirty="0">
              <a:solidFill>
                <a:schemeClr val="accent4"/>
              </a:solidFill>
            </a:endParaRPr>
          </a:p>
          <a:p>
            <a:pPr lvl="2"/>
            <a:r>
              <a:rPr lang="en-US" sz="2200" dirty="0">
                <a:solidFill>
                  <a:schemeClr val="accent4"/>
                </a:solidFill>
              </a:rPr>
              <a:t>(iii) Generate all du-paths from define/use variable table of step (iii) using the following format:</a:t>
            </a:r>
          </a:p>
          <a:p>
            <a:pPr marL="365125" lvl="1" indent="0">
              <a:buNone/>
            </a:pPr>
            <a:endParaRPr lang="en-US" sz="2200" dirty="0" smtClean="0">
              <a:solidFill>
                <a:schemeClr val="accent4"/>
              </a:solidFill>
            </a:endParaRPr>
          </a:p>
          <a:p>
            <a:pPr marL="365125" lvl="1" indent="0">
              <a:buNone/>
            </a:pPr>
            <a:endParaRPr lang="en-US" sz="2200" dirty="0">
              <a:solidFill>
                <a:schemeClr val="accent4"/>
              </a:solidFill>
            </a:endParaRPr>
          </a:p>
          <a:p>
            <a:pPr lvl="2"/>
            <a:r>
              <a:rPr lang="en-US" sz="2200" dirty="0">
                <a:solidFill>
                  <a:schemeClr val="accent4"/>
                </a:solidFill>
              </a:rPr>
              <a:t>(iv)Identify those du-paths which are not dc-paths.</a:t>
            </a:r>
          </a:p>
          <a:p>
            <a:pPr lvl="1"/>
            <a:endParaRPr lang="en-US" sz="1500" dirty="0">
              <a:solidFill>
                <a:schemeClr val="accent4"/>
              </a:solidFill>
            </a:endParaRPr>
          </a:p>
          <a:p>
            <a:pPr lvl="1"/>
            <a:endParaRPr lang="en-US" sz="1500" dirty="0">
              <a:solidFill>
                <a:schemeClr val="accent4"/>
              </a:solidFill>
            </a:endParaRPr>
          </a:p>
          <a:p>
            <a:pPr lvl="2">
              <a:lnSpc>
                <a:spcPct val="150000"/>
              </a:lnSpc>
              <a:spcBef>
                <a:spcPts val="0"/>
              </a:spcBef>
            </a:pPr>
            <a:endParaRPr lang="en-US" sz="1700" dirty="0">
              <a:solidFill>
                <a:schemeClr val="accent4"/>
              </a:solidFill>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“Building Test Cases and Plans"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pic>
        <p:nvPicPr>
          <p:cNvPr id="5" name="Picture 4">
            <a:extLst>
              <a:ext uri="{FF2B5EF4-FFF2-40B4-BE49-F238E27FC236}">
                <a16:creationId xmlns:a16="http://schemas.microsoft.com/office/drawing/2014/main" xmlns="" id="{0CEB82DF-787D-488C-973A-7207BA2E3090}"/>
              </a:ext>
            </a:extLst>
          </p:cNvPr>
          <p:cNvPicPr>
            <a:picLocks noChangeAspect="1"/>
          </p:cNvPicPr>
          <p:nvPr/>
        </p:nvPicPr>
        <p:blipFill>
          <a:blip r:embed="rId4"/>
          <a:stretch>
            <a:fillRect/>
          </a:stretch>
        </p:blipFill>
        <p:spPr>
          <a:xfrm>
            <a:off x="1904206" y="3276047"/>
            <a:ext cx="7373221" cy="542854"/>
          </a:xfrm>
          <a:prstGeom prst="rect">
            <a:avLst/>
          </a:prstGeom>
        </p:spPr>
      </p:pic>
      <p:pic>
        <p:nvPicPr>
          <p:cNvPr id="8" name="Picture 7">
            <a:extLst>
              <a:ext uri="{FF2B5EF4-FFF2-40B4-BE49-F238E27FC236}">
                <a16:creationId xmlns:a16="http://schemas.microsoft.com/office/drawing/2014/main" xmlns="" id="{3A29EAAC-74E9-48AC-A6BD-6340C21E5718}"/>
              </a:ext>
            </a:extLst>
          </p:cNvPr>
          <p:cNvPicPr>
            <a:picLocks noChangeAspect="1"/>
          </p:cNvPicPr>
          <p:nvPr/>
        </p:nvPicPr>
        <p:blipFill>
          <a:blip r:embed="rId5"/>
          <a:stretch>
            <a:fillRect/>
          </a:stretch>
        </p:blipFill>
        <p:spPr>
          <a:xfrm>
            <a:off x="2666206" y="4883353"/>
            <a:ext cx="4904736" cy="514283"/>
          </a:xfrm>
          <a:prstGeom prst="rect">
            <a:avLst/>
          </a:prstGeom>
        </p:spPr>
      </p:pic>
    </p:spTree>
    <p:extLst>
      <p:ext uri="{BB962C8B-B14F-4D97-AF65-F5344CB8AC3E}">
        <p14:creationId xmlns:p14="http://schemas.microsoft.com/office/powerpoint/2010/main" val="107469056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1900" dirty="0" smtClean="0">
                <a:solidFill>
                  <a:srgbClr val="FF0000"/>
                </a:solidFill>
                <a:effectLst>
                  <a:outerShdw blurRad="38100" dist="38100" dir="2700000" algn="tl">
                    <a:srgbClr val="000000">
                      <a:alpha val="43137"/>
                    </a:srgbClr>
                  </a:outerShdw>
                </a:effectLst>
              </a:rPr>
              <a:t>Example </a:t>
            </a:r>
            <a:endParaRPr lang="en-US" sz="1900" dirty="0">
              <a:solidFill>
                <a:srgbClr val="FF0000"/>
              </a:solidFill>
              <a:effectLst>
                <a:outerShdw blurRad="38100" dist="38100" dir="2700000" algn="tl">
                  <a:srgbClr val="000000">
                    <a:alpha val="43137"/>
                  </a:srgbClr>
                </a:outerShdw>
              </a:effectLst>
            </a:endParaRPr>
          </a:p>
          <a:p>
            <a:pPr lvl="1"/>
            <a:r>
              <a:rPr lang="en-US" sz="2000" dirty="0" smtClean="0">
                <a:solidFill>
                  <a:schemeClr val="accent4"/>
                </a:solidFill>
              </a:rPr>
              <a:t>Consider </a:t>
            </a:r>
            <a:r>
              <a:rPr lang="en-US" sz="2000" dirty="0">
                <a:solidFill>
                  <a:schemeClr val="accent4"/>
                </a:solidFill>
              </a:rPr>
              <a:t>the program given in Figure to find the largest number amongst three numbers. </a:t>
            </a:r>
            <a:r>
              <a:rPr lang="en-US" sz="2000" dirty="0" smtClean="0">
                <a:solidFill>
                  <a:schemeClr val="accent4"/>
                </a:solidFill>
              </a:rPr>
              <a:t>There </a:t>
            </a:r>
            <a:r>
              <a:rPr lang="en-US" sz="2000" dirty="0">
                <a:solidFill>
                  <a:schemeClr val="accent4"/>
                </a:solidFill>
              </a:rPr>
              <a:t>are three variables in the program namely A, B and C. Define /use nodes for all these variables are given below:</a:t>
            </a:r>
          </a:p>
          <a:p>
            <a:pPr lvl="1"/>
            <a:endParaRPr lang="en-US" sz="2400" dirty="0">
              <a:solidFill>
                <a:schemeClr val="accent4"/>
              </a:solidFill>
            </a:endParaRPr>
          </a:p>
          <a:p>
            <a:pPr lvl="2">
              <a:lnSpc>
                <a:spcPct val="150000"/>
              </a:lnSpc>
              <a:spcBef>
                <a:spcPts val="0"/>
              </a:spcBef>
            </a:pPr>
            <a:endParaRPr lang="en-US" sz="2400" dirty="0">
              <a:solidFill>
                <a:schemeClr val="accent4"/>
              </a:solidFill>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“Building Test Cases and Plans"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pic>
        <p:nvPicPr>
          <p:cNvPr id="9" name="Content Placeholder 8">
            <a:extLst>
              <a:ext uri="{FF2B5EF4-FFF2-40B4-BE49-F238E27FC236}">
                <a16:creationId xmlns:a16="http://schemas.microsoft.com/office/drawing/2014/main" xmlns="" id="{E43F5D41-6D26-479B-994F-A488141605C3}"/>
              </a:ext>
            </a:extLst>
          </p:cNvPr>
          <p:cNvPicPr>
            <a:picLocks noChangeAspect="1"/>
          </p:cNvPicPr>
          <p:nvPr/>
        </p:nvPicPr>
        <p:blipFill>
          <a:blip r:embed="rId4"/>
          <a:stretch>
            <a:fillRect/>
          </a:stretch>
        </p:blipFill>
        <p:spPr bwMode="auto">
          <a:xfrm>
            <a:off x="735266" y="2643452"/>
            <a:ext cx="4521740" cy="3819794"/>
          </a:xfrm>
          <a:prstGeom prst="rect">
            <a:avLst/>
          </a:prstGeom>
          <a:noFill/>
          <a:ln w="9525">
            <a:noFill/>
            <a:miter lim="800000"/>
            <a:headEnd/>
            <a:tailEnd/>
          </a:ln>
        </p:spPr>
      </p:pic>
      <p:pic>
        <p:nvPicPr>
          <p:cNvPr id="10" name="Picture 9">
            <a:extLst>
              <a:ext uri="{FF2B5EF4-FFF2-40B4-BE49-F238E27FC236}">
                <a16:creationId xmlns:a16="http://schemas.microsoft.com/office/drawing/2014/main" xmlns="" id="{7F4D484F-D9CC-45CF-B893-111A0BC1E7A3}"/>
              </a:ext>
            </a:extLst>
          </p:cNvPr>
          <p:cNvPicPr>
            <a:picLocks noChangeAspect="1"/>
          </p:cNvPicPr>
          <p:nvPr/>
        </p:nvPicPr>
        <p:blipFill>
          <a:blip r:embed="rId5"/>
          <a:stretch>
            <a:fillRect/>
          </a:stretch>
        </p:blipFill>
        <p:spPr>
          <a:xfrm>
            <a:off x="5638006" y="2617219"/>
            <a:ext cx="4609054" cy="2295226"/>
          </a:xfrm>
          <a:prstGeom prst="rect">
            <a:avLst/>
          </a:prstGeom>
        </p:spPr>
      </p:pic>
      <p:pic>
        <p:nvPicPr>
          <p:cNvPr id="11" name="Picture 10">
            <a:extLst>
              <a:ext uri="{FF2B5EF4-FFF2-40B4-BE49-F238E27FC236}">
                <a16:creationId xmlns:a16="http://schemas.microsoft.com/office/drawing/2014/main" xmlns="" id="{DC6596FC-C2C3-4C9B-A9A4-3406C94278EC}"/>
              </a:ext>
            </a:extLst>
          </p:cNvPr>
          <p:cNvPicPr>
            <a:picLocks noChangeAspect="1"/>
          </p:cNvPicPr>
          <p:nvPr/>
        </p:nvPicPr>
        <p:blipFill>
          <a:blip r:embed="rId6"/>
          <a:stretch>
            <a:fillRect/>
          </a:stretch>
        </p:blipFill>
        <p:spPr>
          <a:xfrm>
            <a:off x="5638006" y="4879450"/>
            <a:ext cx="4609500" cy="1590468"/>
          </a:xfrm>
          <a:prstGeom prst="rect">
            <a:avLst/>
          </a:prstGeom>
        </p:spPr>
      </p:pic>
    </p:spTree>
    <p:extLst>
      <p:ext uri="{BB962C8B-B14F-4D97-AF65-F5344CB8AC3E}">
        <p14:creationId xmlns:p14="http://schemas.microsoft.com/office/powerpoint/2010/main" val="65734522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1900" dirty="0" smtClean="0">
                <a:solidFill>
                  <a:srgbClr val="FF0000"/>
                </a:solidFill>
                <a:effectLst>
                  <a:outerShdw blurRad="38100" dist="38100" dir="2700000" algn="tl">
                    <a:srgbClr val="000000">
                      <a:alpha val="43137"/>
                    </a:srgbClr>
                  </a:outerShdw>
                </a:effectLst>
              </a:rPr>
              <a:t>Example </a:t>
            </a:r>
            <a:endParaRPr lang="en-US" sz="1900" dirty="0">
              <a:solidFill>
                <a:srgbClr val="FF0000"/>
              </a:solidFill>
              <a:effectLst>
                <a:outerShdw blurRad="38100" dist="38100" dir="2700000" algn="tl">
                  <a:srgbClr val="000000">
                    <a:alpha val="43137"/>
                  </a:srgbClr>
                </a:outerShdw>
              </a:effectLst>
            </a:endParaRPr>
          </a:p>
          <a:p>
            <a:pPr lvl="1"/>
            <a:r>
              <a:rPr lang="en-US" sz="2000" dirty="0" smtClean="0">
                <a:solidFill>
                  <a:schemeClr val="accent4"/>
                </a:solidFill>
              </a:rPr>
              <a:t> Program Graph to find the largest among three numbers.</a:t>
            </a:r>
            <a:endParaRPr lang="en-US" sz="2400" dirty="0">
              <a:solidFill>
                <a:schemeClr val="accent4"/>
              </a:solidFill>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“Building Test Cases and Plans"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pic>
        <p:nvPicPr>
          <p:cNvPr id="2" name="Picture 1"/>
          <p:cNvPicPr>
            <a:picLocks noChangeAspect="1"/>
          </p:cNvPicPr>
          <p:nvPr/>
        </p:nvPicPr>
        <p:blipFill>
          <a:blip r:embed="rId4"/>
          <a:stretch>
            <a:fillRect/>
          </a:stretch>
        </p:blipFill>
        <p:spPr>
          <a:xfrm>
            <a:off x="1675606" y="1974954"/>
            <a:ext cx="8001000" cy="4273446"/>
          </a:xfrm>
          <a:prstGeom prst="rect">
            <a:avLst/>
          </a:prstGeom>
        </p:spPr>
      </p:pic>
    </p:spTree>
    <p:extLst>
      <p:ext uri="{BB962C8B-B14F-4D97-AF65-F5344CB8AC3E}">
        <p14:creationId xmlns:p14="http://schemas.microsoft.com/office/powerpoint/2010/main" val="293173915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1900" dirty="0" smtClean="0">
                <a:solidFill>
                  <a:srgbClr val="FF0000"/>
                </a:solidFill>
                <a:effectLst>
                  <a:outerShdw blurRad="38100" dist="38100" dir="2700000" algn="tl">
                    <a:srgbClr val="000000">
                      <a:alpha val="43137"/>
                    </a:srgbClr>
                  </a:outerShdw>
                </a:effectLst>
              </a:rPr>
              <a:t>Example </a:t>
            </a:r>
            <a:endParaRPr lang="en-US" sz="1900" dirty="0">
              <a:solidFill>
                <a:srgbClr val="FF0000"/>
              </a:solidFill>
              <a:effectLst>
                <a:outerShdw blurRad="38100" dist="38100" dir="2700000" algn="tl">
                  <a:srgbClr val="000000">
                    <a:alpha val="43137"/>
                  </a:srgbClr>
                </a:outerShdw>
              </a:effectLst>
            </a:endParaRPr>
          </a:p>
          <a:p>
            <a:pPr lvl="1"/>
            <a:r>
              <a:rPr lang="en-US" sz="2000" dirty="0" smtClean="0">
                <a:solidFill>
                  <a:schemeClr val="accent4"/>
                </a:solidFill>
              </a:rPr>
              <a:t> Mapping </a:t>
            </a:r>
          </a:p>
          <a:p>
            <a:pPr marL="442912" lvl="1" indent="0">
              <a:buNone/>
            </a:pPr>
            <a:endParaRPr lang="en-US" sz="2000" dirty="0" smtClean="0">
              <a:solidFill>
                <a:schemeClr val="accent4"/>
              </a:solidFill>
            </a:endParaRPr>
          </a:p>
          <a:p>
            <a:pPr marL="442912" lvl="1" indent="0">
              <a:buNone/>
            </a:pPr>
            <a:endParaRPr lang="en-US" sz="2000" dirty="0">
              <a:solidFill>
                <a:schemeClr val="accent4"/>
              </a:solidFill>
            </a:endParaRPr>
          </a:p>
          <a:p>
            <a:pPr marL="442912" lvl="1" indent="0">
              <a:buNone/>
            </a:pPr>
            <a:endParaRPr lang="en-US" sz="2000" dirty="0" smtClean="0">
              <a:solidFill>
                <a:schemeClr val="accent4"/>
              </a:solidFill>
            </a:endParaRPr>
          </a:p>
          <a:p>
            <a:pPr marL="442912" lvl="1" indent="0">
              <a:buNone/>
            </a:pPr>
            <a:endParaRPr lang="en-US" sz="2000" dirty="0">
              <a:solidFill>
                <a:schemeClr val="accent4"/>
              </a:solidFill>
            </a:endParaRPr>
          </a:p>
          <a:p>
            <a:pPr marL="442912" lvl="1" indent="0">
              <a:buNone/>
            </a:pPr>
            <a:endParaRPr lang="en-US" sz="2000" dirty="0" smtClean="0">
              <a:solidFill>
                <a:schemeClr val="accent4"/>
              </a:solidFill>
            </a:endParaRPr>
          </a:p>
          <a:p>
            <a:pPr marL="442912" lvl="1" indent="0">
              <a:buNone/>
            </a:pPr>
            <a:endParaRPr lang="en-US" sz="2000" dirty="0">
              <a:solidFill>
                <a:schemeClr val="accent4"/>
              </a:solidFill>
            </a:endParaRPr>
          </a:p>
          <a:p>
            <a:pPr marL="442912" lvl="1" indent="0">
              <a:buNone/>
            </a:pPr>
            <a:endParaRPr lang="en-US" sz="2000" dirty="0" smtClean="0">
              <a:solidFill>
                <a:schemeClr val="accent4"/>
              </a:solidFill>
            </a:endParaRPr>
          </a:p>
          <a:p>
            <a:pPr marL="442912" lvl="1" indent="0">
              <a:buNone/>
            </a:pPr>
            <a:endParaRPr lang="en-US" sz="2000" dirty="0">
              <a:solidFill>
                <a:schemeClr val="accent4"/>
              </a:solidFill>
            </a:endParaRPr>
          </a:p>
          <a:p>
            <a:pPr marL="442912" lvl="1" indent="0">
              <a:buNone/>
            </a:pPr>
            <a:endParaRPr lang="en-US" sz="2000" dirty="0" smtClean="0">
              <a:solidFill>
                <a:schemeClr val="accent4"/>
              </a:solidFill>
            </a:endParaRPr>
          </a:p>
          <a:p>
            <a:pPr marL="442912" lvl="1" indent="0">
              <a:buNone/>
            </a:pPr>
            <a:endParaRPr lang="en-US" sz="2000" dirty="0">
              <a:solidFill>
                <a:schemeClr val="accent4"/>
              </a:solidFill>
            </a:endParaRPr>
          </a:p>
          <a:p>
            <a:pPr marL="442912" lvl="1" indent="0">
              <a:buNone/>
            </a:pPr>
            <a:endParaRPr lang="en-US" sz="2000" dirty="0" smtClean="0">
              <a:solidFill>
                <a:schemeClr val="accent4"/>
              </a:solidFill>
            </a:endParaRPr>
          </a:p>
          <a:p>
            <a:pPr marL="442912" lvl="1" indent="0">
              <a:buNone/>
            </a:pPr>
            <a:endParaRPr lang="en-US" sz="2000" dirty="0">
              <a:solidFill>
                <a:schemeClr val="accent4"/>
              </a:solidFill>
            </a:endParaRPr>
          </a:p>
          <a:p>
            <a:pPr marL="442912" lvl="1" indent="0" algn="ctr">
              <a:buNone/>
            </a:pPr>
            <a:r>
              <a:rPr lang="en-US" sz="2000" dirty="0" smtClean="0">
                <a:solidFill>
                  <a:schemeClr val="accent4"/>
                </a:solidFill>
              </a:rPr>
              <a:t>Figure 1 : Mapping</a:t>
            </a:r>
            <a:endParaRPr lang="en-US" sz="2400" dirty="0">
              <a:solidFill>
                <a:schemeClr val="accent4"/>
              </a:solidFill>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“Building Test Cases and Plans"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pic>
        <p:nvPicPr>
          <p:cNvPr id="4" name="Picture 3"/>
          <p:cNvPicPr>
            <a:picLocks noChangeAspect="1"/>
          </p:cNvPicPr>
          <p:nvPr/>
        </p:nvPicPr>
        <p:blipFill>
          <a:blip r:embed="rId4"/>
          <a:stretch>
            <a:fillRect/>
          </a:stretch>
        </p:blipFill>
        <p:spPr>
          <a:xfrm>
            <a:off x="2404096" y="1184780"/>
            <a:ext cx="8601075" cy="2701420"/>
          </a:xfrm>
          <a:prstGeom prst="rect">
            <a:avLst/>
          </a:prstGeom>
        </p:spPr>
      </p:pic>
      <p:pic>
        <p:nvPicPr>
          <p:cNvPr id="8" name="Picture 7">
            <a:extLst>
              <a:ext uri="{FF2B5EF4-FFF2-40B4-BE49-F238E27FC236}">
                <a16:creationId xmlns:a16="http://schemas.microsoft.com/office/drawing/2014/main" xmlns="" id="{C61119A2-8876-4999-8249-5F2BDAA8139B}"/>
              </a:ext>
            </a:extLst>
          </p:cNvPr>
          <p:cNvPicPr>
            <a:picLocks noChangeAspect="1"/>
          </p:cNvPicPr>
          <p:nvPr/>
        </p:nvPicPr>
        <p:blipFill>
          <a:blip r:embed="rId5"/>
          <a:stretch>
            <a:fillRect/>
          </a:stretch>
        </p:blipFill>
        <p:spPr>
          <a:xfrm>
            <a:off x="2590006" y="3886200"/>
            <a:ext cx="8644110" cy="2225344"/>
          </a:xfrm>
          <a:prstGeom prst="rect">
            <a:avLst/>
          </a:prstGeom>
        </p:spPr>
      </p:pic>
    </p:spTree>
    <p:extLst>
      <p:ext uri="{BB962C8B-B14F-4D97-AF65-F5344CB8AC3E}">
        <p14:creationId xmlns:p14="http://schemas.microsoft.com/office/powerpoint/2010/main" val="203331815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marL="0" indent="0">
              <a:lnSpc>
                <a:spcPct val="150000"/>
              </a:lnSpc>
              <a:spcBef>
                <a:spcPts val="0"/>
              </a:spcBef>
              <a:buNone/>
            </a:pPr>
            <a:r>
              <a:rPr lang="en-US" sz="2400" dirty="0" smtClean="0">
                <a:solidFill>
                  <a:schemeClr val="accent4"/>
                </a:solidFill>
              </a:rPr>
              <a:t>To find all the variables which is defined as used at node….</a:t>
            </a:r>
            <a:endParaRPr lang="en-US" sz="2400" dirty="0">
              <a:solidFill>
                <a:schemeClr val="accent4"/>
              </a:solidFill>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“Building Test Cases and Plans"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pic>
        <p:nvPicPr>
          <p:cNvPr id="9" name="Content Placeholder 4">
            <a:extLst>
              <a:ext uri="{FF2B5EF4-FFF2-40B4-BE49-F238E27FC236}">
                <a16:creationId xmlns:a16="http://schemas.microsoft.com/office/drawing/2014/main" xmlns="" id="{4C1DA39F-B287-455B-AAE7-2B39701D832B}"/>
              </a:ext>
            </a:extLst>
          </p:cNvPr>
          <p:cNvPicPr>
            <a:picLocks noChangeAspect="1"/>
          </p:cNvPicPr>
          <p:nvPr/>
        </p:nvPicPr>
        <p:blipFill>
          <a:blip r:embed="rId4"/>
          <a:stretch>
            <a:fillRect/>
          </a:stretch>
        </p:blipFill>
        <p:spPr bwMode="auto">
          <a:xfrm>
            <a:off x="2742406" y="1905000"/>
            <a:ext cx="5791455" cy="1095232"/>
          </a:xfrm>
          <a:prstGeom prst="rect">
            <a:avLst/>
          </a:prstGeom>
          <a:noFill/>
          <a:ln w="9525">
            <a:noFill/>
            <a:miter lim="800000"/>
            <a:headEnd/>
            <a:tailEnd/>
          </a:ln>
        </p:spPr>
      </p:pic>
      <p:sp>
        <p:nvSpPr>
          <p:cNvPr id="10" name="TextBox 9">
            <a:extLst>
              <a:ext uri="{FF2B5EF4-FFF2-40B4-BE49-F238E27FC236}">
                <a16:creationId xmlns:a16="http://schemas.microsoft.com/office/drawing/2014/main" xmlns="" id="{5F842772-8ADC-4C72-9B79-6864DF63E671}"/>
              </a:ext>
            </a:extLst>
          </p:cNvPr>
          <p:cNvSpPr txBox="1"/>
          <p:nvPr/>
        </p:nvSpPr>
        <p:spPr>
          <a:xfrm>
            <a:off x="2056606" y="3416280"/>
            <a:ext cx="7772400" cy="400110"/>
          </a:xfrm>
          <a:prstGeom prst="rect">
            <a:avLst/>
          </a:prstGeom>
          <a:noFill/>
        </p:spPr>
        <p:txBody>
          <a:bodyPr wrap="square">
            <a:spAutoFit/>
          </a:bodyPr>
          <a:lstStyle/>
          <a:p>
            <a:r>
              <a:rPr lang="en-US" sz="2000" b="1" dirty="0" smtClean="0">
                <a:solidFill>
                  <a:schemeClr val="accent4"/>
                </a:solidFill>
                <a:latin typeface="+mn-lt"/>
              </a:rPr>
              <a:t>The</a:t>
            </a:r>
            <a:r>
              <a:rPr lang="en-US" dirty="0" smtClean="0">
                <a:latin typeface="Times" panose="02020603050405020304" pitchFamily="18" charset="0"/>
              </a:rPr>
              <a:t> </a:t>
            </a:r>
            <a:r>
              <a:rPr lang="en-US" sz="2000" b="1" dirty="0">
                <a:solidFill>
                  <a:schemeClr val="accent4"/>
                </a:solidFill>
                <a:latin typeface="+mn-lt"/>
              </a:rPr>
              <a:t>du-paths with beginning node and end node are given as:</a:t>
            </a:r>
          </a:p>
        </p:txBody>
      </p:sp>
      <p:pic>
        <p:nvPicPr>
          <p:cNvPr id="11" name="Picture 10">
            <a:extLst>
              <a:ext uri="{FF2B5EF4-FFF2-40B4-BE49-F238E27FC236}">
                <a16:creationId xmlns:a16="http://schemas.microsoft.com/office/drawing/2014/main" xmlns="" id="{26EDE751-7945-4DA2-8367-E4FBF4FF249C}"/>
              </a:ext>
            </a:extLst>
          </p:cNvPr>
          <p:cNvPicPr>
            <a:picLocks noChangeAspect="1"/>
          </p:cNvPicPr>
          <p:nvPr/>
        </p:nvPicPr>
        <p:blipFill>
          <a:blip r:embed="rId5"/>
          <a:stretch>
            <a:fillRect/>
          </a:stretch>
        </p:blipFill>
        <p:spPr>
          <a:xfrm>
            <a:off x="2849269" y="3971744"/>
            <a:ext cx="5577727" cy="2447039"/>
          </a:xfrm>
          <a:prstGeom prst="rect">
            <a:avLst/>
          </a:prstGeom>
        </p:spPr>
      </p:pic>
    </p:spTree>
    <p:extLst>
      <p:ext uri="{BB962C8B-B14F-4D97-AF65-F5344CB8AC3E}">
        <p14:creationId xmlns:p14="http://schemas.microsoft.com/office/powerpoint/2010/main" val="52170616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r>
              <a:rPr lang="en-US" sz="2400" dirty="0" smtClean="0">
                <a:solidFill>
                  <a:schemeClr val="accent4"/>
                </a:solidFill>
              </a:rPr>
              <a:t>The </a:t>
            </a:r>
            <a:r>
              <a:rPr lang="en-US" sz="2400" dirty="0">
                <a:solidFill>
                  <a:schemeClr val="accent4"/>
                </a:solidFill>
              </a:rPr>
              <a:t>first strategy (best) is to test all du-paths, the second is to test all uses and the third is to test all definitions. The du-paths as per these three strategies are given as:</a:t>
            </a:r>
          </a:p>
          <a:p>
            <a:pPr lvl="1"/>
            <a:endParaRPr lang="en-US" sz="2400" dirty="0">
              <a:solidFill>
                <a:schemeClr val="accent4"/>
              </a:solidFill>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“Building Test Cases and Plans"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pic>
        <p:nvPicPr>
          <p:cNvPr id="8" name="Picture 7">
            <a:extLst>
              <a:ext uri="{FF2B5EF4-FFF2-40B4-BE49-F238E27FC236}">
                <a16:creationId xmlns:a16="http://schemas.microsoft.com/office/drawing/2014/main" xmlns="" id="{CC3DB914-9BAC-4E0F-9976-8574882E5B7F}"/>
              </a:ext>
            </a:extLst>
          </p:cNvPr>
          <p:cNvPicPr>
            <a:picLocks noChangeAspect="1"/>
          </p:cNvPicPr>
          <p:nvPr/>
        </p:nvPicPr>
        <p:blipFill>
          <a:blip r:embed="rId4"/>
          <a:stretch>
            <a:fillRect/>
          </a:stretch>
        </p:blipFill>
        <p:spPr>
          <a:xfrm>
            <a:off x="308717" y="1848175"/>
            <a:ext cx="5247592" cy="3071945"/>
          </a:xfrm>
          <a:prstGeom prst="rect">
            <a:avLst/>
          </a:prstGeom>
        </p:spPr>
      </p:pic>
      <p:pic>
        <p:nvPicPr>
          <p:cNvPr id="12" name="Picture 11">
            <a:extLst>
              <a:ext uri="{FF2B5EF4-FFF2-40B4-BE49-F238E27FC236}">
                <a16:creationId xmlns:a16="http://schemas.microsoft.com/office/drawing/2014/main" xmlns="" id="{BCEA808C-355D-4B21-BEFB-72169F67F3EB}"/>
              </a:ext>
            </a:extLst>
          </p:cNvPr>
          <p:cNvPicPr>
            <a:picLocks noChangeAspect="1"/>
          </p:cNvPicPr>
          <p:nvPr/>
        </p:nvPicPr>
        <p:blipFill>
          <a:blip r:embed="rId5"/>
          <a:stretch>
            <a:fillRect/>
          </a:stretch>
        </p:blipFill>
        <p:spPr>
          <a:xfrm>
            <a:off x="5541098" y="1905000"/>
            <a:ext cx="6023962" cy="2952366"/>
          </a:xfrm>
          <a:prstGeom prst="rect">
            <a:avLst/>
          </a:prstGeom>
        </p:spPr>
      </p:pic>
      <p:pic>
        <p:nvPicPr>
          <p:cNvPr id="13" name="Picture 12">
            <a:extLst>
              <a:ext uri="{FF2B5EF4-FFF2-40B4-BE49-F238E27FC236}">
                <a16:creationId xmlns:a16="http://schemas.microsoft.com/office/drawing/2014/main" xmlns="" id="{62912BA3-D6C2-463F-8AF2-B7A72459D205}"/>
              </a:ext>
            </a:extLst>
          </p:cNvPr>
          <p:cNvPicPr>
            <a:picLocks noChangeAspect="1"/>
          </p:cNvPicPr>
          <p:nvPr/>
        </p:nvPicPr>
        <p:blipFill>
          <a:blip r:embed="rId6"/>
          <a:stretch>
            <a:fillRect/>
          </a:stretch>
        </p:blipFill>
        <p:spPr>
          <a:xfrm>
            <a:off x="2164015" y="5105400"/>
            <a:ext cx="7789198" cy="1461464"/>
          </a:xfrm>
          <a:prstGeom prst="rect">
            <a:avLst/>
          </a:prstGeom>
        </p:spPr>
      </p:pic>
    </p:spTree>
    <p:extLst>
      <p:ext uri="{BB962C8B-B14F-4D97-AF65-F5344CB8AC3E}">
        <p14:creationId xmlns:p14="http://schemas.microsoft.com/office/powerpoint/2010/main" val="338607308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spcBef>
                <a:spcPts val="0"/>
              </a:spcBef>
            </a:pPr>
            <a:r>
              <a:rPr lang="en-US" sz="1800" dirty="0">
                <a:solidFill>
                  <a:schemeClr val="accent4"/>
                </a:solidFill>
              </a:rPr>
              <a:t>Example:  Consider the program for the determination of the division problem. Its input is a triple of positive integers (mark1, mark2, mark3) and values for each of these may be from interval [0, 100]. The program is </a:t>
            </a:r>
            <a:r>
              <a:rPr lang="en-US" sz="1800" dirty="0" smtClean="0">
                <a:solidFill>
                  <a:schemeClr val="accent4"/>
                </a:solidFill>
              </a:rPr>
              <a:t>given. </a:t>
            </a:r>
            <a:r>
              <a:rPr lang="en-US" sz="1800" dirty="0">
                <a:solidFill>
                  <a:schemeClr val="accent4"/>
                </a:solidFill>
              </a:rPr>
              <a:t>The output may have one of the options given below: (</a:t>
            </a:r>
            <a:r>
              <a:rPr lang="en-US" sz="1800" dirty="0" err="1">
                <a:solidFill>
                  <a:schemeClr val="accent4"/>
                </a:solidFill>
              </a:rPr>
              <a:t>i</a:t>
            </a:r>
            <a:r>
              <a:rPr lang="en-US" sz="1800" dirty="0">
                <a:solidFill>
                  <a:schemeClr val="accent4"/>
                </a:solidFill>
              </a:rPr>
              <a:t>) Fail (ii) Third division (iii) Second division (iv) First division (v) First division with distinction (vi) Invalid marks Find all du-paths and identify those du-paths that are definition clear. Also find all du-paths, all-uses and all-definitions and generate test cases for these paths.</a:t>
            </a: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“Building Test Cases and Plans"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pic>
        <p:nvPicPr>
          <p:cNvPr id="8" name="Content Placeholder 4">
            <a:extLst>
              <a:ext uri="{FF2B5EF4-FFF2-40B4-BE49-F238E27FC236}">
                <a16:creationId xmlns="" xmlns:a16="http://schemas.microsoft.com/office/drawing/2014/main" id="{C30630AA-8AC9-4500-AFD3-4929CF4564C9}"/>
              </a:ext>
            </a:extLst>
          </p:cNvPr>
          <p:cNvPicPr>
            <a:picLocks noChangeAspect="1"/>
          </p:cNvPicPr>
          <p:nvPr/>
        </p:nvPicPr>
        <p:blipFill>
          <a:blip r:embed="rId4"/>
          <a:stretch>
            <a:fillRect/>
          </a:stretch>
        </p:blipFill>
        <p:spPr bwMode="auto">
          <a:xfrm>
            <a:off x="191214" y="2491118"/>
            <a:ext cx="4075192" cy="4338307"/>
          </a:xfrm>
          <a:prstGeom prst="rect">
            <a:avLst/>
          </a:prstGeom>
          <a:noFill/>
          <a:ln w="9525">
            <a:noFill/>
            <a:miter lim="800000"/>
            <a:headEnd/>
            <a:tailEnd/>
          </a:ln>
        </p:spPr>
      </p:pic>
      <p:pic>
        <p:nvPicPr>
          <p:cNvPr id="11" name="Picture 10">
            <a:extLst>
              <a:ext uri="{FF2B5EF4-FFF2-40B4-BE49-F238E27FC236}">
                <a16:creationId xmlns="" xmlns:a16="http://schemas.microsoft.com/office/drawing/2014/main" id="{F1BE259D-9D81-4668-84EF-14BC0D08EBEE}"/>
              </a:ext>
            </a:extLst>
          </p:cNvPr>
          <p:cNvPicPr>
            <a:picLocks noChangeAspect="1"/>
          </p:cNvPicPr>
          <p:nvPr/>
        </p:nvPicPr>
        <p:blipFill>
          <a:blip r:embed="rId5"/>
          <a:stretch>
            <a:fillRect/>
          </a:stretch>
        </p:blipFill>
        <p:spPr>
          <a:xfrm>
            <a:off x="4369632" y="2491118"/>
            <a:ext cx="3726577" cy="2419165"/>
          </a:xfrm>
          <a:prstGeom prst="rect">
            <a:avLst/>
          </a:prstGeom>
        </p:spPr>
      </p:pic>
      <p:pic>
        <p:nvPicPr>
          <p:cNvPr id="12" name="Picture 11">
            <a:extLst>
              <a:ext uri="{FF2B5EF4-FFF2-40B4-BE49-F238E27FC236}">
                <a16:creationId xmlns="" xmlns:a16="http://schemas.microsoft.com/office/drawing/2014/main" id="{30718225-CA48-478E-80D9-6ED94292D27D}"/>
              </a:ext>
            </a:extLst>
          </p:cNvPr>
          <p:cNvPicPr>
            <a:picLocks noChangeAspect="1"/>
          </p:cNvPicPr>
          <p:nvPr/>
        </p:nvPicPr>
        <p:blipFill>
          <a:blip r:embed="rId6"/>
          <a:stretch>
            <a:fillRect/>
          </a:stretch>
        </p:blipFill>
        <p:spPr>
          <a:xfrm>
            <a:off x="4369631" y="4910283"/>
            <a:ext cx="3726577" cy="1861073"/>
          </a:xfrm>
          <a:prstGeom prst="rect">
            <a:avLst/>
          </a:prstGeom>
        </p:spPr>
      </p:pic>
    </p:spTree>
    <p:extLst>
      <p:ext uri="{BB962C8B-B14F-4D97-AF65-F5344CB8AC3E}">
        <p14:creationId xmlns:p14="http://schemas.microsoft.com/office/powerpoint/2010/main" val="82827969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spcBef>
                <a:spcPts val="0"/>
              </a:spcBef>
            </a:pPr>
            <a:r>
              <a:rPr lang="en-US" sz="1800" dirty="0" smtClean="0">
                <a:solidFill>
                  <a:schemeClr val="accent4"/>
                </a:solidFill>
              </a:rPr>
              <a:t>(</a:t>
            </a:r>
            <a:r>
              <a:rPr lang="en-US" sz="1800" dirty="0" err="1" smtClean="0">
                <a:solidFill>
                  <a:schemeClr val="accent4"/>
                </a:solidFill>
              </a:rPr>
              <a:t>i</a:t>
            </a:r>
            <a:r>
              <a:rPr lang="en-US" sz="1800" dirty="0" smtClean="0">
                <a:solidFill>
                  <a:schemeClr val="accent4"/>
                </a:solidFill>
              </a:rPr>
              <a:t>) The </a:t>
            </a:r>
            <a:r>
              <a:rPr lang="en-US" sz="1800" dirty="0">
                <a:solidFill>
                  <a:schemeClr val="accent4"/>
                </a:solidFill>
              </a:rPr>
              <a:t>program graph is given in Figure. The variables used in the program are mark1, mark2, mark3, avg. </a:t>
            </a: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r>
              <a:rPr lang="en-US" sz="1800" b="0" dirty="0" smtClean="0">
                <a:latin typeface="Times" panose="02020603050405020304" pitchFamily="18" charset="0"/>
              </a:rPr>
              <a:t>(ii) The </a:t>
            </a:r>
            <a:r>
              <a:rPr lang="en-US" sz="1800" b="0" dirty="0">
                <a:latin typeface="Times" panose="02020603050405020304" pitchFamily="18" charset="0"/>
              </a:rPr>
              <a:t>define/ use nodes for all variables are given below:</a:t>
            </a:r>
            <a:endParaRPr lang="en-US" sz="1800" dirty="0"/>
          </a:p>
          <a:p>
            <a:pPr>
              <a:spcBef>
                <a:spcPts val="0"/>
              </a:spcBef>
            </a:pPr>
            <a:endParaRPr lang="en-US" sz="1800" dirty="0" smtClean="0">
              <a:solidFill>
                <a:schemeClr val="accent4"/>
              </a:solidFill>
            </a:endParaRPr>
          </a:p>
          <a:p>
            <a:pPr>
              <a:spcBef>
                <a:spcPts val="0"/>
              </a:spcBef>
            </a:pPr>
            <a:endParaRPr lang="en-US" sz="1800" dirty="0">
              <a:solidFill>
                <a:schemeClr val="accent4"/>
              </a:solidFill>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“Building Test Cases and Plans"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pic>
        <p:nvPicPr>
          <p:cNvPr id="9" name="Content Placeholder 8">
            <a:extLst>
              <a:ext uri="{FF2B5EF4-FFF2-40B4-BE49-F238E27FC236}">
                <a16:creationId xmlns="" xmlns:a16="http://schemas.microsoft.com/office/drawing/2014/main" id="{620F0EE7-4FE3-4AC6-B439-C4FCA9539554}"/>
              </a:ext>
            </a:extLst>
          </p:cNvPr>
          <p:cNvPicPr>
            <a:picLocks noChangeAspect="1"/>
          </p:cNvPicPr>
          <p:nvPr/>
        </p:nvPicPr>
        <p:blipFill>
          <a:blip r:embed="rId4"/>
          <a:stretch>
            <a:fillRect/>
          </a:stretch>
        </p:blipFill>
        <p:spPr bwMode="auto">
          <a:xfrm>
            <a:off x="732312" y="1371600"/>
            <a:ext cx="3694038" cy="3733800"/>
          </a:xfrm>
          <a:prstGeom prst="rect">
            <a:avLst/>
          </a:prstGeom>
          <a:noFill/>
          <a:ln w="9525">
            <a:noFill/>
            <a:miter lim="800000"/>
            <a:headEnd/>
            <a:tailEnd/>
          </a:ln>
        </p:spPr>
      </p:pic>
      <p:pic>
        <p:nvPicPr>
          <p:cNvPr id="10" name="Picture 9">
            <a:extLst>
              <a:ext uri="{FF2B5EF4-FFF2-40B4-BE49-F238E27FC236}">
                <a16:creationId xmlns:a16="http://schemas.microsoft.com/office/drawing/2014/main" xmlns="" id="{9EBC40E9-00B6-4C7D-8841-AF8EBDDFF3E3}"/>
              </a:ext>
            </a:extLst>
          </p:cNvPr>
          <p:cNvPicPr>
            <a:picLocks noChangeAspect="1"/>
          </p:cNvPicPr>
          <p:nvPr/>
        </p:nvPicPr>
        <p:blipFill>
          <a:blip r:embed="rId5"/>
          <a:stretch>
            <a:fillRect/>
          </a:stretch>
        </p:blipFill>
        <p:spPr>
          <a:xfrm>
            <a:off x="732312" y="5640462"/>
            <a:ext cx="5944014" cy="1104756"/>
          </a:xfrm>
          <a:prstGeom prst="rect">
            <a:avLst/>
          </a:prstGeom>
        </p:spPr>
      </p:pic>
    </p:spTree>
    <p:extLst>
      <p:ext uri="{BB962C8B-B14F-4D97-AF65-F5344CB8AC3E}">
        <p14:creationId xmlns:p14="http://schemas.microsoft.com/office/powerpoint/2010/main" val="281857993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spcBef>
                <a:spcPts val="0"/>
              </a:spcBef>
            </a:pPr>
            <a:r>
              <a:rPr lang="en-US" sz="1800" dirty="0" smtClean="0">
                <a:solidFill>
                  <a:schemeClr val="accent4"/>
                </a:solidFill>
              </a:rPr>
              <a:t>(iii) The </a:t>
            </a:r>
            <a:r>
              <a:rPr lang="en-US" sz="1800" dirty="0">
                <a:solidFill>
                  <a:schemeClr val="accent4"/>
                </a:solidFill>
              </a:rPr>
              <a:t>du-paths with beginning and ending nodes are given as</a:t>
            </a:r>
            <a:r>
              <a:rPr lang="en-US" sz="1800" dirty="0" smtClean="0">
                <a:solidFill>
                  <a:schemeClr val="accent4"/>
                </a:solidFill>
              </a:rPr>
              <a:t>:</a:t>
            </a:r>
          </a:p>
          <a:p>
            <a:pPr>
              <a:spcBef>
                <a:spcPts val="0"/>
              </a:spcBef>
            </a:pPr>
            <a:endParaRPr lang="en-US" sz="1800" dirty="0">
              <a:solidFill>
                <a:schemeClr val="accent4"/>
              </a:solidFill>
            </a:endParaRPr>
          </a:p>
          <a:p>
            <a:pPr>
              <a:spcBef>
                <a:spcPts val="0"/>
              </a:spcBef>
            </a:pPr>
            <a:endParaRPr lang="en-US" sz="1800" dirty="0" smtClean="0">
              <a:solidFill>
                <a:schemeClr val="accent4"/>
              </a:solidFill>
            </a:endParaRPr>
          </a:p>
          <a:p>
            <a:pPr>
              <a:spcBef>
                <a:spcPts val="0"/>
              </a:spcBef>
            </a:pPr>
            <a:endParaRPr lang="en-US" sz="1800" dirty="0">
              <a:solidFill>
                <a:schemeClr val="accent4"/>
              </a:solidFill>
            </a:endParaRPr>
          </a:p>
          <a:p>
            <a:pPr>
              <a:spcBef>
                <a:spcPts val="0"/>
              </a:spcBef>
            </a:pPr>
            <a:endParaRPr lang="en-US" sz="1800" dirty="0" smtClean="0">
              <a:solidFill>
                <a:schemeClr val="accent4"/>
              </a:solidFill>
            </a:endParaRPr>
          </a:p>
          <a:p>
            <a:pPr>
              <a:spcBef>
                <a:spcPts val="0"/>
              </a:spcBef>
            </a:pPr>
            <a:endParaRPr lang="en-US" sz="1800" dirty="0">
              <a:solidFill>
                <a:schemeClr val="accent4"/>
              </a:solidFill>
            </a:endParaRPr>
          </a:p>
          <a:p>
            <a:pPr>
              <a:spcBef>
                <a:spcPts val="0"/>
              </a:spcBef>
            </a:pPr>
            <a:endParaRPr lang="en-US" sz="1800" dirty="0" smtClean="0">
              <a:solidFill>
                <a:schemeClr val="accent4"/>
              </a:solidFill>
            </a:endParaRPr>
          </a:p>
          <a:p>
            <a:pPr>
              <a:spcBef>
                <a:spcPts val="0"/>
              </a:spcBef>
            </a:pPr>
            <a:endParaRPr lang="en-US" sz="1800" dirty="0">
              <a:solidFill>
                <a:schemeClr val="accent4"/>
              </a:solidFill>
            </a:endParaRPr>
          </a:p>
          <a:p>
            <a:pPr>
              <a:spcBef>
                <a:spcPts val="0"/>
              </a:spcBef>
            </a:pPr>
            <a:endParaRPr lang="en-US" sz="1800" dirty="0" smtClean="0">
              <a:solidFill>
                <a:schemeClr val="accent4"/>
              </a:solidFill>
            </a:endParaRPr>
          </a:p>
          <a:p>
            <a:pPr>
              <a:spcBef>
                <a:spcPts val="0"/>
              </a:spcBef>
            </a:pPr>
            <a:endParaRPr lang="en-US" sz="1800" b="0" dirty="0" smtClean="0">
              <a:latin typeface="Times" panose="02020603050405020304" pitchFamily="18" charset="0"/>
            </a:endParaRPr>
          </a:p>
          <a:p>
            <a:pPr>
              <a:spcBef>
                <a:spcPts val="0"/>
              </a:spcBef>
            </a:pPr>
            <a:r>
              <a:rPr lang="en-US" sz="1800" b="0" dirty="0" smtClean="0">
                <a:latin typeface="Times" panose="02020603050405020304" pitchFamily="18" charset="0"/>
              </a:rPr>
              <a:t>All </a:t>
            </a:r>
            <a:r>
              <a:rPr lang="en-US" sz="1800" b="0" dirty="0">
                <a:latin typeface="Times" panose="02020603050405020304" pitchFamily="18" charset="0"/>
              </a:rPr>
              <a:t>du-paths, all-uses and all-definitions are given below:</a:t>
            </a:r>
          </a:p>
          <a:p>
            <a:pPr>
              <a:spcBef>
                <a:spcPts val="0"/>
              </a:spcBef>
            </a:pPr>
            <a:endParaRPr lang="en-US" sz="1800" dirty="0">
              <a:solidFill>
                <a:schemeClr val="accent4"/>
              </a:solidFill>
            </a:endParaRPr>
          </a:p>
          <a:p>
            <a:pPr>
              <a:spcBef>
                <a:spcPts val="0"/>
              </a:spcBef>
            </a:pPr>
            <a:endParaRPr lang="en-US" sz="1800" dirty="0">
              <a:solidFill>
                <a:schemeClr val="accent4"/>
              </a:solidFill>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dirty="0" smtClean="0">
              <a:solidFill>
                <a:schemeClr val="accent4"/>
              </a:solidFill>
            </a:endParaRPr>
          </a:p>
          <a:p>
            <a:pPr>
              <a:spcBef>
                <a:spcPts val="0"/>
              </a:spcBef>
            </a:pPr>
            <a:endParaRPr lang="en-US" sz="1800" dirty="0">
              <a:solidFill>
                <a:schemeClr val="accent4"/>
              </a:solidFill>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“Building Test Cases and Plans"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pic>
        <p:nvPicPr>
          <p:cNvPr id="8" name="Picture 7">
            <a:extLst>
              <a:ext uri="{FF2B5EF4-FFF2-40B4-BE49-F238E27FC236}">
                <a16:creationId xmlns:a16="http://schemas.microsoft.com/office/drawing/2014/main" xmlns="" id="{47B16C37-A113-4209-B2BD-0D32A2C99524}"/>
              </a:ext>
            </a:extLst>
          </p:cNvPr>
          <p:cNvPicPr>
            <a:picLocks noChangeAspect="1"/>
          </p:cNvPicPr>
          <p:nvPr/>
        </p:nvPicPr>
        <p:blipFill>
          <a:blip r:embed="rId4"/>
          <a:stretch>
            <a:fillRect/>
          </a:stretch>
        </p:blipFill>
        <p:spPr>
          <a:xfrm>
            <a:off x="1218406" y="1295400"/>
            <a:ext cx="5580057" cy="1380945"/>
          </a:xfrm>
          <a:prstGeom prst="rect">
            <a:avLst/>
          </a:prstGeom>
        </p:spPr>
      </p:pic>
      <p:pic>
        <p:nvPicPr>
          <p:cNvPr id="11" name="Picture 10">
            <a:extLst>
              <a:ext uri="{FF2B5EF4-FFF2-40B4-BE49-F238E27FC236}">
                <a16:creationId xmlns:a16="http://schemas.microsoft.com/office/drawing/2014/main" xmlns="" id="{BFB41B74-145C-4BFE-B515-AB6A117ECF4E}"/>
              </a:ext>
            </a:extLst>
          </p:cNvPr>
          <p:cNvPicPr>
            <a:picLocks noChangeAspect="1"/>
          </p:cNvPicPr>
          <p:nvPr/>
        </p:nvPicPr>
        <p:blipFill>
          <a:blip r:embed="rId5"/>
          <a:stretch>
            <a:fillRect/>
          </a:stretch>
        </p:blipFill>
        <p:spPr>
          <a:xfrm>
            <a:off x="1322221" y="2705224"/>
            <a:ext cx="5458785" cy="952376"/>
          </a:xfrm>
          <a:prstGeom prst="rect">
            <a:avLst/>
          </a:prstGeom>
        </p:spPr>
      </p:pic>
      <p:pic>
        <p:nvPicPr>
          <p:cNvPr id="12" name="Picture 11">
            <a:extLst>
              <a:ext uri="{FF2B5EF4-FFF2-40B4-BE49-F238E27FC236}">
                <a16:creationId xmlns:a16="http://schemas.microsoft.com/office/drawing/2014/main" xmlns="" id="{DC1269A6-524A-44A7-9F56-A428DC14BD29}"/>
              </a:ext>
            </a:extLst>
          </p:cNvPr>
          <p:cNvPicPr>
            <a:picLocks noChangeAspect="1"/>
          </p:cNvPicPr>
          <p:nvPr/>
        </p:nvPicPr>
        <p:blipFill>
          <a:blip r:embed="rId6"/>
          <a:stretch>
            <a:fillRect/>
          </a:stretch>
        </p:blipFill>
        <p:spPr>
          <a:xfrm>
            <a:off x="1339678" y="4019302"/>
            <a:ext cx="5059021" cy="2676176"/>
          </a:xfrm>
          <a:prstGeom prst="rect">
            <a:avLst/>
          </a:prstGeom>
        </p:spPr>
      </p:pic>
      <p:pic>
        <p:nvPicPr>
          <p:cNvPr id="13" name="Picture 12">
            <a:extLst>
              <a:ext uri="{FF2B5EF4-FFF2-40B4-BE49-F238E27FC236}">
                <a16:creationId xmlns:a16="http://schemas.microsoft.com/office/drawing/2014/main" xmlns="" id="{2B5DF153-B929-4BE7-8FC5-F14B556C58FB}"/>
              </a:ext>
            </a:extLst>
          </p:cNvPr>
          <p:cNvPicPr>
            <a:picLocks noChangeAspect="1"/>
          </p:cNvPicPr>
          <p:nvPr/>
        </p:nvPicPr>
        <p:blipFill>
          <a:blip r:embed="rId7"/>
          <a:stretch>
            <a:fillRect/>
          </a:stretch>
        </p:blipFill>
        <p:spPr>
          <a:xfrm>
            <a:off x="6704806" y="3964149"/>
            <a:ext cx="5422742" cy="2741451"/>
          </a:xfrm>
          <a:prstGeom prst="rect">
            <a:avLst/>
          </a:prstGeom>
        </p:spPr>
      </p:pic>
    </p:spTree>
    <p:extLst>
      <p:ext uri="{BB962C8B-B14F-4D97-AF65-F5344CB8AC3E}">
        <p14:creationId xmlns:p14="http://schemas.microsoft.com/office/powerpoint/2010/main" val="175711552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400" dirty="0" smtClean="0"/>
              <a:t>Introduction</a:t>
            </a:r>
          </a:p>
          <a:p>
            <a:pPr lvl="1">
              <a:lnSpc>
                <a:spcPct val="150000"/>
              </a:lnSpc>
              <a:spcBef>
                <a:spcPts val="0"/>
              </a:spcBef>
            </a:pPr>
            <a:r>
              <a:rPr lang="en-US" sz="2400" dirty="0"/>
              <a:t>A test case is a defined format for software testing required to </a:t>
            </a:r>
            <a:r>
              <a:rPr lang="en-US" sz="2400" dirty="0">
                <a:solidFill>
                  <a:srgbClr val="FF0000"/>
                </a:solidFill>
              </a:rPr>
              <a:t>check if a particular application/software is working or not.</a:t>
            </a:r>
            <a:r>
              <a:rPr lang="en-US" sz="2400" dirty="0"/>
              <a:t> </a:t>
            </a:r>
          </a:p>
          <a:p>
            <a:pPr lvl="1">
              <a:lnSpc>
                <a:spcPct val="150000"/>
              </a:lnSpc>
              <a:spcBef>
                <a:spcPts val="0"/>
              </a:spcBef>
            </a:pPr>
            <a:r>
              <a:rPr lang="en-US" sz="2400" dirty="0"/>
              <a:t>A test case consists of a </a:t>
            </a:r>
            <a:r>
              <a:rPr lang="en-US" sz="2400" dirty="0">
                <a:solidFill>
                  <a:srgbClr val="FF0000"/>
                </a:solidFill>
              </a:rPr>
              <a:t>certain set of conditions that need to be checked </a:t>
            </a:r>
            <a:r>
              <a:rPr lang="en-US" sz="2400" dirty="0"/>
              <a:t>to test an application or software i.e. in more simple terms when conditions are checked it checks if the </a:t>
            </a:r>
            <a:r>
              <a:rPr lang="en-US" sz="2400" dirty="0">
                <a:solidFill>
                  <a:srgbClr val="FF0000"/>
                </a:solidFill>
              </a:rPr>
              <a:t>resultant output meets with the expected output or not. </a:t>
            </a:r>
          </a:p>
          <a:p>
            <a:pPr lvl="1">
              <a:lnSpc>
                <a:spcPct val="150000"/>
              </a:lnSpc>
              <a:spcBef>
                <a:spcPts val="0"/>
              </a:spcBef>
            </a:pPr>
            <a:r>
              <a:rPr lang="en-US" sz="2400" dirty="0"/>
              <a:t>A test case consists of various parameters such as </a:t>
            </a:r>
            <a:r>
              <a:rPr lang="en-US" sz="2400" dirty="0">
                <a:solidFill>
                  <a:srgbClr val="FF0000"/>
                </a:solidFill>
              </a:rPr>
              <a:t>ID, condition, steps, input, expected result, result, status, and remarks.</a:t>
            </a:r>
          </a:p>
          <a:p>
            <a:pPr lvl="1">
              <a:lnSpc>
                <a:spcPct val="150000"/>
              </a:lnSpc>
              <a:spcBef>
                <a:spcPts val="0"/>
              </a:spcBef>
            </a:pPr>
            <a:endParaRPr lang="en-IN" sz="2000" dirty="0"/>
          </a:p>
          <a:p>
            <a:pPr lvl="1">
              <a:lnSpc>
                <a:spcPct val="150000"/>
              </a:lnSpc>
              <a:spcBef>
                <a:spcPts val="0"/>
              </a:spcBef>
            </a:pPr>
            <a:endParaRPr lang="en-US"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“Building Test Cases and Plans"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80977639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000" dirty="0" smtClean="0">
                <a:solidFill>
                  <a:srgbClr val="FF0000"/>
                </a:solidFill>
                <a:effectLst>
                  <a:outerShdw blurRad="38100" dist="38100" dir="2700000" algn="tl">
                    <a:srgbClr val="000000">
                      <a:alpha val="43137"/>
                    </a:srgbClr>
                  </a:outerShdw>
                </a:effectLst>
              </a:rPr>
              <a:t>Check Pointing</a:t>
            </a:r>
          </a:p>
          <a:p>
            <a:pPr lvl="1">
              <a:lnSpc>
                <a:spcPct val="150000"/>
              </a:lnSpc>
              <a:spcBef>
                <a:spcPts val="0"/>
              </a:spcBef>
            </a:pPr>
            <a:r>
              <a:rPr lang="en-US" sz="2000" dirty="0">
                <a:solidFill>
                  <a:schemeClr val="accent4"/>
                </a:solidFill>
              </a:rPr>
              <a:t>Testing in checkpoints helps ensure that the software is functioning correctly and meeting the desired requirements at each stage of development. </a:t>
            </a:r>
          </a:p>
          <a:p>
            <a:pPr lvl="1">
              <a:lnSpc>
                <a:spcPct val="150000"/>
              </a:lnSpc>
              <a:spcBef>
                <a:spcPts val="0"/>
              </a:spcBef>
            </a:pPr>
            <a:r>
              <a:rPr lang="en-US" sz="2000" dirty="0">
                <a:solidFill>
                  <a:schemeClr val="accent4"/>
                </a:solidFill>
              </a:rPr>
              <a:t>It involves executing various tests, such as unit testing, integration testing, and system testing, to identify and address any issues or bugs before progressing to the next checkpoint.</a:t>
            </a:r>
          </a:p>
          <a:p>
            <a:pPr lvl="1">
              <a:lnSpc>
                <a:spcPct val="150000"/>
              </a:lnSpc>
              <a:spcBef>
                <a:spcPts val="0"/>
              </a:spcBef>
            </a:pPr>
            <a:r>
              <a:rPr lang="en-US" sz="2000" dirty="0">
                <a:solidFill>
                  <a:schemeClr val="accent4"/>
                </a:solidFill>
              </a:rPr>
              <a:t>By conducting testing in checkpoints, developers can catch and resolve issues early on, preventing them from escalating into larger problems later in the development cycle. </a:t>
            </a:r>
          </a:p>
          <a:p>
            <a:pPr lvl="1">
              <a:lnSpc>
                <a:spcPct val="150000"/>
              </a:lnSpc>
              <a:spcBef>
                <a:spcPts val="0"/>
              </a:spcBef>
            </a:pPr>
            <a:r>
              <a:rPr lang="en-US" sz="2000" dirty="0">
                <a:solidFill>
                  <a:schemeClr val="accent4"/>
                </a:solidFill>
              </a:rPr>
              <a:t>It allows for iterative improvements and provides feedback on the software's stability, functionality, and performance at different stages of development.</a:t>
            </a:r>
          </a:p>
          <a:p>
            <a:pPr>
              <a:spcBef>
                <a:spcPts val="0"/>
              </a:spcBef>
            </a:pPr>
            <a:endParaRPr lang="en-US" sz="1800" dirty="0" smtClean="0">
              <a:solidFill>
                <a:schemeClr val="accent4"/>
              </a:solidFill>
            </a:endParaRPr>
          </a:p>
          <a:p>
            <a:pPr>
              <a:spcBef>
                <a:spcPts val="0"/>
              </a:spcBef>
            </a:pPr>
            <a:endParaRPr lang="en-US" sz="1800" dirty="0">
              <a:solidFill>
                <a:schemeClr val="accent4"/>
              </a:solidFill>
            </a:endParaRPr>
          </a:p>
          <a:p>
            <a:pPr>
              <a:spcBef>
                <a:spcPts val="0"/>
              </a:spcBef>
            </a:pPr>
            <a:endParaRPr lang="en-US" sz="1800" dirty="0" smtClean="0">
              <a:solidFill>
                <a:schemeClr val="accent4"/>
              </a:solidFill>
            </a:endParaRPr>
          </a:p>
          <a:p>
            <a:pPr>
              <a:spcBef>
                <a:spcPts val="0"/>
              </a:spcBef>
            </a:pPr>
            <a:endParaRPr lang="en-US" sz="1800" dirty="0">
              <a:solidFill>
                <a:schemeClr val="accent4"/>
              </a:solidFill>
            </a:endParaRPr>
          </a:p>
          <a:p>
            <a:pPr>
              <a:spcBef>
                <a:spcPts val="0"/>
              </a:spcBef>
            </a:pPr>
            <a:endParaRPr lang="en-US" sz="1800" dirty="0" smtClean="0">
              <a:solidFill>
                <a:schemeClr val="accent4"/>
              </a:solidFill>
            </a:endParaRPr>
          </a:p>
          <a:p>
            <a:pPr>
              <a:spcBef>
                <a:spcPts val="0"/>
              </a:spcBef>
            </a:pPr>
            <a:endParaRPr lang="en-US" sz="1800" dirty="0">
              <a:solidFill>
                <a:schemeClr val="accent4"/>
              </a:solidFill>
            </a:endParaRPr>
          </a:p>
          <a:p>
            <a:pPr>
              <a:spcBef>
                <a:spcPts val="0"/>
              </a:spcBef>
            </a:pPr>
            <a:endParaRPr lang="en-US" sz="1800" dirty="0" smtClean="0">
              <a:solidFill>
                <a:schemeClr val="accent4"/>
              </a:solidFill>
            </a:endParaRPr>
          </a:p>
          <a:p>
            <a:pPr>
              <a:spcBef>
                <a:spcPts val="0"/>
              </a:spcBef>
            </a:pPr>
            <a:endParaRPr lang="en-US" sz="1800" dirty="0">
              <a:solidFill>
                <a:schemeClr val="accent4"/>
              </a:solidFill>
            </a:endParaRPr>
          </a:p>
          <a:p>
            <a:pPr>
              <a:spcBef>
                <a:spcPts val="0"/>
              </a:spcBef>
            </a:pPr>
            <a:endParaRPr lang="en-US" sz="1800" dirty="0" smtClean="0">
              <a:solidFill>
                <a:schemeClr val="accent4"/>
              </a:solidFill>
            </a:endParaRPr>
          </a:p>
          <a:p>
            <a:pPr marL="0" indent="0">
              <a:spcBef>
                <a:spcPts val="0"/>
              </a:spcBef>
              <a:buNone/>
            </a:pPr>
            <a:endParaRPr lang="en-US" sz="1800" dirty="0">
              <a:solidFill>
                <a:schemeClr val="accent4"/>
              </a:solidFill>
            </a:endParaRPr>
          </a:p>
          <a:p>
            <a:pPr>
              <a:spcBef>
                <a:spcPts val="0"/>
              </a:spcBef>
            </a:pPr>
            <a:endParaRPr lang="en-US" sz="1800" dirty="0">
              <a:solidFill>
                <a:schemeClr val="accent4"/>
              </a:solidFill>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dirty="0" smtClean="0">
              <a:solidFill>
                <a:schemeClr val="accent4"/>
              </a:solidFill>
            </a:endParaRPr>
          </a:p>
          <a:p>
            <a:pPr>
              <a:spcBef>
                <a:spcPts val="0"/>
              </a:spcBef>
            </a:pPr>
            <a:endParaRPr lang="en-US" sz="1800" dirty="0">
              <a:solidFill>
                <a:schemeClr val="accent4"/>
              </a:solidFill>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“Building Test Cases and Plans"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236284940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1800" dirty="0" smtClean="0">
                <a:solidFill>
                  <a:srgbClr val="FF0000"/>
                </a:solidFill>
                <a:effectLst>
                  <a:outerShdw blurRad="38100" dist="38100" dir="2700000" algn="tl">
                    <a:srgbClr val="000000">
                      <a:alpha val="43137"/>
                    </a:srgbClr>
                  </a:outerShdw>
                </a:effectLst>
              </a:rPr>
              <a:t>Check </a:t>
            </a:r>
            <a:r>
              <a:rPr lang="en-US" sz="1800" dirty="0">
                <a:solidFill>
                  <a:srgbClr val="FF0000"/>
                </a:solidFill>
                <a:effectLst>
                  <a:outerShdw blurRad="38100" dist="38100" dir="2700000" algn="tl">
                    <a:srgbClr val="000000">
                      <a:alpha val="43137"/>
                    </a:srgbClr>
                  </a:outerShdw>
                </a:effectLst>
              </a:rPr>
              <a:t>Pointing: Different types of check points</a:t>
            </a:r>
          </a:p>
          <a:p>
            <a:pPr lvl="1">
              <a:lnSpc>
                <a:spcPct val="150000"/>
              </a:lnSpc>
              <a:spcBef>
                <a:spcPts val="0"/>
              </a:spcBef>
            </a:pPr>
            <a:r>
              <a:rPr lang="en-US" sz="1800" u="sng" dirty="0" smtClean="0">
                <a:solidFill>
                  <a:srgbClr val="FF0000"/>
                </a:solidFill>
              </a:rPr>
              <a:t>Milestone </a:t>
            </a:r>
            <a:r>
              <a:rPr lang="en-US" sz="1800" u="sng" dirty="0">
                <a:solidFill>
                  <a:srgbClr val="FF0000"/>
                </a:solidFill>
              </a:rPr>
              <a:t>Checkpoints: </a:t>
            </a:r>
            <a:r>
              <a:rPr lang="en-US" sz="1800" dirty="0">
                <a:solidFill>
                  <a:schemeClr val="accent4"/>
                </a:solidFill>
              </a:rPr>
              <a:t>These checkpoints are typically based on project milestones or key deliverables. They mark significant progress points in the development process, such as the completion of a major feature, module, or phase.</a:t>
            </a:r>
          </a:p>
          <a:p>
            <a:pPr lvl="1">
              <a:lnSpc>
                <a:spcPct val="150000"/>
              </a:lnSpc>
              <a:spcBef>
                <a:spcPts val="0"/>
              </a:spcBef>
            </a:pPr>
            <a:r>
              <a:rPr lang="en-US" sz="1800" u="sng" dirty="0">
                <a:solidFill>
                  <a:srgbClr val="FF0000"/>
                </a:solidFill>
              </a:rPr>
              <a:t>Feature Checkpoints: </a:t>
            </a:r>
            <a:r>
              <a:rPr lang="en-US" sz="1800" dirty="0">
                <a:solidFill>
                  <a:schemeClr val="accent4"/>
                </a:solidFill>
              </a:rPr>
              <a:t>These checkpoints focus on specific features or functionalities within the software. They ensure that each feature is developed, tested, and integrated properly before moving on to the next checkpoint.</a:t>
            </a:r>
          </a:p>
          <a:p>
            <a:pPr lvl="1">
              <a:lnSpc>
                <a:spcPct val="150000"/>
              </a:lnSpc>
              <a:spcBef>
                <a:spcPts val="0"/>
              </a:spcBef>
            </a:pPr>
            <a:r>
              <a:rPr lang="en-US" sz="1800" u="sng" dirty="0">
                <a:solidFill>
                  <a:srgbClr val="FF0000"/>
                </a:solidFill>
              </a:rPr>
              <a:t>Integration Checkpoints</a:t>
            </a:r>
            <a:r>
              <a:rPr lang="en-US" sz="1800" dirty="0">
                <a:solidFill>
                  <a:schemeClr val="accent4"/>
                </a:solidFill>
              </a:rPr>
              <a:t>: Integration checkpoints verify the successful integration of different components or modules of the software. They ensure that the individual parts of the system work together as intended and are properly integrated into a cohesive whole.</a:t>
            </a:r>
          </a:p>
          <a:p>
            <a:pPr lvl="1">
              <a:lnSpc>
                <a:spcPct val="150000"/>
              </a:lnSpc>
              <a:spcBef>
                <a:spcPts val="0"/>
              </a:spcBef>
            </a:pPr>
            <a:r>
              <a:rPr lang="en-US" sz="1800" u="sng" dirty="0" smtClean="0">
                <a:solidFill>
                  <a:srgbClr val="FF0000"/>
                </a:solidFill>
              </a:rPr>
              <a:t>Regression Checkpoints: </a:t>
            </a:r>
            <a:r>
              <a:rPr lang="en-US" sz="1800" dirty="0" smtClean="0">
                <a:solidFill>
                  <a:schemeClr val="accent4"/>
                </a:solidFill>
              </a:rPr>
              <a:t>Regression checkpoints involve running tests to check for any unintended side effects or regression issues introduced by recent changes or updates. They ensure that the software continues to function correctly after modifications and updates have been made.</a:t>
            </a:r>
          </a:p>
          <a:p>
            <a:pPr lvl="1">
              <a:lnSpc>
                <a:spcPct val="150000"/>
              </a:lnSpc>
              <a:spcBef>
                <a:spcPts val="0"/>
              </a:spcBef>
            </a:pPr>
            <a:endParaRPr lang="en-US" sz="1800" dirty="0">
              <a:solidFill>
                <a:schemeClr val="accent4"/>
              </a:solidFill>
            </a:endParaRPr>
          </a:p>
          <a:p>
            <a:pPr lvl="1">
              <a:lnSpc>
                <a:spcPct val="150000"/>
              </a:lnSpc>
              <a:spcBef>
                <a:spcPts val="0"/>
              </a:spcBef>
            </a:pPr>
            <a:endParaRPr lang="en-US" sz="1800" dirty="0">
              <a:solidFill>
                <a:schemeClr val="accent4"/>
              </a:solidFill>
            </a:endParaRPr>
          </a:p>
          <a:p>
            <a:pPr>
              <a:spcBef>
                <a:spcPts val="0"/>
              </a:spcBef>
            </a:pPr>
            <a:endParaRPr lang="en-US" sz="1800" dirty="0">
              <a:solidFill>
                <a:schemeClr val="accent4"/>
              </a:solidFill>
            </a:endParaRPr>
          </a:p>
          <a:p>
            <a:pPr>
              <a:spcBef>
                <a:spcPts val="0"/>
              </a:spcBef>
            </a:pPr>
            <a:endParaRPr lang="en-US" sz="1800" dirty="0" smtClean="0">
              <a:solidFill>
                <a:schemeClr val="accent4"/>
              </a:solidFill>
            </a:endParaRPr>
          </a:p>
          <a:p>
            <a:pPr>
              <a:spcBef>
                <a:spcPts val="0"/>
              </a:spcBef>
            </a:pPr>
            <a:endParaRPr lang="en-US" sz="1800" dirty="0">
              <a:solidFill>
                <a:schemeClr val="accent4"/>
              </a:solidFill>
            </a:endParaRPr>
          </a:p>
          <a:p>
            <a:pPr>
              <a:spcBef>
                <a:spcPts val="0"/>
              </a:spcBef>
            </a:pPr>
            <a:endParaRPr lang="en-US" sz="1800" dirty="0" smtClean="0">
              <a:solidFill>
                <a:schemeClr val="accent4"/>
              </a:solidFill>
            </a:endParaRPr>
          </a:p>
          <a:p>
            <a:pPr>
              <a:spcBef>
                <a:spcPts val="0"/>
              </a:spcBef>
            </a:pPr>
            <a:endParaRPr lang="en-US" sz="1800" dirty="0">
              <a:solidFill>
                <a:schemeClr val="accent4"/>
              </a:solidFill>
            </a:endParaRPr>
          </a:p>
          <a:p>
            <a:pPr>
              <a:spcBef>
                <a:spcPts val="0"/>
              </a:spcBef>
            </a:pPr>
            <a:endParaRPr lang="en-US" sz="1800" dirty="0" smtClean="0">
              <a:solidFill>
                <a:schemeClr val="accent4"/>
              </a:solidFill>
            </a:endParaRPr>
          </a:p>
          <a:p>
            <a:pPr>
              <a:spcBef>
                <a:spcPts val="0"/>
              </a:spcBef>
            </a:pPr>
            <a:endParaRPr lang="en-US" sz="1800" dirty="0">
              <a:solidFill>
                <a:schemeClr val="accent4"/>
              </a:solidFill>
            </a:endParaRPr>
          </a:p>
          <a:p>
            <a:pPr>
              <a:spcBef>
                <a:spcPts val="0"/>
              </a:spcBef>
            </a:pPr>
            <a:endParaRPr lang="en-US" sz="1800" dirty="0" smtClean="0">
              <a:solidFill>
                <a:schemeClr val="accent4"/>
              </a:solidFill>
            </a:endParaRPr>
          </a:p>
          <a:p>
            <a:pPr marL="0" indent="0">
              <a:spcBef>
                <a:spcPts val="0"/>
              </a:spcBef>
              <a:buNone/>
            </a:pPr>
            <a:endParaRPr lang="en-US" sz="1800" dirty="0">
              <a:solidFill>
                <a:schemeClr val="accent4"/>
              </a:solidFill>
            </a:endParaRPr>
          </a:p>
          <a:p>
            <a:pPr>
              <a:spcBef>
                <a:spcPts val="0"/>
              </a:spcBef>
            </a:pPr>
            <a:endParaRPr lang="en-US" sz="1800" dirty="0">
              <a:solidFill>
                <a:schemeClr val="accent4"/>
              </a:solidFill>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dirty="0" smtClean="0">
              <a:solidFill>
                <a:schemeClr val="accent4"/>
              </a:solidFill>
            </a:endParaRPr>
          </a:p>
          <a:p>
            <a:pPr>
              <a:spcBef>
                <a:spcPts val="0"/>
              </a:spcBef>
            </a:pPr>
            <a:endParaRPr lang="en-US" sz="1800" dirty="0">
              <a:solidFill>
                <a:schemeClr val="accent4"/>
              </a:solidFill>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“Building Test Cases and Plans"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78857738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1800" dirty="0" smtClean="0">
                <a:solidFill>
                  <a:srgbClr val="FF0000"/>
                </a:solidFill>
                <a:effectLst>
                  <a:outerShdw blurRad="38100" dist="38100" dir="2700000" algn="tl">
                    <a:srgbClr val="000000">
                      <a:alpha val="43137"/>
                    </a:srgbClr>
                  </a:outerShdw>
                </a:effectLst>
              </a:rPr>
              <a:t>Check </a:t>
            </a:r>
            <a:r>
              <a:rPr lang="en-US" sz="1800" dirty="0">
                <a:solidFill>
                  <a:srgbClr val="FF0000"/>
                </a:solidFill>
                <a:effectLst>
                  <a:outerShdw blurRad="38100" dist="38100" dir="2700000" algn="tl">
                    <a:srgbClr val="000000">
                      <a:alpha val="43137"/>
                    </a:srgbClr>
                  </a:outerShdw>
                </a:effectLst>
              </a:rPr>
              <a:t>Pointing: Different types of check points</a:t>
            </a:r>
          </a:p>
          <a:p>
            <a:pPr lvl="1">
              <a:lnSpc>
                <a:spcPct val="150000"/>
              </a:lnSpc>
              <a:spcBef>
                <a:spcPts val="0"/>
              </a:spcBef>
            </a:pPr>
            <a:r>
              <a:rPr lang="en-US" sz="1800" u="sng" dirty="0" smtClean="0">
                <a:solidFill>
                  <a:srgbClr val="FF0000"/>
                </a:solidFill>
              </a:rPr>
              <a:t>User </a:t>
            </a:r>
            <a:r>
              <a:rPr lang="en-US" sz="1800" u="sng" dirty="0">
                <a:solidFill>
                  <a:srgbClr val="FF0000"/>
                </a:solidFill>
              </a:rPr>
              <a:t>Acceptance Checkpoints: </a:t>
            </a:r>
            <a:r>
              <a:rPr lang="en-US" sz="1800" dirty="0">
                <a:solidFill>
                  <a:schemeClr val="accent4"/>
                </a:solidFill>
              </a:rPr>
              <a:t>User acceptance checkpoints involve testing the software from the end-user's perspective. It allows users or stakeholders to evaluate the software against their requirements and provide feedback before finalizing the development.</a:t>
            </a:r>
          </a:p>
          <a:p>
            <a:pPr lvl="1">
              <a:lnSpc>
                <a:spcPct val="150000"/>
              </a:lnSpc>
              <a:spcBef>
                <a:spcPts val="0"/>
              </a:spcBef>
            </a:pPr>
            <a:r>
              <a:rPr lang="en-US" sz="1800" u="sng" dirty="0">
                <a:solidFill>
                  <a:srgbClr val="FF0000"/>
                </a:solidFill>
              </a:rPr>
              <a:t>Performance Checkpoints: </a:t>
            </a:r>
            <a:r>
              <a:rPr lang="en-US" sz="1800" dirty="0">
                <a:solidFill>
                  <a:schemeClr val="accent4"/>
                </a:solidFill>
              </a:rPr>
              <a:t>Performance checkpoints focus on evaluating the performance and efficiency of the software. This may involve stress testing, load testing, or performance profiling to ensure the software can handle expected workloads and meet performance expectations.</a:t>
            </a:r>
          </a:p>
          <a:p>
            <a:pPr lvl="1">
              <a:lnSpc>
                <a:spcPct val="150000"/>
              </a:lnSpc>
              <a:spcBef>
                <a:spcPts val="0"/>
              </a:spcBef>
            </a:pPr>
            <a:endParaRPr lang="en-US" sz="1800" dirty="0">
              <a:solidFill>
                <a:schemeClr val="accent4"/>
              </a:solidFill>
            </a:endParaRPr>
          </a:p>
          <a:p>
            <a:pPr lvl="1">
              <a:lnSpc>
                <a:spcPct val="150000"/>
              </a:lnSpc>
              <a:spcBef>
                <a:spcPts val="0"/>
              </a:spcBef>
            </a:pPr>
            <a:endParaRPr lang="en-US" sz="1800" dirty="0">
              <a:solidFill>
                <a:schemeClr val="accent4"/>
              </a:solidFill>
            </a:endParaRPr>
          </a:p>
          <a:p>
            <a:pPr>
              <a:spcBef>
                <a:spcPts val="0"/>
              </a:spcBef>
            </a:pPr>
            <a:endParaRPr lang="en-US" sz="1800" dirty="0">
              <a:solidFill>
                <a:schemeClr val="accent4"/>
              </a:solidFill>
            </a:endParaRPr>
          </a:p>
          <a:p>
            <a:pPr>
              <a:spcBef>
                <a:spcPts val="0"/>
              </a:spcBef>
            </a:pPr>
            <a:endParaRPr lang="en-US" sz="1800" dirty="0" smtClean="0">
              <a:solidFill>
                <a:schemeClr val="accent4"/>
              </a:solidFill>
            </a:endParaRPr>
          </a:p>
          <a:p>
            <a:pPr>
              <a:spcBef>
                <a:spcPts val="0"/>
              </a:spcBef>
            </a:pPr>
            <a:endParaRPr lang="en-US" sz="1800" dirty="0">
              <a:solidFill>
                <a:schemeClr val="accent4"/>
              </a:solidFill>
            </a:endParaRPr>
          </a:p>
          <a:p>
            <a:pPr>
              <a:spcBef>
                <a:spcPts val="0"/>
              </a:spcBef>
            </a:pPr>
            <a:endParaRPr lang="en-US" sz="1800" dirty="0" smtClean="0">
              <a:solidFill>
                <a:schemeClr val="accent4"/>
              </a:solidFill>
            </a:endParaRPr>
          </a:p>
          <a:p>
            <a:pPr>
              <a:spcBef>
                <a:spcPts val="0"/>
              </a:spcBef>
            </a:pPr>
            <a:endParaRPr lang="en-US" sz="1800" dirty="0">
              <a:solidFill>
                <a:schemeClr val="accent4"/>
              </a:solidFill>
            </a:endParaRPr>
          </a:p>
          <a:p>
            <a:pPr>
              <a:spcBef>
                <a:spcPts val="0"/>
              </a:spcBef>
            </a:pPr>
            <a:endParaRPr lang="en-US" sz="1800" dirty="0" smtClean="0">
              <a:solidFill>
                <a:schemeClr val="accent4"/>
              </a:solidFill>
            </a:endParaRPr>
          </a:p>
          <a:p>
            <a:pPr>
              <a:spcBef>
                <a:spcPts val="0"/>
              </a:spcBef>
            </a:pPr>
            <a:endParaRPr lang="en-US" sz="1800" dirty="0">
              <a:solidFill>
                <a:schemeClr val="accent4"/>
              </a:solidFill>
            </a:endParaRPr>
          </a:p>
          <a:p>
            <a:pPr>
              <a:spcBef>
                <a:spcPts val="0"/>
              </a:spcBef>
            </a:pPr>
            <a:endParaRPr lang="en-US" sz="1800" dirty="0" smtClean="0">
              <a:solidFill>
                <a:schemeClr val="accent4"/>
              </a:solidFill>
            </a:endParaRPr>
          </a:p>
          <a:p>
            <a:pPr marL="0" indent="0">
              <a:spcBef>
                <a:spcPts val="0"/>
              </a:spcBef>
              <a:buNone/>
            </a:pPr>
            <a:endParaRPr lang="en-US" sz="1800" dirty="0">
              <a:solidFill>
                <a:schemeClr val="accent4"/>
              </a:solidFill>
            </a:endParaRPr>
          </a:p>
          <a:p>
            <a:pPr>
              <a:spcBef>
                <a:spcPts val="0"/>
              </a:spcBef>
            </a:pPr>
            <a:endParaRPr lang="en-US" sz="1800" dirty="0">
              <a:solidFill>
                <a:schemeClr val="accent4"/>
              </a:solidFill>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dirty="0" smtClean="0">
              <a:solidFill>
                <a:schemeClr val="accent4"/>
              </a:solidFill>
            </a:endParaRPr>
          </a:p>
          <a:p>
            <a:pPr>
              <a:spcBef>
                <a:spcPts val="0"/>
              </a:spcBef>
            </a:pPr>
            <a:endParaRPr lang="en-US" sz="1800" dirty="0">
              <a:solidFill>
                <a:schemeClr val="accent4"/>
              </a:solidFill>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“Building Test Cases and Plans"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20889298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400" dirty="0" smtClean="0">
                <a:solidFill>
                  <a:srgbClr val="FF0000"/>
                </a:solidFill>
                <a:effectLst>
                  <a:outerShdw blurRad="38100" dist="38100" dir="2700000" algn="tl">
                    <a:srgbClr val="000000">
                      <a:alpha val="43137"/>
                    </a:srgbClr>
                  </a:outerShdw>
                </a:effectLst>
              </a:rPr>
              <a:t>Test </a:t>
            </a:r>
            <a:r>
              <a:rPr lang="en-US" sz="2400" dirty="0">
                <a:solidFill>
                  <a:srgbClr val="FF0000"/>
                </a:solidFill>
                <a:effectLst>
                  <a:outerShdw blurRad="38100" dist="38100" dir="2700000" algn="tl">
                    <a:srgbClr val="000000">
                      <a:alpha val="43137"/>
                    </a:srgbClr>
                  </a:outerShdw>
                </a:effectLst>
              </a:rPr>
              <a:t>Schedule and Its Sample Template</a:t>
            </a:r>
          </a:p>
          <a:p>
            <a:pPr lvl="1">
              <a:lnSpc>
                <a:spcPct val="150000"/>
              </a:lnSpc>
              <a:spcBef>
                <a:spcPts val="0"/>
              </a:spcBef>
            </a:pPr>
            <a:r>
              <a:rPr lang="en-US" sz="2400" dirty="0" smtClean="0">
                <a:solidFill>
                  <a:schemeClr val="accent4"/>
                </a:solidFill>
              </a:rPr>
              <a:t>A </a:t>
            </a:r>
            <a:r>
              <a:rPr lang="en-US" sz="2400" dirty="0">
                <a:solidFill>
                  <a:schemeClr val="accent4"/>
                </a:solidFill>
              </a:rPr>
              <a:t>test schedule includes the testing steps or tasks, the target start and end dates, and responsibilities. </a:t>
            </a:r>
          </a:p>
          <a:p>
            <a:pPr lvl="1">
              <a:lnSpc>
                <a:spcPct val="150000"/>
              </a:lnSpc>
              <a:spcBef>
                <a:spcPts val="0"/>
              </a:spcBef>
            </a:pPr>
            <a:r>
              <a:rPr lang="en-US" sz="2400" dirty="0">
                <a:solidFill>
                  <a:schemeClr val="accent4"/>
                </a:solidFill>
              </a:rPr>
              <a:t>It should also describe how the test will be reviewed, tracked, and approved.</a:t>
            </a:r>
          </a:p>
          <a:p>
            <a:pPr lvl="1">
              <a:lnSpc>
                <a:spcPct val="150000"/>
              </a:lnSpc>
              <a:spcBef>
                <a:spcPts val="0"/>
              </a:spcBef>
            </a:pPr>
            <a:endParaRPr lang="en-US" sz="1800" dirty="0">
              <a:solidFill>
                <a:schemeClr val="accent4"/>
              </a:solidFill>
            </a:endParaRPr>
          </a:p>
          <a:p>
            <a:pPr lvl="1">
              <a:lnSpc>
                <a:spcPct val="150000"/>
              </a:lnSpc>
              <a:spcBef>
                <a:spcPts val="0"/>
              </a:spcBef>
            </a:pPr>
            <a:endParaRPr lang="en-US" sz="1800" dirty="0">
              <a:solidFill>
                <a:schemeClr val="accent4"/>
              </a:solidFill>
            </a:endParaRPr>
          </a:p>
          <a:p>
            <a:pPr>
              <a:spcBef>
                <a:spcPts val="0"/>
              </a:spcBef>
            </a:pPr>
            <a:endParaRPr lang="en-US" sz="1800" dirty="0">
              <a:solidFill>
                <a:schemeClr val="accent4"/>
              </a:solidFill>
            </a:endParaRPr>
          </a:p>
          <a:p>
            <a:pPr>
              <a:spcBef>
                <a:spcPts val="0"/>
              </a:spcBef>
            </a:pPr>
            <a:endParaRPr lang="en-US" sz="1800" dirty="0" smtClean="0">
              <a:solidFill>
                <a:schemeClr val="accent4"/>
              </a:solidFill>
            </a:endParaRPr>
          </a:p>
          <a:p>
            <a:pPr>
              <a:spcBef>
                <a:spcPts val="0"/>
              </a:spcBef>
            </a:pPr>
            <a:endParaRPr lang="en-US" sz="1800" dirty="0">
              <a:solidFill>
                <a:schemeClr val="accent4"/>
              </a:solidFill>
            </a:endParaRPr>
          </a:p>
          <a:p>
            <a:pPr>
              <a:spcBef>
                <a:spcPts val="0"/>
              </a:spcBef>
            </a:pPr>
            <a:endParaRPr lang="en-US" sz="1800" dirty="0" smtClean="0">
              <a:solidFill>
                <a:schemeClr val="accent4"/>
              </a:solidFill>
            </a:endParaRPr>
          </a:p>
          <a:p>
            <a:pPr>
              <a:spcBef>
                <a:spcPts val="0"/>
              </a:spcBef>
            </a:pPr>
            <a:endParaRPr lang="en-US" sz="1800" dirty="0">
              <a:solidFill>
                <a:schemeClr val="accent4"/>
              </a:solidFill>
            </a:endParaRPr>
          </a:p>
          <a:p>
            <a:pPr>
              <a:spcBef>
                <a:spcPts val="0"/>
              </a:spcBef>
            </a:pPr>
            <a:endParaRPr lang="en-US" sz="1800" dirty="0" smtClean="0">
              <a:solidFill>
                <a:schemeClr val="accent4"/>
              </a:solidFill>
            </a:endParaRPr>
          </a:p>
          <a:p>
            <a:pPr>
              <a:spcBef>
                <a:spcPts val="0"/>
              </a:spcBef>
            </a:pPr>
            <a:endParaRPr lang="en-US" sz="1800" dirty="0">
              <a:solidFill>
                <a:schemeClr val="accent4"/>
              </a:solidFill>
            </a:endParaRPr>
          </a:p>
          <a:p>
            <a:pPr>
              <a:spcBef>
                <a:spcPts val="0"/>
              </a:spcBef>
            </a:pPr>
            <a:endParaRPr lang="en-US" sz="1800" dirty="0" smtClean="0">
              <a:solidFill>
                <a:schemeClr val="accent4"/>
              </a:solidFill>
            </a:endParaRPr>
          </a:p>
          <a:p>
            <a:pPr marL="0" indent="0">
              <a:spcBef>
                <a:spcPts val="0"/>
              </a:spcBef>
              <a:buNone/>
            </a:pPr>
            <a:endParaRPr lang="en-US" sz="1800" dirty="0">
              <a:solidFill>
                <a:schemeClr val="accent4"/>
              </a:solidFill>
            </a:endParaRPr>
          </a:p>
          <a:p>
            <a:pPr>
              <a:spcBef>
                <a:spcPts val="0"/>
              </a:spcBef>
            </a:pPr>
            <a:endParaRPr lang="en-US" sz="1800" dirty="0">
              <a:solidFill>
                <a:schemeClr val="accent4"/>
              </a:solidFill>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dirty="0" smtClean="0">
              <a:solidFill>
                <a:schemeClr val="accent4"/>
              </a:solidFill>
            </a:endParaRPr>
          </a:p>
          <a:p>
            <a:pPr>
              <a:spcBef>
                <a:spcPts val="0"/>
              </a:spcBef>
            </a:pPr>
            <a:endParaRPr lang="en-US" sz="1800" dirty="0">
              <a:solidFill>
                <a:schemeClr val="accent4"/>
              </a:solidFill>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“Building Test Cases and Plans"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61481064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400" dirty="0" smtClean="0">
                <a:solidFill>
                  <a:srgbClr val="FF0000"/>
                </a:solidFill>
                <a:effectLst>
                  <a:outerShdw blurRad="38100" dist="38100" dir="2700000" algn="tl">
                    <a:srgbClr val="000000">
                      <a:alpha val="43137"/>
                    </a:srgbClr>
                  </a:outerShdw>
                </a:effectLst>
              </a:rPr>
              <a:t>Test </a:t>
            </a:r>
            <a:r>
              <a:rPr lang="en-US" sz="2400" dirty="0">
                <a:solidFill>
                  <a:srgbClr val="FF0000"/>
                </a:solidFill>
                <a:effectLst>
                  <a:outerShdw blurRad="38100" dist="38100" dir="2700000" algn="tl">
                    <a:srgbClr val="000000">
                      <a:alpha val="43137"/>
                    </a:srgbClr>
                  </a:outerShdw>
                </a:effectLst>
              </a:rPr>
              <a:t>Schedule and Its Sample Template</a:t>
            </a:r>
          </a:p>
          <a:p>
            <a:pPr lvl="1">
              <a:lnSpc>
                <a:spcPct val="150000"/>
              </a:lnSpc>
              <a:spcBef>
                <a:spcPts val="0"/>
              </a:spcBef>
            </a:pPr>
            <a:endParaRPr lang="en-US" sz="1800" dirty="0">
              <a:solidFill>
                <a:schemeClr val="accent4"/>
              </a:solidFill>
            </a:endParaRPr>
          </a:p>
          <a:p>
            <a:pPr>
              <a:spcBef>
                <a:spcPts val="0"/>
              </a:spcBef>
            </a:pPr>
            <a:endParaRPr lang="en-US" sz="1800" dirty="0">
              <a:solidFill>
                <a:schemeClr val="accent4"/>
              </a:solidFill>
            </a:endParaRPr>
          </a:p>
          <a:p>
            <a:pPr>
              <a:spcBef>
                <a:spcPts val="0"/>
              </a:spcBef>
            </a:pPr>
            <a:endParaRPr lang="en-US" sz="1800" dirty="0" smtClean="0">
              <a:solidFill>
                <a:schemeClr val="accent4"/>
              </a:solidFill>
            </a:endParaRPr>
          </a:p>
          <a:p>
            <a:pPr>
              <a:spcBef>
                <a:spcPts val="0"/>
              </a:spcBef>
            </a:pPr>
            <a:endParaRPr lang="en-US" sz="1800" dirty="0">
              <a:solidFill>
                <a:schemeClr val="accent4"/>
              </a:solidFill>
            </a:endParaRPr>
          </a:p>
          <a:p>
            <a:pPr>
              <a:spcBef>
                <a:spcPts val="0"/>
              </a:spcBef>
            </a:pPr>
            <a:endParaRPr lang="en-US" sz="1800" dirty="0" smtClean="0">
              <a:solidFill>
                <a:schemeClr val="accent4"/>
              </a:solidFill>
            </a:endParaRPr>
          </a:p>
          <a:p>
            <a:pPr>
              <a:spcBef>
                <a:spcPts val="0"/>
              </a:spcBef>
            </a:pPr>
            <a:endParaRPr lang="en-US" sz="1800" dirty="0">
              <a:solidFill>
                <a:schemeClr val="accent4"/>
              </a:solidFill>
            </a:endParaRPr>
          </a:p>
          <a:p>
            <a:pPr>
              <a:spcBef>
                <a:spcPts val="0"/>
              </a:spcBef>
            </a:pPr>
            <a:endParaRPr lang="en-US" sz="1800" dirty="0" smtClean="0">
              <a:solidFill>
                <a:schemeClr val="accent4"/>
              </a:solidFill>
            </a:endParaRPr>
          </a:p>
          <a:p>
            <a:pPr>
              <a:spcBef>
                <a:spcPts val="0"/>
              </a:spcBef>
            </a:pPr>
            <a:endParaRPr lang="en-US" sz="1800" dirty="0">
              <a:solidFill>
                <a:schemeClr val="accent4"/>
              </a:solidFill>
            </a:endParaRPr>
          </a:p>
          <a:p>
            <a:pPr>
              <a:spcBef>
                <a:spcPts val="0"/>
              </a:spcBef>
            </a:pPr>
            <a:endParaRPr lang="en-US" sz="1800" dirty="0" smtClean="0">
              <a:solidFill>
                <a:schemeClr val="accent4"/>
              </a:solidFill>
            </a:endParaRPr>
          </a:p>
          <a:p>
            <a:pPr marL="0" indent="0">
              <a:spcBef>
                <a:spcPts val="0"/>
              </a:spcBef>
              <a:buNone/>
            </a:pPr>
            <a:endParaRPr lang="en-US" sz="1800" dirty="0">
              <a:solidFill>
                <a:schemeClr val="accent4"/>
              </a:solidFill>
            </a:endParaRPr>
          </a:p>
          <a:p>
            <a:pPr>
              <a:spcBef>
                <a:spcPts val="0"/>
              </a:spcBef>
            </a:pPr>
            <a:endParaRPr lang="en-US" sz="1800" dirty="0">
              <a:solidFill>
                <a:schemeClr val="accent4"/>
              </a:solidFill>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dirty="0" smtClean="0">
              <a:solidFill>
                <a:schemeClr val="accent4"/>
              </a:solidFill>
            </a:endParaRPr>
          </a:p>
          <a:p>
            <a:pPr>
              <a:spcBef>
                <a:spcPts val="0"/>
              </a:spcBef>
            </a:pPr>
            <a:endParaRPr lang="en-US" sz="1800" dirty="0">
              <a:solidFill>
                <a:schemeClr val="accent4"/>
              </a:solidFill>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“Building Test Cases and Plans"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pic>
        <p:nvPicPr>
          <p:cNvPr id="5" name="Picture 4">
            <a:extLst>
              <a:ext uri="{FF2B5EF4-FFF2-40B4-BE49-F238E27FC236}">
                <a16:creationId xmlns:a16="http://schemas.microsoft.com/office/drawing/2014/main" xmlns="" id="{350BBDE3-A690-4658-8782-CBB6F6CD3624}"/>
              </a:ext>
            </a:extLst>
          </p:cNvPr>
          <p:cNvPicPr>
            <a:picLocks noChangeAspect="1"/>
          </p:cNvPicPr>
          <p:nvPr/>
        </p:nvPicPr>
        <p:blipFill>
          <a:blip r:embed="rId4"/>
          <a:stretch>
            <a:fillRect/>
          </a:stretch>
        </p:blipFill>
        <p:spPr>
          <a:xfrm>
            <a:off x="1097137" y="1752601"/>
            <a:ext cx="4566655" cy="4536508"/>
          </a:xfrm>
          <a:prstGeom prst="rect">
            <a:avLst/>
          </a:prstGeom>
        </p:spPr>
      </p:pic>
      <p:pic>
        <p:nvPicPr>
          <p:cNvPr id="8" name="Picture 7">
            <a:extLst>
              <a:ext uri="{FF2B5EF4-FFF2-40B4-BE49-F238E27FC236}">
                <a16:creationId xmlns:a16="http://schemas.microsoft.com/office/drawing/2014/main" xmlns="" id="{D1A8F50B-EE73-4710-A9EF-33C2DBD85A65}"/>
              </a:ext>
            </a:extLst>
          </p:cNvPr>
          <p:cNvPicPr>
            <a:picLocks noChangeAspect="1"/>
          </p:cNvPicPr>
          <p:nvPr/>
        </p:nvPicPr>
        <p:blipFill>
          <a:blip r:embed="rId5"/>
          <a:stretch>
            <a:fillRect/>
          </a:stretch>
        </p:blipFill>
        <p:spPr>
          <a:xfrm>
            <a:off x="5876726" y="1752601"/>
            <a:ext cx="5276707" cy="4536508"/>
          </a:xfrm>
          <a:prstGeom prst="rect">
            <a:avLst/>
          </a:prstGeom>
        </p:spPr>
      </p:pic>
    </p:spTree>
    <p:extLst>
      <p:ext uri="{BB962C8B-B14F-4D97-AF65-F5344CB8AC3E}">
        <p14:creationId xmlns:p14="http://schemas.microsoft.com/office/powerpoint/2010/main" val="66215007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400" dirty="0" smtClean="0">
                <a:solidFill>
                  <a:srgbClr val="FF0000"/>
                </a:solidFill>
                <a:effectLst>
                  <a:outerShdw blurRad="38100" dist="38100" dir="2700000" algn="tl">
                    <a:srgbClr val="000000">
                      <a:alpha val="43137"/>
                    </a:srgbClr>
                  </a:outerShdw>
                </a:effectLst>
              </a:rPr>
              <a:t>Test </a:t>
            </a:r>
            <a:r>
              <a:rPr lang="en-US" sz="2400" dirty="0">
                <a:solidFill>
                  <a:srgbClr val="FF0000"/>
                </a:solidFill>
                <a:effectLst>
                  <a:outerShdw blurRad="38100" dist="38100" dir="2700000" algn="tl">
                    <a:srgbClr val="000000">
                      <a:alpha val="43137"/>
                    </a:srgbClr>
                  </a:outerShdw>
                </a:effectLst>
              </a:rPr>
              <a:t>Schedule and Its Sample Template</a:t>
            </a:r>
          </a:p>
          <a:p>
            <a:pPr lvl="1">
              <a:lnSpc>
                <a:spcPct val="150000"/>
              </a:lnSpc>
              <a:spcBef>
                <a:spcPts val="0"/>
              </a:spcBef>
            </a:pPr>
            <a:endParaRPr lang="en-US" sz="1800" dirty="0">
              <a:solidFill>
                <a:schemeClr val="accent4"/>
              </a:solidFill>
            </a:endParaRPr>
          </a:p>
          <a:p>
            <a:pPr>
              <a:spcBef>
                <a:spcPts val="0"/>
              </a:spcBef>
            </a:pPr>
            <a:endParaRPr lang="en-US" sz="1800" dirty="0">
              <a:solidFill>
                <a:schemeClr val="accent4"/>
              </a:solidFill>
            </a:endParaRPr>
          </a:p>
          <a:p>
            <a:pPr>
              <a:spcBef>
                <a:spcPts val="0"/>
              </a:spcBef>
            </a:pPr>
            <a:endParaRPr lang="en-US" sz="1800" dirty="0" smtClean="0">
              <a:solidFill>
                <a:schemeClr val="accent4"/>
              </a:solidFill>
            </a:endParaRPr>
          </a:p>
          <a:p>
            <a:pPr>
              <a:spcBef>
                <a:spcPts val="0"/>
              </a:spcBef>
            </a:pPr>
            <a:endParaRPr lang="en-US" sz="1800" dirty="0">
              <a:solidFill>
                <a:schemeClr val="accent4"/>
              </a:solidFill>
            </a:endParaRPr>
          </a:p>
          <a:p>
            <a:pPr>
              <a:spcBef>
                <a:spcPts val="0"/>
              </a:spcBef>
            </a:pPr>
            <a:endParaRPr lang="en-US" sz="1800" dirty="0" smtClean="0">
              <a:solidFill>
                <a:schemeClr val="accent4"/>
              </a:solidFill>
            </a:endParaRPr>
          </a:p>
          <a:p>
            <a:pPr>
              <a:spcBef>
                <a:spcPts val="0"/>
              </a:spcBef>
            </a:pPr>
            <a:endParaRPr lang="en-US" sz="1800" dirty="0">
              <a:solidFill>
                <a:schemeClr val="accent4"/>
              </a:solidFill>
            </a:endParaRPr>
          </a:p>
          <a:p>
            <a:pPr>
              <a:spcBef>
                <a:spcPts val="0"/>
              </a:spcBef>
            </a:pPr>
            <a:endParaRPr lang="en-US" sz="1800" dirty="0" smtClean="0">
              <a:solidFill>
                <a:schemeClr val="accent4"/>
              </a:solidFill>
            </a:endParaRPr>
          </a:p>
          <a:p>
            <a:pPr>
              <a:spcBef>
                <a:spcPts val="0"/>
              </a:spcBef>
            </a:pPr>
            <a:endParaRPr lang="en-US" sz="1800" dirty="0">
              <a:solidFill>
                <a:schemeClr val="accent4"/>
              </a:solidFill>
            </a:endParaRPr>
          </a:p>
          <a:p>
            <a:pPr>
              <a:spcBef>
                <a:spcPts val="0"/>
              </a:spcBef>
            </a:pPr>
            <a:endParaRPr lang="en-US" sz="1800" dirty="0" smtClean="0">
              <a:solidFill>
                <a:schemeClr val="accent4"/>
              </a:solidFill>
            </a:endParaRPr>
          </a:p>
          <a:p>
            <a:pPr marL="0" indent="0">
              <a:spcBef>
                <a:spcPts val="0"/>
              </a:spcBef>
              <a:buNone/>
            </a:pPr>
            <a:endParaRPr lang="en-US" sz="1800" dirty="0">
              <a:solidFill>
                <a:schemeClr val="accent4"/>
              </a:solidFill>
            </a:endParaRPr>
          </a:p>
          <a:p>
            <a:pPr>
              <a:spcBef>
                <a:spcPts val="0"/>
              </a:spcBef>
            </a:pPr>
            <a:endParaRPr lang="en-US" sz="1800" dirty="0">
              <a:solidFill>
                <a:schemeClr val="accent4"/>
              </a:solidFill>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dirty="0" smtClean="0">
              <a:solidFill>
                <a:schemeClr val="accent4"/>
              </a:solidFill>
            </a:endParaRPr>
          </a:p>
          <a:p>
            <a:pPr>
              <a:spcBef>
                <a:spcPts val="0"/>
              </a:spcBef>
            </a:pPr>
            <a:endParaRPr lang="en-US" sz="1800" dirty="0">
              <a:solidFill>
                <a:schemeClr val="accent4"/>
              </a:solidFill>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“Building Test Cases and Plans"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pic>
        <p:nvPicPr>
          <p:cNvPr id="9" name="Content Placeholder 5">
            <a:extLst>
              <a:ext uri="{FF2B5EF4-FFF2-40B4-BE49-F238E27FC236}">
                <a16:creationId xmlns:a16="http://schemas.microsoft.com/office/drawing/2014/main" xmlns="" id="{60332949-7695-44FA-95C5-337754EF02EF}"/>
              </a:ext>
            </a:extLst>
          </p:cNvPr>
          <p:cNvPicPr>
            <a:picLocks noChangeAspect="1"/>
          </p:cNvPicPr>
          <p:nvPr/>
        </p:nvPicPr>
        <p:blipFill>
          <a:blip r:embed="rId4"/>
          <a:stretch>
            <a:fillRect/>
          </a:stretch>
        </p:blipFill>
        <p:spPr bwMode="auto">
          <a:xfrm>
            <a:off x="1294606" y="1828800"/>
            <a:ext cx="6365058" cy="4435825"/>
          </a:xfrm>
          <a:prstGeom prst="rect">
            <a:avLst/>
          </a:prstGeom>
          <a:noFill/>
          <a:ln w="9525">
            <a:noFill/>
            <a:miter lim="800000"/>
            <a:headEnd/>
            <a:tailEnd/>
          </a:ln>
        </p:spPr>
      </p:pic>
    </p:spTree>
    <p:extLst>
      <p:ext uri="{BB962C8B-B14F-4D97-AF65-F5344CB8AC3E}">
        <p14:creationId xmlns:p14="http://schemas.microsoft.com/office/powerpoint/2010/main" val="355866097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400" dirty="0" smtClean="0">
                <a:solidFill>
                  <a:srgbClr val="FF0000"/>
                </a:solidFill>
                <a:effectLst>
                  <a:outerShdw blurRad="38100" dist="38100" dir="2700000" algn="tl">
                    <a:srgbClr val="000000">
                      <a:alpha val="43137"/>
                    </a:srgbClr>
                  </a:outerShdw>
                </a:effectLst>
              </a:rPr>
              <a:t>Test </a:t>
            </a:r>
            <a:r>
              <a:rPr lang="en-US" sz="2400" dirty="0">
                <a:solidFill>
                  <a:srgbClr val="FF0000"/>
                </a:solidFill>
                <a:effectLst>
                  <a:outerShdw blurRad="38100" dist="38100" dir="2700000" algn="tl">
                    <a:srgbClr val="000000">
                      <a:alpha val="43137"/>
                    </a:srgbClr>
                  </a:outerShdw>
                </a:effectLst>
              </a:rPr>
              <a:t>Schedule and Its Sample Template</a:t>
            </a:r>
          </a:p>
          <a:p>
            <a:pPr lvl="1">
              <a:lnSpc>
                <a:spcPct val="150000"/>
              </a:lnSpc>
              <a:spcBef>
                <a:spcPts val="0"/>
              </a:spcBef>
            </a:pPr>
            <a:endParaRPr lang="en-US" sz="1800" dirty="0">
              <a:solidFill>
                <a:schemeClr val="accent4"/>
              </a:solidFill>
            </a:endParaRPr>
          </a:p>
          <a:p>
            <a:pPr>
              <a:spcBef>
                <a:spcPts val="0"/>
              </a:spcBef>
            </a:pPr>
            <a:endParaRPr lang="en-US" sz="1800" dirty="0">
              <a:solidFill>
                <a:schemeClr val="accent4"/>
              </a:solidFill>
            </a:endParaRPr>
          </a:p>
          <a:p>
            <a:pPr>
              <a:spcBef>
                <a:spcPts val="0"/>
              </a:spcBef>
            </a:pPr>
            <a:endParaRPr lang="en-US" sz="1800" dirty="0" smtClean="0">
              <a:solidFill>
                <a:schemeClr val="accent4"/>
              </a:solidFill>
            </a:endParaRPr>
          </a:p>
          <a:p>
            <a:pPr>
              <a:spcBef>
                <a:spcPts val="0"/>
              </a:spcBef>
            </a:pPr>
            <a:endParaRPr lang="en-US" sz="1800" dirty="0">
              <a:solidFill>
                <a:schemeClr val="accent4"/>
              </a:solidFill>
            </a:endParaRPr>
          </a:p>
          <a:p>
            <a:pPr>
              <a:spcBef>
                <a:spcPts val="0"/>
              </a:spcBef>
            </a:pPr>
            <a:endParaRPr lang="en-US" sz="1800" dirty="0" smtClean="0">
              <a:solidFill>
                <a:schemeClr val="accent4"/>
              </a:solidFill>
            </a:endParaRPr>
          </a:p>
          <a:p>
            <a:pPr>
              <a:spcBef>
                <a:spcPts val="0"/>
              </a:spcBef>
            </a:pPr>
            <a:endParaRPr lang="en-US" sz="1800" dirty="0">
              <a:solidFill>
                <a:schemeClr val="accent4"/>
              </a:solidFill>
            </a:endParaRPr>
          </a:p>
          <a:p>
            <a:pPr>
              <a:spcBef>
                <a:spcPts val="0"/>
              </a:spcBef>
            </a:pPr>
            <a:endParaRPr lang="en-US" sz="1800" dirty="0" smtClean="0">
              <a:solidFill>
                <a:schemeClr val="accent4"/>
              </a:solidFill>
            </a:endParaRPr>
          </a:p>
          <a:p>
            <a:pPr>
              <a:spcBef>
                <a:spcPts val="0"/>
              </a:spcBef>
            </a:pPr>
            <a:endParaRPr lang="en-US" sz="1800" dirty="0">
              <a:solidFill>
                <a:schemeClr val="accent4"/>
              </a:solidFill>
            </a:endParaRPr>
          </a:p>
          <a:p>
            <a:pPr>
              <a:spcBef>
                <a:spcPts val="0"/>
              </a:spcBef>
            </a:pPr>
            <a:endParaRPr lang="en-US" sz="1800" dirty="0" smtClean="0">
              <a:solidFill>
                <a:schemeClr val="accent4"/>
              </a:solidFill>
            </a:endParaRPr>
          </a:p>
          <a:p>
            <a:pPr marL="0" indent="0">
              <a:spcBef>
                <a:spcPts val="0"/>
              </a:spcBef>
              <a:buNone/>
            </a:pPr>
            <a:endParaRPr lang="en-US" sz="1800" dirty="0">
              <a:solidFill>
                <a:schemeClr val="accent4"/>
              </a:solidFill>
            </a:endParaRPr>
          </a:p>
          <a:p>
            <a:pPr>
              <a:spcBef>
                <a:spcPts val="0"/>
              </a:spcBef>
            </a:pPr>
            <a:endParaRPr lang="en-US" sz="1800" dirty="0">
              <a:solidFill>
                <a:schemeClr val="accent4"/>
              </a:solidFill>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dirty="0" smtClean="0">
              <a:solidFill>
                <a:schemeClr val="accent4"/>
              </a:solidFill>
            </a:endParaRPr>
          </a:p>
          <a:p>
            <a:pPr>
              <a:spcBef>
                <a:spcPts val="0"/>
              </a:spcBef>
            </a:pPr>
            <a:endParaRPr lang="en-US" sz="1800" dirty="0">
              <a:solidFill>
                <a:schemeClr val="accent4"/>
              </a:solidFill>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“Building Test Cases and Plans"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pic>
        <p:nvPicPr>
          <p:cNvPr id="8" name="Picture 7">
            <a:extLst>
              <a:ext uri="{FF2B5EF4-FFF2-40B4-BE49-F238E27FC236}">
                <a16:creationId xmlns:a16="http://schemas.microsoft.com/office/drawing/2014/main" xmlns="" id="{28717516-7984-4A74-9BC2-EA6838F4826F}"/>
              </a:ext>
            </a:extLst>
          </p:cNvPr>
          <p:cNvPicPr>
            <a:picLocks noChangeAspect="1"/>
          </p:cNvPicPr>
          <p:nvPr/>
        </p:nvPicPr>
        <p:blipFill>
          <a:blip r:embed="rId4"/>
          <a:stretch>
            <a:fillRect/>
          </a:stretch>
        </p:blipFill>
        <p:spPr>
          <a:xfrm>
            <a:off x="1097138" y="1676400"/>
            <a:ext cx="4390453" cy="4486537"/>
          </a:xfrm>
          <a:prstGeom prst="rect">
            <a:avLst/>
          </a:prstGeom>
        </p:spPr>
      </p:pic>
      <p:pic>
        <p:nvPicPr>
          <p:cNvPr id="10" name="Content Placeholder 4">
            <a:extLst>
              <a:ext uri="{FF2B5EF4-FFF2-40B4-BE49-F238E27FC236}">
                <a16:creationId xmlns:a16="http://schemas.microsoft.com/office/drawing/2014/main" xmlns="" id="{4BD5E2E1-26C4-43A1-827D-D3979DB48BB1}"/>
              </a:ext>
            </a:extLst>
          </p:cNvPr>
          <p:cNvPicPr>
            <a:picLocks noChangeAspect="1"/>
          </p:cNvPicPr>
          <p:nvPr/>
        </p:nvPicPr>
        <p:blipFill>
          <a:blip r:embed="rId5"/>
          <a:stretch>
            <a:fillRect/>
          </a:stretch>
        </p:blipFill>
        <p:spPr bwMode="auto">
          <a:xfrm>
            <a:off x="5680416" y="1676400"/>
            <a:ext cx="5412859" cy="4486537"/>
          </a:xfrm>
          <a:prstGeom prst="rect">
            <a:avLst/>
          </a:prstGeom>
          <a:noFill/>
          <a:ln w="9525">
            <a:noFill/>
            <a:miter lim="800000"/>
            <a:headEnd/>
            <a:tailEnd/>
          </a:ln>
        </p:spPr>
      </p:pic>
    </p:spTree>
    <p:extLst>
      <p:ext uri="{BB962C8B-B14F-4D97-AF65-F5344CB8AC3E}">
        <p14:creationId xmlns:p14="http://schemas.microsoft.com/office/powerpoint/2010/main" val="2795160618"/>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1800" dirty="0" smtClean="0">
                <a:solidFill>
                  <a:srgbClr val="FF0000"/>
                </a:solidFill>
                <a:effectLst>
                  <a:outerShdw blurRad="38100" dist="38100" dir="2700000" algn="tl">
                    <a:srgbClr val="000000">
                      <a:alpha val="43137"/>
                    </a:srgbClr>
                  </a:outerShdw>
                </a:effectLst>
              </a:rPr>
              <a:t>Test </a:t>
            </a:r>
            <a:r>
              <a:rPr lang="en-US" sz="1800" dirty="0">
                <a:solidFill>
                  <a:srgbClr val="FF0000"/>
                </a:solidFill>
                <a:effectLst>
                  <a:outerShdw blurRad="38100" dist="38100" dir="2700000" algn="tl">
                    <a:srgbClr val="000000">
                      <a:alpha val="43137"/>
                    </a:srgbClr>
                  </a:outerShdw>
                </a:effectLst>
              </a:rPr>
              <a:t>Data </a:t>
            </a:r>
            <a:r>
              <a:rPr lang="en-US" sz="1800" dirty="0" smtClean="0">
                <a:solidFill>
                  <a:srgbClr val="FF0000"/>
                </a:solidFill>
                <a:effectLst>
                  <a:outerShdw blurRad="38100" dist="38100" dir="2700000" algn="tl">
                    <a:srgbClr val="000000">
                      <a:alpha val="43137"/>
                    </a:srgbClr>
                  </a:outerShdw>
                </a:effectLst>
              </a:rPr>
              <a:t>Selection</a:t>
            </a:r>
          </a:p>
          <a:p>
            <a:pPr lvl="1">
              <a:lnSpc>
                <a:spcPct val="150000"/>
              </a:lnSpc>
              <a:spcBef>
                <a:spcPts val="0"/>
              </a:spcBef>
            </a:pPr>
            <a:r>
              <a:rPr lang="en-US" sz="1800" dirty="0" smtClean="0">
                <a:solidFill>
                  <a:schemeClr val="accent4"/>
                </a:solidFill>
              </a:rPr>
              <a:t>In </a:t>
            </a:r>
            <a:r>
              <a:rPr lang="en-US" sz="1800" dirty="0">
                <a:solidFill>
                  <a:schemeClr val="accent4"/>
                </a:solidFill>
              </a:rPr>
              <a:t>software testing, test data refers to the input values, conditions, and scenarios useful for validating and verifying the functionality, performance, and behavior of the software. </a:t>
            </a:r>
            <a:endParaRPr lang="en-US" sz="1800" dirty="0" smtClean="0">
              <a:solidFill>
                <a:schemeClr val="accent4"/>
              </a:solidFill>
            </a:endParaRPr>
          </a:p>
          <a:p>
            <a:pPr lvl="1">
              <a:lnSpc>
                <a:spcPct val="150000"/>
              </a:lnSpc>
              <a:spcBef>
                <a:spcPts val="0"/>
              </a:spcBef>
            </a:pPr>
            <a:r>
              <a:rPr lang="en-US" sz="1800" dirty="0" smtClean="0">
                <a:solidFill>
                  <a:schemeClr val="accent4"/>
                </a:solidFill>
              </a:rPr>
              <a:t>It </a:t>
            </a:r>
            <a:r>
              <a:rPr lang="en-US" sz="1800" dirty="0">
                <a:solidFill>
                  <a:schemeClr val="accent4"/>
                </a:solidFill>
              </a:rPr>
              <a:t>is crucial because it helps assess the software’s performance under various circumstances and ensures that the product meets the specified requirements and functions. </a:t>
            </a:r>
            <a:endParaRPr lang="en-US" sz="1800" dirty="0" smtClean="0">
              <a:solidFill>
                <a:schemeClr val="accent4"/>
              </a:solidFill>
            </a:endParaRPr>
          </a:p>
          <a:p>
            <a:pPr lvl="1">
              <a:lnSpc>
                <a:spcPct val="150000"/>
              </a:lnSpc>
              <a:spcBef>
                <a:spcPts val="0"/>
              </a:spcBef>
            </a:pPr>
            <a:r>
              <a:rPr lang="en-US" sz="1800" u="sng" dirty="0" smtClean="0">
                <a:solidFill>
                  <a:srgbClr val="FF0000"/>
                </a:solidFill>
                <a:effectLst>
                  <a:outerShdw blurRad="38100" dist="38100" dir="2700000" algn="tl">
                    <a:srgbClr val="000000">
                      <a:alpha val="43137"/>
                    </a:srgbClr>
                  </a:outerShdw>
                </a:effectLst>
              </a:rPr>
              <a:t>Why </a:t>
            </a:r>
            <a:r>
              <a:rPr lang="en-US" sz="1800" u="sng" dirty="0">
                <a:solidFill>
                  <a:srgbClr val="FF0000"/>
                </a:solidFill>
                <a:effectLst>
                  <a:outerShdw blurRad="38100" dist="38100" dir="2700000" algn="tl">
                    <a:srgbClr val="000000">
                      <a:alpha val="43137"/>
                    </a:srgbClr>
                  </a:outerShdw>
                </a:effectLst>
              </a:rPr>
              <a:t>is Test Data </a:t>
            </a:r>
            <a:r>
              <a:rPr lang="en-US" sz="1800" u="sng" dirty="0" smtClean="0">
                <a:solidFill>
                  <a:srgbClr val="FF0000"/>
                </a:solidFill>
                <a:effectLst>
                  <a:outerShdw blurRad="38100" dist="38100" dir="2700000" algn="tl">
                    <a:srgbClr val="000000">
                      <a:alpha val="43137"/>
                    </a:srgbClr>
                  </a:outerShdw>
                </a:effectLst>
              </a:rPr>
              <a:t>Important?</a:t>
            </a:r>
          </a:p>
          <a:p>
            <a:pPr lvl="2">
              <a:lnSpc>
                <a:spcPct val="150000"/>
              </a:lnSpc>
              <a:spcBef>
                <a:spcPts val="0"/>
              </a:spcBef>
            </a:pPr>
            <a:r>
              <a:rPr lang="en-US" sz="1800" dirty="0" smtClean="0">
                <a:solidFill>
                  <a:schemeClr val="accent4"/>
                </a:solidFill>
              </a:rPr>
              <a:t>The </a:t>
            </a:r>
            <a:r>
              <a:rPr lang="en-US" sz="1800" dirty="0">
                <a:solidFill>
                  <a:schemeClr val="accent4"/>
                </a:solidFill>
              </a:rPr>
              <a:t>importance of test data within the context of software testing is crucial. It serves as a fundamental component, facilitating defect identification, performance assessment, and assurance of software </a:t>
            </a:r>
            <a:r>
              <a:rPr lang="en-US" sz="1800" dirty="0" smtClean="0">
                <a:solidFill>
                  <a:schemeClr val="accent4"/>
                </a:solidFill>
              </a:rPr>
              <a:t>reliability.</a:t>
            </a:r>
          </a:p>
          <a:p>
            <a:pPr lvl="2">
              <a:lnSpc>
                <a:spcPct val="150000"/>
              </a:lnSpc>
              <a:spcBef>
                <a:spcPts val="0"/>
              </a:spcBef>
            </a:pPr>
            <a:r>
              <a:rPr lang="en-US" sz="1800" dirty="0" smtClean="0">
                <a:solidFill>
                  <a:schemeClr val="accent4"/>
                </a:solidFill>
              </a:rPr>
              <a:t>A </a:t>
            </a:r>
            <a:r>
              <a:rPr lang="en-US" sz="1800" dirty="0">
                <a:solidFill>
                  <a:schemeClr val="accent4"/>
                </a:solidFill>
              </a:rPr>
              <a:t>well-defined, comprehensive set of test data in software testing </a:t>
            </a:r>
            <a:r>
              <a:rPr lang="en-US" sz="1800" dirty="0" err="1">
                <a:solidFill>
                  <a:schemeClr val="accent4"/>
                </a:solidFill>
              </a:rPr>
              <a:t>kickstarts</a:t>
            </a:r>
            <a:r>
              <a:rPr lang="en-US" sz="1800" dirty="0">
                <a:solidFill>
                  <a:schemeClr val="accent4"/>
                </a:solidFill>
              </a:rPr>
              <a:t> the first step toward testing the software against real-world conditions. </a:t>
            </a:r>
            <a:endParaRPr lang="en-US" sz="1800" dirty="0" smtClean="0">
              <a:solidFill>
                <a:schemeClr val="accent4"/>
              </a:solidFill>
            </a:endParaRPr>
          </a:p>
          <a:p>
            <a:pPr lvl="2">
              <a:lnSpc>
                <a:spcPct val="150000"/>
              </a:lnSpc>
              <a:spcBef>
                <a:spcPts val="0"/>
              </a:spcBef>
            </a:pPr>
            <a:r>
              <a:rPr lang="en-US" sz="1800" dirty="0" smtClean="0">
                <a:solidFill>
                  <a:schemeClr val="accent4"/>
                </a:solidFill>
              </a:rPr>
              <a:t>Many </a:t>
            </a:r>
            <a:r>
              <a:rPr lang="en-US" sz="1800" dirty="0">
                <a:solidFill>
                  <a:schemeClr val="accent4"/>
                </a:solidFill>
              </a:rPr>
              <a:t>systems run without errors when there is no external load on them, but only a few can continue when users start actively navigating them. Test data makes sure that your software runs as perfectly for the customers as you want it to.</a:t>
            </a:r>
          </a:p>
          <a:p>
            <a:pPr marL="0" indent="0">
              <a:lnSpc>
                <a:spcPct val="150000"/>
              </a:lnSpc>
              <a:spcBef>
                <a:spcPts val="0"/>
              </a:spcBef>
              <a:buNone/>
            </a:pPr>
            <a:endParaRPr lang="en-US" sz="1800" dirty="0">
              <a:solidFill>
                <a:srgbClr val="FF0000"/>
              </a:solidFill>
              <a:effectLst>
                <a:outerShdw blurRad="38100" dist="38100" dir="2700000" algn="tl">
                  <a:srgbClr val="000000">
                    <a:alpha val="43137"/>
                  </a:srgbClr>
                </a:outerShdw>
              </a:effectLst>
            </a:endParaRPr>
          </a:p>
          <a:p>
            <a:pPr lvl="1">
              <a:lnSpc>
                <a:spcPct val="150000"/>
              </a:lnSpc>
              <a:spcBef>
                <a:spcPts val="0"/>
              </a:spcBef>
            </a:pPr>
            <a:endParaRPr lang="en-US" sz="1800" dirty="0">
              <a:solidFill>
                <a:schemeClr val="accent4"/>
              </a:solidFill>
            </a:endParaRPr>
          </a:p>
          <a:p>
            <a:pPr>
              <a:spcBef>
                <a:spcPts val="0"/>
              </a:spcBef>
            </a:pPr>
            <a:endParaRPr lang="en-US" sz="1800" dirty="0">
              <a:solidFill>
                <a:schemeClr val="accent4"/>
              </a:solidFill>
            </a:endParaRPr>
          </a:p>
          <a:p>
            <a:pPr>
              <a:spcBef>
                <a:spcPts val="0"/>
              </a:spcBef>
            </a:pPr>
            <a:endParaRPr lang="en-US" sz="1800" dirty="0" smtClean="0">
              <a:solidFill>
                <a:schemeClr val="accent4"/>
              </a:solidFill>
            </a:endParaRPr>
          </a:p>
          <a:p>
            <a:pPr>
              <a:spcBef>
                <a:spcPts val="0"/>
              </a:spcBef>
            </a:pPr>
            <a:endParaRPr lang="en-US" sz="1800" dirty="0">
              <a:solidFill>
                <a:schemeClr val="accent4"/>
              </a:solidFill>
            </a:endParaRPr>
          </a:p>
          <a:p>
            <a:pPr>
              <a:spcBef>
                <a:spcPts val="0"/>
              </a:spcBef>
            </a:pPr>
            <a:endParaRPr lang="en-US" sz="1800" dirty="0" smtClean="0">
              <a:solidFill>
                <a:schemeClr val="accent4"/>
              </a:solidFill>
            </a:endParaRPr>
          </a:p>
          <a:p>
            <a:pPr>
              <a:spcBef>
                <a:spcPts val="0"/>
              </a:spcBef>
            </a:pPr>
            <a:endParaRPr lang="en-US" sz="1800" dirty="0">
              <a:solidFill>
                <a:schemeClr val="accent4"/>
              </a:solidFill>
            </a:endParaRPr>
          </a:p>
          <a:p>
            <a:pPr>
              <a:spcBef>
                <a:spcPts val="0"/>
              </a:spcBef>
            </a:pPr>
            <a:endParaRPr lang="en-US" sz="1800" dirty="0" smtClean="0">
              <a:solidFill>
                <a:schemeClr val="accent4"/>
              </a:solidFill>
            </a:endParaRPr>
          </a:p>
          <a:p>
            <a:pPr>
              <a:spcBef>
                <a:spcPts val="0"/>
              </a:spcBef>
            </a:pPr>
            <a:endParaRPr lang="en-US" sz="1800" dirty="0">
              <a:solidFill>
                <a:schemeClr val="accent4"/>
              </a:solidFill>
            </a:endParaRPr>
          </a:p>
          <a:p>
            <a:pPr>
              <a:spcBef>
                <a:spcPts val="0"/>
              </a:spcBef>
            </a:pPr>
            <a:endParaRPr lang="en-US" sz="1800" dirty="0" smtClean="0">
              <a:solidFill>
                <a:schemeClr val="accent4"/>
              </a:solidFill>
            </a:endParaRPr>
          </a:p>
          <a:p>
            <a:pPr marL="0" indent="0">
              <a:spcBef>
                <a:spcPts val="0"/>
              </a:spcBef>
              <a:buNone/>
            </a:pPr>
            <a:endParaRPr lang="en-US" sz="1800" dirty="0">
              <a:solidFill>
                <a:schemeClr val="accent4"/>
              </a:solidFill>
            </a:endParaRPr>
          </a:p>
          <a:p>
            <a:pPr>
              <a:spcBef>
                <a:spcPts val="0"/>
              </a:spcBef>
            </a:pPr>
            <a:endParaRPr lang="en-US" sz="1800" dirty="0">
              <a:solidFill>
                <a:schemeClr val="accent4"/>
              </a:solidFill>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smtClean="0">
              <a:latin typeface="Times" panose="02020603050405020304" pitchFamily="18" charset="0"/>
            </a:endParaRPr>
          </a:p>
          <a:p>
            <a:pPr>
              <a:spcBef>
                <a:spcPts val="0"/>
              </a:spcBef>
            </a:pPr>
            <a:endParaRPr lang="en-US" sz="1800" b="0" dirty="0">
              <a:latin typeface="Times" panose="02020603050405020304" pitchFamily="18" charset="0"/>
            </a:endParaRPr>
          </a:p>
          <a:p>
            <a:pPr>
              <a:spcBef>
                <a:spcPts val="0"/>
              </a:spcBef>
            </a:pPr>
            <a:endParaRPr lang="en-US" sz="1800" dirty="0" smtClean="0">
              <a:solidFill>
                <a:schemeClr val="accent4"/>
              </a:solidFill>
            </a:endParaRPr>
          </a:p>
          <a:p>
            <a:pPr>
              <a:spcBef>
                <a:spcPts val="0"/>
              </a:spcBef>
            </a:pPr>
            <a:endParaRPr lang="en-US" sz="1800" dirty="0">
              <a:solidFill>
                <a:schemeClr val="accent4"/>
              </a:solidFill>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“Building Test Cases and Plans"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124653992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000" dirty="0" smtClean="0">
                <a:solidFill>
                  <a:srgbClr val="FF0000"/>
                </a:solidFill>
              </a:rPr>
              <a:t>When </a:t>
            </a:r>
            <a:r>
              <a:rPr lang="en-US" sz="2000" dirty="0">
                <a:solidFill>
                  <a:srgbClr val="FF0000"/>
                </a:solidFill>
              </a:rPr>
              <a:t>do we write Test Cases?:</a:t>
            </a:r>
          </a:p>
          <a:p>
            <a:pPr lvl="1">
              <a:lnSpc>
                <a:spcPct val="150000"/>
              </a:lnSpc>
              <a:spcBef>
                <a:spcPts val="0"/>
              </a:spcBef>
            </a:pPr>
            <a:r>
              <a:rPr lang="en-US" sz="2000" dirty="0"/>
              <a:t>Test cases are written in different situations:</a:t>
            </a:r>
          </a:p>
          <a:p>
            <a:pPr lvl="2">
              <a:lnSpc>
                <a:spcPct val="150000"/>
              </a:lnSpc>
              <a:spcBef>
                <a:spcPts val="0"/>
              </a:spcBef>
            </a:pPr>
            <a:r>
              <a:rPr lang="en-US" sz="2000" u="sng" dirty="0">
                <a:solidFill>
                  <a:srgbClr val="FF0000"/>
                </a:solidFill>
              </a:rPr>
              <a:t>Before development: </a:t>
            </a:r>
            <a:r>
              <a:rPr lang="en-US" sz="2000" dirty="0"/>
              <a:t>Test cases could be written </a:t>
            </a:r>
            <a:r>
              <a:rPr lang="en-US" sz="2000" dirty="0">
                <a:solidFill>
                  <a:srgbClr val="FF0000"/>
                </a:solidFill>
              </a:rPr>
              <a:t>before the actual coding </a:t>
            </a:r>
            <a:r>
              <a:rPr lang="en-US" sz="2000" dirty="0"/>
              <a:t>as that would help to </a:t>
            </a:r>
            <a:r>
              <a:rPr lang="en-US" sz="2000" dirty="0">
                <a:solidFill>
                  <a:srgbClr val="FF0000"/>
                </a:solidFill>
              </a:rPr>
              <a:t>identify the requirement of the product/software</a:t>
            </a:r>
            <a:r>
              <a:rPr lang="en-US" sz="2000" dirty="0"/>
              <a:t> and carry out the test later when the product/software gets developed. </a:t>
            </a:r>
          </a:p>
          <a:p>
            <a:pPr lvl="2">
              <a:lnSpc>
                <a:spcPct val="150000"/>
              </a:lnSpc>
              <a:spcBef>
                <a:spcPts val="0"/>
              </a:spcBef>
            </a:pPr>
            <a:r>
              <a:rPr lang="en-US" sz="2000" u="sng" dirty="0">
                <a:solidFill>
                  <a:srgbClr val="FF0000"/>
                </a:solidFill>
              </a:rPr>
              <a:t>After development:</a:t>
            </a:r>
            <a:r>
              <a:rPr lang="en-US" sz="2000" dirty="0"/>
              <a:t> Test cases are also written directly after coming up with a product/software or after developing the feature but </a:t>
            </a:r>
            <a:r>
              <a:rPr lang="en-US" sz="2000" dirty="0">
                <a:solidFill>
                  <a:srgbClr val="FF0000"/>
                </a:solidFill>
              </a:rPr>
              <a:t>before the launching of a product/software as needed to test the working of that particular feature. </a:t>
            </a:r>
          </a:p>
          <a:p>
            <a:pPr lvl="2">
              <a:lnSpc>
                <a:spcPct val="150000"/>
              </a:lnSpc>
              <a:spcBef>
                <a:spcPts val="0"/>
              </a:spcBef>
            </a:pPr>
            <a:r>
              <a:rPr lang="en-US" sz="2000" u="sng" dirty="0">
                <a:solidFill>
                  <a:srgbClr val="FF0000"/>
                </a:solidFill>
              </a:rPr>
              <a:t>During development</a:t>
            </a:r>
            <a:r>
              <a:rPr lang="en-US" sz="2000" dirty="0"/>
              <a:t>: Test cases are sometimes </a:t>
            </a:r>
            <a:r>
              <a:rPr lang="en-US" sz="2000" dirty="0">
                <a:solidFill>
                  <a:srgbClr val="FF0000"/>
                </a:solidFill>
              </a:rPr>
              <a:t>written during the development time, </a:t>
            </a:r>
            <a:r>
              <a:rPr lang="en-US" sz="2000" dirty="0" smtClean="0">
                <a:solidFill>
                  <a:srgbClr val="FF0000"/>
                </a:solidFill>
              </a:rPr>
              <a:t>parallel.</a:t>
            </a:r>
            <a:r>
              <a:rPr lang="en-US" sz="2000" dirty="0" smtClean="0"/>
              <a:t> </a:t>
            </a:r>
            <a:r>
              <a:rPr lang="en-US" sz="2000" dirty="0"/>
              <a:t>so whenever a part of the module/software gets developed it gets tested as well.   </a:t>
            </a:r>
          </a:p>
          <a:p>
            <a:pPr>
              <a:lnSpc>
                <a:spcPct val="150000"/>
              </a:lnSpc>
              <a:spcBef>
                <a:spcPts val="0"/>
              </a:spcBef>
            </a:pPr>
            <a:endParaRPr lang="en-IN" sz="2400" dirty="0"/>
          </a:p>
          <a:p>
            <a:pPr>
              <a:lnSpc>
                <a:spcPct val="150000"/>
              </a:lnSpc>
              <a:spcBef>
                <a:spcPts val="0"/>
              </a:spcBef>
            </a:pPr>
            <a:endParaRPr lang="en-US" sz="24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“Building Test Cases and Plans"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322669527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1800" dirty="0" smtClean="0">
                <a:solidFill>
                  <a:srgbClr val="FF0000"/>
                </a:solidFill>
              </a:rPr>
              <a:t>Why to write Test Cases?:</a:t>
            </a:r>
          </a:p>
          <a:p>
            <a:pPr lvl="1">
              <a:lnSpc>
                <a:spcPct val="150000"/>
              </a:lnSpc>
              <a:spcBef>
                <a:spcPts val="0"/>
              </a:spcBef>
            </a:pPr>
            <a:r>
              <a:rPr lang="en-US" sz="1800" dirty="0"/>
              <a:t>Test cases are one of the most important aspects of software engineering, as they define how the testing would be carried out. </a:t>
            </a:r>
            <a:r>
              <a:rPr lang="en-US" sz="1800" dirty="0">
                <a:solidFill>
                  <a:srgbClr val="FF0000"/>
                </a:solidFill>
              </a:rPr>
              <a:t>Test cases are carried out for a very simple reason, to check if the software works or not. </a:t>
            </a:r>
            <a:endParaRPr lang="en-US" sz="1800" dirty="0" smtClean="0">
              <a:solidFill>
                <a:srgbClr val="FF0000"/>
              </a:solidFill>
            </a:endParaRPr>
          </a:p>
          <a:p>
            <a:pPr lvl="1">
              <a:lnSpc>
                <a:spcPct val="150000"/>
              </a:lnSpc>
              <a:spcBef>
                <a:spcPts val="0"/>
              </a:spcBef>
            </a:pPr>
            <a:r>
              <a:rPr lang="en-US" sz="1800" dirty="0" smtClean="0"/>
              <a:t>There </a:t>
            </a:r>
            <a:r>
              <a:rPr lang="en-US" sz="1800" dirty="0"/>
              <a:t>are many advantages of writing test cases:</a:t>
            </a:r>
          </a:p>
          <a:p>
            <a:pPr lvl="2">
              <a:lnSpc>
                <a:spcPct val="150000"/>
              </a:lnSpc>
              <a:spcBef>
                <a:spcPts val="0"/>
              </a:spcBef>
            </a:pPr>
            <a:r>
              <a:rPr lang="en-US" sz="1800" dirty="0">
                <a:solidFill>
                  <a:srgbClr val="FF0000"/>
                </a:solidFill>
              </a:rPr>
              <a:t>To check whether the software meets customer expectations:</a:t>
            </a:r>
            <a:r>
              <a:rPr lang="en-US" sz="1800" dirty="0"/>
              <a:t> Test cases help to check if a particular module/software is meeting the specified requirement or not. </a:t>
            </a:r>
          </a:p>
          <a:p>
            <a:pPr lvl="2">
              <a:lnSpc>
                <a:spcPct val="150000"/>
              </a:lnSpc>
              <a:spcBef>
                <a:spcPts val="0"/>
              </a:spcBef>
            </a:pPr>
            <a:r>
              <a:rPr lang="en-US" sz="1800" dirty="0">
                <a:solidFill>
                  <a:srgbClr val="FF0000"/>
                </a:solidFill>
              </a:rPr>
              <a:t>To check software consistency with conditions:</a:t>
            </a:r>
            <a:r>
              <a:rPr lang="en-US" sz="1800" dirty="0"/>
              <a:t> Test cases determine if a particular module/software works with a given set of conditions. </a:t>
            </a:r>
          </a:p>
          <a:p>
            <a:pPr lvl="2">
              <a:lnSpc>
                <a:spcPct val="150000"/>
              </a:lnSpc>
              <a:spcBef>
                <a:spcPts val="0"/>
              </a:spcBef>
            </a:pPr>
            <a:r>
              <a:rPr lang="en-US" sz="1800" dirty="0">
                <a:solidFill>
                  <a:srgbClr val="FF0000"/>
                </a:solidFill>
              </a:rPr>
              <a:t>Better test coverage:</a:t>
            </a:r>
            <a:r>
              <a:rPr lang="en-US" sz="1800" dirty="0"/>
              <a:t> Test cases help to make sure that all possible scenarios are covered and documented. </a:t>
            </a:r>
          </a:p>
          <a:p>
            <a:pPr lvl="2">
              <a:lnSpc>
                <a:spcPct val="150000"/>
              </a:lnSpc>
              <a:spcBef>
                <a:spcPts val="0"/>
              </a:spcBef>
            </a:pPr>
            <a:r>
              <a:rPr lang="en-US" sz="1800" dirty="0">
                <a:solidFill>
                  <a:srgbClr val="FF0000"/>
                </a:solidFill>
              </a:rPr>
              <a:t>For consistency in test execution:</a:t>
            </a:r>
            <a:r>
              <a:rPr lang="en-US" sz="1800" dirty="0"/>
              <a:t> Test cases help to maintain consistency in test execution. A well-documented test case helps the tester to just have a look at the test case and start testing the application. </a:t>
            </a:r>
          </a:p>
          <a:p>
            <a:pPr lvl="2">
              <a:lnSpc>
                <a:spcPct val="150000"/>
              </a:lnSpc>
              <a:spcBef>
                <a:spcPts val="0"/>
              </a:spcBef>
            </a:pPr>
            <a:r>
              <a:rPr lang="en-US" sz="1800" dirty="0">
                <a:solidFill>
                  <a:srgbClr val="FF0000"/>
                </a:solidFill>
              </a:rPr>
              <a:t>Helpful during maintenance: </a:t>
            </a:r>
            <a:r>
              <a:rPr lang="en-US" sz="1800" dirty="0"/>
              <a:t>Test cases are detailed which makes them helpful during the maintenance phase. </a:t>
            </a:r>
          </a:p>
          <a:p>
            <a:pPr marL="0" indent="0">
              <a:buNone/>
            </a:pPr>
            <a:endParaRPr lang="en-US" sz="1800" b="0" dirty="0">
              <a:solidFill>
                <a:schemeClr val="tx1"/>
              </a:solidFill>
              <a:latin typeface="+mj-lt"/>
            </a:endParaRPr>
          </a:p>
          <a:p>
            <a:pPr lvl="1">
              <a:lnSpc>
                <a:spcPct val="150000"/>
              </a:lnSpc>
              <a:spcBef>
                <a:spcPts val="0"/>
              </a:spcBef>
            </a:pPr>
            <a:endParaRPr lang="en-US" sz="1800" dirty="0">
              <a:latin typeface="+mj-lt"/>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“Building Test Cases and Plans"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429209591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000" dirty="0" smtClean="0">
                <a:solidFill>
                  <a:srgbClr val="FF0000"/>
                </a:solidFill>
              </a:rPr>
              <a:t>Standard Test Case Format</a:t>
            </a:r>
          </a:p>
          <a:p>
            <a:pPr lvl="1">
              <a:lnSpc>
                <a:spcPct val="150000"/>
              </a:lnSpc>
              <a:spcBef>
                <a:spcPts val="0"/>
              </a:spcBef>
            </a:pPr>
            <a:r>
              <a:rPr lang="en-US" sz="2000" dirty="0" smtClean="0"/>
              <a:t>Test </a:t>
            </a:r>
            <a:r>
              <a:rPr lang="en-US" sz="2000" dirty="0"/>
              <a:t>Case ID, Test Scenario, Test Steps, Prerequisites, Test Data, Expected/Intended Results, Actual Results, Test Status – </a:t>
            </a:r>
            <a:r>
              <a:rPr lang="en-US" sz="2000" dirty="0" smtClean="0"/>
              <a:t>Pass/Fail.</a:t>
            </a:r>
            <a:endParaRPr lang="en-US" sz="2000" dirty="0"/>
          </a:p>
          <a:p>
            <a:pPr lvl="1">
              <a:lnSpc>
                <a:spcPct val="150000"/>
              </a:lnSpc>
              <a:spcBef>
                <a:spcPts val="0"/>
              </a:spcBef>
            </a:pPr>
            <a:r>
              <a:rPr lang="en-US" sz="2000" u="sng" dirty="0">
                <a:solidFill>
                  <a:srgbClr val="FF0000"/>
                </a:solidFill>
              </a:rPr>
              <a:t>While writing test cases, remember to include:</a:t>
            </a:r>
          </a:p>
          <a:p>
            <a:pPr lvl="2">
              <a:lnSpc>
                <a:spcPct val="150000"/>
              </a:lnSpc>
              <a:spcBef>
                <a:spcPts val="0"/>
              </a:spcBef>
            </a:pPr>
            <a:r>
              <a:rPr lang="en-US" sz="2000" dirty="0"/>
              <a:t>A reasonable description of the requirement.</a:t>
            </a:r>
          </a:p>
          <a:p>
            <a:pPr lvl="2">
              <a:lnSpc>
                <a:spcPct val="150000"/>
              </a:lnSpc>
              <a:spcBef>
                <a:spcPts val="0"/>
              </a:spcBef>
            </a:pPr>
            <a:r>
              <a:rPr lang="en-US" sz="2000" dirty="0"/>
              <a:t>A description of the test process.</a:t>
            </a:r>
          </a:p>
          <a:p>
            <a:pPr lvl="2">
              <a:lnSpc>
                <a:spcPct val="150000"/>
              </a:lnSpc>
              <a:spcBef>
                <a:spcPts val="0"/>
              </a:spcBef>
            </a:pPr>
            <a:r>
              <a:rPr lang="en-US" sz="2000" dirty="0"/>
              <a:t>Details related to testing setup: version of the software under test, data points, OS, hardware, security clearance, date, time, prerequisites, etc.</a:t>
            </a:r>
          </a:p>
          <a:p>
            <a:pPr lvl="2">
              <a:lnSpc>
                <a:spcPct val="150000"/>
              </a:lnSpc>
              <a:spcBef>
                <a:spcPts val="0"/>
              </a:spcBef>
            </a:pPr>
            <a:r>
              <a:rPr lang="en-US" sz="2000" dirty="0"/>
              <a:t>Any related documents or attachments testers will require.</a:t>
            </a:r>
          </a:p>
          <a:p>
            <a:pPr lvl="1">
              <a:lnSpc>
                <a:spcPct val="150000"/>
              </a:lnSpc>
              <a:spcBef>
                <a:spcPts val="0"/>
              </a:spcBef>
            </a:pPr>
            <a:endParaRPr lang="en-US" sz="1800" b="0" dirty="0">
              <a:solidFill>
                <a:schemeClr val="tx1"/>
              </a:solidFill>
              <a:latin typeface="+mj-lt"/>
            </a:endParaRPr>
          </a:p>
          <a:p>
            <a:pPr lvl="1">
              <a:lnSpc>
                <a:spcPct val="150000"/>
              </a:lnSpc>
              <a:spcBef>
                <a:spcPts val="0"/>
              </a:spcBef>
            </a:pPr>
            <a:endParaRPr lang="en-US" sz="1800" dirty="0">
              <a:latin typeface="+mj-lt"/>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“Building Test Cases and Plans"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402825935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000" dirty="0" smtClean="0">
                <a:solidFill>
                  <a:srgbClr val="FF0000"/>
                </a:solidFill>
              </a:rPr>
              <a:t>Format of  Test Case:</a:t>
            </a:r>
          </a:p>
          <a:p>
            <a:pPr lvl="1">
              <a:lnSpc>
                <a:spcPct val="150000"/>
              </a:lnSpc>
              <a:spcBef>
                <a:spcPts val="0"/>
              </a:spcBef>
            </a:pPr>
            <a:endParaRPr lang="en-US" sz="1800" dirty="0">
              <a:latin typeface="+mj-lt"/>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“Building Test Cases and Plans"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pic>
        <p:nvPicPr>
          <p:cNvPr id="4" name="Picture 3"/>
          <p:cNvPicPr>
            <a:picLocks noChangeAspect="1"/>
          </p:cNvPicPr>
          <p:nvPr/>
        </p:nvPicPr>
        <p:blipFill>
          <a:blip r:embed="rId3"/>
          <a:stretch>
            <a:fillRect/>
          </a:stretch>
        </p:blipFill>
        <p:spPr>
          <a:xfrm>
            <a:off x="837406" y="1571625"/>
            <a:ext cx="10591799" cy="4829175"/>
          </a:xfrm>
          <a:prstGeom prst="rect">
            <a:avLst/>
          </a:prstGeom>
        </p:spPr>
      </p:pic>
    </p:spTree>
    <p:extLst>
      <p:ext uri="{BB962C8B-B14F-4D97-AF65-F5344CB8AC3E}">
        <p14:creationId xmlns:p14="http://schemas.microsoft.com/office/powerpoint/2010/main" val="35182161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1700" dirty="0" smtClean="0">
                <a:solidFill>
                  <a:srgbClr val="FF0000"/>
                </a:solidFill>
              </a:rPr>
              <a:t>Best Practice for Writing Test Cases</a:t>
            </a:r>
          </a:p>
          <a:p>
            <a:pPr lvl="1">
              <a:lnSpc>
                <a:spcPct val="150000"/>
              </a:lnSpc>
              <a:spcBef>
                <a:spcPts val="0"/>
              </a:spcBef>
            </a:pPr>
            <a:r>
              <a:rPr lang="en-US" sz="1700" dirty="0">
                <a:solidFill>
                  <a:srgbClr val="FF0000"/>
                </a:solidFill>
              </a:rPr>
              <a:t>Simple and clear: </a:t>
            </a:r>
            <a:r>
              <a:rPr lang="en-US" sz="1700" dirty="0">
                <a:solidFill>
                  <a:schemeClr val="accent4"/>
                </a:solidFill>
              </a:rPr>
              <a:t>Test cases need to be very concise, clear, and transparent. They should be easy and simple to understand not only for oneself but for others as well. </a:t>
            </a:r>
          </a:p>
          <a:p>
            <a:pPr lvl="1">
              <a:lnSpc>
                <a:spcPct val="150000"/>
              </a:lnSpc>
              <a:spcBef>
                <a:spcPts val="0"/>
              </a:spcBef>
            </a:pPr>
            <a:r>
              <a:rPr lang="en-US" sz="1700" dirty="0">
                <a:solidFill>
                  <a:srgbClr val="FF0000"/>
                </a:solidFill>
              </a:rPr>
              <a:t>Maintaining the client/customer/end-user requirements must be unique:</a:t>
            </a:r>
            <a:r>
              <a:rPr lang="en-US" sz="1700" dirty="0">
                <a:solidFill>
                  <a:schemeClr val="accent4"/>
                </a:solidFill>
              </a:rPr>
              <a:t> While writing the test cases, it’s necessary to make sure that they aren’t being written over and over again and that each case is different from the others. </a:t>
            </a:r>
          </a:p>
          <a:p>
            <a:pPr lvl="1">
              <a:lnSpc>
                <a:spcPct val="150000"/>
              </a:lnSpc>
              <a:spcBef>
                <a:spcPts val="0"/>
              </a:spcBef>
            </a:pPr>
            <a:r>
              <a:rPr lang="en-US" sz="1700" dirty="0">
                <a:solidFill>
                  <a:srgbClr val="FF0000"/>
                </a:solidFill>
              </a:rPr>
              <a:t>Zero Assumptions:</a:t>
            </a:r>
            <a:r>
              <a:rPr lang="en-US" sz="1700" dirty="0">
                <a:solidFill>
                  <a:schemeClr val="accent4"/>
                </a:solidFill>
              </a:rPr>
              <a:t> Test cases should not contain assumed data, and don’t come up with features/modules that don’t exist. </a:t>
            </a:r>
          </a:p>
          <a:p>
            <a:pPr lvl="1">
              <a:lnSpc>
                <a:spcPct val="150000"/>
              </a:lnSpc>
              <a:spcBef>
                <a:spcPts val="0"/>
              </a:spcBef>
            </a:pPr>
            <a:r>
              <a:rPr lang="en-US" sz="1700" dirty="0">
                <a:solidFill>
                  <a:srgbClr val="FF0000"/>
                </a:solidFill>
              </a:rPr>
              <a:t>Traceability:</a:t>
            </a:r>
            <a:r>
              <a:rPr lang="en-US" sz="1700" dirty="0">
                <a:solidFill>
                  <a:schemeClr val="accent4"/>
                </a:solidFill>
              </a:rPr>
              <a:t> Test cases should be traceable for future reference, so while writing it’s important to keep that in </a:t>
            </a:r>
            <a:r>
              <a:rPr lang="en-US" sz="1700" dirty="0" smtClean="0">
                <a:solidFill>
                  <a:schemeClr val="accent4"/>
                </a:solidFill>
              </a:rPr>
              <a:t>mind</a:t>
            </a:r>
            <a:r>
              <a:rPr lang="en-US" sz="1700" dirty="0">
                <a:solidFill>
                  <a:schemeClr val="accent4"/>
                </a:solidFill>
              </a:rPr>
              <a:t>.</a:t>
            </a:r>
          </a:p>
          <a:p>
            <a:pPr lvl="1">
              <a:lnSpc>
                <a:spcPct val="150000"/>
              </a:lnSpc>
              <a:spcBef>
                <a:spcPts val="0"/>
              </a:spcBef>
            </a:pPr>
            <a:r>
              <a:rPr lang="en-US" sz="1700" dirty="0">
                <a:solidFill>
                  <a:srgbClr val="FF0000"/>
                </a:solidFill>
              </a:rPr>
              <a:t>Different input data:</a:t>
            </a:r>
            <a:r>
              <a:rPr lang="en-US" sz="1700" dirty="0">
                <a:solidFill>
                  <a:schemeClr val="accent4"/>
                </a:solidFill>
              </a:rPr>
              <a:t> While writing test cases, all types of data must be taken into consideration. </a:t>
            </a:r>
          </a:p>
          <a:p>
            <a:pPr lvl="1">
              <a:lnSpc>
                <a:spcPct val="150000"/>
              </a:lnSpc>
              <a:spcBef>
                <a:spcPts val="0"/>
              </a:spcBef>
            </a:pPr>
            <a:r>
              <a:rPr lang="en-US" sz="1700" dirty="0">
                <a:solidFill>
                  <a:srgbClr val="FF0000"/>
                </a:solidFill>
              </a:rPr>
              <a:t>Strong module name:</a:t>
            </a:r>
            <a:r>
              <a:rPr lang="en-US" sz="1700" dirty="0">
                <a:solidFill>
                  <a:schemeClr val="accent4"/>
                </a:solidFill>
              </a:rPr>
              <a:t> The module name should be self-explanatory while writing the test case.  </a:t>
            </a:r>
          </a:p>
          <a:p>
            <a:pPr lvl="1">
              <a:lnSpc>
                <a:spcPct val="150000"/>
              </a:lnSpc>
              <a:spcBef>
                <a:spcPts val="0"/>
              </a:spcBef>
            </a:pPr>
            <a:r>
              <a:rPr lang="en-US" sz="1700" dirty="0">
                <a:solidFill>
                  <a:srgbClr val="FF0000"/>
                </a:solidFill>
              </a:rPr>
              <a:t>Minimal Description: </a:t>
            </a:r>
            <a:r>
              <a:rPr lang="en-US" sz="1700" dirty="0">
                <a:solidFill>
                  <a:schemeClr val="accent4"/>
                </a:solidFill>
              </a:rPr>
              <a:t>The description of a test case should be small, one or two lines are normally considered good practice, but it should give the basic overview properly. </a:t>
            </a:r>
          </a:p>
          <a:p>
            <a:pPr lvl="1">
              <a:lnSpc>
                <a:spcPct val="150000"/>
              </a:lnSpc>
              <a:spcBef>
                <a:spcPts val="0"/>
              </a:spcBef>
            </a:pPr>
            <a:r>
              <a:rPr lang="en-US" sz="1700" dirty="0">
                <a:solidFill>
                  <a:srgbClr val="FF0000"/>
                </a:solidFill>
              </a:rPr>
              <a:t>Maximum conditions:</a:t>
            </a:r>
            <a:r>
              <a:rPr lang="en-US" sz="1700" dirty="0">
                <a:solidFill>
                  <a:schemeClr val="accent4"/>
                </a:solidFill>
              </a:rPr>
              <a:t> All kinds of conditions should be taken into consideration while writing a test, increasing the effectiveness. </a:t>
            </a:r>
          </a:p>
          <a:p>
            <a:pPr marL="365125" lvl="1" indent="0">
              <a:buNone/>
            </a:pPr>
            <a:endParaRPr lang="en-US" dirty="0"/>
          </a:p>
          <a:p>
            <a:pPr lvl="2">
              <a:lnSpc>
                <a:spcPct val="150000"/>
              </a:lnSpc>
              <a:spcBef>
                <a:spcPts val="0"/>
              </a:spcBef>
            </a:pPr>
            <a:endParaRPr lang="en-US" sz="1800" dirty="0"/>
          </a:p>
          <a:p>
            <a:pPr lvl="2">
              <a:lnSpc>
                <a:spcPct val="150000"/>
              </a:lnSpc>
              <a:spcBef>
                <a:spcPts val="0"/>
              </a:spcBef>
            </a:pPr>
            <a:endParaRPr lang="en-US" sz="1600" b="0" dirty="0">
              <a:solidFill>
                <a:schemeClr val="tx1"/>
              </a:solidFill>
              <a:latin typeface="+mj-lt"/>
            </a:endParaRPr>
          </a:p>
          <a:p>
            <a:pPr lvl="1">
              <a:lnSpc>
                <a:spcPct val="150000"/>
              </a:lnSpc>
              <a:spcBef>
                <a:spcPts val="0"/>
              </a:spcBef>
            </a:pPr>
            <a:endParaRPr lang="en-US" sz="1800" dirty="0">
              <a:latin typeface="+mj-lt"/>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“Building Test Cases and Plans"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84215661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1600" dirty="0" smtClean="0">
                <a:solidFill>
                  <a:srgbClr val="FF0000"/>
                </a:solidFill>
              </a:rPr>
              <a:t>Best Practice for Writing Test Cases</a:t>
            </a:r>
          </a:p>
          <a:p>
            <a:pPr lvl="1">
              <a:lnSpc>
                <a:spcPct val="150000"/>
              </a:lnSpc>
              <a:spcBef>
                <a:spcPts val="0"/>
              </a:spcBef>
            </a:pPr>
            <a:r>
              <a:rPr lang="en-US" sz="1600" dirty="0" smtClean="0">
                <a:solidFill>
                  <a:srgbClr val="FF0000"/>
                </a:solidFill>
              </a:rPr>
              <a:t>Meeting </a:t>
            </a:r>
            <a:r>
              <a:rPr lang="en-US" sz="1600" dirty="0">
                <a:solidFill>
                  <a:srgbClr val="FF0000"/>
                </a:solidFill>
              </a:rPr>
              <a:t>requirements: </a:t>
            </a:r>
            <a:r>
              <a:rPr lang="en-US" sz="1600" dirty="0">
                <a:solidFill>
                  <a:schemeClr val="accent4"/>
                </a:solidFill>
              </a:rPr>
              <a:t>While writing the test case the client/customer/end-user requirements must be </a:t>
            </a:r>
            <a:r>
              <a:rPr lang="en-US" sz="1600" dirty="0" smtClean="0">
                <a:solidFill>
                  <a:schemeClr val="accent4"/>
                </a:solidFill>
              </a:rPr>
              <a:t>met.</a:t>
            </a:r>
          </a:p>
          <a:p>
            <a:pPr lvl="1">
              <a:lnSpc>
                <a:spcPct val="150000"/>
              </a:lnSpc>
              <a:spcBef>
                <a:spcPts val="0"/>
              </a:spcBef>
            </a:pPr>
            <a:r>
              <a:rPr lang="en-US" sz="1600" dirty="0" smtClean="0">
                <a:solidFill>
                  <a:srgbClr val="FF0000"/>
                </a:solidFill>
              </a:rPr>
              <a:t>Repetitive </a:t>
            </a:r>
            <a:r>
              <a:rPr lang="en-US" sz="1600" dirty="0">
                <a:solidFill>
                  <a:srgbClr val="FF0000"/>
                </a:solidFill>
              </a:rPr>
              <a:t>Results:</a:t>
            </a:r>
            <a:r>
              <a:rPr lang="en-US" sz="1600" dirty="0">
                <a:solidFill>
                  <a:schemeClr val="accent4"/>
                </a:solidFill>
              </a:rPr>
              <a:t> The test case must be written in such a way that it should provide the same result. </a:t>
            </a:r>
            <a:endParaRPr lang="en-US" sz="1600" dirty="0" smtClean="0">
              <a:solidFill>
                <a:schemeClr val="accent4"/>
              </a:solidFill>
            </a:endParaRPr>
          </a:p>
          <a:p>
            <a:pPr lvl="1">
              <a:lnSpc>
                <a:spcPct val="150000"/>
              </a:lnSpc>
              <a:spcBef>
                <a:spcPts val="0"/>
              </a:spcBef>
            </a:pPr>
            <a:r>
              <a:rPr lang="en-US" sz="1600" dirty="0" smtClean="0">
                <a:solidFill>
                  <a:srgbClr val="FF0000"/>
                </a:solidFill>
              </a:rPr>
              <a:t>Different </a:t>
            </a:r>
            <a:r>
              <a:rPr lang="en-US" sz="1600" dirty="0">
                <a:solidFill>
                  <a:srgbClr val="FF0000"/>
                </a:solidFill>
              </a:rPr>
              <a:t>Techniques:</a:t>
            </a:r>
            <a:r>
              <a:rPr lang="en-US" sz="1600" dirty="0">
                <a:solidFill>
                  <a:schemeClr val="accent4"/>
                </a:solidFill>
              </a:rPr>
              <a:t> Sometimes testing all conditions might not be possible but using different testing with different test cases could help to check every aspect of a software. </a:t>
            </a:r>
            <a:endParaRPr lang="en-US" sz="1600" dirty="0" smtClean="0">
              <a:solidFill>
                <a:schemeClr val="accent4"/>
              </a:solidFill>
            </a:endParaRPr>
          </a:p>
          <a:p>
            <a:pPr lvl="1">
              <a:lnSpc>
                <a:spcPct val="150000"/>
              </a:lnSpc>
              <a:spcBef>
                <a:spcPts val="0"/>
              </a:spcBef>
            </a:pPr>
            <a:r>
              <a:rPr lang="en-US" sz="1600" dirty="0" smtClean="0">
                <a:solidFill>
                  <a:srgbClr val="FF0000"/>
                </a:solidFill>
              </a:rPr>
              <a:t>Create </a:t>
            </a:r>
            <a:r>
              <a:rPr lang="en-US" sz="1600" dirty="0">
                <a:solidFill>
                  <a:srgbClr val="FF0000"/>
                </a:solidFill>
              </a:rPr>
              <a:t>test cases with the end user’s perspective</a:t>
            </a:r>
            <a:r>
              <a:rPr lang="en-US" sz="1600" dirty="0">
                <a:solidFill>
                  <a:schemeClr val="accent4"/>
                </a:solidFill>
              </a:rPr>
              <a:t>: Create test cases by keeping end-user in mind and the test cases must meet customer </a:t>
            </a:r>
            <a:r>
              <a:rPr lang="en-US" sz="1600" dirty="0" smtClean="0">
                <a:solidFill>
                  <a:schemeClr val="accent4"/>
                </a:solidFill>
              </a:rPr>
              <a:t>requirements.</a:t>
            </a:r>
          </a:p>
          <a:p>
            <a:pPr lvl="1">
              <a:lnSpc>
                <a:spcPct val="150000"/>
              </a:lnSpc>
              <a:spcBef>
                <a:spcPts val="0"/>
              </a:spcBef>
            </a:pPr>
            <a:r>
              <a:rPr lang="en-US" sz="1600" dirty="0" smtClean="0">
                <a:solidFill>
                  <a:srgbClr val="FF0000"/>
                </a:solidFill>
              </a:rPr>
              <a:t>Use </a:t>
            </a:r>
            <a:r>
              <a:rPr lang="en-US" sz="1600" dirty="0">
                <a:solidFill>
                  <a:srgbClr val="FF0000"/>
                </a:solidFill>
              </a:rPr>
              <a:t>unique Test Case ID: </a:t>
            </a:r>
            <a:r>
              <a:rPr lang="en-US" sz="1600" dirty="0">
                <a:solidFill>
                  <a:schemeClr val="accent4"/>
                </a:solidFill>
              </a:rPr>
              <a:t>It is considered a good practice to use a unique Test Case ID for the test cases following a naming convention for better </a:t>
            </a:r>
            <a:r>
              <a:rPr lang="en-US" sz="1600" dirty="0" smtClean="0">
                <a:solidFill>
                  <a:schemeClr val="accent4"/>
                </a:solidFill>
              </a:rPr>
              <a:t>understanding.</a:t>
            </a:r>
          </a:p>
          <a:p>
            <a:pPr lvl="1">
              <a:lnSpc>
                <a:spcPct val="150000"/>
              </a:lnSpc>
              <a:spcBef>
                <a:spcPts val="0"/>
              </a:spcBef>
            </a:pPr>
            <a:r>
              <a:rPr lang="en-US" sz="1600" dirty="0" smtClean="0">
                <a:solidFill>
                  <a:srgbClr val="FF0000"/>
                </a:solidFill>
              </a:rPr>
              <a:t>Add </a:t>
            </a:r>
            <a:r>
              <a:rPr lang="en-US" sz="1600" dirty="0">
                <a:solidFill>
                  <a:srgbClr val="FF0000"/>
                </a:solidFill>
              </a:rPr>
              <a:t>proper preconditions and </a:t>
            </a:r>
            <a:r>
              <a:rPr lang="en-US" sz="1600" dirty="0" smtClean="0">
                <a:solidFill>
                  <a:srgbClr val="FF0000"/>
                </a:solidFill>
              </a:rPr>
              <a:t>post conditions</a:t>
            </a:r>
            <a:r>
              <a:rPr lang="en-US" sz="1600" dirty="0">
                <a:solidFill>
                  <a:srgbClr val="FF0000"/>
                </a:solidFill>
              </a:rPr>
              <a:t>: </a:t>
            </a:r>
            <a:r>
              <a:rPr lang="en-US" sz="1600" dirty="0">
                <a:solidFill>
                  <a:schemeClr val="accent4"/>
                </a:solidFill>
              </a:rPr>
              <a:t>Preconditions and </a:t>
            </a:r>
            <a:r>
              <a:rPr lang="en-US" sz="1600" dirty="0" smtClean="0">
                <a:solidFill>
                  <a:schemeClr val="accent4"/>
                </a:solidFill>
              </a:rPr>
              <a:t>post conditions </a:t>
            </a:r>
            <a:r>
              <a:rPr lang="en-US" sz="1600" dirty="0">
                <a:solidFill>
                  <a:schemeClr val="accent4"/>
                </a:solidFill>
              </a:rPr>
              <a:t>for the test cases must be mentioned properly and </a:t>
            </a:r>
            <a:r>
              <a:rPr lang="en-US" sz="1600" dirty="0" smtClean="0">
                <a:solidFill>
                  <a:schemeClr val="accent4"/>
                </a:solidFill>
              </a:rPr>
              <a:t>clearly.</a:t>
            </a:r>
          </a:p>
          <a:p>
            <a:pPr lvl="1">
              <a:lnSpc>
                <a:spcPct val="150000"/>
              </a:lnSpc>
              <a:spcBef>
                <a:spcPts val="0"/>
              </a:spcBef>
            </a:pPr>
            <a:r>
              <a:rPr lang="en-US" sz="1600" dirty="0" smtClean="0">
                <a:solidFill>
                  <a:srgbClr val="FF0000"/>
                </a:solidFill>
              </a:rPr>
              <a:t>Test </a:t>
            </a:r>
            <a:r>
              <a:rPr lang="en-US" sz="1600" dirty="0">
                <a:solidFill>
                  <a:srgbClr val="FF0000"/>
                </a:solidFill>
              </a:rPr>
              <a:t>cases should be reusable:</a:t>
            </a:r>
            <a:r>
              <a:rPr lang="en-US" sz="1600" dirty="0">
                <a:solidFill>
                  <a:schemeClr val="accent4"/>
                </a:solidFill>
              </a:rPr>
              <a:t> There are times when the developer updates the code, then the testers need to update the test cases to meet the changing </a:t>
            </a:r>
            <a:r>
              <a:rPr lang="en-US" sz="1600" dirty="0" smtClean="0">
                <a:solidFill>
                  <a:schemeClr val="accent4"/>
                </a:solidFill>
              </a:rPr>
              <a:t>requirements.</a:t>
            </a:r>
          </a:p>
          <a:p>
            <a:pPr lvl="1">
              <a:lnSpc>
                <a:spcPct val="150000"/>
              </a:lnSpc>
              <a:spcBef>
                <a:spcPts val="0"/>
              </a:spcBef>
            </a:pPr>
            <a:r>
              <a:rPr lang="en-US" sz="1600" dirty="0" smtClean="0">
                <a:solidFill>
                  <a:srgbClr val="FF0000"/>
                </a:solidFill>
              </a:rPr>
              <a:t>Specify </a:t>
            </a:r>
            <a:r>
              <a:rPr lang="en-US" sz="1600" dirty="0">
                <a:solidFill>
                  <a:srgbClr val="FF0000"/>
                </a:solidFill>
              </a:rPr>
              <a:t>the exact expected outcome</a:t>
            </a:r>
            <a:r>
              <a:rPr lang="en-US" sz="1600" dirty="0">
                <a:solidFill>
                  <a:schemeClr val="accent4"/>
                </a:solidFill>
              </a:rPr>
              <a:t>: Include the exact expected result, which tells us what will be result of a particular test step.</a:t>
            </a:r>
          </a:p>
          <a:p>
            <a:pPr marL="0" indent="0">
              <a:buNone/>
            </a:pPr>
            <a:endParaRPr lang="en-US" sz="1700" dirty="0">
              <a:solidFill>
                <a:schemeClr val="accent4"/>
              </a:solidFill>
            </a:endParaRPr>
          </a:p>
          <a:p>
            <a:pPr lvl="2">
              <a:lnSpc>
                <a:spcPct val="150000"/>
              </a:lnSpc>
              <a:spcBef>
                <a:spcPts val="0"/>
              </a:spcBef>
            </a:pPr>
            <a:endParaRPr lang="en-US" sz="1700" dirty="0">
              <a:solidFill>
                <a:schemeClr val="accent4"/>
              </a:solidFill>
            </a:endParaRPr>
          </a:p>
          <a:p>
            <a:pPr lvl="2">
              <a:lnSpc>
                <a:spcPct val="150000"/>
              </a:lnSpc>
              <a:spcBef>
                <a:spcPts val="0"/>
              </a:spcBef>
            </a:pPr>
            <a:endParaRPr lang="en-US" sz="1600" b="0" dirty="0">
              <a:solidFill>
                <a:schemeClr val="tx1"/>
              </a:solidFill>
              <a:latin typeface="+mj-lt"/>
            </a:endParaRPr>
          </a:p>
          <a:p>
            <a:pPr lvl="1">
              <a:lnSpc>
                <a:spcPct val="150000"/>
              </a:lnSpc>
              <a:spcBef>
                <a:spcPts val="0"/>
              </a:spcBef>
            </a:pPr>
            <a:endParaRPr lang="en-US" sz="1800" dirty="0">
              <a:latin typeface="+mj-lt"/>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“Building Test Cases and Plans"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344140813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LIRIS">
  <a:themeElements>
    <a:clrScheme name="LIRIS 8">
      <a:dk1>
        <a:srgbClr val="174A7C"/>
      </a:dk1>
      <a:lt1>
        <a:srgbClr val="EDEDF3"/>
      </a:lt1>
      <a:dk2>
        <a:srgbClr val="FFFFFF"/>
      </a:dk2>
      <a:lt2>
        <a:srgbClr val="878EAF"/>
      </a:lt2>
      <a:accent1>
        <a:srgbClr val="007772"/>
      </a:accent1>
      <a:accent2>
        <a:srgbClr val="231F20"/>
      </a:accent2>
      <a:accent3>
        <a:srgbClr val="F4F4F8"/>
      </a:accent3>
      <a:accent4>
        <a:srgbClr val="123E69"/>
      </a:accent4>
      <a:accent5>
        <a:srgbClr val="AABDBC"/>
      </a:accent5>
      <a:accent6>
        <a:srgbClr val="1F1B1C"/>
      </a:accent6>
      <a:hlink>
        <a:srgbClr val="D61353"/>
      </a:hlink>
      <a:folHlink>
        <a:srgbClr val="570050"/>
      </a:folHlink>
    </a:clrScheme>
    <a:fontScheme name="LIRIS">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IRI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IRI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IRI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IRI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IRI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IRIS 6">
        <a:dk1>
          <a:srgbClr val="174A7C"/>
        </a:dk1>
        <a:lt1>
          <a:srgbClr val="EBEBF1"/>
        </a:lt1>
        <a:dk2>
          <a:srgbClr val="00539F"/>
        </a:dk2>
        <a:lt2>
          <a:srgbClr val="878EAF"/>
        </a:lt2>
        <a:accent1>
          <a:srgbClr val="1E613C"/>
        </a:accent1>
        <a:accent2>
          <a:srgbClr val="55004E"/>
        </a:accent2>
        <a:accent3>
          <a:srgbClr val="F3F3F7"/>
        </a:accent3>
        <a:accent4>
          <a:srgbClr val="123E69"/>
        </a:accent4>
        <a:accent5>
          <a:srgbClr val="ABB7AF"/>
        </a:accent5>
        <a:accent6>
          <a:srgbClr val="4C0046"/>
        </a:accent6>
        <a:hlink>
          <a:srgbClr val="C06616"/>
        </a:hlink>
        <a:folHlink>
          <a:srgbClr val="9E0A0F"/>
        </a:folHlink>
      </a:clrScheme>
      <a:clrMap bg1="lt1" tx1="dk1" bg2="lt2" tx2="dk2" accent1="accent1" accent2="accent2" accent3="accent3" accent4="accent4" accent5="accent5" accent6="accent6" hlink="hlink" folHlink="folHlink"/>
    </a:extraClrScheme>
    <a:extraClrScheme>
      <a:clrScheme name="LIRIS 7">
        <a:dk1>
          <a:srgbClr val="174A7C"/>
        </a:dk1>
        <a:lt1>
          <a:srgbClr val="EBEBF1"/>
        </a:lt1>
        <a:dk2>
          <a:srgbClr val="00539F"/>
        </a:dk2>
        <a:lt2>
          <a:srgbClr val="878EAF"/>
        </a:lt2>
        <a:accent1>
          <a:srgbClr val="D60153"/>
        </a:accent1>
        <a:accent2>
          <a:srgbClr val="55004E"/>
        </a:accent2>
        <a:accent3>
          <a:srgbClr val="F3F3F7"/>
        </a:accent3>
        <a:accent4>
          <a:srgbClr val="123E69"/>
        </a:accent4>
        <a:accent5>
          <a:srgbClr val="E8AAB3"/>
        </a:accent5>
        <a:accent6>
          <a:srgbClr val="4C0046"/>
        </a:accent6>
        <a:hlink>
          <a:srgbClr val="C06616"/>
        </a:hlink>
        <a:folHlink>
          <a:srgbClr val="9E0A0F"/>
        </a:folHlink>
      </a:clrScheme>
      <a:clrMap bg1="lt1" tx1="dk1" bg2="lt2" tx2="dk2" accent1="accent1" accent2="accent2" accent3="accent3" accent4="accent4" accent5="accent5" accent6="accent6" hlink="hlink" folHlink="folHlink"/>
    </a:extraClrScheme>
    <a:extraClrScheme>
      <a:clrScheme name="LIRIS 8">
        <a:dk1>
          <a:srgbClr val="174A7C"/>
        </a:dk1>
        <a:lt1>
          <a:srgbClr val="EDEDF3"/>
        </a:lt1>
        <a:dk2>
          <a:srgbClr val="FFFFFF"/>
        </a:dk2>
        <a:lt2>
          <a:srgbClr val="878EAF"/>
        </a:lt2>
        <a:accent1>
          <a:srgbClr val="007772"/>
        </a:accent1>
        <a:accent2>
          <a:srgbClr val="231F20"/>
        </a:accent2>
        <a:accent3>
          <a:srgbClr val="F4F4F8"/>
        </a:accent3>
        <a:accent4>
          <a:srgbClr val="123E69"/>
        </a:accent4>
        <a:accent5>
          <a:srgbClr val="AABDBC"/>
        </a:accent5>
        <a:accent6>
          <a:srgbClr val="1F1B1C"/>
        </a:accent6>
        <a:hlink>
          <a:srgbClr val="D61353"/>
        </a:hlink>
        <a:folHlink>
          <a:srgbClr val="57005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Level</Template>
  <TotalTime>16159</TotalTime>
  <Words>3356</Words>
  <Application>Microsoft Office PowerPoint</Application>
  <PresentationFormat>Custom</PresentationFormat>
  <Paragraphs>599</Paragraphs>
  <Slides>37</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Garamond</vt:lpstr>
      <vt:lpstr>Times</vt:lpstr>
      <vt:lpstr>Times New Roman</vt:lpstr>
      <vt:lpstr>Tinos</vt:lpstr>
      <vt:lpstr>Wingdings</vt:lpstr>
      <vt:lpstr>Wingdings 2</vt:lpstr>
      <vt:lpstr>LIRIS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Private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Pervasive Computing</dc:title>
  <dc:creator>Dejene Ejigu</dc:creator>
  <cp:lastModifiedBy>TOSHIBA</cp:lastModifiedBy>
  <cp:revision>1647</cp:revision>
  <dcterms:created xsi:type="dcterms:W3CDTF">2008-03-29T11:56:03Z</dcterms:created>
  <dcterms:modified xsi:type="dcterms:W3CDTF">2024-01-23T04:12:19Z</dcterms:modified>
</cp:coreProperties>
</file>