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38"/>
  </p:notesMasterIdLst>
  <p:handoutMasterIdLst>
    <p:handoutMasterId r:id="rId39"/>
  </p:handoutMasterIdLst>
  <p:sldIdLst>
    <p:sldId id="468" r:id="rId2"/>
    <p:sldId id="414" r:id="rId3"/>
    <p:sldId id="502" r:id="rId4"/>
    <p:sldId id="503" r:id="rId5"/>
    <p:sldId id="504" r:id="rId6"/>
    <p:sldId id="505" r:id="rId7"/>
    <p:sldId id="506" r:id="rId8"/>
    <p:sldId id="507" r:id="rId9"/>
    <p:sldId id="508" r:id="rId10"/>
    <p:sldId id="509" r:id="rId11"/>
    <p:sldId id="510" r:id="rId12"/>
    <p:sldId id="511" r:id="rId13"/>
    <p:sldId id="512" r:id="rId14"/>
    <p:sldId id="513" r:id="rId15"/>
    <p:sldId id="535" r:id="rId16"/>
    <p:sldId id="536" r:id="rId17"/>
    <p:sldId id="514" r:id="rId18"/>
    <p:sldId id="515" r:id="rId19"/>
    <p:sldId id="516" r:id="rId20"/>
    <p:sldId id="517" r:id="rId21"/>
    <p:sldId id="518" r:id="rId22"/>
    <p:sldId id="519" r:id="rId23"/>
    <p:sldId id="520" r:id="rId24"/>
    <p:sldId id="521" r:id="rId25"/>
    <p:sldId id="489" r:id="rId26"/>
    <p:sldId id="533" r:id="rId27"/>
    <p:sldId id="522" r:id="rId28"/>
    <p:sldId id="523" r:id="rId29"/>
    <p:sldId id="492" r:id="rId30"/>
    <p:sldId id="524" r:id="rId31"/>
    <p:sldId id="525" r:id="rId32"/>
    <p:sldId id="526" r:id="rId33"/>
    <p:sldId id="527" r:id="rId34"/>
    <p:sldId id="528" r:id="rId35"/>
    <p:sldId id="529" r:id="rId36"/>
    <p:sldId id="534" r:id="rId37"/>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7491" autoAdjust="0"/>
  </p:normalViewPr>
  <p:slideViewPr>
    <p:cSldViewPr>
      <p:cViewPr varScale="1">
        <p:scale>
          <a:sx n="67" d="100"/>
          <a:sy n="67" d="100"/>
        </p:scale>
        <p:origin x="61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assertEquals</a:t>
            </a:r>
            <a:r>
              <a:rPr lang="en-US" dirty="0" smtClean="0"/>
              <a:t> is used to perform</a:t>
            </a:r>
            <a:r>
              <a:rPr lang="en-US" baseline="0" dirty="0" smtClean="0"/>
              <a:t> the tests….</a:t>
            </a:r>
            <a:endParaRPr lang="en-IN" dirty="0"/>
          </a:p>
        </p:txBody>
      </p:sp>
      <p:sp>
        <p:nvSpPr>
          <p:cNvPr id="4" name="Slide Number Placeholder 3"/>
          <p:cNvSpPr>
            <a:spLocks noGrp="1"/>
          </p:cNvSpPr>
          <p:nvPr>
            <p:ph type="sldNum" sz="quarter" idx="10"/>
          </p:nvPr>
        </p:nvSpPr>
        <p:spPr/>
        <p:txBody>
          <a:bodyPr/>
          <a:lstStyle/>
          <a:p>
            <a:fld id="{BFBDFE6C-16ED-4C8B-85CD-F78D89628972}" type="slidenum">
              <a:rPr lang="en-IN" smtClean="0"/>
              <a:t>25</a:t>
            </a:fld>
            <a:endParaRPr lang="en-IN"/>
          </a:p>
        </p:txBody>
      </p:sp>
    </p:spTree>
    <p:extLst>
      <p:ext uri="{BB962C8B-B14F-4D97-AF65-F5344CB8AC3E}">
        <p14:creationId xmlns:p14="http://schemas.microsoft.com/office/powerpoint/2010/main" val="308731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assertEquals</a:t>
            </a:r>
            <a:r>
              <a:rPr lang="en-US" dirty="0" smtClean="0"/>
              <a:t> is used to perform</a:t>
            </a:r>
            <a:r>
              <a:rPr lang="en-US" baseline="0" dirty="0" smtClean="0"/>
              <a:t> the tests….</a:t>
            </a:r>
            <a:endParaRPr lang="en-IN" dirty="0"/>
          </a:p>
        </p:txBody>
      </p:sp>
      <p:sp>
        <p:nvSpPr>
          <p:cNvPr id="4" name="Slide Number Placeholder 3"/>
          <p:cNvSpPr>
            <a:spLocks noGrp="1"/>
          </p:cNvSpPr>
          <p:nvPr>
            <p:ph type="sldNum" sz="quarter" idx="10"/>
          </p:nvPr>
        </p:nvSpPr>
        <p:spPr/>
        <p:txBody>
          <a:bodyPr/>
          <a:lstStyle/>
          <a:p>
            <a:fld id="{BFBDFE6C-16ED-4C8B-85CD-F78D89628972}" type="slidenum">
              <a:rPr lang="en-IN" smtClean="0"/>
              <a:t>26</a:t>
            </a:fld>
            <a:endParaRPr lang="en-IN"/>
          </a:p>
        </p:txBody>
      </p:sp>
    </p:spTree>
    <p:extLst>
      <p:ext uri="{BB962C8B-B14F-4D97-AF65-F5344CB8AC3E}">
        <p14:creationId xmlns:p14="http://schemas.microsoft.com/office/powerpoint/2010/main" val="330516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uru99.com/create-junit-test-suite.html" TargetMode="External"/><Relationship Id="rId2" Type="http://schemas.openxmlformats.org/officeDocument/2006/relationships/hyperlink" Target="https://www.javatpoint.com/junit-tutoria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tutorialspoint.com/junit/junit_suite_test.htm"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856714"/>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sz="3600" b="1" dirty="0" smtClean="0">
              <a:solidFill>
                <a:srgbClr val="000000"/>
              </a:solidFill>
              <a:latin typeface="Times New Roman" panose="02020603050405020304" pitchFamily="18" charset="0"/>
            </a:endParaRPr>
          </a:p>
          <a:p>
            <a:pPr algn="ctr" fontAlgn="auto">
              <a:lnSpc>
                <a:spcPct val="90000"/>
              </a:lnSpc>
              <a:spcAft>
                <a:spcPts val="0"/>
              </a:spcAft>
              <a:defRPr/>
            </a:pPr>
            <a:r>
              <a:rPr lang="en-US" sz="3400" b="1" dirty="0">
                <a:latin typeface="Times New Roman" panose="02020603050405020304" pitchFamily="18" charset="0"/>
                <a:ea typeface="+mj-ea"/>
                <a:cs typeface="Times New Roman" panose="02020603050405020304" pitchFamily="18" charset="0"/>
              </a:rPr>
              <a:t>Module 6. Debugging Technique and Tools </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PhD.</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u="sng" dirty="0" smtClean="0">
                <a:solidFill>
                  <a:srgbClr val="FF0000"/>
                </a:solidFill>
              </a:rPr>
              <a:t>Debugging</a:t>
            </a:r>
            <a:r>
              <a:rPr lang="en-US" sz="2000" u="sng" dirty="0">
                <a:solidFill>
                  <a:srgbClr val="FF0000"/>
                </a:solidFill>
              </a:rPr>
              <a:t> </a:t>
            </a:r>
            <a:r>
              <a:rPr lang="en-US" sz="2000" u="sng" dirty="0" smtClean="0">
                <a:solidFill>
                  <a:srgbClr val="FF0000"/>
                </a:solidFill>
              </a:rPr>
              <a:t>Software</a:t>
            </a:r>
            <a:endParaRPr lang="en-IN" sz="2000" u="sng" dirty="0" smtClean="0">
              <a:solidFill>
                <a:srgbClr val="FF0000"/>
              </a:solidFill>
            </a:endParaRPr>
          </a:p>
          <a:p>
            <a:pPr lvl="1">
              <a:lnSpc>
                <a:spcPct val="150000"/>
              </a:lnSpc>
              <a:spcBef>
                <a:spcPts val="0"/>
              </a:spcBef>
            </a:pPr>
            <a:r>
              <a:rPr lang="en-US" sz="2000" dirty="0" smtClean="0">
                <a:ea typeface="+mn-ea"/>
                <a:cs typeface="+mn-cs"/>
              </a:rPr>
              <a:t>This </a:t>
            </a:r>
            <a:r>
              <a:rPr lang="en-US" sz="2000" dirty="0">
                <a:ea typeface="+mn-ea"/>
                <a:cs typeface="+mn-cs"/>
              </a:rPr>
              <a:t>software plays a vital role in the software development process. Software developers use it to find the bugs, analyze the bugs and enhance the quality and performance of the software. The process of resolving the bugs using manual debugging is very tough and time-consuming. We need to understand the program, it’s working, and the causes of errors by creating breakpoints.</a:t>
            </a:r>
          </a:p>
          <a:p>
            <a:pPr lvl="1">
              <a:lnSpc>
                <a:spcPct val="150000"/>
              </a:lnSpc>
              <a:spcBef>
                <a:spcPts val="0"/>
              </a:spcBef>
            </a:pPr>
            <a:r>
              <a:rPr lang="en-US" sz="2000" dirty="0">
                <a:ea typeface="+mn-ea"/>
                <a:cs typeface="+mn-cs"/>
              </a:rPr>
              <a:t>As soon as the code is written, the code is combined with other stages of programming to form a new software product. Several strategies like unit tests, code reviews, and pair programming are used to debug the large program (contains thousands of lines of code). The standard debugger tool or the debug mode of the Integral Development Environment (IDE) helps determine the code’s logging and error messages.</a:t>
            </a:r>
          </a:p>
          <a:p>
            <a:pPr lvl="1">
              <a:lnSpc>
                <a:spcPct val="150000"/>
              </a:lnSpc>
              <a:spcBef>
                <a:spcPts val="0"/>
              </a:spcBef>
            </a:pPr>
            <a:endParaRPr lang="en-US" sz="2000" dirty="0" smtClean="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smtClean="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179650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400" u="sng" dirty="0" smtClean="0">
                <a:solidFill>
                  <a:srgbClr val="FF0000"/>
                </a:solidFill>
              </a:rPr>
              <a:t>Debugging</a:t>
            </a:r>
            <a:r>
              <a:rPr lang="en-US" sz="2400" u="sng" dirty="0">
                <a:solidFill>
                  <a:srgbClr val="FF0000"/>
                </a:solidFill>
              </a:rPr>
              <a:t> </a:t>
            </a:r>
            <a:r>
              <a:rPr lang="en-US" sz="2400" u="sng" dirty="0" smtClean="0">
                <a:solidFill>
                  <a:srgbClr val="FF0000"/>
                </a:solidFill>
              </a:rPr>
              <a:t>Techniques</a:t>
            </a:r>
            <a:endParaRPr lang="en-IN" sz="2400" u="sng" dirty="0" smtClean="0">
              <a:solidFill>
                <a:srgbClr val="FF0000"/>
              </a:solidFill>
            </a:endParaRPr>
          </a:p>
          <a:p>
            <a:pPr lvl="1">
              <a:lnSpc>
                <a:spcPct val="150000"/>
              </a:lnSpc>
              <a:spcBef>
                <a:spcPts val="0"/>
              </a:spcBef>
            </a:pPr>
            <a:r>
              <a:rPr lang="en-US" sz="2400" dirty="0" smtClean="0">
                <a:ea typeface="+mn-ea"/>
                <a:cs typeface="+mn-cs"/>
              </a:rPr>
              <a:t>To </a:t>
            </a:r>
            <a:r>
              <a:rPr lang="en-US" sz="2400" dirty="0">
                <a:ea typeface="+mn-ea"/>
                <a:cs typeface="+mn-cs"/>
              </a:rPr>
              <a:t>perform the debugging process easily and efficiently, it is necessary to follow some techniques. The most commonly used debugging strategies are:-</a:t>
            </a:r>
          </a:p>
          <a:p>
            <a:pPr lvl="2">
              <a:lnSpc>
                <a:spcPct val="150000"/>
              </a:lnSpc>
              <a:spcBef>
                <a:spcPts val="0"/>
              </a:spcBef>
            </a:pPr>
            <a:r>
              <a:rPr lang="en-US" sz="2400" dirty="0">
                <a:ea typeface="+mn-ea"/>
                <a:cs typeface="+mn-cs"/>
              </a:rPr>
              <a:t>Debugging by brute force</a:t>
            </a:r>
          </a:p>
          <a:p>
            <a:pPr lvl="2">
              <a:lnSpc>
                <a:spcPct val="150000"/>
              </a:lnSpc>
              <a:spcBef>
                <a:spcPts val="0"/>
              </a:spcBef>
            </a:pPr>
            <a:r>
              <a:rPr lang="en-US" sz="2400" dirty="0">
                <a:ea typeface="+mn-ea"/>
                <a:cs typeface="+mn-cs"/>
              </a:rPr>
              <a:t>Induction strategy</a:t>
            </a:r>
          </a:p>
          <a:p>
            <a:pPr lvl="2">
              <a:lnSpc>
                <a:spcPct val="150000"/>
              </a:lnSpc>
              <a:spcBef>
                <a:spcPts val="0"/>
              </a:spcBef>
            </a:pPr>
            <a:r>
              <a:rPr lang="en-US" sz="2400" dirty="0">
                <a:ea typeface="+mn-ea"/>
                <a:cs typeface="+mn-cs"/>
              </a:rPr>
              <a:t>Deduction strategy</a:t>
            </a:r>
          </a:p>
          <a:p>
            <a:pPr lvl="2">
              <a:lnSpc>
                <a:spcPct val="150000"/>
              </a:lnSpc>
              <a:spcBef>
                <a:spcPts val="0"/>
              </a:spcBef>
            </a:pPr>
            <a:r>
              <a:rPr lang="en-US" sz="2400" dirty="0">
                <a:ea typeface="+mn-ea"/>
                <a:cs typeface="+mn-cs"/>
              </a:rPr>
              <a:t>Backtracking strategy and</a:t>
            </a:r>
          </a:p>
          <a:p>
            <a:pPr lvl="2">
              <a:lnSpc>
                <a:spcPct val="150000"/>
              </a:lnSpc>
              <a:spcBef>
                <a:spcPts val="0"/>
              </a:spcBef>
            </a:pPr>
            <a:r>
              <a:rPr lang="en-US" sz="2400" dirty="0">
                <a:ea typeface="+mn-ea"/>
                <a:cs typeface="+mn-cs"/>
              </a:rPr>
              <a:t>Debugging by testing.</a:t>
            </a:r>
          </a:p>
          <a:p>
            <a:pPr lvl="1">
              <a:lnSpc>
                <a:spcPct val="150000"/>
              </a:lnSpc>
              <a:spcBef>
                <a:spcPts val="0"/>
              </a:spcBef>
            </a:pPr>
            <a:endParaRPr lang="en-US" sz="2000" dirty="0" smtClean="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smtClean="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963772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u="sng" dirty="0" smtClean="0">
                <a:solidFill>
                  <a:srgbClr val="FF0000"/>
                </a:solidFill>
              </a:rPr>
              <a:t>Debugging</a:t>
            </a:r>
            <a:r>
              <a:rPr lang="en-US" sz="2200" u="sng" dirty="0">
                <a:solidFill>
                  <a:srgbClr val="FF0000"/>
                </a:solidFill>
              </a:rPr>
              <a:t> </a:t>
            </a:r>
            <a:r>
              <a:rPr lang="en-US" sz="2200" u="sng" dirty="0" smtClean="0">
                <a:solidFill>
                  <a:srgbClr val="FF0000"/>
                </a:solidFill>
              </a:rPr>
              <a:t>Tools</a:t>
            </a:r>
            <a:endParaRPr lang="en-IN" sz="2200" u="sng" dirty="0" smtClean="0">
              <a:solidFill>
                <a:srgbClr val="FF0000"/>
              </a:solidFill>
            </a:endParaRPr>
          </a:p>
          <a:p>
            <a:pPr lvl="1">
              <a:lnSpc>
                <a:spcPct val="150000"/>
              </a:lnSpc>
              <a:spcBef>
                <a:spcPts val="0"/>
              </a:spcBef>
            </a:pPr>
            <a:r>
              <a:rPr lang="en-US" sz="2200" dirty="0" smtClean="0">
                <a:ea typeface="+mn-ea"/>
                <a:cs typeface="+mn-cs"/>
              </a:rPr>
              <a:t>The </a:t>
            </a:r>
            <a:r>
              <a:rPr lang="en-US" sz="2200" dirty="0">
                <a:ea typeface="+mn-ea"/>
                <a:cs typeface="+mn-cs"/>
              </a:rPr>
              <a:t>debugging tool can be understood as a computer program that is used to test and debug several other programs. Presently, there are many public domain software such as </a:t>
            </a:r>
            <a:r>
              <a:rPr lang="en-US" sz="2200" dirty="0" err="1">
                <a:ea typeface="+mn-ea"/>
                <a:cs typeface="+mn-cs"/>
              </a:rPr>
              <a:t>gdb</a:t>
            </a:r>
            <a:r>
              <a:rPr lang="en-US" sz="2200" dirty="0">
                <a:ea typeface="+mn-ea"/>
                <a:cs typeface="+mn-cs"/>
              </a:rPr>
              <a:t> and </a:t>
            </a:r>
            <a:r>
              <a:rPr lang="en-US" sz="2200" dirty="0" err="1">
                <a:ea typeface="+mn-ea"/>
                <a:cs typeface="+mn-cs"/>
              </a:rPr>
              <a:t>dbx</a:t>
            </a:r>
            <a:r>
              <a:rPr lang="en-US" sz="2200" dirty="0">
                <a:ea typeface="+mn-ea"/>
                <a:cs typeface="+mn-cs"/>
              </a:rPr>
              <a:t> in the market, which can be utilized for debugging. These software offers console-based command-line interfaces. Some of the automated debugging tools include code-based tracers, profilers, interpreters, etc.</a:t>
            </a:r>
          </a:p>
          <a:p>
            <a:pPr lvl="1">
              <a:lnSpc>
                <a:spcPct val="150000"/>
              </a:lnSpc>
              <a:spcBef>
                <a:spcPts val="0"/>
              </a:spcBef>
            </a:pPr>
            <a:r>
              <a:rPr lang="en-US" sz="2200" dirty="0">
                <a:ea typeface="+mn-ea"/>
                <a:cs typeface="+mn-cs"/>
              </a:rPr>
              <a:t>Here is a list of some of the widely used debuggers:</a:t>
            </a:r>
          </a:p>
          <a:p>
            <a:pPr lvl="2">
              <a:lnSpc>
                <a:spcPct val="150000"/>
              </a:lnSpc>
              <a:spcBef>
                <a:spcPts val="0"/>
              </a:spcBef>
            </a:pPr>
            <a:r>
              <a:rPr lang="en-US" sz="2200" dirty="0">
                <a:ea typeface="+mn-ea"/>
                <a:cs typeface="+mn-cs"/>
              </a:rPr>
              <a:t>Radare2</a:t>
            </a:r>
          </a:p>
          <a:p>
            <a:pPr lvl="2">
              <a:lnSpc>
                <a:spcPct val="150000"/>
              </a:lnSpc>
              <a:spcBef>
                <a:spcPts val="0"/>
              </a:spcBef>
            </a:pPr>
            <a:r>
              <a:rPr lang="en-US" sz="2200" dirty="0" err="1">
                <a:ea typeface="+mn-ea"/>
                <a:cs typeface="+mn-cs"/>
              </a:rPr>
              <a:t>WinDbg</a:t>
            </a:r>
            <a:endParaRPr lang="en-US" sz="2200" dirty="0">
              <a:ea typeface="+mn-ea"/>
              <a:cs typeface="+mn-cs"/>
            </a:endParaRPr>
          </a:p>
          <a:p>
            <a:pPr lvl="2">
              <a:lnSpc>
                <a:spcPct val="150000"/>
              </a:lnSpc>
              <a:spcBef>
                <a:spcPts val="0"/>
              </a:spcBef>
            </a:pPr>
            <a:r>
              <a:rPr lang="en-US" sz="2200" dirty="0" err="1">
                <a:ea typeface="+mn-ea"/>
                <a:cs typeface="+mn-cs"/>
              </a:rPr>
              <a:t>Valgrind</a:t>
            </a:r>
            <a:endParaRPr lang="en-US" sz="2200" dirty="0">
              <a:ea typeface="+mn-ea"/>
              <a:cs typeface="+mn-cs"/>
            </a:endParaRPr>
          </a:p>
          <a:p>
            <a:pPr lvl="1">
              <a:lnSpc>
                <a:spcPct val="150000"/>
              </a:lnSpc>
              <a:spcBef>
                <a:spcPts val="0"/>
              </a:spcBef>
            </a:pPr>
            <a:endParaRPr lang="en-US" sz="2400" dirty="0">
              <a:ea typeface="+mn-ea"/>
              <a:cs typeface="+mn-cs"/>
            </a:endParaRPr>
          </a:p>
          <a:p>
            <a:pPr lvl="1">
              <a:lnSpc>
                <a:spcPct val="150000"/>
              </a:lnSpc>
              <a:spcBef>
                <a:spcPts val="0"/>
              </a:spcBef>
            </a:pPr>
            <a:endParaRPr lang="en-US" sz="2400" dirty="0">
              <a:ea typeface="+mn-ea"/>
              <a:cs typeface="+mn-cs"/>
            </a:endParaRPr>
          </a:p>
          <a:p>
            <a:pPr lvl="1">
              <a:lnSpc>
                <a:spcPct val="150000"/>
              </a:lnSpc>
              <a:spcBef>
                <a:spcPts val="0"/>
              </a:spcBef>
            </a:pPr>
            <a:endParaRPr lang="en-US" sz="2400" dirty="0">
              <a:ea typeface="+mn-ea"/>
              <a:cs typeface="+mn-cs"/>
            </a:endParaRPr>
          </a:p>
          <a:p>
            <a:pPr lvl="1">
              <a:lnSpc>
                <a:spcPct val="150000"/>
              </a:lnSpc>
              <a:spcBef>
                <a:spcPts val="0"/>
              </a:spcBef>
            </a:pPr>
            <a:endParaRPr lang="en-US"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2126693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u="sng" dirty="0" smtClean="0">
                <a:solidFill>
                  <a:srgbClr val="FF0000"/>
                </a:solidFill>
              </a:rPr>
              <a:t>Debugging</a:t>
            </a:r>
            <a:r>
              <a:rPr lang="en-US" sz="1800" u="sng" dirty="0">
                <a:solidFill>
                  <a:srgbClr val="FF0000"/>
                </a:solidFill>
              </a:rPr>
              <a:t> </a:t>
            </a:r>
            <a:r>
              <a:rPr lang="en-US" sz="1800" u="sng" dirty="0" smtClean="0">
                <a:solidFill>
                  <a:srgbClr val="FF0000"/>
                </a:solidFill>
              </a:rPr>
              <a:t>Tools</a:t>
            </a:r>
            <a:endParaRPr lang="en-IN" sz="1800" u="sng" dirty="0" smtClean="0">
              <a:solidFill>
                <a:srgbClr val="FF0000"/>
              </a:solidFill>
            </a:endParaRPr>
          </a:p>
          <a:p>
            <a:pPr lvl="1">
              <a:lnSpc>
                <a:spcPct val="150000"/>
              </a:lnSpc>
              <a:spcBef>
                <a:spcPts val="0"/>
              </a:spcBef>
            </a:pPr>
            <a:r>
              <a:rPr lang="en-US" sz="1800" dirty="0" smtClean="0">
                <a:solidFill>
                  <a:srgbClr val="FF0000"/>
                </a:solidFill>
                <a:effectLst>
                  <a:outerShdw blurRad="38100" dist="38100" dir="2700000" algn="tl">
                    <a:srgbClr val="000000">
                      <a:alpha val="43137"/>
                    </a:srgbClr>
                  </a:outerShdw>
                </a:effectLst>
                <a:ea typeface="+mn-ea"/>
                <a:cs typeface="+mn-cs"/>
              </a:rPr>
              <a:t>Radare2</a:t>
            </a:r>
            <a:r>
              <a:rPr lang="en-US" sz="1800" dirty="0" smtClean="0">
                <a:ea typeface="+mn-ea"/>
                <a:cs typeface="+mn-cs"/>
              </a:rPr>
              <a:t> </a:t>
            </a:r>
            <a:r>
              <a:rPr lang="en-US" sz="1800" dirty="0">
                <a:ea typeface="+mn-ea"/>
                <a:cs typeface="+mn-cs"/>
              </a:rPr>
              <a:t>is known for its reverse engineering framework as well as binary analysis. It is made up of a small set of utilities, either utilized altogether or independently from the command line. It is also known as </a:t>
            </a:r>
            <a:r>
              <a:rPr lang="en-US" sz="1800" dirty="0" smtClean="0">
                <a:ea typeface="+mn-ea"/>
                <a:cs typeface="+mn-cs"/>
              </a:rPr>
              <a:t>r2. It </a:t>
            </a:r>
            <a:r>
              <a:rPr lang="en-US" sz="1800" dirty="0">
                <a:ea typeface="+mn-ea"/>
                <a:cs typeface="+mn-cs"/>
              </a:rPr>
              <a:t>is constructed around disassembler for computer software for generating assembly language source code from machine-executable code. It can support a wide range of executable formats for distinct architectures of processors and operating systems.</a:t>
            </a:r>
          </a:p>
          <a:p>
            <a:pPr lvl="1">
              <a:lnSpc>
                <a:spcPct val="150000"/>
              </a:lnSpc>
              <a:spcBef>
                <a:spcPts val="0"/>
              </a:spcBef>
            </a:pPr>
            <a:r>
              <a:rPr lang="en-US" sz="1800" u="sng" dirty="0" err="1">
                <a:solidFill>
                  <a:srgbClr val="FF0000"/>
                </a:solidFill>
                <a:effectLst>
                  <a:outerShdw blurRad="38100" dist="38100" dir="2700000" algn="tl">
                    <a:srgbClr val="000000">
                      <a:alpha val="43137"/>
                    </a:srgbClr>
                  </a:outerShdw>
                </a:effectLst>
                <a:ea typeface="+mn-ea"/>
                <a:cs typeface="+mn-cs"/>
              </a:rPr>
              <a:t>WinDbg</a:t>
            </a:r>
            <a:r>
              <a:rPr lang="en-US" sz="1800" dirty="0">
                <a:ea typeface="+mn-ea"/>
                <a:cs typeface="+mn-cs"/>
              </a:rPr>
              <a:t> is a multipurpose debugging tool designed for Microsoft Windows operating system. This tool can be used to debug the memory dumps created just after the Blue Screen of Death that further arises when a bug check is issued. Besides, it is also helpful in debugging the user-mode crash dumps, which is why it is called post-mortem debugging.</a:t>
            </a:r>
          </a:p>
          <a:p>
            <a:pPr lvl="1">
              <a:lnSpc>
                <a:spcPct val="150000"/>
              </a:lnSpc>
              <a:spcBef>
                <a:spcPts val="0"/>
              </a:spcBef>
            </a:pPr>
            <a:r>
              <a:rPr lang="en-US" sz="1800" u="sng" dirty="0">
                <a:solidFill>
                  <a:srgbClr val="FF0000"/>
                </a:solidFill>
                <a:effectLst>
                  <a:outerShdw blurRad="38100" dist="38100" dir="2700000" algn="tl">
                    <a:srgbClr val="000000">
                      <a:alpha val="43137"/>
                    </a:srgbClr>
                  </a:outerShdw>
                </a:effectLst>
                <a:ea typeface="+mn-ea"/>
                <a:cs typeface="+mn-cs"/>
              </a:rPr>
              <a:t>The </a:t>
            </a:r>
            <a:r>
              <a:rPr lang="en-US" sz="1800" u="sng" dirty="0" err="1">
                <a:solidFill>
                  <a:srgbClr val="FF0000"/>
                </a:solidFill>
                <a:effectLst>
                  <a:outerShdw blurRad="38100" dist="38100" dir="2700000" algn="tl">
                    <a:srgbClr val="000000">
                      <a:alpha val="43137"/>
                    </a:srgbClr>
                  </a:outerShdw>
                </a:effectLst>
                <a:ea typeface="+mn-ea"/>
                <a:cs typeface="+mn-cs"/>
              </a:rPr>
              <a:t>Valgrind</a:t>
            </a:r>
            <a:r>
              <a:rPr lang="en-US" sz="1800" u="sng" dirty="0">
                <a:solidFill>
                  <a:srgbClr val="FF0000"/>
                </a:solidFill>
                <a:effectLst>
                  <a:outerShdw blurRad="38100" dist="38100" dir="2700000" algn="tl">
                    <a:srgbClr val="000000">
                      <a:alpha val="43137"/>
                    </a:srgbClr>
                  </a:outerShdw>
                </a:effectLst>
                <a:ea typeface="+mn-ea"/>
                <a:cs typeface="+mn-cs"/>
              </a:rPr>
              <a:t> </a:t>
            </a:r>
            <a:r>
              <a:rPr lang="en-US" sz="1800" dirty="0">
                <a:ea typeface="+mn-ea"/>
                <a:cs typeface="+mn-cs"/>
              </a:rPr>
              <a:t>exist as a tool suite that offers several debugging and profiling tools to facilitate users in making faster and accurate program. </a:t>
            </a:r>
            <a:r>
              <a:rPr lang="en-US" sz="1800" dirty="0" err="1">
                <a:ea typeface="+mn-ea"/>
                <a:cs typeface="+mn-cs"/>
              </a:rPr>
              <a:t>Memcheck</a:t>
            </a:r>
            <a:r>
              <a:rPr lang="en-US" sz="1800" dirty="0">
                <a:ea typeface="+mn-ea"/>
                <a:cs typeface="+mn-cs"/>
              </a:rPr>
              <a:t> is one of its most popular tools, which can successfully detect memory-related errors caused in C and C++ programs as it may crash the program and result in unpredictable behavior.</a:t>
            </a: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22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522115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u="sng" dirty="0" smtClean="0">
                <a:solidFill>
                  <a:srgbClr val="FF0000"/>
                </a:solidFill>
              </a:rPr>
              <a:t>Tracing</a:t>
            </a:r>
            <a:endParaRPr lang="en-IN" sz="1800" u="sng" dirty="0" smtClean="0">
              <a:solidFill>
                <a:srgbClr val="FF0000"/>
              </a:solidFill>
            </a:endParaRPr>
          </a:p>
          <a:p>
            <a:pPr lvl="1">
              <a:lnSpc>
                <a:spcPct val="150000"/>
              </a:lnSpc>
              <a:spcBef>
                <a:spcPts val="0"/>
              </a:spcBef>
            </a:pPr>
            <a:r>
              <a:rPr lang="en-US" sz="1800" dirty="0" smtClean="0">
                <a:ea typeface="+mn-ea"/>
                <a:cs typeface="+mn-cs"/>
              </a:rPr>
              <a:t>One </a:t>
            </a:r>
            <a:r>
              <a:rPr lang="en-US" sz="1800" dirty="0">
                <a:ea typeface="+mn-ea"/>
                <a:cs typeface="+mn-cs"/>
              </a:rPr>
              <a:t>technique that monitors software in real-time debugging is known as "tracing," which involves a specialized use of logging to record information about a program's execution. Programmers typically use this information to diagnose common problems with software and applications. Tracing is a cross-cutting concern, meaning it involves aspects of a program that can affect other parts of the same system and, in turn, provides detailed information of the program as it's executed.</a:t>
            </a:r>
          </a:p>
          <a:p>
            <a:pPr lvl="1">
              <a:lnSpc>
                <a:spcPct val="150000"/>
              </a:lnSpc>
              <a:spcBef>
                <a:spcPts val="0"/>
              </a:spcBef>
            </a:pPr>
            <a:r>
              <a:rPr lang="en-US" sz="1800" dirty="0">
                <a:ea typeface="+mn-ea"/>
                <a:cs typeface="+mn-cs"/>
              </a:rPr>
              <a:t>With debug and trace, programmers are able to monitor the application for errors and exceptions without the need for an integrated development environment (IDE). In debug mode, a compiler inserts debugging code inside the executable. Because the debugging code is part of the executable, it runs on the same thread as the code. As a result, it doesn’t provide the same efficiency of the code.</a:t>
            </a:r>
          </a:p>
          <a:p>
            <a:pPr lvl="1">
              <a:lnSpc>
                <a:spcPct val="150000"/>
              </a:lnSpc>
              <a:spcBef>
                <a:spcPts val="0"/>
              </a:spcBef>
            </a:pPr>
            <a:r>
              <a:rPr lang="en-US" sz="1800" dirty="0">
                <a:ea typeface="+mn-ea"/>
                <a:cs typeface="+mn-cs"/>
              </a:rPr>
              <a:t>Trace works in both debug and logging mode, recording events as they occur in real-time. The main advantage of using trace over debugging is to do a performance analysis, which can't be accomplished on the debugging end.</a:t>
            </a: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22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0249167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u="sng" dirty="0" smtClean="0">
                <a:solidFill>
                  <a:srgbClr val="FF0000"/>
                </a:solidFill>
              </a:rPr>
              <a:t>Automation Testing</a:t>
            </a:r>
            <a:endParaRPr lang="en-IN" sz="2000" u="sng" dirty="0" smtClean="0">
              <a:solidFill>
                <a:srgbClr val="FF0000"/>
              </a:solidFill>
            </a:endParaRPr>
          </a:p>
          <a:p>
            <a:pPr lvl="1">
              <a:lnSpc>
                <a:spcPct val="150000"/>
              </a:lnSpc>
              <a:spcBef>
                <a:spcPts val="0"/>
              </a:spcBef>
            </a:pPr>
            <a:r>
              <a:rPr lang="en-US" sz="2000" dirty="0" smtClean="0"/>
              <a:t>Automation </a:t>
            </a:r>
            <a:r>
              <a:rPr lang="en-US" sz="2000" dirty="0"/>
              <a:t>testing uses the specialized tools to automate the execution of manually designed test cases without any human intervention. </a:t>
            </a:r>
            <a:endParaRPr lang="en-US" sz="2000" dirty="0" smtClean="0"/>
          </a:p>
          <a:p>
            <a:pPr lvl="1">
              <a:lnSpc>
                <a:spcPct val="150000"/>
              </a:lnSpc>
              <a:spcBef>
                <a:spcPts val="0"/>
              </a:spcBef>
            </a:pPr>
            <a:r>
              <a:rPr lang="en-US" sz="2000" dirty="0" smtClean="0"/>
              <a:t>Automation </a:t>
            </a:r>
            <a:r>
              <a:rPr lang="en-US" sz="2000" dirty="0"/>
              <a:t>testing tools can access the test data, controls the execution of tests and compares the actual result against the expected result. Consequently, generating detailed test reports of the system under </a:t>
            </a:r>
            <a:r>
              <a:rPr lang="en-US" sz="2000" dirty="0" smtClean="0"/>
              <a:t>test.</a:t>
            </a:r>
          </a:p>
          <a:p>
            <a:pPr lvl="1">
              <a:lnSpc>
                <a:spcPct val="150000"/>
              </a:lnSpc>
              <a:spcBef>
                <a:spcPts val="0"/>
              </a:spcBef>
            </a:pPr>
            <a:r>
              <a:rPr lang="en-US" sz="2000" dirty="0" smtClean="0"/>
              <a:t>Automation </a:t>
            </a:r>
            <a:r>
              <a:rPr lang="en-US" sz="2000" dirty="0"/>
              <a:t>testing covers both functional and performance test on an application.</a:t>
            </a:r>
          </a:p>
          <a:p>
            <a:pPr lvl="1">
              <a:lnSpc>
                <a:spcPct val="150000"/>
              </a:lnSpc>
              <a:spcBef>
                <a:spcPts val="0"/>
              </a:spcBef>
            </a:pPr>
            <a:endParaRPr lang="en-IN" sz="2000" dirty="0"/>
          </a:p>
          <a:p>
            <a:pPr lvl="1">
              <a:lnSpc>
                <a:spcPct val="150000"/>
              </a:lnSpc>
              <a:spcBef>
                <a:spcPts val="0"/>
              </a:spcBef>
            </a:pPr>
            <a:endParaRPr lang="en-US"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7160903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u="sng" dirty="0" smtClean="0">
                <a:solidFill>
                  <a:srgbClr val="FF0000"/>
                </a:solidFill>
              </a:rPr>
              <a:t>Automation Testing</a:t>
            </a:r>
            <a:endParaRPr lang="en-IN" sz="1800" u="sng" dirty="0" smtClean="0">
              <a:solidFill>
                <a:srgbClr val="FF0000"/>
              </a:solidFill>
            </a:endParaRPr>
          </a:p>
          <a:p>
            <a:pPr lvl="1">
              <a:lnSpc>
                <a:spcPct val="150000"/>
              </a:lnSpc>
              <a:spcBef>
                <a:spcPts val="0"/>
              </a:spcBef>
            </a:pPr>
            <a:r>
              <a:rPr lang="en-US" sz="1800" dirty="0" smtClean="0"/>
              <a:t>Automation </a:t>
            </a:r>
            <a:r>
              <a:rPr lang="en-US" sz="1800" dirty="0"/>
              <a:t>Testing tools which are used for functional automation:</a:t>
            </a:r>
          </a:p>
          <a:p>
            <a:pPr lvl="2">
              <a:lnSpc>
                <a:spcPct val="150000"/>
              </a:lnSpc>
              <a:spcBef>
                <a:spcPts val="0"/>
              </a:spcBef>
            </a:pPr>
            <a:r>
              <a:rPr lang="en-US" sz="1800" dirty="0"/>
              <a:t>Quick Test Professional, provided by HP.</a:t>
            </a:r>
          </a:p>
          <a:p>
            <a:pPr lvl="2">
              <a:lnSpc>
                <a:spcPct val="150000"/>
              </a:lnSpc>
              <a:spcBef>
                <a:spcPts val="0"/>
              </a:spcBef>
            </a:pPr>
            <a:r>
              <a:rPr lang="en-US" sz="1800" dirty="0"/>
              <a:t>Rational Robot, provided by IBM.</a:t>
            </a:r>
          </a:p>
          <a:p>
            <a:pPr lvl="2">
              <a:lnSpc>
                <a:spcPct val="150000"/>
              </a:lnSpc>
              <a:spcBef>
                <a:spcPts val="0"/>
              </a:spcBef>
            </a:pPr>
            <a:r>
              <a:rPr lang="en-US" sz="1800" dirty="0"/>
              <a:t>Coded UI, provided by Microsoft.</a:t>
            </a:r>
          </a:p>
          <a:p>
            <a:pPr lvl="2">
              <a:lnSpc>
                <a:spcPct val="150000"/>
              </a:lnSpc>
              <a:spcBef>
                <a:spcPts val="0"/>
              </a:spcBef>
            </a:pPr>
            <a:r>
              <a:rPr lang="en-US" sz="1800" dirty="0"/>
              <a:t>Selenium, open source.</a:t>
            </a:r>
          </a:p>
          <a:p>
            <a:pPr lvl="2">
              <a:lnSpc>
                <a:spcPct val="150000"/>
              </a:lnSpc>
              <a:spcBef>
                <a:spcPts val="0"/>
              </a:spcBef>
            </a:pPr>
            <a:r>
              <a:rPr lang="en-US" sz="1800" dirty="0"/>
              <a:t>Auto It, open Source.</a:t>
            </a:r>
          </a:p>
          <a:p>
            <a:pPr lvl="1">
              <a:lnSpc>
                <a:spcPct val="150000"/>
              </a:lnSpc>
              <a:spcBef>
                <a:spcPts val="0"/>
              </a:spcBef>
            </a:pPr>
            <a:r>
              <a:rPr lang="en-US" sz="1800" dirty="0"/>
              <a:t>Automation Testing tools which are used for non-functional automation:</a:t>
            </a:r>
          </a:p>
          <a:p>
            <a:pPr lvl="2">
              <a:lnSpc>
                <a:spcPct val="150000"/>
              </a:lnSpc>
              <a:spcBef>
                <a:spcPts val="0"/>
              </a:spcBef>
            </a:pPr>
            <a:r>
              <a:rPr lang="en-US" sz="1800" dirty="0"/>
              <a:t>Load Runner, provided by HP.</a:t>
            </a:r>
          </a:p>
          <a:p>
            <a:pPr lvl="2">
              <a:lnSpc>
                <a:spcPct val="150000"/>
              </a:lnSpc>
              <a:spcBef>
                <a:spcPts val="0"/>
              </a:spcBef>
            </a:pPr>
            <a:r>
              <a:rPr lang="en-US" sz="1800" dirty="0" err="1"/>
              <a:t>JMeter</a:t>
            </a:r>
            <a:r>
              <a:rPr lang="en-US" sz="1800" dirty="0"/>
              <a:t>, provided by Apache.</a:t>
            </a:r>
          </a:p>
          <a:p>
            <a:pPr lvl="2">
              <a:lnSpc>
                <a:spcPct val="150000"/>
              </a:lnSpc>
              <a:spcBef>
                <a:spcPts val="0"/>
              </a:spcBef>
            </a:pPr>
            <a:r>
              <a:rPr lang="en-US" sz="1800" dirty="0"/>
              <a:t>Burp Suite, provided by </a:t>
            </a:r>
            <a:r>
              <a:rPr lang="en-US" sz="1800" dirty="0" err="1"/>
              <a:t>PortSwigger</a:t>
            </a:r>
            <a:r>
              <a:rPr lang="en-US" sz="1800" dirty="0"/>
              <a:t>.</a:t>
            </a:r>
          </a:p>
          <a:p>
            <a:pPr lvl="2">
              <a:lnSpc>
                <a:spcPct val="150000"/>
              </a:lnSpc>
              <a:spcBef>
                <a:spcPts val="0"/>
              </a:spcBef>
            </a:pPr>
            <a:r>
              <a:rPr lang="en-US" sz="1800" dirty="0" err="1"/>
              <a:t>Acunetix</a:t>
            </a:r>
            <a:r>
              <a:rPr lang="en-US" sz="1800" dirty="0"/>
              <a:t>, provided by </a:t>
            </a:r>
            <a:r>
              <a:rPr lang="en-US" sz="1800" dirty="0" err="1"/>
              <a:t>Acunetix</a:t>
            </a:r>
            <a:r>
              <a:rPr lang="en-US" sz="1800" dirty="0"/>
              <a:t>.</a:t>
            </a:r>
          </a:p>
          <a:p>
            <a:pPr lvl="2">
              <a:lnSpc>
                <a:spcPct val="150000"/>
              </a:lnSpc>
              <a:spcBef>
                <a:spcPts val="0"/>
              </a:spcBef>
            </a:pPr>
            <a:endParaRPr lang="en-IN" sz="1800" dirty="0"/>
          </a:p>
          <a:p>
            <a:pPr lvl="2">
              <a:lnSpc>
                <a:spcPct val="150000"/>
              </a:lnSpc>
              <a:spcBef>
                <a:spcPts val="0"/>
              </a:spcBef>
            </a:pPr>
            <a:endParaRPr lang="en-US" sz="1800" dirty="0"/>
          </a:p>
          <a:p>
            <a:pPr lvl="2">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99878810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u="sng" dirty="0" smtClean="0">
                <a:solidFill>
                  <a:srgbClr val="FF0000"/>
                </a:solidFill>
              </a:rPr>
              <a:t>Data Inspections</a:t>
            </a:r>
            <a:endParaRPr lang="en-IN" sz="1800" u="sng" dirty="0" smtClean="0">
              <a:solidFill>
                <a:srgbClr val="FF0000"/>
              </a:solidFill>
            </a:endParaRPr>
          </a:p>
          <a:p>
            <a:pPr lvl="1">
              <a:lnSpc>
                <a:spcPct val="150000"/>
              </a:lnSpc>
              <a:spcBef>
                <a:spcPts val="0"/>
              </a:spcBef>
            </a:pPr>
            <a:r>
              <a:rPr lang="en-US" sz="1800" dirty="0" smtClean="0">
                <a:ea typeface="+mn-ea"/>
                <a:cs typeface="+mn-cs"/>
              </a:rPr>
              <a:t>Inspections</a:t>
            </a:r>
            <a:r>
              <a:rPr lang="en-US" sz="1800" dirty="0">
                <a:ea typeface="+mn-ea"/>
                <a:cs typeface="+mn-cs"/>
              </a:rPr>
              <a:t> are a formal type of review that involves checking the documents thoroughly before a meeting and is carried out mostly by moderators. A meeting is then held to review the code and the design.</a:t>
            </a:r>
          </a:p>
          <a:p>
            <a:pPr lvl="1">
              <a:lnSpc>
                <a:spcPct val="150000"/>
              </a:lnSpc>
              <a:spcBef>
                <a:spcPts val="0"/>
              </a:spcBef>
            </a:pPr>
            <a:r>
              <a:rPr lang="en-US" sz="1800" dirty="0">
                <a:ea typeface="+mn-ea"/>
                <a:cs typeface="+mn-cs"/>
              </a:rPr>
              <a:t>Inspection meetings can be held both physically and virtually. The purpose of these meetings is to review the code and the design with everyone and to report any bugs found.</a:t>
            </a:r>
          </a:p>
          <a:p>
            <a:pPr lvl="1">
              <a:lnSpc>
                <a:spcPct val="150000"/>
              </a:lnSpc>
              <a:spcBef>
                <a:spcPts val="0"/>
              </a:spcBef>
            </a:pPr>
            <a:r>
              <a:rPr lang="en-US" sz="1800" dirty="0">
                <a:ea typeface="+mn-ea"/>
                <a:cs typeface="+mn-cs"/>
              </a:rPr>
              <a:t>Benefits</a:t>
            </a:r>
          </a:p>
          <a:p>
            <a:pPr lvl="2">
              <a:lnSpc>
                <a:spcPct val="150000"/>
              </a:lnSpc>
              <a:spcBef>
                <a:spcPts val="0"/>
              </a:spcBef>
            </a:pPr>
            <a:r>
              <a:rPr lang="en-US" sz="1800" dirty="0">
                <a:ea typeface="+mn-ea"/>
                <a:cs typeface="+mn-cs"/>
              </a:rPr>
              <a:t>It is easier to find defects for the people who have not done the implementation themselves and are unaware of its correctness beforehand.</a:t>
            </a:r>
          </a:p>
          <a:p>
            <a:pPr lvl="2">
              <a:lnSpc>
                <a:spcPct val="150000"/>
              </a:lnSpc>
              <a:spcBef>
                <a:spcPts val="0"/>
              </a:spcBef>
            </a:pPr>
            <a:r>
              <a:rPr lang="en-US" sz="1800" dirty="0">
                <a:ea typeface="+mn-ea"/>
                <a:cs typeface="+mn-cs"/>
              </a:rPr>
              <a:t>Knowledge sharing about specific software artifacts and designs.</a:t>
            </a:r>
          </a:p>
          <a:p>
            <a:pPr lvl="2">
              <a:lnSpc>
                <a:spcPct val="150000"/>
              </a:lnSpc>
              <a:spcBef>
                <a:spcPts val="0"/>
              </a:spcBef>
            </a:pPr>
            <a:r>
              <a:rPr lang="en-US" sz="1800" dirty="0">
                <a:ea typeface="+mn-ea"/>
                <a:cs typeface="+mn-cs"/>
              </a:rPr>
              <a:t>Knowledge sharing regarding defect detection practices.</a:t>
            </a:r>
          </a:p>
          <a:p>
            <a:pPr lvl="2">
              <a:lnSpc>
                <a:spcPct val="150000"/>
              </a:lnSpc>
              <a:spcBef>
                <a:spcPts val="0"/>
              </a:spcBef>
            </a:pPr>
            <a:r>
              <a:rPr lang="en-US" sz="1800" dirty="0">
                <a:ea typeface="+mn-ea"/>
                <a:cs typeface="+mn-cs"/>
              </a:rPr>
              <a:t>Flaws are identified at early stages.</a:t>
            </a:r>
          </a:p>
          <a:p>
            <a:pPr lvl="2">
              <a:lnSpc>
                <a:spcPct val="150000"/>
              </a:lnSpc>
              <a:spcBef>
                <a:spcPts val="0"/>
              </a:spcBef>
            </a:pPr>
            <a:r>
              <a:rPr lang="en-US" sz="1800" dirty="0">
                <a:ea typeface="+mn-ea"/>
                <a:cs typeface="+mn-cs"/>
              </a:rPr>
              <a:t>It reduces the rework and testing effort.</a:t>
            </a: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195945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u="sng" dirty="0" smtClean="0">
                <a:solidFill>
                  <a:srgbClr val="FF0000"/>
                </a:solidFill>
              </a:rPr>
              <a:t>Exception Errors</a:t>
            </a:r>
            <a:endParaRPr lang="en-IN" sz="1800" u="sng" dirty="0" smtClean="0">
              <a:solidFill>
                <a:srgbClr val="FF0000"/>
              </a:solidFill>
            </a:endParaRPr>
          </a:p>
          <a:p>
            <a:pPr lvl="1">
              <a:lnSpc>
                <a:spcPct val="150000"/>
              </a:lnSpc>
              <a:spcBef>
                <a:spcPts val="0"/>
              </a:spcBef>
            </a:pPr>
            <a:r>
              <a:rPr lang="en-US" sz="1800" dirty="0" smtClean="0">
                <a:ea typeface="+mn-ea"/>
                <a:cs typeface="+mn-cs"/>
              </a:rPr>
              <a:t>Programming </a:t>
            </a:r>
            <a:r>
              <a:rPr lang="en-US" sz="1800" dirty="0">
                <a:ea typeface="+mn-ea"/>
                <a:cs typeface="+mn-cs"/>
              </a:rPr>
              <a:t>errors are those where there’s no chance to recover or continue gracefully and typically need programmer to return and alter the code to fix it. Errors can be turned into exceptions so that they can be handled within the code. Errors can usually be avoided with simple checks and if simple checks won’t suffice errors can also turn into exceptions so that applications can handle the situations gracefully.</a:t>
            </a:r>
          </a:p>
          <a:p>
            <a:pPr lvl="1">
              <a:lnSpc>
                <a:spcPct val="150000"/>
              </a:lnSpc>
              <a:spcBef>
                <a:spcPts val="0"/>
              </a:spcBef>
            </a:pPr>
            <a:r>
              <a:rPr lang="en-US" sz="1800" dirty="0">
                <a:ea typeface="+mn-ea"/>
                <a:cs typeface="+mn-cs"/>
              </a:rPr>
              <a:t>Take advantage of language-specific semantics and present when something exceptional has happened. Exceptions are thrown and caught therefore the code can recover and handle the situations and not enter a mistake state. This also lets the application can recover or continue. Where unhandled exceptions can also be logged so they are looked at by developer to fix the underlying error.</a:t>
            </a:r>
          </a:p>
          <a:p>
            <a:pPr lvl="1">
              <a:lnSpc>
                <a:spcPct val="150000"/>
              </a:lnSpc>
              <a:spcBef>
                <a:spcPts val="0"/>
              </a:spcBef>
            </a:pPr>
            <a:r>
              <a:rPr lang="en-US" sz="1800" dirty="0">
                <a:ea typeface="+mn-ea"/>
                <a:cs typeface="+mn-cs"/>
              </a:rPr>
              <a:t>Error handling testing is a type of software testing that is done to check whether the system is capable of or able to handle errors that may happen in future. This type of testing is done with the help of both developers and testers. Error handling testing not only focuses on the determination of error but also focuses on the exception handling. </a:t>
            </a: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9937969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u="sng" dirty="0" smtClean="0">
                <a:solidFill>
                  <a:srgbClr val="FF0000"/>
                </a:solidFill>
              </a:rPr>
              <a:t>Exception Errors</a:t>
            </a:r>
            <a:endParaRPr lang="en-IN" sz="2000" u="sng" dirty="0" smtClean="0">
              <a:solidFill>
                <a:srgbClr val="FF0000"/>
              </a:solidFill>
            </a:endParaRPr>
          </a:p>
          <a:p>
            <a:pPr lvl="1">
              <a:lnSpc>
                <a:spcPct val="150000"/>
              </a:lnSpc>
              <a:spcBef>
                <a:spcPts val="0"/>
              </a:spcBef>
            </a:pPr>
            <a:r>
              <a:rPr lang="en-US" sz="2000" dirty="0" smtClean="0">
                <a:ea typeface="+mn-ea"/>
                <a:cs typeface="+mn-cs"/>
              </a:rPr>
              <a:t>Objectives </a:t>
            </a:r>
            <a:r>
              <a:rPr lang="en-US" sz="2000" dirty="0">
                <a:ea typeface="+mn-ea"/>
                <a:cs typeface="+mn-cs"/>
              </a:rPr>
              <a:t>of Error Handling Testing:</a:t>
            </a:r>
          </a:p>
          <a:p>
            <a:pPr lvl="2">
              <a:lnSpc>
                <a:spcPct val="150000"/>
              </a:lnSpc>
              <a:spcBef>
                <a:spcPts val="0"/>
              </a:spcBef>
            </a:pPr>
            <a:r>
              <a:rPr lang="en-US" sz="2000" dirty="0">
                <a:ea typeface="+mn-ea"/>
                <a:cs typeface="+mn-cs"/>
              </a:rPr>
              <a:t>It checks the system ability to handle errors. </a:t>
            </a:r>
          </a:p>
          <a:p>
            <a:pPr lvl="2">
              <a:lnSpc>
                <a:spcPct val="150000"/>
              </a:lnSpc>
              <a:spcBef>
                <a:spcPts val="0"/>
              </a:spcBef>
            </a:pPr>
            <a:r>
              <a:rPr lang="en-US" sz="2000" dirty="0">
                <a:ea typeface="+mn-ea"/>
                <a:cs typeface="+mn-cs"/>
              </a:rPr>
              <a:t>It checks the system highest soak point</a:t>
            </a:r>
          </a:p>
          <a:p>
            <a:pPr lvl="2">
              <a:lnSpc>
                <a:spcPct val="150000"/>
              </a:lnSpc>
              <a:spcBef>
                <a:spcPts val="0"/>
              </a:spcBef>
            </a:pPr>
            <a:r>
              <a:rPr lang="en-US" sz="2000" dirty="0">
                <a:ea typeface="+mn-ea"/>
                <a:cs typeface="+mn-cs"/>
              </a:rPr>
              <a:t>To make sure errors can be well managed by the system in the future.</a:t>
            </a:r>
          </a:p>
          <a:p>
            <a:pPr lvl="2">
              <a:lnSpc>
                <a:spcPct val="150000"/>
              </a:lnSpc>
              <a:spcBef>
                <a:spcPts val="0"/>
              </a:spcBef>
            </a:pPr>
            <a:r>
              <a:rPr lang="en-US" sz="2000" dirty="0">
                <a:ea typeface="+mn-ea"/>
                <a:cs typeface="+mn-cs"/>
              </a:rPr>
              <a:t>The system is capable of exception handling also.</a:t>
            </a:r>
          </a:p>
          <a:p>
            <a:pPr lvl="1">
              <a:lnSpc>
                <a:spcPct val="150000"/>
              </a:lnSpc>
              <a:spcBef>
                <a:spcPts val="0"/>
              </a:spcBef>
            </a:pPr>
            <a:endParaRPr lang="en-US" sz="1800" dirty="0">
              <a:ea typeface="+mn-ea"/>
              <a:cs typeface="+mn-cs"/>
            </a:endParaRPr>
          </a:p>
          <a:p>
            <a:pPr lvl="1">
              <a:lnSpc>
                <a:spcPct val="150000"/>
              </a:lnSpc>
              <a:spcBef>
                <a:spcPts val="0"/>
              </a:spcBef>
            </a:pPr>
            <a:endParaRPr lang="en-US"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8649836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Module Outline</a:t>
            </a:r>
            <a:endParaRPr lang="en-IN" sz="2000" dirty="0" smtClean="0"/>
          </a:p>
          <a:p>
            <a:pPr lvl="1">
              <a:lnSpc>
                <a:spcPct val="150000"/>
              </a:lnSpc>
              <a:spcBef>
                <a:spcPts val="0"/>
              </a:spcBef>
            </a:pPr>
            <a:r>
              <a:rPr lang="en-US" sz="2000" dirty="0" smtClean="0"/>
              <a:t>Integrated </a:t>
            </a:r>
            <a:r>
              <a:rPr lang="en-US" sz="2000" dirty="0"/>
              <a:t>development environment</a:t>
            </a:r>
          </a:p>
          <a:p>
            <a:pPr lvl="1">
              <a:lnSpc>
                <a:spcPct val="150000"/>
              </a:lnSpc>
              <a:spcBef>
                <a:spcPts val="0"/>
              </a:spcBef>
            </a:pPr>
            <a:r>
              <a:rPr lang="en-US" sz="2000" dirty="0"/>
              <a:t>Debugging</a:t>
            </a:r>
          </a:p>
          <a:p>
            <a:pPr lvl="1">
              <a:lnSpc>
                <a:spcPct val="150000"/>
              </a:lnSpc>
              <a:spcBef>
                <a:spcPts val="0"/>
              </a:spcBef>
            </a:pPr>
            <a:r>
              <a:rPr lang="en-US" sz="2000" dirty="0"/>
              <a:t>Tracing</a:t>
            </a:r>
          </a:p>
          <a:p>
            <a:pPr lvl="1">
              <a:lnSpc>
                <a:spcPct val="150000"/>
              </a:lnSpc>
              <a:spcBef>
                <a:spcPts val="0"/>
              </a:spcBef>
            </a:pPr>
            <a:r>
              <a:rPr lang="en-US" sz="2000" dirty="0"/>
              <a:t>data inspection</a:t>
            </a:r>
          </a:p>
          <a:p>
            <a:pPr lvl="1">
              <a:lnSpc>
                <a:spcPct val="150000"/>
              </a:lnSpc>
              <a:spcBef>
                <a:spcPts val="0"/>
              </a:spcBef>
            </a:pPr>
            <a:r>
              <a:rPr lang="en-US" sz="2000" dirty="0"/>
              <a:t>exception errors, code redundancy</a:t>
            </a:r>
          </a:p>
          <a:p>
            <a:pPr lvl="1">
              <a:lnSpc>
                <a:spcPct val="150000"/>
              </a:lnSpc>
              <a:spcBef>
                <a:spcPts val="0"/>
              </a:spcBef>
            </a:pPr>
            <a:r>
              <a:rPr lang="en-US" sz="2000" dirty="0" err="1"/>
              <a:t>Junit</a:t>
            </a:r>
            <a:r>
              <a:rPr lang="en-US" sz="2000" dirty="0"/>
              <a:t> and Selenium tool</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u="sng" dirty="0" smtClean="0">
                <a:solidFill>
                  <a:srgbClr val="FF0000"/>
                </a:solidFill>
              </a:rPr>
              <a:t>The </a:t>
            </a:r>
            <a:r>
              <a:rPr lang="en-US" sz="2000" u="sng" dirty="0">
                <a:solidFill>
                  <a:srgbClr val="FF0000"/>
                </a:solidFill>
              </a:rPr>
              <a:t>different steps in error handling are:</a:t>
            </a:r>
            <a:endParaRPr lang="en-IN" sz="2000" u="sng" dirty="0">
              <a:solidFill>
                <a:srgbClr val="FF0000"/>
              </a:solidFill>
            </a:endParaRPr>
          </a:p>
          <a:p>
            <a:pPr lvl="1">
              <a:lnSpc>
                <a:spcPct val="150000"/>
              </a:lnSpc>
              <a:spcBef>
                <a:spcPts val="0"/>
              </a:spcBef>
            </a:pPr>
            <a:r>
              <a:rPr lang="en-US" sz="2000" u="sng" dirty="0" smtClean="0">
                <a:solidFill>
                  <a:srgbClr val="FF0000"/>
                </a:solidFill>
                <a:effectLst>
                  <a:outerShdw blurRad="38100" dist="38100" dir="2700000" algn="tl">
                    <a:srgbClr val="000000">
                      <a:alpha val="43137"/>
                    </a:srgbClr>
                  </a:outerShdw>
                </a:effectLst>
                <a:ea typeface="+mn-ea"/>
                <a:cs typeface="+mn-cs"/>
              </a:rPr>
              <a:t>1. Test </a:t>
            </a:r>
            <a:r>
              <a:rPr lang="en-US" sz="2000" u="sng" dirty="0">
                <a:solidFill>
                  <a:srgbClr val="FF0000"/>
                </a:solidFill>
                <a:effectLst>
                  <a:outerShdw blurRad="38100" dist="38100" dir="2700000" algn="tl">
                    <a:srgbClr val="000000">
                      <a:alpha val="43137"/>
                    </a:srgbClr>
                  </a:outerShdw>
                </a:effectLst>
                <a:ea typeface="+mn-ea"/>
                <a:cs typeface="+mn-cs"/>
              </a:rPr>
              <a:t>environment setup-</a:t>
            </a:r>
            <a:r>
              <a:rPr lang="en-US" sz="2000" dirty="0">
                <a:ea typeface="+mn-ea"/>
                <a:cs typeface="+mn-cs"/>
              </a:rPr>
              <a:t> Test environment is set based on the software testing technique so that the testing process can run smoothly. This step includes planning for testing. System will be tested to make sure to have less significant data as there may be crash problem in the system during testing.</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ea typeface="+mn-ea"/>
                <a:cs typeface="+mn-cs"/>
              </a:rPr>
              <a:t>2. Test case generation- </a:t>
            </a:r>
            <a:r>
              <a:rPr lang="en-US" sz="2000" dirty="0">
                <a:ea typeface="+mn-ea"/>
                <a:cs typeface="+mn-cs"/>
              </a:rPr>
              <a:t>software testing test case generation is making different test cases which may cause error. Suppose a software which operates on fractions then setting the denominator of fractions as zero.</a:t>
            </a:r>
          </a:p>
          <a:p>
            <a:pPr lvl="1">
              <a:lnSpc>
                <a:spcPct val="150000"/>
              </a:lnSpc>
              <a:spcBef>
                <a:spcPts val="0"/>
              </a:spcBef>
            </a:pPr>
            <a:r>
              <a:rPr lang="en-US" sz="2000" u="sng" dirty="0" smtClean="0">
                <a:solidFill>
                  <a:srgbClr val="FF0000"/>
                </a:solidFill>
                <a:effectLst>
                  <a:outerShdw blurRad="38100" dist="38100" dir="2700000" algn="tl">
                    <a:srgbClr val="000000">
                      <a:alpha val="43137"/>
                    </a:srgbClr>
                  </a:outerShdw>
                </a:effectLst>
                <a:ea typeface="+mn-ea"/>
                <a:cs typeface="+mn-cs"/>
              </a:rPr>
              <a:t>3. Test </a:t>
            </a:r>
            <a:r>
              <a:rPr lang="en-US" sz="2000" u="sng" dirty="0">
                <a:solidFill>
                  <a:srgbClr val="FF0000"/>
                </a:solidFill>
                <a:effectLst>
                  <a:outerShdw blurRad="38100" dist="38100" dir="2700000" algn="tl">
                    <a:srgbClr val="000000">
                      <a:alpha val="43137"/>
                    </a:srgbClr>
                  </a:outerShdw>
                </a:effectLst>
                <a:ea typeface="+mn-ea"/>
                <a:cs typeface="+mn-cs"/>
              </a:rPr>
              <a:t>case execution-</a:t>
            </a:r>
            <a:r>
              <a:rPr lang="en-US" sz="2000" dirty="0">
                <a:ea typeface="+mn-ea"/>
                <a:cs typeface="+mn-cs"/>
              </a:rPr>
              <a:t> After the execution of the test case, its result is </a:t>
            </a:r>
            <a:r>
              <a:rPr lang="en-US" sz="2000" dirty="0" err="1">
                <a:ea typeface="+mn-ea"/>
                <a:cs typeface="+mn-cs"/>
              </a:rPr>
              <a:t>analysed</a:t>
            </a:r>
            <a:r>
              <a:rPr lang="en-US" sz="2000" dirty="0">
                <a:ea typeface="+mn-ea"/>
                <a:cs typeface="+mn-cs"/>
              </a:rPr>
              <a:t>. It includes the checking of the inconsistency in the expected output for generated test case.</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ea typeface="+mn-ea"/>
                <a:cs typeface="+mn-cs"/>
              </a:rPr>
              <a:t>4. Result and Analysis- </a:t>
            </a:r>
            <a:r>
              <a:rPr lang="en-US" sz="2000" dirty="0">
                <a:ea typeface="+mn-ea"/>
                <a:cs typeface="+mn-cs"/>
              </a:rPr>
              <a:t>When the test case is executed, its result is </a:t>
            </a:r>
            <a:r>
              <a:rPr lang="en-US" sz="2000" dirty="0" err="1">
                <a:ea typeface="+mn-ea"/>
                <a:cs typeface="+mn-cs"/>
              </a:rPr>
              <a:t>analysed</a:t>
            </a:r>
            <a:r>
              <a:rPr lang="en-US" sz="2000" dirty="0">
                <a:ea typeface="+mn-ea"/>
                <a:cs typeface="+mn-cs"/>
              </a:rPr>
              <a:t>. It includes the checking of the inconsistency in the expected output generated test case.</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ea typeface="+mn-ea"/>
                <a:cs typeface="+mn-cs"/>
              </a:rPr>
              <a:t>5. Re-test– </a:t>
            </a:r>
            <a:r>
              <a:rPr lang="en-US" sz="2000" dirty="0">
                <a:ea typeface="+mn-ea"/>
                <a:cs typeface="+mn-cs"/>
              </a:rPr>
              <a:t>If the testing is failed then analysis of all the above steps is done to test the system.</a:t>
            </a:r>
          </a:p>
          <a:p>
            <a:pPr lvl="1">
              <a:lnSpc>
                <a:spcPct val="150000"/>
              </a:lnSpc>
              <a:spcBef>
                <a:spcPts val="0"/>
              </a:spcBef>
            </a:pPr>
            <a:endParaRPr lang="en-US"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825517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700" u="sng" dirty="0" smtClean="0">
                <a:solidFill>
                  <a:srgbClr val="FF0000"/>
                </a:solidFill>
              </a:rPr>
              <a:t>What is Code and Data Redundancy?</a:t>
            </a:r>
            <a:endParaRPr lang="en-IN" sz="1700" u="sng" dirty="0">
              <a:solidFill>
                <a:srgbClr val="FF0000"/>
              </a:solidFill>
            </a:endParaRPr>
          </a:p>
          <a:p>
            <a:pPr lvl="1">
              <a:lnSpc>
                <a:spcPct val="150000"/>
              </a:lnSpc>
              <a:spcBef>
                <a:spcPts val="0"/>
              </a:spcBef>
            </a:pPr>
            <a:r>
              <a:rPr lang="en-US" sz="1700" dirty="0" smtClean="0">
                <a:ea typeface="+mn-ea"/>
                <a:cs typeface="+mn-cs"/>
              </a:rPr>
              <a:t>In </a:t>
            </a:r>
            <a:r>
              <a:rPr lang="en-US" sz="1700" dirty="0">
                <a:ea typeface="+mn-ea"/>
                <a:cs typeface="+mn-cs"/>
              </a:rPr>
              <a:t>software testing, code redundancy refers to the repetition of code in a program, . Code redundancy can lead to increased maintenance costs and decreased readability, </a:t>
            </a:r>
          </a:p>
          <a:p>
            <a:pPr lvl="1">
              <a:lnSpc>
                <a:spcPct val="150000"/>
              </a:lnSpc>
              <a:spcBef>
                <a:spcPts val="0"/>
              </a:spcBef>
            </a:pPr>
            <a:r>
              <a:rPr lang="en-US" sz="1700" dirty="0">
                <a:ea typeface="+mn-ea"/>
                <a:cs typeface="+mn-cs"/>
              </a:rPr>
              <a:t>To avoid code redundancy in software testing, it is recommended to look for opportunities to reuse code wherever possible. This can be achieved by creating functions or modules that can be called multiple times with different inputs. </a:t>
            </a:r>
          </a:p>
          <a:p>
            <a:pPr lvl="1">
              <a:lnSpc>
                <a:spcPct val="150000"/>
              </a:lnSpc>
              <a:spcBef>
                <a:spcPts val="0"/>
              </a:spcBef>
            </a:pPr>
            <a:r>
              <a:rPr lang="en-US" sz="1700" dirty="0">
                <a:ea typeface="+mn-ea"/>
                <a:cs typeface="+mn-cs"/>
              </a:rPr>
              <a:t> Data redundancy refers to the repetition of data in a program</a:t>
            </a:r>
          </a:p>
          <a:p>
            <a:pPr lvl="1">
              <a:lnSpc>
                <a:spcPct val="150000"/>
              </a:lnSpc>
              <a:spcBef>
                <a:spcPts val="0"/>
              </a:spcBef>
            </a:pPr>
            <a:r>
              <a:rPr lang="en-US" sz="1700" dirty="0">
                <a:ea typeface="+mn-ea"/>
                <a:cs typeface="+mn-cs"/>
              </a:rPr>
              <a:t> Data redundancy can lead to increased storage requirements and decreased performance .</a:t>
            </a:r>
          </a:p>
          <a:p>
            <a:pPr lvl="1">
              <a:lnSpc>
                <a:spcPct val="150000"/>
              </a:lnSpc>
              <a:spcBef>
                <a:spcPts val="0"/>
              </a:spcBef>
            </a:pPr>
            <a:r>
              <a:rPr lang="en-US" sz="1700" dirty="0">
                <a:ea typeface="+mn-ea"/>
                <a:cs typeface="+mn-cs"/>
              </a:rPr>
              <a:t>To avoid data redundancy, it is recommended to use a database or other data storage mechanism to store data that is used by multiple parts of the program. This can help reduce the amount of memory required by the program and improve performance.</a:t>
            </a:r>
          </a:p>
          <a:p>
            <a:pPr lvl="1">
              <a:lnSpc>
                <a:spcPct val="150000"/>
              </a:lnSpc>
              <a:spcBef>
                <a:spcPts val="0"/>
              </a:spcBef>
            </a:pPr>
            <a:r>
              <a:rPr lang="en-US" sz="1700" dirty="0">
                <a:ea typeface="+mn-ea"/>
                <a:cs typeface="+mn-cs"/>
              </a:rPr>
              <a:t>In addition, data-driven testing is a type of software testing methodology that can help reduce code and data redundancy. Data-driven testing involves creating test scripts that read data from data files, such as CSV or Excel files, and using this data to drive the testing process. This can help reduce the amount of code required for testing and improve the maintainability of the test scripts.</a:t>
            </a:r>
          </a:p>
          <a:p>
            <a:pPr lvl="1">
              <a:lnSpc>
                <a:spcPct val="150000"/>
              </a:lnSpc>
              <a:spcBef>
                <a:spcPts val="0"/>
              </a:spcBef>
            </a:pPr>
            <a:endParaRPr lang="en-US" sz="2000" dirty="0">
              <a:ea typeface="+mn-ea"/>
              <a:cs typeface="+mn-cs"/>
            </a:endParaRPr>
          </a:p>
          <a:p>
            <a:pPr lvl="1">
              <a:lnSpc>
                <a:spcPct val="150000"/>
              </a:lnSpc>
              <a:spcBef>
                <a:spcPts val="0"/>
              </a:spcBef>
            </a:pPr>
            <a:endParaRPr lang="en-US"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428857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err="1" smtClean="0">
                <a:solidFill>
                  <a:srgbClr val="FF0000"/>
                </a:solidFill>
              </a:rPr>
              <a:t>Junit</a:t>
            </a:r>
            <a:r>
              <a:rPr lang="en-US" sz="2400" u="sng" dirty="0" smtClean="0">
                <a:solidFill>
                  <a:srgbClr val="FF0000"/>
                </a:solidFill>
              </a:rPr>
              <a:t> - Introduction</a:t>
            </a:r>
            <a:endParaRPr lang="en-IN" sz="2400" u="sng" dirty="0">
              <a:solidFill>
                <a:srgbClr val="FF0000"/>
              </a:solidFill>
            </a:endParaRPr>
          </a:p>
          <a:p>
            <a:pPr lvl="1">
              <a:lnSpc>
                <a:spcPct val="150000"/>
              </a:lnSpc>
              <a:spcBef>
                <a:spcPts val="0"/>
              </a:spcBef>
            </a:pPr>
            <a:r>
              <a:rPr lang="en-US" sz="2400" u="sng" dirty="0" smtClean="0">
                <a:ea typeface="+mn-ea"/>
                <a:cs typeface="+mn-cs"/>
              </a:rPr>
              <a:t>What </a:t>
            </a:r>
            <a:r>
              <a:rPr lang="en-US" sz="2400" u="sng" dirty="0">
                <a:ea typeface="+mn-ea"/>
                <a:cs typeface="+mn-cs"/>
              </a:rPr>
              <a:t>Is </a:t>
            </a:r>
            <a:r>
              <a:rPr lang="en-US" sz="2400" u="sng" dirty="0" err="1">
                <a:ea typeface="+mn-ea"/>
                <a:cs typeface="+mn-cs"/>
              </a:rPr>
              <a:t>JUnit</a:t>
            </a:r>
            <a:r>
              <a:rPr lang="en-US" sz="2400" u="sng" dirty="0">
                <a:ea typeface="+mn-ea"/>
                <a:cs typeface="+mn-cs"/>
              </a:rPr>
              <a:t>?</a:t>
            </a:r>
          </a:p>
          <a:p>
            <a:pPr lvl="2">
              <a:lnSpc>
                <a:spcPct val="150000"/>
              </a:lnSpc>
              <a:spcBef>
                <a:spcPts val="0"/>
              </a:spcBef>
            </a:pPr>
            <a:r>
              <a:rPr lang="en-US" sz="2400" dirty="0" err="1">
                <a:ea typeface="+mn-ea"/>
                <a:cs typeface="+mn-cs"/>
              </a:rPr>
              <a:t>JUnit</a:t>
            </a:r>
            <a:r>
              <a:rPr lang="en-US" sz="2400" dirty="0">
                <a:ea typeface="+mn-ea"/>
                <a:cs typeface="+mn-cs"/>
              </a:rPr>
              <a:t> is the most popular Java unit testing framework. An open-source framework, it’s used to write and run repeatable automated tests.</a:t>
            </a:r>
          </a:p>
          <a:p>
            <a:pPr lvl="2">
              <a:lnSpc>
                <a:spcPct val="150000"/>
              </a:lnSpc>
              <a:spcBef>
                <a:spcPts val="0"/>
              </a:spcBef>
            </a:pPr>
            <a:r>
              <a:rPr lang="en-US" sz="2400" dirty="0">
                <a:ea typeface="+mn-ea"/>
                <a:cs typeface="+mn-cs"/>
              </a:rPr>
              <a:t>As with anything else, the </a:t>
            </a:r>
            <a:r>
              <a:rPr lang="en-US" sz="2400" dirty="0" err="1">
                <a:ea typeface="+mn-ea"/>
                <a:cs typeface="+mn-cs"/>
              </a:rPr>
              <a:t>JUnit</a:t>
            </a:r>
            <a:r>
              <a:rPr lang="en-US" sz="2400" dirty="0">
                <a:ea typeface="+mn-ea"/>
                <a:cs typeface="+mn-cs"/>
              </a:rPr>
              <a:t> testing framework has evolved over time. </a:t>
            </a:r>
          </a:p>
          <a:p>
            <a:pPr lvl="2">
              <a:lnSpc>
                <a:spcPct val="150000"/>
              </a:lnSpc>
              <a:spcBef>
                <a:spcPts val="0"/>
              </a:spcBef>
            </a:pPr>
            <a:r>
              <a:rPr lang="en-US" sz="2400" dirty="0" err="1">
                <a:ea typeface="+mn-ea"/>
                <a:cs typeface="+mn-cs"/>
              </a:rPr>
              <a:t>JUnit</a:t>
            </a:r>
            <a:r>
              <a:rPr lang="en-US" sz="2400" dirty="0">
                <a:ea typeface="+mn-ea"/>
                <a:cs typeface="+mn-cs"/>
              </a:rPr>
              <a:t> 4.0 was released in 2006, and 5.0 was released in 2017. At the time of this writing, the latest version is 5.9.1. </a:t>
            </a:r>
          </a:p>
          <a:p>
            <a:pPr lvl="2">
              <a:lnSpc>
                <a:spcPct val="150000"/>
              </a:lnSpc>
              <a:spcBef>
                <a:spcPts val="0"/>
              </a:spcBef>
            </a:pPr>
            <a:r>
              <a:rPr lang="en-US" sz="2400" dirty="0" err="1">
                <a:ea typeface="+mn-ea"/>
                <a:cs typeface="+mn-cs"/>
              </a:rPr>
              <a:t>JUnit</a:t>
            </a:r>
            <a:r>
              <a:rPr lang="en-US" sz="2400" dirty="0">
                <a:ea typeface="+mn-ea"/>
                <a:cs typeface="+mn-cs"/>
              </a:rPr>
              <a:t> 5.x has addressed many of the earlier limitations of </a:t>
            </a:r>
            <a:r>
              <a:rPr lang="en-US" sz="2400" dirty="0" err="1">
                <a:ea typeface="+mn-ea"/>
                <a:cs typeface="+mn-cs"/>
              </a:rPr>
              <a:t>JUnit</a:t>
            </a:r>
            <a:r>
              <a:rPr lang="en-US" sz="2400" dirty="0">
                <a:ea typeface="+mn-ea"/>
                <a:cs typeface="+mn-cs"/>
              </a:rPr>
              <a:t>, and it has become the most robust Java unit testing framework.</a:t>
            </a:r>
          </a:p>
          <a:p>
            <a:pPr lvl="2">
              <a:lnSpc>
                <a:spcPct val="150000"/>
              </a:lnSpc>
              <a:spcBef>
                <a:spcPts val="0"/>
              </a:spcBef>
            </a:pPr>
            <a:endParaRPr lang="en-US" sz="1800" dirty="0">
              <a:ea typeface="+mn-ea"/>
              <a:cs typeface="+mn-cs"/>
            </a:endParaRPr>
          </a:p>
          <a:p>
            <a:pPr lvl="2">
              <a:lnSpc>
                <a:spcPct val="150000"/>
              </a:lnSpc>
              <a:spcBef>
                <a:spcPts val="0"/>
              </a:spcBef>
            </a:pPr>
            <a:endParaRPr lang="en-US"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2585253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err="1" smtClean="0">
                <a:solidFill>
                  <a:srgbClr val="FF0000"/>
                </a:solidFill>
              </a:rPr>
              <a:t>Junit</a:t>
            </a:r>
            <a:r>
              <a:rPr lang="en-US" sz="2400" u="sng" dirty="0" smtClean="0">
                <a:solidFill>
                  <a:srgbClr val="FF0000"/>
                </a:solidFill>
              </a:rPr>
              <a:t> - Introduction</a:t>
            </a:r>
            <a:endParaRPr lang="en-IN" sz="2400" u="sng" dirty="0">
              <a:solidFill>
                <a:srgbClr val="FF0000"/>
              </a:solidFill>
            </a:endParaRPr>
          </a:p>
          <a:p>
            <a:pPr lvl="1">
              <a:lnSpc>
                <a:spcPct val="150000"/>
              </a:lnSpc>
              <a:spcBef>
                <a:spcPts val="0"/>
              </a:spcBef>
            </a:pPr>
            <a:r>
              <a:rPr lang="en-US" sz="2400" u="sng" dirty="0" smtClean="0">
                <a:ea typeface="+mn-ea"/>
                <a:cs typeface="+mn-cs"/>
              </a:rPr>
              <a:t>What </a:t>
            </a:r>
            <a:r>
              <a:rPr lang="en-US" sz="2400" u="sng" dirty="0">
                <a:ea typeface="+mn-ea"/>
                <a:cs typeface="+mn-cs"/>
              </a:rPr>
              <a:t>Is </a:t>
            </a:r>
            <a:r>
              <a:rPr lang="en-US" sz="2400" u="sng" dirty="0" err="1">
                <a:ea typeface="+mn-ea"/>
                <a:cs typeface="+mn-cs"/>
              </a:rPr>
              <a:t>JUnit</a:t>
            </a:r>
            <a:r>
              <a:rPr lang="en-US" sz="2400" u="sng" dirty="0">
                <a:ea typeface="+mn-ea"/>
                <a:cs typeface="+mn-cs"/>
              </a:rPr>
              <a:t>?</a:t>
            </a:r>
          </a:p>
          <a:p>
            <a:pPr lvl="2">
              <a:lnSpc>
                <a:spcPct val="150000"/>
              </a:lnSpc>
              <a:spcBef>
                <a:spcPts val="0"/>
              </a:spcBef>
            </a:pPr>
            <a:r>
              <a:rPr lang="en-US" sz="2400" dirty="0" smtClean="0">
                <a:ea typeface="+mn-ea"/>
                <a:cs typeface="+mn-cs"/>
              </a:rPr>
              <a:t>It </a:t>
            </a:r>
            <a:r>
              <a:rPr lang="en-US" sz="2400" dirty="0">
                <a:ea typeface="+mn-ea"/>
                <a:cs typeface="+mn-cs"/>
              </a:rPr>
              <a:t>is an open-source testing framework for java programmers. The java programmer can create test cases and test his/her own code.</a:t>
            </a:r>
          </a:p>
          <a:p>
            <a:pPr lvl="2">
              <a:lnSpc>
                <a:spcPct val="150000"/>
              </a:lnSpc>
              <a:spcBef>
                <a:spcPts val="0"/>
              </a:spcBef>
            </a:pPr>
            <a:r>
              <a:rPr lang="en-US" sz="2400" dirty="0">
                <a:ea typeface="+mn-ea"/>
                <a:cs typeface="+mn-cs"/>
              </a:rPr>
              <a:t>It is one of the unit testing framework. Current version is </a:t>
            </a:r>
            <a:r>
              <a:rPr lang="en-US" sz="2400" dirty="0" err="1">
                <a:ea typeface="+mn-ea"/>
                <a:cs typeface="+mn-cs"/>
              </a:rPr>
              <a:t>junit</a:t>
            </a:r>
            <a:r>
              <a:rPr lang="en-US" sz="2400" dirty="0">
                <a:ea typeface="+mn-ea"/>
                <a:cs typeface="+mn-cs"/>
              </a:rPr>
              <a:t> 4.</a:t>
            </a:r>
          </a:p>
          <a:p>
            <a:pPr lvl="2">
              <a:lnSpc>
                <a:spcPct val="150000"/>
              </a:lnSpc>
              <a:spcBef>
                <a:spcPts val="0"/>
              </a:spcBef>
            </a:pPr>
            <a:r>
              <a:rPr lang="en-US" sz="2400" dirty="0">
                <a:ea typeface="+mn-ea"/>
                <a:cs typeface="+mn-cs"/>
              </a:rPr>
              <a:t>To perform unit testing, we need to create test cases. </a:t>
            </a:r>
          </a:p>
          <a:p>
            <a:pPr lvl="2">
              <a:lnSpc>
                <a:spcPct val="150000"/>
              </a:lnSpc>
              <a:spcBef>
                <a:spcPts val="0"/>
              </a:spcBef>
            </a:pPr>
            <a:r>
              <a:rPr lang="en-US" sz="2400" dirty="0">
                <a:ea typeface="+mn-ea"/>
                <a:cs typeface="+mn-cs"/>
              </a:rPr>
              <a:t>The unit test case is a code which ensures that the program logic works as expected.</a:t>
            </a:r>
          </a:p>
          <a:p>
            <a:pPr lvl="2">
              <a:lnSpc>
                <a:spcPct val="150000"/>
              </a:lnSpc>
              <a:spcBef>
                <a:spcPts val="0"/>
              </a:spcBef>
            </a:pPr>
            <a:endParaRPr lang="en-US" sz="1800" dirty="0">
              <a:ea typeface="+mn-ea"/>
              <a:cs typeface="+mn-cs"/>
            </a:endParaRPr>
          </a:p>
          <a:p>
            <a:pPr lvl="2">
              <a:lnSpc>
                <a:spcPct val="150000"/>
              </a:lnSpc>
              <a:spcBef>
                <a:spcPts val="0"/>
              </a:spcBef>
            </a:pPr>
            <a:endParaRPr lang="en-US"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60404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err="1" smtClean="0">
                <a:solidFill>
                  <a:srgbClr val="FF0000"/>
                </a:solidFill>
              </a:rPr>
              <a:t>Junit</a:t>
            </a:r>
            <a:r>
              <a:rPr lang="en-US" sz="2400" u="sng" dirty="0" smtClean="0">
                <a:solidFill>
                  <a:srgbClr val="FF0000"/>
                </a:solidFill>
              </a:rPr>
              <a:t> - Introduction</a:t>
            </a:r>
            <a:endParaRPr lang="en-IN" sz="2400" u="sng" dirty="0">
              <a:solidFill>
                <a:srgbClr val="FF0000"/>
              </a:solidFill>
            </a:endParaRPr>
          </a:p>
          <a:p>
            <a:pPr lvl="1">
              <a:lnSpc>
                <a:spcPct val="150000"/>
              </a:lnSpc>
              <a:spcBef>
                <a:spcPts val="0"/>
              </a:spcBef>
            </a:pPr>
            <a:r>
              <a:rPr lang="en-US" sz="2400" u="sng" dirty="0" smtClean="0">
                <a:ea typeface="+mn-ea"/>
                <a:cs typeface="+mn-cs"/>
              </a:rPr>
              <a:t>What </a:t>
            </a:r>
            <a:r>
              <a:rPr lang="en-US" sz="2400" u="sng" dirty="0">
                <a:ea typeface="+mn-ea"/>
                <a:cs typeface="+mn-cs"/>
              </a:rPr>
              <a:t>Is </a:t>
            </a:r>
            <a:r>
              <a:rPr lang="en-US" sz="2400" u="sng" dirty="0" err="1">
                <a:ea typeface="+mn-ea"/>
                <a:cs typeface="+mn-cs"/>
              </a:rPr>
              <a:t>JUnit</a:t>
            </a:r>
            <a:r>
              <a:rPr lang="en-US" sz="2400" u="sng" dirty="0">
                <a:ea typeface="+mn-ea"/>
                <a:cs typeface="+mn-cs"/>
              </a:rPr>
              <a:t>?</a:t>
            </a:r>
          </a:p>
          <a:p>
            <a:pPr lvl="2">
              <a:lnSpc>
                <a:spcPct val="150000"/>
              </a:lnSpc>
              <a:spcBef>
                <a:spcPts val="0"/>
              </a:spcBef>
            </a:pPr>
            <a:r>
              <a:rPr lang="en-US" sz="2400" dirty="0" smtClean="0">
                <a:ea typeface="+mn-ea"/>
                <a:cs typeface="+mn-cs"/>
              </a:rPr>
              <a:t>It </a:t>
            </a:r>
            <a:r>
              <a:rPr lang="en-US" sz="2400" dirty="0">
                <a:ea typeface="+mn-ea"/>
                <a:cs typeface="+mn-cs"/>
              </a:rPr>
              <a:t>is an open-source testing framework for java programmers. The java programmer can create test cases and test his/her own code.</a:t>
            </a:r>
          </a:p>
          <a:p>
            <a:pPr lvl="2">
              <a:lnSpc>
                <a:spcPct val="150000"/>
              </a:lnSpc>
              <a:spcBef>
                <a:spcPts val="0"/>
              </a:spcBef>
            </a:pPr>
            <a:r>
              <a:rPr lang="en-US" sz="2400" dirty="0">
                <a:ea typeface="+mn-ea"/>
                <a:cs typeface="+mn-cs"/>
              </a:rPr>
              <a:t>It is one of the unit testing framework. Current version is </a:t>
            </a:r>
            <a:r>
              <a:rPr lang="en-US" sz="2400" dirty="0" err="1">
                <a:ea typeface="+mn-ea"/>
                <a:cs typeface="+mn-cs"/>
              </a:rPr>
              <a:t>junit</a:t>
            </a:r>
            <a:r>
              <a:rPr lang="en-US" sz="2400" dirty="0">
                <a:ea typeface="+mn-ea"/>
                <a:cs typeface="+mn-cs"/>
              </a:rPr>
              <a:t> 4.</a:t>
            </a:r>
          </a:p>
          <a:p>
            <a:pPr lvl="2">
              <a:lnSpc>
                <a:spcPct val="150000"/>
              </a:lnSpc>
              <a:spcBef>
                <a:spcPts val="0"/>
              </a:spcBef>
            </a:pPr>
            <a:r>
              <a:rPr lang="en-US" sz="2400" dirty="0">
                <a:ea typeface="+mn-ea"/>
                <a:cs typeface="+mn-cs"/>
              </a:rPr>
              <a:t>To perform unit testing, we need to create test cases. </a:t>
            </a:r>
          </a:p>
          <a:p>
            <a:pPr lvl="2">
              <a:lnSpc>
                <a:spcPct val="150000"/>
              </a:lnSpc>
              <a:spcBef>
                <a:spcPts val="0"/>
              </a:spcBef>
            </a:pPr>
            <a:r>
              <a:rPr lang="en-US" sz="2400" dirty="0">
                <a:ea typeface="+mn-ea"/>
                <a:cs typeface="+mn-cs"/>
              </a:rPr>
              <a:t>The unit test case is a code which ensures that the program logic works as expected.</a:t>
            </a:r>
          </a:p>
          <a:p>
            <a:pPr lvl="2">
              <a:lnSpc>
                <a:spcPct val="150000"/>
              </a:lnSpc>
              <a:spcBef>
                <a:spcPts val="0"/>
              </a:spcBef>
            </a:pPr>
            <a:endParaRPr lang="en-US" sz="1800" dirty="0">
              <a:ea typeface="+mn-ea"/>
              <a:cs typeface="+mn-cs"/>
            </a:endParaRPr>
          </a:p>
          <a:p>
            <a:pPr lvl="2">
              <a:lnSpc>
                <a:spcPct val="150000"/>
              </a:lnSpc>
              <a:spcBef>
                <a:spcPts val="0"/>
              </a:spcBef>
            </a:pPr>
            <a:endParaRPr lang="en-US"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1088537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559" y="963154"/>
            <a:ext cx="10804650" cy="474518"/>
          </a:xfrm>
        </p:spPr>
        <p:txBody>
          <a:bodyPr>
            <a:normAutofit fontScale="90000"/>
          </a:bodyPr>
          <a:lstStyle/>
          <a:p>
            <a:pPr algn="l"/>
            <a:r>
              <a:rPr lang="en-US" sz="2400" dirty="0" err="1">
                <a:latin typeface="Garamond" panose="02020404030301010803" pitchFamily="18" charset="0"/>
              </a:rPr>
              <a:t>Junit</a:t>
            </a:r>
            <a:r>
              <a:rPr lang="en-US" sz="2400" dirty="0">
                <a:latin typeface="Garamond" panose="02020404030301010803" pitchFamily="18" charset="0"/>
              </a:rPr>
              <a:t> Automated Testing - Cross Checking</a:t>
            </a:r>
            <a:endParaRPr lang="en-IN" sz="2400" dirty="0">
              <a:latin typeface="Garamond" panose="02020404030301010803" pitchFamily="18" charset="0"/>
            </a:endParaRPr>
          </a:p>
        </p:txBody>
      </p:sp>
      <p:sp>
        <p:nvSpPr>
          <p:cNvPr id="3" name="Content Placeholder 2"/>
          <p:cNvSpPr>
            <a:spLocks noGrp="1"/>
          </p:cNvSpPr>
          <p:nvPr>
            <p:ph idx="1"/>
          </p:nvPr>
        </p:nvSpPr>
        <p:spPr>
          <a:xfrm>
            <a:off x="151606" y="1437672"/>
            <a:ext cx="5643322" cy="5382228"/>
          </a:xfrm>
        </p:spPr>
        <p:txBody>
          <a:bodyPr>
            <a:noAutofit/>
          </a:bodyPr>
          <a:lstStyle/>
          <a:p>
            <a:pPr>
              <a:lnSpc>
                <a:spcPct val="150000"/>
              </a:lnSpc>
              <a:spcBef>
                <a:spcPts val="0"/>
              </a:spcBef>
              <a:spcAft>
                <a:spcPts val="0"/>
              </a:spcAft>
            </a:pPr>
            <a:r>
              <a:rPr lang="en-US" sz="1800" u="sng" dirty="0" err="1">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Junit</a:t>
            </a:r>
            <a:r>
              <a:rPr lang="en-US" sz="1800" u="sng"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Example Program for Package:</a:t>
            </a:r>
          </a:p>
          <a:p>
            <a:pPr>
              <a:spcBef>
                <a:spcPts val="0"/>
              </a:spcBef>
              <a:spcAft>
                <a:spcPts val="0"/>
              </a:spcAft>
              <a:buFont typeface="Wingdings" panose="05000000000000000000" pitchFamily="2" charset="2"/>
              <a:buChar char="v"/>
            </a:pPr>
            <a:r>
              <a:rPr lang="en-US" sz="1800" dirty="0">
                <a:latin typeface="Garamond" panose="02020404030301010803" pitchFamily="18" charset="0"/>
                <a:cs typeface="Times New Roman" panose="02020603050405020304" pitchFamily="18" charset="0"/>
              </a:rPr>
              <a:t>Here we are going to test the units, here units are nothing but its an function. </a:t>
            </a:r>
          </a:p>
          <a:p>
            <a:pPr>
              <a:spcBef>
                <a:spcPts val="0"/>
              </a:spcBef>
              <a:spcAft>
                <a:spcPts val="0"/>
              </a:spcAft>
              <a:buFont typeface="Wingdings" panose="05000000000000000000" pitchFamily="2" charset="2"/>
              <a:buChar char="v"/>
            </a:pPr>
            <a:r>
              <a:rPr lang="en-US" sz="1800" dirty="0">
                <a:latin typeface="Garamond" panose="02020404030301010803" pitchFamily="18" charset="0"/>
                <a:cs typeface="Times New Roman" panose="02020603050405020304" pitchFamily="18" charset="0"/>
              </a:rPr>
              <a:t>Suppose you have a lot of functions in your programs, and you are getting an unexpected output of your program. </a:t>
            </a:r>
            <a:r>
              <a:rPr lang="en-US" sz="1800" dirty="0">
                <a:solidFill>
                  <a:srgbClr val="FF0000"/>
                </a:solidFill>
                <a:latin typeface="Garamond" panose="02020404030301010803" pitchFamily="18" charset="0"/>
                <a:cs typeface="Times New Roman" panose="02020603050405020304" pitchFamily="18" charset="0"/>
              </a:rPr>
              <a:t>It means some functions are not actually giving you the desired outputs</a:t>
            </a:r>
            <a:r>
              <a:rPr lang="en-US" sz="1800" dirty="0">
                <a:latin typeface="Garamond" panose="02020404030301010803" pitchFamily="18" charset="0"/>
                <a:cs typeface="Times New Roman" panose="02020603050405020304" pitchFamily="18" charset="0"/>
              </a:rPr>
              <a:t>. So instead of checking the whole program we can break the whole programs into units which are basically known as functions. </a:t>
            </a:r>
          </a:p>
          <a:p>
            <a:pPr marL="0" indent="0">
              <a:spcBef>
                <a:spcPts val="0"/>
              </a:spcBef>
              <a:spcAft>
                <a:spcPts val="0"/>
              </a:spcAft>
              <a:buNone/>
            </a:pPr>
            <a:endParaRPr lang="en-US" sz="1800" dirty="0">
              <a:latin typeface="Garamond" panose="02020404030301010803" pitchFamily="18" charset="0"/>
              <a:cs typeface="Times New Roman" panose="02020603050405020304" pitchFamily="18" charset="0"/>
            </a:endParaRPr>
          </a:p>
          <a:p>
            <a:pPr marL="0" indent="0">
              <a:spcBef>
                <a:spcPts val="0"/>
              </a:spcBef>
              <a:spcAft>
                <a:spcPts val="0"/>
              </a:spcAft>
              <a:buNone/>
            </a:pPr>
            <a:r>
              <a:rPr lang="en-US" sz="2400" u="sng"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For </a:t>
            </a:r>
            <a:r>
              <a:rPr lang="en-US" sz="2400" u="sng" dirty="0" smtClean="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Example 1: </a:t>
            </a:r>
            <a:r>
              <a:rPr lang="en-US" sz="2400" u="sng"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Square function/unit</a:t>
            </a:r>
          </a:p>
          <a:p>
            <a:pPr marL="0" indent="0">
              <a:spcBef>
                <a:spcPts val="0"/>
              </a:spcBef>
              <a:spcAft>
                <a:spcPts val="0"/>
              </a:spcAft>
              <a:buNone/>
            </a:pPr>
            <a:r>
              <a:rPr lang="en-US" sz="1800" dirty="0">
                <a:latin typeface="Garamond" panose="02020404030301010803" pitchFamily="18" charset="0"/>
              </a:rPr>
              <a:t>package tests;</a:t>
            </a:r>
          </a:p>
          <a:p>
            <a:pPr marL="0" indent="0">
              <a:spcBef>
                <a:spcPts val="0"/>
              </a:spcBef>
              <a:spcAft>
                <a:spcPts val="0"/>
              </a:spcAft>
              <a:buNone/>
            </a:pPr>
            <a:r>
              <a:rPr lang="en-US" sz="1800" dirty="0">
                <a:latin typeface="Garamond" panose="02020404030301010803" pitchFamily="18" charset="0"/>
              </a:rPr>
              <a:t>public class </a:t>
            </a:r>
            <a:r>
              <a:rPr lang="en-US" sz="1800" dirty="0" err="1">
                <a:latin typeface="Garamond" panose="02020404030301010803" pitchFamily="18" charset="0"/>
              </a:rPr>
              <a:t>UnitTesting</a:t>
            </a:r>
            <a:r>
              <a:rPr lang="en-US" sz="1800" dirty="0">
                <a:latin typeface="Garamond" panose="02020404030301010803" pitchFamily="18" charset="0"/>
              </a:rPr>
              <a:t>{</a:t>
            </a:r>
          </a:p>
          <a:p>
            <a:pPr marL="0" indent="0">
              <a:spcBef>
                <a:spcPts val="0"/>
              </a:spcBef>
              <a:spcAft>
                <a:spcPts val="0"/>
              </a:spcAft>
              <a:buNone/>
            </a:pPr>
            <a:r>
              <a:rPr lang="en-US" sz="1800" dirty="0">
                <a:latin typeface="Garamond" panose="02020404030301010803" pitchFamily="18" charset="0"/>
              </a:rPr>
              <a:t> public </a:t>
            </a:r>
            <a:r>
              <a:rPr lang="en-US" sz="1800" dirty="0" err="1">
                <a:latin typeface="Garamond" panose="02020404030301010803" pitchFamily="18" charset="0"/>
              </a:rPr>
              <a:t>int</a:t>
            </a:r>
            <a:r>
              <a:rPr lang="en-US" sz="1800" dirty="0">
                <a:latin typeface="Garamond" panose="02020404030301010803" pitchFamily="18" charset="0"/>
              </a:rPr>
              <a:t> </a:t>
            </a:r>
            <a:r>
              <a:rPr lang="en-US" sz="1800" dirty="0">
                <a:solidFill>
                  <a:srgbClr val="FF0000"/>
                </a:solidFill>
                <a:effectLst>
                  <a:outerShdw blurRad="38100" dist="38100" dir="2700000" algn="tl">
                    <a:srgbClr val="000000">
                      <a:alpha val="43137"/>
                    </a:srgbClr>
                  </a:outerShdw>
                </a:effectLst>
                <a:latin typeface="Garamond" panose="02020404030301010803" pitchFamily="18" charset="0"/>
              </a:rPr>
              <a:t>square(</a:t>
            </a:r>
            <a:r>
              <a:rPr lang="en-US" sz="1800" dirty="0" err="1">
                <a:solidFill>
                  <a:srgbClr val="FF0000"/>
                </a:solidFill>
                <a:effectLst>
                  <a:outerShdw blurRad="38100" dist="38100" dir="2700000" algn="tl">
                    <a:srgbClr val="000000">
                      <a:alpha val="43137"/>
                    </a:srgbClr>
                  </a:outerShdw>
                </a:effectLst>
                <a:latin typeface="Garamond" panose="02020404030301010803" pitchFamily="18" charset="0"/>
              </a:rPr>
              <a:t>int</a:t>
            </a:r>
            <a:r>
              <a:rPr lang="en-US" sz="1800" dirty="0">
                <a:solidFill>
                  <a:srgbClr val="FF0000"/>
                </a:solidFill>
                <a:effectLst>
                  <a:outerShdw blurRad="38100" dist="38100" dir="2700000" algn="tl">
                    <a:srgbClr val="000000">
                      <a:alpha val="43137"/>
                    </a:srgbClr>
                  </a:outerShdw>
                </a:effectLst>
                <a:latin typeface="Garamond" panose="02020404030301010803" pitchFamily="18" charset="0"/>
              </a:rPr>
              <a:t> n)</a:t>
            </a:r>
            <a:r>
              <a:rPr lang="en-US" sz="1800" dirty="0">
                <a:latin typeface="Garamond" panose="02020404030301010803" pitchFamily="18" charset="0"/>
              </a:rPr>
              <a:t>{</a:t>
            </a:r>
          </a:p>
          <a:p>
            <a:pPr marL="0" indent="0">
              <a:spcBef>
                <a:spcPts val="0"/>
              </a:spcBef>
              <a:spcAft>
                <a:spcPts val="0"/>
              </a:spcAft>
              <a:buNone/>
            </a:pPr>
            <a:r>
              <a:rPr lang="en-US" sz="1800" dirty="0">
                <a:latin typeface="Garamond" panose="02020404030301010803" pitchFamily="18" charset="0"/>
              </a:rPr>
              <a:t> return n*n;</a:t>
            </a:r>
            <a:endParaRPr lang="en-IN" sz="1800" dirty="0">
              <a:latin typeface="Garamond" panose="02020404030301010803" pitchFamily="18" charset="0"/>
            </a:endParaRPr>
          </a:p>
          <a:p>
            <a:pPr marL="0" indent="0">
              <a:spcBef>
                <a:spcPts val="0"/>
              </a:spcBef>
              <a:spcAft>
                <a:spcPts val="0"/>
              </a:spcAft>
              <a:buNone/>
            </a:pPr>
            <a:r>
              <a:rPr lang="en-US" sz="1800" dirty="0">
                <a:latin typeface="Garamond" panose="02020404030301010803" pitchFamily="18" charset="0"/>
              </a:rPr>
              <a:t>}</a:t>
            </a:r>
          </a:p>
          <a:p>
            <a:pPr marL="0" indent="0">
              <a:spcBef>
                <a:spcPts val="0"/>
              </a:spcBef>
              <a:spcAft>
                <a:spcPts val="0"/>
              </a:spcAft>
              <a:buNone/>
            </a:pPr>
            <a:r>
              <a:rPr lang="en-US" sz="1800" dirty="0">
                <a:latin typeface="Garamond" panose="02020404030301010803" pitchFamily="18" charset="0"/>
              </a:rPr>
              <a:t>}</a:t>
            </a:r>
          </a:p>
        </p:txBody>
      </p:sp>
      <p:sp>
        <p:nvSpPr>
          <p:cNvPr id="6" name="Content Placeholder 2"/>
          <p:cNvSpPr txBox="1">
            <a:spLocks/>
          </p:cNvSpPr>
          <p:nvPr/>
        </p:nvSpPr>
        <p:spPr>
          <a:xfrm>
            <a:off x="6184842" y="1525176"/>
            <a:ext cx="5794928" cy="5561424"/>
          </a:xfrm>
          <a:prstGeom prst="rect">
            <a:avLst/>
          </a:prstGeom>
        </p:spPr>
        <p:txBody>
          <a:bodyPr vert="horz" lIns="0" tIns="45714" rIns="0" bIns="45714"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spcBef>
                <a:spcPts val="0"/>
              </a:spcBef>
              <a:spcAft>
                <a:spcPts val="0"/>
              </a:spcAft>
            </a:pPr>
            <a:r>
              <a:rPr lang="en-US" sz="1800" b="1" u="sng" dirty="0" err="1">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Junit</a:t>
            </a:r>
            <a:r>
              <a:rPr lang="en-US" sz="1800" b="1" u="sng"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Example Program for </a:t>
            </a:r>
            <a:r>
              <a:rPr lang="en-US" sz="1800" b="1" u="sng" dirty="0" err="1">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Testcase</a:t>
            </a:r>
          </a:p>
          <a:p>
            <a:pPr marL="0" indent="0" algn="just">
              <a:lnSpc>
                <a:spcPct val="100000"/>
              </a:lnSpc>
              <a:spcBef>
                <a:spcPts val="0"/>
              </a:spcBef>
              <a:spcAft>
                <a:spcPts val="0"/>
              </a:spcAft>
              <a:buNone/>
            </a:pPr>
            <a:r>
              <a:rPr lang="en-US" dirty="0" smtClean="0">
                <a:latin typeface="Garamond" panose="02020404030301010803" pitchFamily="18" charset="0"/>
                <a:cs typeface="Times New Roman" panose="02020603050405020304" pitchFamily="18" charset="0"/>
              </a:rPr>
              <a:t>package </a:t>
            </a:r>
            <a:r>
              <a:rPr lang="en-US" dirty="0">
                <a:latin typeface="Garamond" panose="02020404030301010803" pitchFamily="18" charset="0"/>
                <a:cs typeface="Times New Roman" panose="02020603050405020304" pitchFamily="18" charset="0"/>
              </a:rPr>
              <a:t>tests;</a:t>
            </a:r>
          </a:p>
          <a:p>
            <a:pPr marL="0" indent="0" algn="just">
              <a:lnSpc>
                <a:spcPct val="100000"/>
              </a:lnSpc>
              <a:spcBef>
                <a:spcPts val="0"/>
              </a:spcBef>
              <a:spcAft>
                <a:spcPts val="0"/>
              </a:spcAft>
              <a:buNone/>
            </a:pPr>
            <a:endParaRPr lang="en-US" dirty="0" smtClean="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dirty="0" smtClean="0">
                <a:latin typeface="Garamond" panose="02020404030301010803" pitchFamily="18" charset="0"/>
                <a:cs typeface="Times New Roman" panose="02020603050405020304" pitchFamily="18" charset="0"/>
              </a:rPr>
              <a:t>import </a:t>
            </a:r>
            <a:r>
              <a:rPr lang="en-US" dirty="0">
                <a:latin typeface="Garamond" panose="02020404030301010803" pitchFamily="18" charset="0"/>
                <a:cs typeface="Times New Roman" panose="02020603050405020304" pitchFamily="18" charset="0"/>
              </a:rPr>
              <a:t>static </a:t>
            </a:r>
            <a:r>
              <a:rPr lang="en-US" dirty="0" err="1">
                <a:latin typeface="Garamond" panose="02020404030301010803" pitchFamily="18" charset="0"/>
                <a:cs typeface="Times New Roman" panose="02020603050405020304" pitchFamily="18" charset="0"/>
              </a:rPr>
              <a:t>org.junit.Assert</a:t>
            </a:r>
            <a:r>
              <a:rPr lang="en-US"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r>
              <a:rPr lang="en-US" dirty="0">
                <a:latin typeface="Garamond" panose="02020404030301010803" pitchFamily="18" charset="0"/>
                <a:cs typeface="Times New Roman" panose="02020603050405020304" pitchFamily="18" charset="0"/>
              </a:rPr>
              <a:t>public class </a:t>
            </a:r>
            <a:r>
              <a:rPr lang="en-US" dirty="0" err="1" smtClean="0">
                <a:latin typeface="Garamond" panose="02020404030301010803" pitchFamily="18" charset="0"/>
                <a:cs typeface="Times New Roman" panose="02020603050405020304" pitchFamily="18" charset="0"/>
              </a:rPr>
              <a:t>squareUnit</a:t>
            </a:r>
            <a:r>
              <a:rPr lang="en-US"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endParaRPr lang="en-US" dirty="0" smtClean="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dirty="0" smtClean="0">
                <a:latin typeface="Garamond" panose="02020404030301010803" pitchFamily="18" charset="0"/>
                <a:cs typeface="Times New Roman" panose="02020603050405020304" pitchFamily="18" charset="0"/>
              </a:rPr>
              <a:t>@</a:t>
            </a:r>
            <a:r>
              <a:rPr lang="en-US" dirty="0">
                <a:latin typeface="Garamond" panose="02020404030301010803" pitchFamily="18" charset="0"/>
                <a:cs typeface="Times New Roman" panose="02020603050405020304" pitchFamily="18" charset="0"/>
              </a:rPr>
              <a:t>Test </a:t>
            </a:r>
            <a:r>
              <a:rPr lang="en-US" b="1" dirty="0">
                <a:solidFill>
                  <a:srgbClr val="FF0000"/>
                </a:solidFill>
                <a:latin typeface="Garamond" panose="02020404030301010803" pitchFamily="18" charset="0"/>
                <a:cs typeface="Times New Roman" panose="02020603050405020304" pitchFamily="18" charset="0"/>
              </a:rPr>
              <a:t>//</a:t>
            </a:r>
            <a:r>
              <a:rPr lang="en-US" b="1" dirty="0" err="1">
                <a:solidFill>
                  <a:srgbClr val="FF0000"/>
                </a:solidFill>
                <a:latin typeface="Garamond" panose="02020404030301010803" pitchFamily="18" charset="0"/>
                <a:cs typeface="Times New Roman" panose="02020603050405020304" pitchFamily="18" charset="0"/>
              </a:rPr>
              <a:t>Junit</a:t>
            </a:r>
            <a:r>
              <a:rPr lang="en-US" b="1" dirty="0">
                <a:solidFill>
                  <a:srgbClr val="FF0000"/>
                </a:solidFill>
                <a:latin typeface="Garamond" panose="02020404030301010803" pitchFamily="18" charset="0"/>
                <a:cs typeface="Times New Roman" panose="02020603050405020304" pitchFamily="18" charset="0"/>
              </a:rPr>
              <a:t> Annotations</a:t>
            </a:r>
          </a:p>
          <a:p>
            <a:pPr marL="0" indent="0" algn="just">
              <a:lnSpc>
                <a:spcPct val="100000"/>
              </a:lnSpc>
              <a:spcBef>
                <a:spcPts val="0"/>
              </a:spcBef>
              <a:spcAft>
                <a:spcPts val="0"/>
              </a:spcAft>
              <a:buNone/>
            </a:pPr>
            <a:r>
              <a:rPr lang="en-US" dirty="0">
                <a:latin typeface="Garamond" panose="02020404030301010803" pitchFamily="18" charset="0"/>
                <a:cs typeface="Times New Roman" panose="02020603050405020304" pitchFamily="18" charset="0"/>
              </a:rPr>
              <a:t>Public void test(){</a:t>
            </a:r>
          </a:p>
          <a:p>
            <a:pPr marL="0" indent="0" algn="just">
              <a:lnSpc>
                <a:spcPct val="100000"/>
              </a:lnSpc>
              <a:spcBef>
                <a:spcPts val="0"/>
              </a:spcBef>
              <a:spcAft>
                <a:spcPts val="0"/>
              </a:spcAft>
              <a:buNone/>
            </a:pPr>
            <a:endParaRPr lang="en-US" dirty="0" smtClean="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dirty="0" err="1" smtClean="0">
                <a:latin typeface="Garamond" panose="02020404030301010803" pitchFamily="18" charset="0"/>
                <a:cs typeface="Times New Roman" panose="02020603050405020304" pitchFamily="18" charset="0"/>
              </a:rPr>
              <a:t>UnitTesting</a:t>
            </a:r>
            <a:r>
              <a:rPr lang="en-US" dirty="0" smtClean="0">
                <a:latin typeface="Garamond" panose="02020404030301010803" pitchFamily="18" charset="0"/>
                <a:cs typeface="Times New Roman" panose="02020603050405020304" pitchFamily="18" charset="0"/>
              </a:rPr>
              <a:t> </a:t>
            </a:r>
            <a:r>
              <a:rPr lang="en-US" dirty="0">
                <a:latin typeface="Garamond" panose="02020404030301010803" pitchFamily="18" charset="0"/>
                <a:cs typeface="Times New Roman" panose="02020603050405020304" pitchFamily="18" charset="0"/>
              </a:rPr>
              <a:t>obj1 = new </a:t>
            </a:r>
            <a:r>
              <a:rPr lang="en-US" dirty="0" err="1">
                <a:latin typeface="Garamond" panose="02020404030301010803" pitchFamily="18" charset="0"/>
                <a:cs typeface="Times New Roman" panose="02020603050405020304" pitchFamily="18" charset="0"/>
              </a:rPr>
              <a:t>UnitTesting</a:t>
            </a:r>
            <a:r>
              <a:rPr lang="en-US"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r>
              <a:rPr lang="en-US" dirty="0" err="1">
                <a:latin typeface="Garamond" panose="02020404030301010803" pitchFamily="18" charset="0"/>
                <a:cs typeface="Times New Roman" panose="02020603050405020304" pitchFamily="18" charset="0"/>
              </a:rPr>
              <a:t>int</a:t>
            </a:r>
            <a:r>
              <a:rPr lang="en-US" dirty="0">
                <a:latin typeface="Garamond" panose="02020404030301010803" pitchFamily="18" charset="0"/>
                <a:cs typeface="Times New Roman" panose="02020603050405020304" pitchFamily="18" charset="0"/>
              </a:rPr>
              <a:t> </a:t>
            </a:r>
            <a:r>
              <a:rPr lang="en-US" dirty="0" err="1">
                <a:latin typeface="Garamond" panose="02020404030301010803" pitchFamily="18" charset="0"/>
                <a:cs typeface="Times New Roman" panose="02020603050405020304" pitchFamily="18" charset="0"/>
              </a:rPr>
              <a:t>output_f</a:t>
            </a:r>
            <a:r>
              <a:rPr lang="en-US" dirty="0">
                <a:latin typeface="Garamond" panose="02020404030301010803" pitchFamily="18" charset="0"/>
                <a:cs typeface="Times New Roman" panose="02020603050405020304" pitchFamily="18" charset="0"/>
              </a:rPr>
              <a:t> = obj1.square(4);</a:t>
            </a:r>
          </a:p>
          <a:p>
            <a:pPr marL="0" indent="0" algn="just">
              <a:lnSpc>
                <a:spcPct val="100000"/>
              </a:lnSpc>
              <a:spcBef>
                <a:spcPts val="0"/>
              </a:spcBef>
              <a:spcAft>
                <a:spcPts val="0"/>
              </a:spcAft>
              <a:buNone/>
            </a:pPr>
            <a:endParaRPr lang="en-US" dirty="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//Test the output</a:t>
            </a:r>
          </a:p>
          <a:p>
            <a:pPr marL="0" indent="0" algn="just">
              <a:lnSpc>
                <a:spcPct val="100000"/>
              </a:lnSpc>
              <a:spcBef>
                <a:spcPts val="0"/>
              </a:spcBef>
              <a:spcAft>
                <a:spcPts val="0"/>
              </a:spcAft>
              <a:buNone/>
            </a:pPr>
            <a:r>
              <a:rPr lang="en-US" b="1" dirty="0" err="1">
                <a:latin typeface="Garamond" panose="02020404030301010803" pitchFamily="18" charset="0"/>
                <a:cs typeface="Times New Roman" panose="02020603050405020304" pitchFamily="18" charset="0"/>
              </a:rPr>
              <a:t>assertEquals</a:t>
            </a:r>
            <a:r>
              <a:rPr lang="en-US" b="1" dirty="0">
                <a:latin typeface="Garamond" panose="02020404030301010803" pitchFamily="18" charset="0"/>
                <a:cs typeface="Times New Roman" panose="02020603050405020304" pitchFamily="18" charset="0"/>
              </a:rPr>
              <a:t>(</a:t>
            </a:r>
            <a:r>
              <a:rPr lang="en-US" b="1" dirty="0">
                <a:solidFill>
                  <a:srgbClr val="00B050"/>
                </a:solidFill>
                <a:latin typeface="Garamond" panose="02020404030301010803" pitchFamily="18" charset="0"/>
                <a:cs typeface="Times New Roman" panose="02020603050405020304" pitchFamily="18" charset="0"/>
              </a:rPr>
              <a:t>16</a:t>
            </a:r>
            <a:r>
              <a:rPr lang="en-US" b="1" dirty="0">
                <a:latin typeface="Garamond" panose="02020404030301010803" pitchFamily="18" charset="0"/>
                <a:cs typeface="Times New Roman" panose="02020603050405020304" pitchFamily="18" charset="0"/>
              </a:rPr>
              <a:t>,output_f);</a:t>
            </a:r>
          </a:p>
          <a:p>
            <a:pPr marL="0" indent="0" algn="just">
              <a:lnSpc>
                <a:spcPct val="100000"/>
              </a:lnSpc>
              <a:spcBef>
                <a:spcPts val="0"/>
              </a:spcBef>
              <a:spcAft>
                <a:spcPts val="0"/>
              </a:spcAft>
              <a:buNone/>
            </a:pPr>
            <a:r>
              <a:rPr lang="en-US" dirty="0" smtClean="0">
                <a:latin typeface="Garamond" panose="02020404030301010803" pitchFamily="18" charset="0"/>
                <a:cs typeface="Times New Roman" panose="02020603050405020304" pitchFamily="18" charset="0"/>
              </a:rPr>
              <a:t>//</a:t>
            </a:r>
            <a:r>
              <a:rPr lang="en-US" dirty="0" err="1">
                <a:latin typeface="Garamond" panose="02020404030301010803" pitchFamily="18" charset="0"/>
                <a:cs typeface="Times New Roman" panose="02020603050405020304" pitchFamily="18" charset="0"/>
              </a:rPr>
              <a:t>assertEquals</a:t>
            </a:r>
            <a:r>
              <a:rPr lang="en-US" dirty="0">
                <a:latin typeface="Garamond" panose="02020404030301010803" pitchFamily="18" charset="0"/>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17</a:t>
            </a:r>
            <a:r>
              <a:rPr lang="en-US" dirty="0">
                <a:latin typeface="Garamond" panose="02020404030301010803" pitchFamily="18" charset="0"/>
                <a:cs typeface="Times New Roman" panose="02020603050405020304" pitchFamily="18" charset="0"/>
              </a:rPr>
              <a:t>,output_f);</a:t>
            </a:r>
          </a:p>
          <a:p>
            <a:pPr marL="0" indent="0" algn="just">
              <a:lnSpc>
                <a:spcPct val="100000"/>
              </a:lnSpc>
              <a:spcBef>
                <a:spcPts val="0"/>
              </a:spcBef>
              <a:spcAft>
                <a:spcPts val="0"/>
              </a:spcAft>
              <a:buNone/>
            </a:pPr>
            <a:r>
              <a:rPr lang="en-US"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r>
              <a:rPr lang="en-US" dirty="0">
                <a:latin typeface="Garamond" panose="02020404030301010803" pitchFamily="18" charset="0"/>
                <a:cs typeface="Times New Roman" panose="02020603050405020304" pitchFamily="18" charset="0"/>
              </a:rPr>
              <a:t>}</a:t>
            </a:r>
          </a:p>
        </p:txBody>
      </p:sp>
      <p:pic>
        <p:nvPicPr>
          <p:cNvPr id="7" name="Picture 6"/>
          <p:cNvPicPr>
            <a:picLocks noChangeAspect="1"/>
          </p:cNvPicPr>
          <p:nvPr/>
        </p:nvPicPr>
        <p:blipFill>
          <a:blip r:embed="rId3"/>
          <a:stretch>
            <a:fillRect/>
          </a:stretch>
        </p:blipFill>
        <p:spPr>
          <a:xfrm>
            <a:off x="9245659" y="4572000"/>
            <a:ext cx="2752367" cy="1752372"/>
          </a:xfrm>
          <a:prstGeom prst="rect">
            <a:avLst/>
          </a:prstGeom>
        </p:spPr>
      </p:pic>
      <p:pic>
        <p:nvPicPr>
          <p:cNvPr id="11" name="Picture 10"/>
          <p:cNvPicPr>
            <a:picLocks noChangeAspect="1"/>
          </p:cNvPicPr>
          <p:nvPr/>
        </p:nvPicPr>
        <p:blipFill>
          <a:blip r:embed="rId4"/>
          <a:stretch>
            <a:fillRect/>
          </a:stretch>
        </p:blipFill>
        <p:spPr>
          <a:xfrm>
            <a:off x="3553346" y="5280528"/>
            <a:ext cx="2313260" cy="1539372"/>
          </a:xfrm>
          <a:prstGeom prst="rect">
            <a:avLst/>
          </a:prstGeom>
        </p:spPr>
      </p:pic>
      <p:sp>
        <p:nvSpPr>
          <p:cNvPr id="8"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spTree>
    <p:extLst>
      <p:ext uri="{BB962C8B-B14F-4D97-AF65-F5344CB8AC3E}">
        <p14:creationId xmlns:p14="http://schemas.microsoft.com/office/powerpoint/2010/main" val="2579077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3" end="13"/>
                                            </p:txEl>
                                          </p:spTgt>
                                        </p:tgtEl>
                                        <p:attrNameLst>
                                          <p:attrName>style.visibility</p:attrName>
                                        </p:attrNameLst>
                                      </p:cBhvr>
                                      <p:to>
                                        <p:strVal val="visible"/>
                                      </p:to>
                                    </p:set>
                                    <p:anim calcmode="lin" valueType="num">
                                      <p:cBhvr additive="base">
                                        <p:cTn id="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4" end="14"/>
                                            </p:txEl>
                                          </p:spTgt>
                                        </p:tgtEl>
                                        <p:attrNameLst>
                                          <p:attrName>style.visibility</p:attrName>
                                        </p:attrNameLst>
                                      </p:cBhvr>
                                      <p:to>
                                        <p:strVal val="visible"/>
                                      </p:to>
                                    </p:set>
                                    <p:anim calcmode="lin" valueType="num">
                                      <p:cBhvr additive="base">
                                        <p:cTn id="1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559" y="963154"/>
            <a:ext cx="10804650" cy="474518"/>
          </a:xfrm>
        </p:spPr>
        <p:txBody>
          <a:bodyPr>
            <a:normAutofit fontScale="90000"/>
          </a:bodyPr>
          <a:lstStyle/>
          <a:p>
            <a:pPr algn="l"/>
            <a:r>
              <a:rPr lang="en-US" sz="2400" dirty="0" err="1">
                <a:latin typeface="Garamond" panose="02020404030301010803" pitchFamily="18" charset="0"/>
              </a:rPr>
              <a:t>Junit</a:t>
            </a:r>
            <a:r>
              <a:rPr lang="en-US" sz="2400" dirty="0">
                <a:latin typeface="Garamond" panose="02020404030301010803" pitchFamily="18" charset="0"/>
              </a:rPr>
              <a:t> Automated Testing - Cross Checking</a:t>
            </a:r>
            <a:endParaRPr lang="en-IN" sz="2400" dirty="0">
              <a:latin typeface="Garamond" panose="02020404030301010803" pitchFamily="18" charset="0"/>
            </a:endParaRPr>
          </a:p>
        </p:txBody>
      </p:sp>
      <p:sp>
        <p:nvSpPr>
          <p:cNvPr id="3" name="Content Placeholder 2"/>
          <p:cNvSpPr>
            <a:spLocks noGrp="1"/>
          </p:cNvSpPr>
          <p:nvPr>
            <p:ph idx="1"/>
          </p:nvPr>
        </p:nvSpPr>
        <p:spPr>
          <a:xfrm>
            <a:off x="151606" y="1437672"/>
            <a:ext cx="5643322" cy="5382228"/>
          </a:xfrm>
        </p:spPr>
        <p:txBody>
          <a:bodyPr>
            <a:noAutofit/>
          </a:bodyPr>
          <a:lstStyle/>
          <a:p>
            <a:pPr>
              <a:lnSpc>
                <a:spcPct val="150000"/>
              </a:lnSpc>
              <a:spcBef>
                <a:spcPts val="0"/>
              </a:spcBef>
              <a:spcAft>
                <a:spcPts val="0"/>
              </a:spcAft>
            </a:pPr>
            <a:r>
              <a:rPr lang="en-US" sz="1800" dirty="0" err="1">
                <a:solidFill>
                  <a:srgbClr val="FF0000"/>
                </a:solidFill>
                <a:latin typeface="Garamond" panose="02020404030301010803" pitchFamily="18" charset="0"/>
                <a:cs typeface="Times New Roman" panose="02020603050405020304" pitchFamily="18" charset="0"/>
              </a:rPr>
              <a:t>Junit</a:t>
            </a:r>
            <a:r>
              <a:rPr lang="en-US" sz="1800" dirty="0">
                <a:solidFill>
                  <a:srgbClr val="FF0000"/>
                </a:solidFill>
                <a:latin typeface="Garamond" panose="02020404030301010803" pitchFamily="18" charset="0"/>
                <a:cs typeface="Times New Roman" panose="02020603050405020304" pitchFamily="18" charset="0"/>
              </a:rPr>
              <a:t> Example Program for Package:</a:t>
            </a:r>
          </a:p>
          <a:p>
            <a:pPr marL="0" indent="0">
              <a:spcBef>
                <a:spcPts val="0"/>
              </a:spcBef>
              <a:spcAft>
                <a:spcPts val="0"/>
              </a:spcAft>
              <a:buNone/>
            </a:pPr>
            <a:endParaRPr lang="en-US" sz="1800" dirty="0">
              <a:latin typeface="Garamond" panose="02020404030301010803" pitchFamily="18" charset="0"/>
              <a:cs typeface="Times New Roman" panose="02020603050405020304" pitchFamily="18" charset="0"/>
            </a:endParaRPr>
          </a:p>
          <a:p>
            <a:pPr marL="0" indent="0">
              <a:spcBef>
                <a:spcPts val="0"/>
              </a:spcBef>
              <a:spcAft>
                <a:spcPts val="0"/>
              </a:spcAft>
              <a:buNone/>
            </a:pPr>
            <a:r>
              <a:rPr lang="en-US" sz="2400" u="sng"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For </a:t>
            </a:r>
            <a:r>
              <a:rPr lang="en-US" sz="2400" u="sng" dirty="0" smtClean="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Example 2: Sum </a:t>
            </a:r>
            <a:r>
              <a:rPr lang="en-US" sz="2400" u="sng"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function/unit</a:t>
            </a:r>
          </a:p>
          <a:p>
            <a:pPr marL="0" indent="0">
              <a:spcBef>
                <a:spcPts val="0"/>
              </a:spcBef>
              <a:spcAft>
                <a:spcPts val="0"/>
              </a:spcAft>
              <a:buNone/>
            </a:pPr>
            <a:r>
              <a:rPr lang="en-US" sz="1800" dirty="0">
                <a:latin typeface="Garamond" panose="02020404030301010803" pitchFamily="18" charset="0"/>
              </a:rPr>
              <a:t>package tests;</a:t>
            </a:r>
          </a:p>
          <a:p>
            <a:pPr marL="0" indent="0">
              <a:spcBef>
                <a:spcPts val="0"/>
              </a:spcBef>
              <a:spcAft>
                <a:spcPts val="0"/>
              </a:spcAft>
              <a:buNone/>
            </a:pPr>
            <a:r>
              <a:rPr lang="en-US" sz="1800" dirty="0">
                <a:latin typeface="Garamond" panose="02020404030301010803" pitchFamily="18" charset="0"/>
              </a:rPr>
              <a:t>public class </a:t>
            </a:r>
            <a:r>
              <a:rPr lang="en-US" sz="1800" dirty="0" err="1">
                <a:latin typeface="Garamond" panose="02020404030301010803" pitchFamily="18" charset="0"/>
              </a:rPr>
              <a:t>UnitTesting</a:t>
            </a:r>
            <a:r>
              <a:rPr lang="en-US" sz="1800" dirty="0">
                <a:latin typeface="Garamond" panose="02020404030301010803" pitchFamily="18" charset="0"/>
              </a:rPr>
              <a:t>{</a:t>
            </a:r>
          </a:p>
          <a:p>
            <a:pPr marL="0" indent="0">
              <a:spcBef>
                <a:spcPts val="0"/>
              </a:spcBef>
              <a:spcAft>
                <a:spcPts val="0"/>
              </a:spcAft>
              <a:buNone/>
            </a:pPr>
            <a:r>
              <a:rPr lang="en-US" sz="1800" dirty="0">
                <a:latin typeface="Garamond" panose="02020404030301010803" pitchFamily="18" charset="0"/>
              </a:rPr>
              <a:t> public </a:t>
            </a:r>
            <a:r>
              <a:rPr lang="en-US" sz="1800" dirty="0" err="1">
                <a:latin typeface="Garamond" panose="02020404030301010803" pitchFamily="18" charset="0"/>
              </a:rPr>
              <a:t>int</a:t>
            </a:r>
            <a:r>
              <a:rPr lang="en-US" sz="1800" dirty="0">
                <a:latin typeface="Garamond" panose="02020404030301010803" pitchFamily="18" charset="0"/>
              </a:rPr>
              <a:t> </a:t>
            </a:r>
            <a:r>
              <a:rPr lang="en-US" sz="1800" dirty="0">
                <a:solidFill>
                  <a:srgbClr val="FF0000"/>
                </a:solidFill>
                <a:effectLst>
                  <a:outerShdw blurRad="38100" dist="38100" dir="2700000" algn="tl">
                    <a:srgbClr val="000000">
                      <a:alpha val="43137"/>
                    </a:srgbClr>
                  </a:outerShdw>
                </a:effectLst>
                <a:latin typeface="Garamond" panose="02020404030301010803" pitchFamily="18" charset="0"/>
              </a:rPr>
              <a:t>sum(</a:t>
            </a:r>
            <a:r>
              <a:rPr lang="en-US" sz="1800" dirty="0" err="1">
                <a:solidFill>
                  <a:srgbClr val="FF0000"/>
                </a:solidFill>
                <a:effectLst>
                  <a:outerShdw blurRad="38100" dist="38100" dir="2700000" algn="tl">
                    <a:srgbClr val="000000">
                      <a:alpha val="43137"/>
                    </a:srgbClr>
                  </a:outerShdw>
                </a:effectLst>
                <a:latin typeface="Garamond" panose="02020404030301010803" pitchFamily="18" charset="0"/>
              </a:rPr>
              <a:t>int</a:t>
            </a:r>
            <a:r>
              <a:rPr lang="en-US" sz="1800" dirty="0">
                <a:solidFill>
                  <a:srgbClr val="FF0000"/>
                </a:solidFill>
                <a:effectLst>
                  <a:outerShdw blurRad="38100" dist="38100" dir="2700000" algn="tl">
                    <a:srgbClr val="000000">
                      <a:alpha val="43137"/>
                    </a:srgbClr>
                  </a:outerShdw>
                </a:effectLst>
                <a:latin typeface="Garamond" panose="02020404030301010803" pitchFamily="18" charset="0"/>
              </a:rPr>
              <a:t> a, </a:t>
            </a:r>
            <a:r>
              <a:rPr lang="en-US" sz="1800" dirty="0" err="1">
                <a:solidFill>
                  <a:srgbClr val="FF0000"/>
                </a:solidFill>
                <a:effectLst>
                  <a:outerShdw blurRad="38100" dist="38100" dir="2700000" algn="tl">
                    <a:srgbClr val="000000">
                      <a:alpha val="43137"/>
                    </a:srgbClr>
                  </a:outerShdw>
                </a:effectLst>
                <a:latin typeface="Garamond" panose="02020404030301010803" pitchFamily="18" charset="0"/>
              </a:rPr>
              <a:t>int</a:t>
            </a:r>
            <a:r>
              <a:rPr lang="en-US" sz="1800" dirty="0">
                <a:solidFill>
                  <a:srgbClr val="FF0000"/>
                </a:solidFill>
                <a:effectLst>
                  <a:outerShdw blurRad="38100" dist="38100" dir="2700000" algn="tl">
                    <a:srgbClr val="000000">
                      <a:alpha val="43137"/>
                    </a:srgbClr>
                  </a:outerShdw>
                </a:effectLst>
                <a:latin typeface="Garamond" panose="02020404030301010803" pitchFamily="18" charset="0"/>
              </a:rPr>
              <a:t> b)</a:t>
            </a:r>
            <a:r>
              <a:rPr lang="en-US" sz="1800" dirty="0">
                <a:latin typeface="Garamond" panose="02020404030301010803" pitchFamily="18" charset="0"/>
              </a:rPr>
              <a:t>{</a:t>
            </a:r>
          </a:p>
          <a:p>
            <a:pPr marL="0" indent="0">
              <a:spcBef>
                <a:spcPts val="0"/>
              </a:spcBef>
              <a:spcAft>
                <a:spcPts val="0"/>
              </a:spcAft>
              <a:buNone/>
            </a:pPr>
            <a:r>
              <a:rPr lang="en-US" sz="1800" dirty="0">
                <a:latin typeface="Garamond" panose="02020404030301010803" pitchFamily="18" charset="0"/>
              </a:rPr>
              <a:t> return </a:t>
            </a:r>
            <a:r>
              <a:rPr lang="en-US" sz="1800" dirty="0" err="1">
                <a:latin typeface="Garamond" panose="02020404030301010803" pitchFamily="18" charset="0"/>
              </a:rPr>
              <a:t>a+b</a:t>
            </a:r>
            <a:r>
              <a:rPr lang="en-US" sz="1800" dirty="0">
                <a:latin typeface="Garamond" panose="02020404030301010803" pitchFamily="18" charset="0"/>
              </a:rPr>
              <a:t>;</a:t>
            </a:r>
            <a:endParaRPr lang="en-IN" sz="1800" dirty="0">
              <a:latin typeface="Garamond" panose="02020404030301010803" pitchFamily="18" charset="0"/>
            </a:endParaRPr>
          </a:p>
          <a:p>
            <a:pPr marL="0" indent="0">
              <a:spcBef>
                <a:spcPts val="0"/>
              </a:spcBef>
              <a:spcAft>
                <a:spcPts val="0"/>
              </a:spcAft>
              <a:buNone/>
            </a:pPr>
            <a:r>
              <a:rPr lang="en-US" sz="1800" dirty="0">
                <a:latin typeface="Garamond" panose="02020404030301010803" pitchFamily="18" charset="0"/>
              </a:rPr>
              <a:t>}</a:t>
            </a:r>
          </a:p>
          <a:p>
            <a:pPr marL="0" indent="0">
              <a:spcBef>
                <a:spcPts val="0"/>
              </a:spcBef>
              <a:spcAft>
                <a:spcPts val="0"/>
              </a:spcAft>
              <a:buNone/>
            </a:pPr>
            <a:r>
              <a:rPr lang="en-US" sz="1800" dirty="0">
                <a:latin typeface="Garamond" panose="02020404030301010803" pitchFamily="18" charset="0"/>
              </a:rPr>
              <a:t>}</a:t>
            </a:r>
          </a:p>
        </p:txBody>
      </p:sp>
      <p:sp>
        <p:nvSpPr>
          <p:cNvPr id="6" name="Content Placeholder 2"/>
          <p:cNvSpPr txBox="1">
            <a:spLocks/>
          </p:cNvSpPr>
          <p:nvPr/>
        </p:nvSpPr>
        <p:spPr>
          <a:xfrm>
            <a:off x="6184842" y="1525176"/>
            <a:ext cx="5794928" cy="5561424"/>
          </a:xfrm>
          <a:prstGeom prst="rect">
            <a:avLst/>
          </a:prstGeom>
        </p:spPr>
        <p:txBody>
          <a:bodyPr vert="horz" lIns="0" tIns="45714" rIns="0" bIns="45714"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spcBef>
                <a:spcPts val="0"/>
              </a:spcBef>
              <a:spcAft>
                <a:spcPts val="0"/>
              </a:spcAft>
            </a:pPr>
            <a:r>
              <a:rPr lang="en-US" sz="1800" b="1" dirty="0" err="1">
                <a:solidFill>
                  <a:srgbClr val="FF0000"/>
                </a:solidFill>
                <a:latin typeface="Garamond" panose="02020404030301010803" pitchFamily="18" charset="0"/>
                <a:cs typeface="Times New Roman" panose="02020603050405020304" pitchFamily="18" charset="0"/>
              </a:rPr>
              <a:t>Junit</a:t>
            </a:r>
            <a:r>
              <a:rPr lang="en-US" sz="1800" b="1" dirty="0">
                <a:solidFill>
                  <a:srgbClr val="FF0000"/>
                </a:solidFill>
                <a:latin typeface="Garamond" panose="02020404030301010803" pitchFamily="18" charset="0"/>
                <a:cs typeface="Times New Roman" panose="02020603050405020304" pitchFamily="18" charset="0"/>
              </a:rPr>
              <a:t> Example Program for </a:t>
            </a:r>
            <a:r>
              <a:rPr lang="en-US" sz="1800" b="1" dirty="0" err="1">
                <a:solidFill>
                  <a:srgbClr val="FF0000"/>
                </a:solidFill>
                <a:latin typeface="Garamond" panose="02020404030301010803" pitchFamily="18" charset="0"/>
                <a:cs typeface="Times New Roman" panose="02020603050405020304" pitchFamily="18" charset="0"/>
              </a:rPr>
              <a:t>Testcase</a:t>
            </a:r>
          </a:p>
          <a:p>
            <a:pPr marL="0" indent="0" algn="just">
              <a:lnSpc>
                <a:spcPct val="100000"/>
              </a:lnSpc>
              <a:spcBef>
                <a:spcPts val="0"/>
              </a:spcBef>
              <a:spcAft>
                <a:spcPts val="0"/>
              </a:spcAft>
              <a:buNone/>
            </a:pPr>
            <a:r>
              <a:rPr lang="en-US" sz="1800" dirty="0" smtClean="0">
                <a:latin typeface="Garamond" panose="02020404030301010803" pitchFamily="18" charset="0"/>
                <a:cs typeface="Times New Roman" panose="02020603050405020304" pitchFamily="18" charset="0"/>
              </a:rPr>
              <a:t>package </a:t>
            </a:r>
            <a:r>
              <a:rPr lang="en-US" sz="1800" dirty="0">
                <a:latin typeface="Garamond" panose="02020404030301010803" pitchFamily="18" charset="0"/>
                <a:cs typeface="Times New Roman" panose="02020603050405020304" pitchFamily="18" charset="0"/>
              </a:rPr>
              <a:t>tests;</a:t>
            </a:r>
          </a:p>
          <a:p>
            <a:pPr marL="0" indent="0" algn="just">
              <a:lnSpc>
                <a:spcPct val="100000"/>
              </a:lnSpc>
              <a:spcBef>
                <a:spcPts val="0"/>
              </a:spcBef>
              <a:spcAft>
                <a:spcPts val="0"/>
              </a:spcAft>
              <a:buNone/>
            </a:pPr>
            <a:endParaRPr lang="en-US" sz="1800" dirty="0" smtClean="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sz="1800" dirty="0" smtClean="0">
                <a:latin typeface="Garamond" panose="02020404030301010803" pitchFamily="18" charset="0"/>
                <a:cs typeface="Times New Roman" panose="02020603050405020304" pitchFamily="18" charset="0"/>
              </a:rPr>
              <a:t>import </a:t>
            </a:r>
            <a:r>
              <a:rPr lang="en-US" sz="1800" dirty="0">
                <a:latin typeface="Garamond" panose="02020404030301010803" pitchFamily="18" charset="0"/>
                <a:cs typeface="Times New Roman" panose="02020603050405020304" pitchFamily="18" charset="0"/>
              </a:rPr>
              <a:t>static </a:t>
            </a:r>
            <a:r>
              <a:rPr lang="en-US" sz="1800" dirty="0" err="1">
                <a:latin typeface="Garamond" panose="02020404030301010803" pitchFamily="18" charset="0"/>
                <a:cs typeface="Times New Roman" panose="02020603050405020304" pitchFamily="18" charset="0"/>
              </a:rPr>
              <a:t>org.junit.Assert</a:t>
            </a:r>
            <a:r>
              <a:rPr lang="en-US" sz="1800"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r>
              <a:rPr lang="en-US" sz="1800" dirty="0">
                <a:latin typeface="Garamond" panose="02020404030301010803" pitchFamily="18" charset="0"/>
                <a:cs typeface="Times New Roman" panose="02020603050405020304" pitchFamily="18" charset="0"/>
              </a:rPr>
              <a:t>public class </a:t>
            </a:r>
            <a:r>
              <a:rPr lang="en-US" sz="1800" dirty="0" err="1">
                <a:latin typeface="Garamond" panose="02020404030301010803" pitchFamily="18" charset="0"/>
                <a:cs typeface="Times New Roman" panose="02020603050405020304" pitchFamily="18" charset="0"/>
              </a:rPr>
              <a:t>sqaureUnit</a:t>
            </a:r>
            <a:r>
              <a:rPr lang="en-US" sz="1800"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endParaRPr lang="en-US" sz="1800" dirty="0" smtClean="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sz="1800" dirty="0" smtClean="0">
                <a:latin typeface="Garamond" panose="02020404030301010803" pitchFamily="18" charset="0"/>
                <a:cs typeface="Times New Roman" panose="02020603050405020304" pitchFamily="18" charset="0"/>
              </a:rPr>
              <a:t>@</a:t>
            </a:r>
            <a:r>
              <a:rPr lang="en-US" sz="1800" dirty="0">
                <a:latin typeface="Garamond" panose="02020404030301010803" pitchFamily="18" charset="0"/>
                <a:cs typeface="Times New Roman" panose="02020603050405020304" pitchFamily="18" charset="0"/>
              </a:rPr>
              <a:t>Test </a:t>
            </a:r>
            <a:r>
              <a:rPr lang="en-US" sz="1800" b="1" dirty="0">
                <a:solidFill>
                  <a:srgbClr val="FF0000"/>
                </a:solidFill>
                <a:latin typeface="Garamond" panose="02020404030301010803" pitchFamily="18" charset="0"/>
                <a:cs typeface="Times New Roman" panose="02020603050405020304" pitchFamily="18" charset="0"/>
              </a:rPr>
              <a:t>//</a:t>
            </a:r>
            <a:r>
              <a:rPr lang="en-US" sz="1800" b="1" dirty="0" err="1">
                <a:solidFill>
                  <a:srgbClr val="FF0000"/>
                </a:solidFill>
                <a:latin typeface="Garamond" panose="02020404030301010803" pitchFamily="18" charset="0"/>
                <a:cs typeface="Times New Roman" panose="02020603050405020304" pitchFamily="18" charset="0"/>
              </a:rPr>
              <a:t>Junit</a:t>
            </a:r>
            <a:r>
              <a:rPr lang="en-US" sz="1800" b="1" dirty="0">
                <a:solidFill>
                  <a:srgbClr val="FF0000"/>
                </a:solidFill>
                <a:latin typeface="Garamond" panose="02020404030301010803" pitchFamily="18" charset="0"/>
                <a:cs typeface="Times New Roman" panose="02020603050405020304" pitchFamily="18" charset="0"/>
              </a:rPr>
              <a:t> Annotations</a:t>
            </a:r>
          </a:p>
          <a:p>
            <a:pPr marL="0" indent="0" algn="just">
              <a:lnSpc>
                <a:spcPct val="100000"/>
              </a:lnSpc>
              <a:spcBef>
                <a:spcPts val="0"/>
              </a:spcBef>
              <a:spcAft>
                <a:spcPts val="0"/>
              </a:spcAft>
              <a:buNone/>
            </a:pPr>
            <a:endParaRPr lang="en-US" sz="1800" dirty="0" smtClean="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sz="1800" dirty="0" smtClean="0">
                <a:latin typeface="Garamond" panose="02020404030301010803" pitchFamily="18" charset="0"/>
                <a:cs typeface="Times New Roman" panose="02020603050405020304" pitchFamily="18" charset="0"/>
              </a:rPr>
              <a:t>Public </a:t>
            </a:r>
            <a:r>
              <a:rPr lang="en-US" sz="1800" dirty="0">
                <a:latin typeface="Garamond" panose="02020404030301010803" pitchFamily="18" charset="0"/>
                <a:cs typeface="Times New Roman" panose="02020603050405020304" pitchFamily="18" charset="0"/>
              </a:rPr>
              <a:t>void test(){</a:t>
            </a:r>
          </a:p>
          <a:p>
            <a:pPr marL="0" indent="0" algn="just">
              <a:lnSpc>
                <a:spcPct val="100000"/>
              </a:lnSpc>
              <a:spcBef>
                <a:spcPts val="0"/>
              </a:spcBef>
              <a:spcAft>
                <a:spcPts val="0"/>
              </a:spcAft>
              <a:buNone/>
            </a:pPr>
            <a:r>
              <a:rPr lang="en-US" sz="1800" dirty="0" err="1" smtClean="0">
                <a:latin typeface="Garamond" panose="02020404030301010803" pitchFamily="18" charset="0"/>
                <a:cs typeface="Times New Roman" panose="02020603050405020304" pitchFamily="18" charset="0"/>
              </a:rPr>
              <a:t>UnitTesting</a:t>
            </a:r>
            <a:r>
              <a:rPr lang="en-US" sz="1800" dirty="0" smtClean="0">
                <a:latin typeface="Garamond" panose="02020404030301010803" pitchFamily="18" charset="0"/>
                <a:cs typeface="Times New Roman" panose="02020603050405020304" pitchFamily="18" charset="0"/>
              </a:rPr>
              <a:t> </a:t>
            </a:r>
            <a:r>
              <a:rPr lang="en-US" sz="1800" dirty="0">
                <a:latin typeface="Garamond" panose="02020404030301010803" pitchFamily="18" charset="0"/>
                <a:cs typeface="Times New Roman" panose="02020603050405020304" pitchFamily="18" charset="0"/>
              </a:rPr>
              <a:t>obj1 = new </a:t>
            </a:r>
            <a:r>
              <a:rPr lang="en-US" sz="1800" dirty="0" err="1">
                <a:latin typeface="Garamond" panose="02020404030301010803" pitchFamily="18" charset="0"/>
                <a:cs typeface="Times New Roman" panose="02020603050405020304" pitchFamily="18" charset="0"/>
              </a:rPr>
              <a:t>UnitTesting</a:t>
            </a:r>
            <a:r>
              <a:rPr lang="en-US" sz="1800"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r>
              <a:rPr lang="en-US" sz="1800" dirty="0" err="1">
                <a:latin typeface="Garamond" panose="02020404030301010803" pitchFamily="18" charset="0"/>
                <a:cs typeface="Times New Roman" panose="02020603050405020304" pitchFamily="18" charset="0"/>
              </a:rPr>
              <a:t>int</a:t>
            </a:r>
            <a:r>
              <a:rPr lang="en-US" sz="1800" dirty="0">
                <a:latin typeface="Garamond" panose="02020404030301010803" pitchFamily="18" charset="0"/>
                <a:cs typeface="Times New Roman" panose="02020603050405020304" pitchFamily="18" charset="0"/>
              </a:rPr>
              <a:t> </a:t>
            </a:r>
            <a:r>
              <a:rPr lang="en-US" sz="1800" dirty="0" err="1">
                <a:latin typeface="Garamond" panose="02020404030301010803" pitchFamily="18" charset="0"/>
                <a:cs typeface="Times New Roman" panose="02020603050405020304" pitchFamily="18" charset="0"/>
              </a:rPr>
              <a:t>output_f</a:t>
            </a:r>
            <a:r>
              <a:rPr lang="en-US" sz="1800" dirty="0">
                <a:latin typeface="Garamond" panose="02020404030301010803" pitchFamily="18" charset="0"/>
                <a:cs typeface="Times New Roman" panose="02020603050405020304" pitchFamily="18" charset="0"/>
              </a:rPr>
              <a:t> = </a:t>
            </a:r>
            <a:r>
              <a:rPr lang="en-US" sz="1800" dirty="0" smtClean="0">
                <a:latin typeface="Garamond" panose="02020404030301010803" pitchFamily="18" charset="0"/>
                <a:cs typeface="Times New Roman" panose="02020603050405020304" pitchFamily="18" charset="0"/>
              </a:rPr>
              <a:t>obj1.</a:t>
            </a:r>
            <a:r>
              <a:rPr lang="en-US" sz="1800" b="1" dirty="0" smtClean="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sum(4,3)</a:t>
            </a:r>
            <a:r>
              <a:rPr lang="en-US" sz="1800" dirty="0" smtClean="0">
                <a:latin typeface="Garamond" panose="02020404030301010803" pitchFamily="18" charset="0"/>
                <a:cs typeface="Times New Roman" panose="02020603050405020304" pitchFamily="18" charset="0"/>
              </a:rPr>
              <a:t>;</a:t>
            </a:r>
            <a:endParaRPr lang="en-US" sz="1800" dirty="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endParaRPr lang="en-US" sz="1800" dirty="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sz="1800" dirty="0" smtClean="0">
                <a:latin typeface="Garamond" panose="02020404030301010803" pitchFamily="18" charset="0"/>
                <a:cs typeface="Times New Roman" panose="02020603050405020304" pitchFamily="18" charset="0"/>
              </a:rPr>
              <a:t>//</a:t>
            </a:r>
            <a:r>
              <a:rPr lang="en-US" sz="1800" dirty="0">
                <a:latin typeface="Garamond" panose="02020404030301010803" pitchFamily="18" charset="0"/>
                <a:cs typeface="Times New Roman" panose="02020603050405020304" pitchFamily="18" charset="0"/>
              </a:rPr>
              <a:t>Test the output</a:t>
            </a:r>
          </a:p>
          <a:p>
            <a:pPr marL="0" indent="0" algn="just">
              <a:lnSpc>
                <a:spcPct val="100000"/>
              </a:lnSpc>
              <a:spcBef>
                <a:spcPts val="0"/>
              </a:spcBef>
              <a:spcAft>
                <a:spcPts val="0"/>
              </a:spcAft>
              <a:buNone/>
            </a:pPr>
            <a:endParaRPr lang="en-US" sz="1800" dirty="0">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sz="1800" dirty="0" err="1">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assertEquals</a:t>
            </a:r>
            <a:r>
              <a:rPr lang="en-US" sz="1800"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(7,output_f</a:t>
            </a:r>
            <a:r>
              <a:rPr lang="en-US" sz="1800" dirty="0" smtClean="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endParaRPr lang="en-US" sz="1800" dirty="0">
              <a:solidFill>
                <a:srgbClr val="FF000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a:p>
            <a:pPr marL="0" indent="0" algn="just">
              <a:lnSpc>
                <a:spcPct val="100000"/>
              </a:lnSpc>
              <a:spcBef>
                <a:spcPts val="0"/>
              </a:spcBef>
              <a:spcAft>
                <a:spcPts val="0"/>
              </a:spcAft>
              <a:buNone/>
            </a:pPr>
            <a:r>
              <a:rPr lang="en-US" sz="1800" dirty="0">
                <a:latin typeface="Garamond" panose="02020404030301010803" pitchFamily="18" charset="0"/>
                <a:cs typeface="Times New Roman" panose="02020603050405020304" pitchFamily="18" charset="0"/>
              </a:rPr>
              <a:t>}</a:t>
            </a:r>
          </a:p>
          <a:p>
            <a:pPr marL="0" indent="0" algn="just">
              <a:lnSpc>
                <a:spcPct val="100000"/>
              </a:lnSpc>
              <a:spcBef>
                <a:spcPts val="0"/>
              </a:spcBef>
              <a:spcAft>
                <a:spcPts val="0"/>
              </a:spcAft>
              <a:buNone/>
            </a:pPr>
            <a:r>
              <a:rPr lang="en-US" sz="1800" dirty="0">
                <a:latin typeface="Garamond" panose="02020404030301010803" pitchFamily="18" charset="0"/>
                <a:cs typeface="Times New Roman" panose="02020603050405020304" pitchFamily="18" charset="0"/>
              </a:rPr>
              <a:t>}</a:t>
            </a:r>
          </a:p>
        </p:txBody>
      </p:sp>
      <p:sp>
        <p:nvSpPr>
          <p:cNvPr id="8"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10" name="Picture 9"/>
          <p:cNvPicPr>
            <a:picLocks noChangeAspect="1"/>
          </p:cNvPicPr>
          <p:nvPr/>
        </p:nvPicPr>
        <p:blipFill>
          <a:blip r:embed="rId3"/>
          <a:stretch>
            <a:fillRect/>
          </a:stretch>
        </p:blipFill>
        <p:spPr>
          <a:xfrm>
            <a:off x="8838406" y="4800600"/>
            <a:ext cx="2733675" cy="1685925"/>
          </a:xfrm>
          <a:prstGeom prst="rect">
            <a:avLst/>
          </a:prstGeom>
        </p:spPr>
      </p:pic>
    </p:spTree>
    <p:extLst>
      <p:ext uri="{BB962C8B-B14F-4D97-AF65-F5344CB8AC3E}">
        <p14:creationId xmlns:p14="http://schemas.microsoft.com/office/powerpoint/2010/main" val="67079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4" end="14"/>
                                            </p:txEl>
                                          </p:spTgt>
                                        </p:tgtEl>
                                        <p:attrNameLst>
                                          <p:attrName>style.visibility</p:attrName>
                                        </p:attrNameLst>
                                      </p:cBhvr>
                                      <p:to>
                                        <p:strVal val="visible"/>
                                      </p:to>
                                    </p:set>
                                    <p:anim calcmode="lin" valueType="num">
                                      <p:cBhvr additive="base">
                                        <p:cTn id="7"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u="sng" dirty="0" err="1" smtClean="0">
                <a:solidFill>
                  <a:srgbClr val="FF0000"/>
                </a:solidFill>
              </a:rPr>
              <a:t>Junit</a:t>
            </a:r>
            <a:r>
              <a:rPr lang="en-US" sz="2000" u="sng" dirty="0" smtClean="0">
                <a:solidFill>
                  <a:srgbClr val="FF0000"/>
                </a:solidFill>
              </a:rPr>
              <a:t> Features</a:t>
            </a:r>
            <a:endParaRPr lang="en-IN" sz="2000" u="sng" dirty="0" smtClean="0">
              <a:solidFill>
                <a:srgbClr val="FF0000"/>
              </a:solidFill>
            </a:endParaRPr>
          </a:p>
          <a:p>
            <a:pPr lvl="1">
              <a:lnSpc>
                <a:spcPct val="150000"/>
              </a:lnSpc>
              <a:spcBef>
                <a:spcPts val="0"/>
              </a:spcBef>
            </a:pPr>
            <a:r>
              <a:rPr lang="en-US" sz="2000" dirty="0" err="1" smtClean="0">
                <a:ea typeface="+mn-ea"/>
                <a:cs typeface="+mn-cs"/>
              </a:rPr>
              <a:t>JUnit</a:t>
            </a:r>
            <a:r>
              <a:rPr lang="en-US" sz="2000" dirty="0" smtClean="0">
                <a:ea typeface="+mn-ea"/>
                <a:cs typeface="+mn-cs"/>
              </a:rPr>
              <a:t> </a:t>
            </a:r>
            <a:r>
              <a:rPr lang="en-US" sz="2000" dirty="0">
                <a:ea typeface="+mn-ea"/>
                <a:cs typeface="+mn-cs"/>
              </a:rPr>
              <a:t>is an open source framework, which is used for writing and running tests.</a:t>
            </a:r>
          </a:p>
          <a:p>
            <a:pPr lvl="1">
              <a:lnSpc>
                <a:spcPct val="150000"/>
              </a:lnSpc>
              <a:spcBef>
                <a:spcPts val="0"/>
              </a:spcBef>
            </a:pPr>
            <a:r>
              <a:rPr lang="en-US" sz="2000" dirty="0">
                <a:ea typeface="+mn-ea"/>
                <a:cs typeface="+mn-cs"/>
              </a:rPr>
              <a:t>Provides annotations to identify test methods.</a:t>
            </a:r>
          </a:p>
          <a:p>
            <a:pPr lvl="1">
              <a:lnSpc>
                <a:spcPct val="150000"/>
              </a:lnSpc>
              <a:spcBef>
                <a:spcPts val="0"/>
              </a:spcBef>
            </a:pPr>
            <a:r>
              <a:rPr lang="en-US" sz="2000" dirty="0">
                <a:ea typeface="+mn-ea"/>
                <a:cs typeface="+mn-cs"/>
              </a:rPr>
              <a:t>Provides assertions for testing expected results.</a:t>
            </a:r>
          </a:p>
          <a:p>
            <a:pPr lvl="1">
              <a:lnSpc>
                <a:spcPct val="150000"/>
              </a:lnSpc>
              <a:spcBef>
                <a:spcPts val="0"/>
              </a:spcBef>
            </a:pPr>
            <a:r>
              <a:rPr lang="en-US" sz="2000" dirty="0">
                <a:ea typeface="+mn-ea"/>
                <a:cs typeface="+mn-cs"/>
              </a:rPr>
              <a:t>Provides test runners for running tests.</a:t>
            </a:r>
          </a:p>
          <a:p>
            <a:pPr lvl="1">
              <a:lnSpc>
                <a:spcPct val="150000"/>
              </a:lnSpc>
              <a:spcBef>
                <a:spcPts val="0"/>
              </a:spcBef>
            </a:pPr>
            <a:r>
              <a:rPr lang="en-US" sz="2000" dirty="0" err="1">
                <a:ea typeface="+mn-ea"/>
                <a:cs typeface="+mn-cs"/>
              </a:rPr>
              <a:t>JUnit</a:t>
            </a:r>
            <a:r>
              <a:rPr lang="en-US" sz="2000" dirty="0">
                <a:ea typeface="+mn-ea"/>
                <a:cs typeface="+mn-cs"/>
              </a:rPr>
              <a:t> tests allow you to write codes faster, which increases quality.</a:t>
            </a:r>
          </a:p>
          <a:p>
            <a:pPr lvl="1">
              <a:lnSpc>
                <a:spcPct val="150000"/>
              </a:lnSpc>
              <a:spcBef>
                <a:spcPts val="0"/>
              </a:spcBef>
            </a:pPr>
            <a:r>
              <a:rPr lang="en-US" sz="2000" dirty="0" err="1">
                <a:ea typeface="+mn-ea"/>
                <a:cs typeface="+mn-cs"/>
              </a:rPr>
              <a:t>JUnit</a:t>
            </a:r>
            <a:r>
              <a:rPr lang="en-US" sz="2000" dirty="0">
                <a:ea typeface="+mn-ea"/>
                <a:cs typeface="+mn-cs"/>
              </a:rPr>
              <a:t> is elegantly simple. It is less complex and takes less time.</a:t>
            </a:r>
          </a:p>
          <a:p>
            <a:pPr lvl="1">
              <a:lnSpc>
                <a:spcPct val="150000"/>
              </a:lnSpc>
              <a:spcBef>
                <a:spcPts val="0"/>
              </a:spcBef>
            </a:pPr>
            <a:r>
              <a:rPr lang="en-US" sz="2000" dirty="0" err="1">
                <a:ea typeface="+mn-ea"/>
                <a:cs typeface="+mn-cs"/>
              </a:rPr>
              <a:t>JUnit</a:t>
            </a:r>
            <a:r>
              <a:rPr lang="en-US" sz="2000" dirty="0">
                <a:ea typeface="+mn-ea"/>
                <a:cs typeface="+mn-cs"/>
              </a:rPr>
              <a:t> tests can be run automatically and they check their own results and provide immediate feedback. There's no need to manually comb through a report of test results.</a:t>
            </a:r>
          </a:p>
          <a:p>
            <a:pPr lvl="1">
              <a:lnSpc>
                <a:spcPct val="150000"/>
              </a:lnSpc>
              <a:spcBef>
                <a:spcPts val="0"/>
              </a:spcBef>
            </a:pPr>
            <a:r>
              <a:rPr lang="en-US" sz="2000" dirty="0" err="1">
                <a:ea typeface="+mn-ea"/>
                <a:cs typeface="+mn-cs"/>
              </a:rPr>
              <a:t>JUnit</a:t>
            </a:r>
            <a:r>
              <a:rPr lang="en-US" sz="2000" dirty="0">
                <a:ea typeface="+mn-ea"/>
                <a:cs typeface="+mn-cs"/>
              </a:rPr>
              <a:t> tests can be organized into test suites containing test cases and even other test suites.</a:t>
            </a:r>
          </a:p>
          <a:p>
            <a:pPr lvl="1">
              <a:lnSpc>
                <a:spcPct val="150000"/>
              </a:lnSpc>
              <a:spcBef>
                <a:spcPts val="0"/>
              </a:spcBef>
            </a:pPr>
            <a:r>
              <a:rPr lang="en-US" sz="2000" dirty="0" err="1">
                <a:solidFill>
                  <a:srgbClr val="FF0000"/>
                </a:solidFill>
                <a:effectLst>
                  <a:outerShdw blurRad="38100" dist="38100" dir="2700000" algn="tl">
                    <a:srgbClr val="000000">
                      <a:alpha val="43137"/>
                    </a:srgbClr>
                  </a:outerShdw>
                </a:effectLst>
                <a:ea typeface="+mn-ea"/>
                <a:cs typeface="+mn-cs"/>
              </a:rPr>
              <a:t>JUnit</a:t>
            </a:r>
            <a:r>
              <a:rPr lang="en-US" sz="2000" dirty="0">
                <a:solidFill>
                  <a:srgbClr val="FF0000"/>
                </a:solidFill>
                <a:effectLst>
                  <a:outerShdw blurRad="38100" dist="38100" dir="2700000" algn="tl">
                    <a:srgbClr val="000000">
                      <a:alpha val="43137"/>
                    </a:srgbClr>
                  </a:outerShdw>
                </a:effectLst>
                <a:ea typeface="+mn-ea"/>
                <a:cs typeface="+mn-cs"/>
              </a:rPr>
              <a:t> shows test progress in a bar that is green if the test is running smoothly, and it turns red when a test fails.</a:t>
            </a:r>
          </a:p>
          <a:p>
            <a:pPr lvl="1">
              <a:lnSpc>
                <a:spcPct val="150000"/>
              </a:lnSpc>
              <a:spcBef>
                <a:spcPts val="0"/>
              </a:spcBef>
            </a:pPr>
            <a:endParaRPr lang="en-US" sz="2600" dirty="0">
              <a:ea typeface="+mn-ea"/>
              <a:cs typeface="+mn-cs"/>
            </a:endParaRPr>
          </a:p>
          <a:p>
            <a:pPr lvl="1">
              <a:lnSpc>
                <a:spcPct val="150000"/>
              </a:lnSpc>
              <a:spcBef>
                <a:spcPts val="0"/>
              </a:spcBef>
            </a:pPr>
            <a:endParaRPr lang="en-US" sz="26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6691082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u="sng" dirty="0" err="1" smtClean="0">
                <a:solidFill>
                  <a:srgbClr val="FF0000"/>
                </a:solidFill>
              </a:rPr>
              <a:t>JUnit</a:t>
            </a:r>
            <a:r>
              <a:rPr lang="en-US" sz="2000" u="sng" dirty="0" smtClean="0">
                <a:solidFill>
                  <a:srgbClr val="FF0000"/>
                </a:solidFill>
              </a:rPr>
              <a:t> Annotations</a:t>
            </a:r>
            <a:endParaRPr lang="en-IN" sz="2000" u="sng" dirty="0" smtClean="0">
              <a:solidFill>
                <a:srgbClr val="FF0000"/>
              </a:solidFill>
            </a:endParaRPr>
          </a:p>
          <a:p>
            <a:pPr lvl="1">
              <a:lnSpc>
                <a:spcPct val="150000"/>
              </a:lnSpc>
              <a:spcBef>
                <a:spcPts val="0"/>
              </a:spcBef>
            </a:pPr>
            <a:r>
              <a:rPr lang="en-US" sz="2000" smtClean="0"/>
              <a:t>JUnit</a:t>
            </a:r>
            <a:r>
              <a:rPr lang="en-US" sz="2000" dirty="0" smtClean="0"/>
              <a:t> </a:t>
            </a:r>
            <a:r>
              <a:rPr lang="en-US" sz="2000" dirty="0"/>
              <a:t>Annotations is a special form of syntactic meta-data that can be added to Java source code for better code readability and structure. Variables, parameters, packages, methods and classes can be annotated. </a:t>
            </a:r>
            <a:endParaRPr lang="en-US" sz="2000" dirty="0" smtClean="0"/>
          </a:p>
          <a:p>
            <a:pPr lvl="1">
              <a:lnSpc>
                <a:spcPct val="150000"/>
              </a:lnSpc>
              <a:spcBef>
                <a:spcPts val="0"/>
              </a:spcBef>
            </a:pPr>
            <a:r>
              <a:rPr lang="en-US" sz="2000" dirty="0" smtClean="0"/>
              <a:t>Annotations </a:t>
            </a:r>
            <a:r>
              <a:rPr lang="en-US" sz="2000" dirty="0"/>
              <a:t>were introduced in Junit4, which makes Java code more readable and simple. This is the big difference between Junit3 and Junit4 that Junit4 is annotation based.</a:t>
            </a:r>
          </a:p>
          <a:p>
            <a:pPr>
              <a:lnSpc>
                <a:spcPct val="150000"/>
              </a:lnSpc>
              <a:spcBef>
                <a:spcPts val="0"/>
              </a:spcBef>
              <a:spcAft>
                <a:spcPts val="0"/>
              </a:spcAft>
              <a:buFont typeface="Wingdings" panose="05000000000000000000" pitchFamily="2" charset="2"/>
              <a:buChar char="v"/>
            </a:pPr>
            <a:endParaRPr lang="en-US" sz="20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6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685000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31" y="287013"/>
            <a:ext cx="10670196" cy="810571"/>
          </a:xfrm>
        </p:spPr>
        <p:txBody>
          <a:bodyPr>
            <a:normAutofit/>
          </a:bodyPr>
          <a:lstStyle/>
          <a:p>
            <a:r>
              <a:rPr lang="en-US" sz="3000" dirty="0" err="1">
                <a:latin typeface="Garamond" panose="02020404030301010803" pitchFamily="18" charset="0"/>
              </a:rPr>
              <a:t>Junit</a:t>
            </a:r>
            <a:r>
              <a:rPr lang="en-US" sz="3000" dirty="0">
                <a:latin typeface="Garamond" panose="02020404030301010803" pitchFamily="18" charset="0"/>
              </a:rPr>
              <a:t> Annotations</a:t>
            </a:r>
            <a:endParaRPr lang="en-IN" sz="3000" dirty="0">
              <a:latin typeface="Garamond" panose="02020404030301010803" pitchFamily="18" charset="0"/>
            </a:endParaRPr>
          </a:p>
        </p:txBody>
      </p:sp>
      <p:graphicFrame>
        <p:nvGraphicFramePr>
          <p:cNvPr id="4" name="Table 3"/>
          <p:cNvGraphicFramePr>
            <a:graphicFrameLocks noGrp="1"/>
          </p:cNvGraphicFramePr>
          <p:nvPr>
            <p:extLst/>
          </p:nvPr>
        </p:nvGraphicFramePr>
        <p:xfrm>
          <a:off x="350474" y="1417583"/>
          <a:ext cx="11611368" cy="4956759"/>
        </p:xfrm>
        <a:graphic>
          <a:graphicData uri="http://schemas.openxmlformats.org/drawingml/2006/table">
            <a:tbl>
              <a:tblPr/>
              <a:tblGrid>
                <a:gridCol w="1181099"/>
                <a:gridCol w="2511915"/>
                <a:gridCol w="7918354"/>
              </a:tblGrid>
              <a:tr h="332693">
                <a:tc>
                  <a:txBody>
                    <a:bodyPr/>
                    <a:lstStyle/>
                    <a:p>
                      <a:r>
                        <a:rPr lang="en-IN" sz="2000" b="1" dirty="0" err="1">
                          <a:latin typeface="Garamond" panose="02020404030301010803" pitchFamily="18" charset="0"/>
                        </a:rPr>
                        <a:t>S.No</a:t>
                      </a:r>
                      <a:r>
                        <a:rPr lang="en-IN" sz="2000" b="1" dirty="0">
                          <a:latin typeface="Garamond" panose="02020404030301010803" pitchFamily="18" charset="0"/>
                        </a:rPr>
                        <a:t>.</a:t>
                      </a:r>
                    </a:p>
                  </a:txBody>
                  <a:tcPr marL="27932" marR="27932" marT="13966" marB="13966" anchor="ctr">
                    <a:lnL>
                      <a:noFill/>
                    </a:lnL>
                    <a:lnR>
                      <a:noFill/>
                    </a:lnR>
                    <a:lnT>
                      <a:noFill/>
                    </a:lnT>
                    <a:lnB>
                      <a:noFill/>
                    </a:lnB>
                  </a:tcPr>
                </a:tc>
                <a:tc>
                  <a:txBody>
                    <a:bodyPr/>
                    <a:lstStyle/>
                    <a:p>
                      <a:r>
                        <a:rPr lang="en-IN" sz="2000" b="1">
                          <a:latin typeface="Garamond" panose="02020404030301010803" pitchFamily="18" charset="0"/>
                        </a:rPr>
                        <a:t>Annotations</a:t>
                      </a:r>
                    </a:p>
                  </a:txBody>
                  <a:tcPr marL="27932" marR="27932" marT="13966" marB="13966" anchor="ctr">
                    <a:lnL>
                      <a:noFill/>
                    </a:lnL>
                    <a:lnR>
                      <a:noFill/>
                    </a:lnR>
                    <a:lnT>
                      <a:noFill/>
                    </a:lnT>
                    <a:lnB>
                      <a:noFill/>
                    </a:lnB>
                  </a:tcPr>
                </a:tc>
                <a:tc>
                  <a:txBody>
                    <a:bodyPr/>
                    <a:lstStyle/>
                    <a:p>
                      <a:r>
                        <a:rPr lang="en-IN" sz="2000" b="1" dirty="0">
                          <a:latin typeface="Garamond" panose="02020404030301010803" pitchFamily="18" charset="0"/>
                        </a:rPr>
                        <a:t>Description</a:t>
                      </a:r>
                    </a:p>
                  </a:txBody>
                  <a:tcPr marL="27932" marR="27932" marT="13966" marB="13966" anchor="ctr">
                    <a:lnL>
                      <a:noFill/>
                    </a:lnL>
                    <a:lnR>
                      <a:noFill/>
                    </a:lnR>
                    <a:lnT>
                      <a:noFill/>
                    </a:lnT>
                    <a:lnB>
                      <a:noFill/>
                    </a:lnB>
                  </a:tcPr>
                </a:tc>
              </a:tr>
              <a:tr h="519429">
                <a:tc>
                  <a:txBody>
                    <a:bodyPr/>
                    <a:lstStyle/>
                    <a:p>
                      <a:r>
                        <a:rPr lang="en-IN" sz="1600" b="1" dirty="0" smtClean="0">
                          <a:latin typeface="Garamond" panose="02020404030301010803" pitchFamily="18" charset="0"/>
                        </a:rPr>
                        <a:t>1.</a:t>
                      </a:r>
                      <a:endParaRPr lang="en-IN" sz="1600" b="1" dirty="0">
                        <a:latin typeface="Garamond" panose="02020404030301010803" pitchFamily="18" charset="0"/>
                      </a:endParaRPr>
                    </a:p>
                  </a:txBody>
                  <a:tcPr marL="27932" marR="27932" marT="13966" marB="13966">
                    <a:lnL>
                      <a:noFill/>
                    </a:lnL>
                    <a:lnR>
                      <a:noFill/>
                    </a:lnR>
                    <a:lnT>
                      <a:noFill/>
                    </a:lnT>
                    <a:lnB>
                      <a:noFill/>
                    </a:lnB>
                  </a:tcPr>
                </a:tc>
                <a:tc>
                  <a:txBody>
                    <a:bodyPr/>
                    <a:lstStyle/>
                    <a:p>
                      <a:r>
                        <a:rPr lang="en-IN" sz="1600" b="1" dirty="0" smtClean="0">
                          <a:latin typeface="Garamond" panose="02020404030301010803" pitchFamily="18" charset="0"/>
                        </a:rPr>
                        <a:t>@Test</a:t>
                      </a:r>
                      <a:endParaRPr lang="en-IN" sz="1600" b="1" dirty="0">
                        <a:latin typeface="Garamond" panose="02020404030301010803" pitchFamily="18" charset="0"/>
                      </a:endParaRPr>
                    </a:p>
                  </a:txBody>
                  <a:tcPr marL="27932" marR="27932" marT="13966" marB="13966">
                    <a:lnL>
                      <a:noFill/>
                    </a:lnL>
                    <a:lnR>
                      <a:noFill/>
                    </a:lnR>
                    <a:lnT>
                      <a:noFill/>
                    </a:lnT>
                    <a:lnB>
                      <a:noFill/>
                    </a:lnB>
                  </a:tcPr>
                </a:tc>
                <a:tc>
                  <a:txBody>
                    <a:bodyPr/>
                    <a:lstStyle/>
                    <a:p>
                      <a:r>
                        <a:rPr lang="en-US" sz="1600" b="1" dirty="0" smtClean="0">
                          <a:latin typeface="Garamond" panose="02020404030301010803" pitchFamily="18" charset="0"/>
                        </a:rPr>
                        <a:t>This annotation is a replacement of </a:t>
                      </a:r>
                      <a:r>
                        <a:rPr lang="en-US" sz="1600" b="1" dirty="0" err="1" smtClean="0">
                          <a:latin typeface="Garamond" panose="02020404030301010803" pitchFamily="18" charset="0"/>
                        </a:rPr>
                        <a:t>org.junit.TestCase</a:t>
                      </a:r>
                      <a:r>
                        <a:rPr lang="en-US" sz="1600" b="1" dirty="0" smtClean="0">
                          <a:latin typeface="Garamond" panose="02020404030301010803" pitchFamily="18" charset="0"/>
                        </a:rPr>
                        <a:t> which indicates that public void method to which it is attached can be executed as a test Case.</a:t>
                      </a:r>
                      <a:endParaRPr lang="en-US" sz="1600" b="1" dirty="0">
                        <a:latin typeface="Garamond" panose="02020404030301010803" pitchFamily="18" charset="0"/>
                      </a:endParaRPr>
                    </a:p>
                  </a:txBody>
                  <a:tcPr marL="27932" marR="27932" marT="13966" marB="13966">
                    <a:lnL>
                      <a:noFill/>
                    </a:lnL>
                    <a:lnR>
                      <a:noFill/>
                    </a:lnR>
                    <a:lnT>
                      <a:noFill/>
                    </a:lnT>
                    <a:lnB>
                      <a:noFill/>
                    </a:lnB>
                  </a:tcPr>
                </a:tc>
              </a:tr>
              <a:tr h="515549">
                <a:tc>
                  <a:txBody>
                    <a:bodyPr/>
                    <a:lstStyle/>
                    <a:p>
                      <a:r>
                        <a:rPr lang="en-IN" sz="1600" b="1">
                          <a:latin typeface="Garamond" panose="02020404030301010803" pitchFamily="18" charset="0"/>
                        </a:rPr>
                        <a:t>2.</a:t>
                      </a:r>
                    </a:p>
                  </a:txBody>
                  <a:tcPr marL="27932" marR="27932" marT="13966" marB="13966">
                    <a:lnL>
                      <a:noFill/>
                    </a:lnL>
                    <a:lnR>
                      <a:noFill/>
                    </a:lnR>
                    <a:lnT>
                      <a:noFill/>
                    </a:lnT>
                    <a:lnB>
                      <a:noFill/>
                    </a:lnB>
                  </a:tcPr>
                </a:tc>
                <a:tc>
                  <a:txBody>
                    <a:bodyPr/>
                    <a:lstStyle/>
                    <a:p>
                      <a:r>
                        <a:rPr lang="en-IN" sz="1600" b="1">
                          <a:latin typeface="Garamond" panose="02020404030301010803" pitchFamily="18" charset="0"/>
                        </a:rPr>
                        <a:t>@Before</a:t>
                      </a:r>
                    </a:p>
                  </a:txBody>
                  <a:tcPr marL="27932" marR="27932" marT="13966" marB="13966">
                    <a:lnL>
                      <a:noFill/>
                    </a:lnL>
                    <a:lnR>
                      <a:noFill/>
                    </a:lnR>
                    <a:lnT>
                      <a:noFill/>
                    </a:lnT>
                    <a:lnB>
                      <a:noFill/>
                    </a:lnB>
                  </a:tcPr>
                </a:tc>
                <a:tc>
                  <a:txBody>
                    <a:bodyPr/>
                    <a:lstStyle/>
                    <a:p>
                      <a:r>
                        <a:rPr lang="en-US" sz="1600" b="1" dirty="0">
                          <a:latin typeface="Garamond" panose="02020404030301010803" pitchFamily="18" charset="0"/>
                        </a:rPr>
                        <a:t>This annotation is used if you want to execute some statement such as preconditions before each test case.</a:t>
                      </a:r>
                    </a:p>
                  </a:txBody>
                  <a:tcPr marL="27932" marR="27932" marT="13966" marB="13966">
                    <a:lnL>
                      <a:noFill/>
                    </a:lnL>
                    <a:lnR>
                      <a:noFill/>
                    </a:lnR>
                    <a:lnT>
                      <a:noFill/>
                    </a:lnT>
                    <a:lnB>
                      <a:noFill/>
                    </a:lnB>
                  </a:tcPr>
                </a:tc>
              </a:tr>
              <a:tr h="519429">
                <a:tc>
                  <a:txBody>
                    <a:bodyPr/>
                    <a:lstStyle/>
                    <a:p>
                      <a:r>
                        <a:rPr lang="en-IN" sz="1600" b="1" dirty="0">
                          <a:latin typeface="Garamond" panose="02020404030301010803" pitchFamily="18" charset="0"/>
                        </a:rPr>
                        <a:t>3.</a:t>
                      </a:r>
                    </a:p>
                  </a:txBody>
                  <a:tcPr marL="27932" marR="27932" marT="13966" marB="13966">
                    <a:lnL>
                      <a:noFill/>
                    </a:lnL>
                    <a:lnR>
                      <a:noFill/>
                    </a:lnR>
                    <a:lnT>
                      <a:noFill/>
                    </a:lnT>
                    <a:lnB>
                      <a:noFill/>
                    </a:lnB>
                  </a:tcPr>
                </a:tc>
                <a:tc>
                  <a:txBody>
                    <a:bodyPr/>
                    <a:lstStyle/>
                    <a:p>
                      <a:r>
                        <a:rPr lang="en-IN" sz="1600" b="1" dirty="0">
                          <a:latin typeface="Garamond" panose="02020404030301010803" pitchFamily="18" charset="0"/>
                        </a:rPr>
                        <a:t>@</a:t>
                      </a:r>
                      <a:r>
                        <a:rPr lang="en-IN" sz="1600" b="1" dirty="0" err="1">
                          <a:latin typeface="Garamond" panose="02020404030301010803" pitchFamily="18" charset="0"/>
                        </a:rPr>
                        <a:t>BeforeClass</a:t>
                      </a:r>
                      <a:endParaRPr lang="en-IN" sz="1600" b="1" dirty="0">
                        <a:latin typeface="Garamond" panose="02020404030301010803" pitchFamily="18" charset="0"/>
                      </a:endParaRPr>
                    </a:p>
                  </a:txBody>
                  <a:tcPr marL="27932" marR="27932" marT="13966" marB="13966">
                    <a:lnL>
                      <a:noFill/>
                    </a:lnL>
                    <a:lnR>
                      <a:noFill/>
                    </a:lnR>
                    <a:lnT>
                      <a:noFill/>
                    </a:lnT>
                    <a:lnB>
                      <a:noFill/>
                    </a:lnB>
                  </a:tcPr>
                </a:tc>
                <a:tc>
                  <a:txBody>
                    <a:bodyPr/>
                    <a:lstStyle/>
                    <a:p>
                      <a:r>
                        <a:rPr lang="en-US" sz="1600" b="1">
                          <a:latin typeface="Garamond" panose="02020404030301010803" pitchFamily="18" charset="0"/>
                        </a:rPr>
                        <a:t>This annotation is used if you want to execute some statements before all the test cases for e.g. test connection must be executed before all the test cases.</a:t>
                      </a:r>
                    </a:p>
                  </a:txBody>
                  <a:tcPr marL="27932" marR="27932" marT="13966" marB="13966">
                    <a:lnL>
                      <a:noFill/>
                    </a:lnL>
                    <a:lnR>
                      <a:noFill/>
                    </a:lnR>
                    <a:lnT>
                      <a:noFill/>
                    </a:lnT>
                    <a:lnB>
                      <a:noFill/>
                    </a:lnB>
                  </a:tcPr>
                </a:tc>
              </a:tr>
              <a:tr h="519429">
                <a:tc>
                  <a:txBody>
                    <a:bodyPr/>
                    <a:lstStyle/>
                    <a:p>
                      <a:r>
                        <a:rPr lang="en-IN" sz="1600" b="1">
                          <a:latin typeface="Garamond" panose="02020404030301010803" pitchFamily="18" charset="0"/>
                        </a:rPr>
                        <a:t>4.</a:t>
                      </a:r>
                    </a:p>
                  </a:txBody>
                  <a:tcPr marL="27932" marR="27932" marT="13966" marB="13966">
                    <a:lnL>
                      <a:noFill/>
                    </a:lnL>
                    <a:lnR>
                      <a:noFill/>
                    </a:lnR>
                    <a:lnT>
                      <a:noFill/>
                    </a:lnT>
                    <a:lnB>
                      <a:noFill/>
                    </a:lnB>
                  </a:tcPr>
                </a:tc>
                <a:tc>
                  <a:txBody>
                    <a:bodyPr/>
                    <a:lstStyle/>
                    <a:p>
                      <a:r>
                        <a:rPr lang="en-IN" sz="1600" b="1" dirty="0">
                          <a:latin typeface="Garamond" panose="02020404030301010803" pitchFamily="18" charset="0"/>
                        </a:rPr>
                        <a:t>@After</a:t>
                      </a:r>
                    </a:p>
                  </a:txBody>
                  <a:tcPr marL="27932" marR="27932" marT="13966" marB="13966">
                    <a:lnL>
                      <a:noFill/>
                    </a:lnL>
                    <a:lnR>
                      <a:noFill/>
                    </a:lnR>
                    <a:lnT>
                      <a:noFill/>
                    </a:lnT>
                    <a:lnB>
                      <a:noFill/>
                    </a:lnB>
                  </a:tcPr>
                </a:tc>
                <a:tc>
                  <a:txBody>
                    <a:bodyPr/>
                    <a:lstStyle/>
                    <a:p>
                      <a:r>
                        <a:rPr lang="en-US" sz="1600" b="1" dirty="0">
                          <a:latin typeface="Garamond" panose="02020404030301010803" pitchFamily="18" charset="0"/>
                        </a:rPr>
                        <a:t>This annotation can be used if you want to execute some statements after each</a:t>
                      </a:r>
                      <a:r>
                        <a:rPr lang="en-US" sz="1600" b="1" dirty="0">
                          <a:latin typeface="Garamond" panose="02020404030301010803" pitchFamily="18" charset="0"/>
                          <a:hlinkClick r:id="rId2"/>
                        </a:rPr>
                        <a:t> Test Case </a:t>
                      </a:r>
                      <a:r>
                        <a:rPr lang="en-US" sz="1600" b="1" dirty="0">
                          <a:latin typeface="Garamond" panose="02020404030301010803" pitchFamily="18" charset="0"/>
                        </a:rPr>
                        <a:t>for </a:t>
                      </a:r>
                      <a:r>
                        <a:rPr lang="en-US" sz="1600" b="1" dirty="0" err="1">
                          <a:latin typeface="Garamond" panose="02020404030301010803" pitchFamily="18" charset="0"/>
                        </a:rPr>
                        <a:t>e.g</a:t>
                      </a:r>
                      <a:r>
                        <a:rPr lang="en-US" sz="1600" b="1" dirty="0">
                          <a:latin typeface="Garamond" panose="02020404030301010803" pitchFamily="18" charset="0"/>
                        </a:rPr>
                        <a:t> resetting variables, deleting temporary files ,variables, etc.</a:t>
                      </a:r>
                    </a:p>
                  </a:txBody>
                  <a:tcPr marL="27932" marR="27932" marT="13966" marB="13966">
                    <a:lnL>
                      <a:noFill/>
                    </a:lnL>
                    <a:lnR>
                      <a:noFill/>
                    </a:lnR>
                    <a:lnT>
                      <a:noFill/>
                    </a:lnT>
                    <a:lnB>
                      <a:noFill/>
                    </a:lnB>
                  </a:tcPr>
                </a:tc>
              </a:tr>
              <a:tr h="515549">
                <a:tc>
                  <a:txBody>
                    <a:bodyPr/>
                    <a:lstStyle/>
                    <a:p>
                      <a:r>
                        <a:rPr lang="en-IN" sz="1600" b="1" dirty="0">
                          <a:latin typeface="Garamond" panose="02020404030301010803" pitchFamily="18" charset="0"/>
                        </a:rPr>
                        <a:t>5.</a:t>
                      </a:r>
                    </a:p>
                  </a:txBody>
                  <a:tcPr marL="27932" marR="27932" marT="13966" marB="13966">
                    <a:lnL>
                      <a:noFill/>
                    </a:lnL>
                    <a:lnR>
                      <a:noFill/>
                    </a:lnR>
                    <a:lnT>
                      <a:noFill/>
                    </a:lnT>
                    <a:lnB>
                      <a:noFill/>
                    </a:lnB>
                  </a:tcPr>
                </a:tc>
                <a:tc>
                  <a:txBody>
                    <a:bodyPr/>
                    <a:lstStyle/>
                    <a:p>
                      <a:r>
                        <a:rPr lang="en-IN" sz="1600" b="1">
                          <a:latin typeface="Garamond" panose="02020404030301010803" pitchFamily="18" charset="0"/>
                        </a:rPr>
                        <a:t>@AfterClass</a:t>
                      </a:r>
                    </a:p>
                  </a:txBody>
                  <a:tcPr marL="27932" marR="27932" marT="13966" marB="13966">
                    <a:lnL>
                      <a:noFill/>
                    </a:lnL>
                    <a:lnR>
                      <a:noFill/>
                    </a:lnR>
                    <a:lnT>
                      <a:noFill/>
                    </a:lnT>
                    <a:lnB>
                      <a:noFill/>
                    </a:lnB>
                  </a:tcPr>
                </a:tc>
                <a:tc>
                  <a:txBody>
                    <a:bodyPr/>
                    <a:lstStyle/>
                    <a:p>
                      <a:r>
                        <a:rPr lang="en-US" sz="1600" b="1">
                          <a:latin typeface="Garamond" panose="02020404030301010803" pitchFamily="18" charset="0"/>
                        </a:rPr>
                        <a:t>This annotation can be used if you want to execute some statements after all test cases for e.g. Releasing resources after executing all test cases.</a:t>
                      </a:r>
                    </a:p>
                  </a:txBody>
                  <a:tcPr marL="27932" marR="27932" marT="13966" marB="13966">
                    <a:lnL>
                      <a:noFill/>
                    </a:lnL>
                    <a:lnR>
                      <a:noFill/>
                    </a:lnR>
                    <a:lnT>
                      <a:noFill/>
                    </a:lnT>
                    <a:lnB>
                      <a:noFill/>
                    </a:lnB>
                  </a:tcPr>
                </a:tc>
              </a:tr>
              <a:tr h="515549">
                <a:tc>
                  <a:txBody>
                    <a:bodyPr/>
                    <a:lstStyle/>
                    <a:p>
                      <a:r>
                        <a:rPr lang="en-IN" sz="1600" b="1">
                          <a:latin typeface="Garamond" panose="02020404030301010803" pitchFamily="18" charset="0"/>
                        </a:rPr>
                        <a:t>6.</a:t>
                      </a:r>
                    </a:p>
                  </a:txBody>
                  <a:tcPr marL="27932" marR="27932" marT="13966" marB="13966">
                    <a:lnL>
                      <a:noFill/>
                    </a:lnL>
                    <a:lnR>
                      <a:noFill/>
                    </a:lnR>
                    <a:lnT>
                      <a:noFill/>
                    </a:lnT>
                    <a:lnB>
                      <a:noFill/>
                    </a:lnB>
                  </a:tcPr>
                </a:tc>
                <a:tc>
                  <a:txBody>
                    <a:bodyPr/>
                    <a:lstStyle/>
                    <a:p>
                      <a:r>
                        <a:rPr lang="en-IN" sz="1600" b="1">
                          <a:latin typeface="Garamond" panose="02020404030301010803" pitchFamily="18" charset="0"/>
                        </a:rPr>
                        <a:t>@Ignores</a:t>
                      </a:r>
                    </a:p>
                  </a:txBody>
                  <a:tcPr marL="27932" marR="27932" marT="13966" marB="13966">
                    <a:lnL>
                      <a:noFill/>
                    </a:lnL>
                    <a:lnR>
                      <a:noFill/>
                    </a:lnR>
                    <a:lnT>
                      <a:noFill/>
                    </a:lnT>
                    <a:lnB>
                      <a:noFill/>
                    </a:lnB>
                  </a:tcPr>
                </a:tc>
                <a:tc>
                  <a:txBody>
                    <a:bodyPr/>
                    <a:lstStyle/>
                    <a:p>
                      <a:r>
                        <a:rPr lang="en-US" sz="1600" b="1">
                          <a:latin typeface="Garamond" panose="02020404030301010803" pitchFamily="18" charset="0"/>
                        </a:rPr>
                        <a:t>This annotation can be used if you want to ignore some statements during test execution for e.g. disabling some test cases during test execution.</a:t>
                      </a:r>
                    </a:p>
                  </a:txBody>
                  <a:tcPr marL="27932" marR="27932" marT="13966" marB="13966">
                    <a:lnL>
                      <a:noFill/>
                    </a:lnL>
                    <a:lnR>
                      <a:noFill/>
                    </a:lnR>
                    <a:lnT>
                      <a:noFill/>
                    </a:lnT>
                    <a:lnB>
                      <a:noFill/>
                    </a:lnB>
                  </a:tcPr>
                </a:tc>
              </a:tr>
              <a:tr h="759357">
                <a:tc>
                  <a:txBody>
                    <a:bodyPr/>
                    <a:lstStyle/>
                    <a:p>
                      <a:r>
                        <a:rPr lang="en-IN" sz="1600" b="1">
                          <a:latin typeface="Garamond" panose="02020404030301010803" pitchFamily="18" charset="0"/>
                        </a:rPr>
                        <a:t>7.</a:t>
                      </a:r>
                    </a:p>
                  </a:txBody>
                  <a:tcPr marL="27932" marR="27932" marT="13966" marB="13966">
                    <a:lnL>
                      <a:noFill/>
                    </a:lnL>
                    <a:lnR>
                      <a:noFill/>
                    </a:lnR>
                    <a:lnT>
                      <a:noFill/>
                    </a:lnT>
                    <a:lnB>
                      <a:noFill/>
                    </a:lnB>
                  </a:tcPr>
                </a:tc>
                <a:tc>
                  <a:txBody>
                    <a:bodyPr/>
                    <a:lstStyle/>
                    <a:p>
                      <a:r>
                        <a:rPr lang="en-IN" sz="1600" b="1">
                          <a:latin typeface="Garamond" panose="02020404030301010803" pitchFamily="18" charset="0"/>
                        </a:rPr>
                        <a:t>@Test(timeout=500)</a:t>
                      </a:r>
                    </a:p>
                  </a:txBody>
                  <a:tcPr marL="27932" marR="27932" marT="13966" marB="13966">
                    <a:lnL>
                      <a:noFill/>
                    </a:lnL>
                    <a:lnR>
                      <a:noFill/>
                    </a:lnR>
                    <a:lnT>
                      <a:noFill/>
                    </a:lnT>
                    <a:lnB>
                      <a:noFill/>
                    </a:lnB>
                  </a:tcPr>
                </a:tc>
                <a:tc>
                  <a:txBody>
                    <a:bodyPr/>
                    <a:lstStyle/>
                    <a:p>
                      <a:r>
                        <a:rPr lang="en-US" sz="1600" b="1">
                          <a:latin typeface="Garamond" panose="02020404030301010803" pitchFamily="18" charset="0"/>
                        </a:rPr>
                        <a:t>This annotation can be used if you want to set some timeout during test execution for e.g. if you are working under some SLA (Service level agreement), and tests need to be completed within some specified time.</a:t>
                      </a:r>
                    </a:p>
                  </a:txBody>
                  <a:tcPr marL="27932" marR="27932" marT="13966" marB="13966">
                    <a:lnL>
                      <a:noFill/>
                    </a:lnL>
                    <a:lnR>
                      <a:noFill/>
                    </a:lnR>
                    <a:lnT>
                      <a:noFill/>
                    </a:lnT>
                    <a:lnB>
                      <a:noFill/>
                    </a:lnB>
                  </a:tcPr>
                </a:tc>
              </a:tr>
              <a:tr h="759357">
                <a:tc>
                  <a:txBody>
                    <a:bodyPr/>
                    <a:lstStyle/>
                    <a:p>
                      <a:r>
                        <a:rPr lang="en-IN" sz="1600" b="1">
                          <a:latin typeface="Garamond" panose="02020404030301010803" pitchFamily="18" charset="0"/>
                        </a:rPr>
                        <a:t>8.</a:t>
                      </a:r>
                    </a:p>
                  </a:txBody>
                  <a:tcPr marL="27932" marR="27932" marT="13966" marB="13966">
                    <a:lnL>
                      <a:noFill/>
                    </a:lnL>
                    <a:lnR>
                      <a:noFill/>
                    </a:lnR>
                    <a:lnT>
                      <a:noFill/>
                    </a:lnT>
                    <a:lnB>
                      <a:noFill/>
                    </a:lnB>
                  </a:tcPr>
                </a:tc>
                <a:tc>
                  <a:txBody>
                    <a:bodyPr/>
                    <a:lstStyle/>
                    <a:p>
                      <a:r>
                        <a:rPr lang="en-IN" sz="1600" b="1">
                          <a:latin typeface="Garamond" panose="02020404030301010803" pitchFamily="18" charset="0"/>
                        </a:rPr>
                        <a:t>@Test(expected=IllegalArgumentException.class)</a:t>
                      </a:r>
                    </a:p>
                  </a:txBody>
                  <a:tcPr marL="27932" marR="27932" marT="13966" marB="13966">
                    <a:lnL>
                      <a:noFill/>
                    </a:lnL>
                    <a:lnR>
                      <a:noFill/>
                    </a:lnR>
                    <a:lnT>
                      <a:noFill/>
                    </a:lnT>
                    <a:lnB>
                      <a:noFill/>
                    </a:lnB>
                  </a:tcPr>
                </a:tc>
                <a:tc>
                  <a:txBody>
                    <a:bodyPr/>
                    <a:lstStyle/>
                    <a:p>
                      <a:r>
                        <a:rPr lang="en-US" sz="1600" b="1" dirty="0">
                          <a:latin typeface="Garamond" panose="02020404030301010803" pitchFamily="18" charset="0"/>
                        </a:rPr>
                        <a:t>This annotation can be used if you want to handle some exception during test execution. For, e.g., if you want to check whether a particular method is throwing specified exception or not.</a:t>
                      </a:r>
                    </a:p>
                  </a:txBody>
                  <a:tcPr marL="27932" marR="27932" marT="13966" marB="13966">
                    <a:lnL>
                      <a:noFill/>
                    </a:lnL>
                    <a:lnR>
                      <a:noFill/>
                    </a:lnR>
                    <a:lnT>
                      <a:noFill/>
                    </a:lnT>
                    <a:lnB>
                      <a:noFill/>
                    </a:lnB>
                  </a:tcPr>
                </a:tc>
              </a:tr>
            </a:tbl>
          </a:graphicData>
        </a:graphic>
      </p:graphicFrame>
    </p:spTree>
    <p:extLst>
      <p:ext uri="{BB962C8B-B14F-4D97-AF65-F5344CB8AC3E}">
        <p14:creationId xmlns:p14="http://schemas.microsoft.com/office/powerpoint/2010/main" val="6667640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u="sng" dirty="0" smtClean="0">
                <a:solidFill>
                  <a:srgbClr val="FF0000"/>
                </a:solidFill>
              </a:rPr>
              <a:t>What is Debugging?</a:t>
            </a:r>
            <a:endParaRPr lang="en-IN" sz="2000" u="sng" dirty="0" smtClean="0">
              <a:solidFill>
                <a:srgbClr val="FF0000"/>
              </a:solidFill>
            </a:endParaRPr>
          </a:p>
          <a:p>
            <a:pPr lvl="1">
              <a:lnSpc>
                <a:spcPct val="150000"/>
              </a:lnSpc>
              <a:spcBef>
                <a:spcPts val="0"/>
              </a:spcBef>
            </a:pPr>
            <a:r>
              <a:rPr lang="en-US" sz="2000" dirty="0" smtClean="0"/>
              <a:t>The </a:t>
            </a:r>
            <a:r>
              <a:rPr lang="en-US" sz="2000" dirty="0"/>
              <a:t>technique to find and remove the number of </a:t>
            </a:r>
            <a:r>
              <a:rPr lang="en-US" sz="2000" dirty="0" smtClean="0"/>
              <a:t>errors</a:t>
            </a:r>
            <a:r>
              <a:rPr lang="en-US" sz="2000" dirty="0"/>
              <a:t> </a:t>
            </a:r>
            <a:r>
              <a:rPr lang="en-US" sz="2000" dirty="0" smtClean="0"/>
              <a:t>or </a:t>
            </a:r>
            <a:r>
              <a:rPr lang="en-US" sz="2000" dirty="0"/>
              <a:t>bugs or defects in a program is called Debugging. </a:t>
            </a:r>
          </a:p>
          <a:p>
            <a:pPr lvl="1">
              <a:lnSpc>
                <a:spcPct val="150000"/>
              </a:lnSpc>
              <a:spcBef>
                <a:spcPts val="0"/>
              </a:spcBef>
            </a:pPr>
            <a:r>
              <a:rPr lang="en-US" sz="2000" dirty="0"/>
              <a:t>It is a multistep process in software development. It involves identifying the bug, finding the source of the bug and correcting the problem to make the program error-free. </a:t>
            </a:r>
          </a:p>
          <a:p>
            <a:pPr lvl="1">
              <a:lnSpc>
                <a:spcPct val="150000"/>
              </a:lnSpc>
              <a:spcBef>
                <a:spcPts val="0"/>
              </a:spcBef>
            </a:pPr>
            <a:r>
              <a:rPr lang="en-US" sz="2000" dirty="0"/>
              <a:t>In software development, the developer can locate the code error in the program and remove it using this process.  Hence, it plays a vital role in the entire software development lifecycle.</a:t>
            </a:r>
          </a:p>
          <a:p>
            <a:pPr lvl="1">
              <a:lnSpc>
                <a:spcPct val="150000"/>
              </a:lnSpc>
              <a:spcBef>
                <a:spcPts val="0"/>
              </a:spcBef>
            </a:pPr>
            <a:r>
              <a:rPr lang="en-US" sz="2000" u="sng" dirty="0" smtClean="0">
                <a:solidFill>
                  <a:srgbClr val="FF0000"/>
                </a:solidFill>
              </a:rPr>
              <a:t>Debugging: </a:t>
            </a:r>
            <a:r>
              <a:rPr lang="en-US" sz="2000" dirty="0" smtClean="0"/>
              <a:t>Debugging </a:t>
            </a:r>
            <a:r>
              <a:rPr lang="en-US" sz="2000" dirty="0"/>
              <a:t>is the process of finding and resolving defects or problems within a computer program that prevent correct operation of computer software or a system. </a:t>
            </a:r>
          </a:p>
          <a:p>
            <a:pPr lvl="1">
              <a:lnSpc>
                <a:spcPct val="150000"/>
              </a:lnSpc>
              <a:spcBef>
                <a:spcPts val="0"/>
              </a:spcBef>
            </a:pPr>
            <a:r>
              <a:rPr lang="en-US" sz="2000" u="sng" dirty="0">
                <a:solidFill>
                  <a:srgbClr val="FF0000"/>
                </a:solidFill>
              </a:rPr>
              <a:t>Need for debugging:</a:t>
            </a:r>
            <a:r>
              <a:rPr lang="en-US" sz="2000" dirty="0"/>
              <a:t> </a:t>
            </a:r>
            <a:r>
              <a:rPr lang="en-US" sz="2000" dirty="0" smtClean="0"/>
              <a:t>Once </a:t>
            </a:r>
            <a:r>
              <a:rPr lang="en-US" sz="2000" dirty="0"/>
              <a:t>errors are known during a program code, it’s necessary to initial establish the precise program statements liable for the errors and so to repair them. </a:t>
            </a:r>
            <a:endParaRPr lang="en-US" sz="2000" dirty="0" smtClean="0"/>
          </a:p>
          <a:p>
            <a:pPr marL="442912" lvl="1" indent="0">
              <a:lnSpc>
                <a:spcPct val="150000"/>
              </a:lnSpc>
              <a:spcBef>
                <a:spcPts val="0"/>
              </a:spcBef>
              <a:buNone/>
            </a:pPr>
            <a:r>
              <a:rPr lang="en-US" sz="2000" dirty="0"/>
              <a:t/>
            </a:r>
            <a:br>
              <a:rPr lang="en-US" sz="2000" dirty="0"/>
            </a:br>
            <a:r>
              <a:rPr lang="en-US" sz="2000" dirty="0"/>
              <a:t> </a:t>
            </a:r>
          </a:p>
          <a:p>
            <a:pPr lvl="1">
              <a:lnSpc>
                <a:spcPct val="150000"/>
              </a:lnSpc>
              <a:spcBef>
                <a:spcPts val="0"/>
              </a:spcBef>
            </a:pPr>
            <a:endParaRPr lang="en-US" sz="2000" dirty="0"/>
          </a:p>
          <a:p>
            <a:pPr lvl="1">
              <a:lnSpc>
                <a:spcPct val="150000"/>
              </a:lnSpc>
              <a:spcBef>
                <a:spcPts val="0"/>
              </a:spcBef>
            </a:pPr>
            <a:endParaRPr lang="en-IN"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74185188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solidFill>
                  <a:srgbClr val="FF0000"/>
                </a:solidFill>
              </a:rPr>
              <a:t>Refer more with </a:t>
            </a:r>
            <a:r>
              <a:rPr lang="en-US" sz="2400" u="sng" dirty="0" err="1" smtClean="0">
                <a:solidFill>
                  <a:srgbClr val="FF0000"/>
                </a:solidFill>
              </a:rPr>
              <a:t>Junit</a:t>
            </a:r>
            <a:r>
              <a:rPr lang="en-US" sz="2400" u="sng" dirty="0" smtClean="0">
                <a:solidFill>
                  <a:srgbClr val="FF0000"/>
                </a:solidFill>
              </a:rPr>
              <a:t>:</a:t>
            </a:r>
            <a:endParaRPr lang="en-IN" sz="2400" u="sng" dirty="0" smtClean="0">
              <a:solidFill>
                <a:srgbClr val="FF0000"/>
              </a:solidFill>
            </a:endParaRPr>
          </a:p>
          <a:p>
            <a:pPr lvl="1">
              <a:lnSpc>
                <a:spcPct val="150000"/>
              </a:lnSpc>
              <a:spcBef>
                <a:spcPts val="0"/>
              </a:spcBef>
            </a:pPr>
            <a:r>
              <a:rPr lang="en-US" sz="2400" dirty="0" smtClean="0"/>
              <a:t>1</a:t>
            </a:r>
            <a:r>
              <a:rPr lang="en-US" sz="2400" dirty="0"/>
              <a:t>.</a:t>
            </a:r>
            <a:r>
              <a:rPr lang="en-US" sz="2400" u="sng" dirty="0">
                <a:hlinkClick r:id="rId2"/>
              </a:rPr>
              <a:t> https://</a:t>
            </a:r>
            <a:r>
              <a:rPr lang="en-US" sz="2400" u="sng" dirty="0" smtClean="0">
                <a:hlinkClick r:id="rId2"/>
              </a:rPr>
              <a:t>www.javatpoint.com/junit-tutorial</a:t>
            </a:r>
            <a:endParaRPr lang="en-US" sz="2400" u="sng" dirty="0" smtClean="0"/>
          </a:p>
          <a:p>
            <a:pPr lvl="1">
              <a:lnSpc>
                <a:spcPct val="150000"/>
              </a:lnSpc>
              <a:spcBef>
                <a:spcPts val="0"/>
              </a:spcBef>
            </a:pPr>
            <a:r>
              <a:rPr lang="en-US" sz="2400" dirty="0" smtClean="0"/>
              <a:t>2</a:t>
            </a:r>
            <a:r>
              <a:rPr lang="en-US" sz="2400" dirty="0"/>
              <a:t>. </a:t>
            </a:r>
            <a:r>
              <a:rPr lang="en-US" sz="2400" u="sng" dirty="0">
                <a:hlinkClick r:id="rId3"/>
              </a:rPr>
              <a:t>https://</a:t>
            </a:r>
            <a:r>
              <a:rPr lang="en-US" sz="2400" u="sng" dirty="0" smtClean="0">
                <a:hlinkClick r:id="rId3"/>
              </a:rPr>
              <a:t>www.guru99.com/create-junit-test-suite.html</a:t>
            </a:r>
            <a:endParaRPr lang="en-US" sz="2400" u="sng" dirty="0" smtClean="0"/>
          </a:p>
          <a:p>
            <a:pPr lvl="1">
              <a:lnSpc>
                <a:spcPct val="150000"/>
              </a:lnSpc>
              <a:spcBef>
                <a:spcPts val="0"/>
              </a:spcBef>
            </a:pPr>
            <a:r>
              <a:rPr lang="en-US" sz="2400" dirty="0" smtClean="0"/>
              <a:t>3</a:t>
            </a:r>
            <a:r>
              <a:rPr lang="en-US" sz="2400" dirty="0"/>
              <a:t>. </a:t>
            </a:r>
            <a:r>
              <a:rPr lang="en-US" sz="2400" u="sng" dirty="0">
                <a:hlinkClick r:id="rId4"/>
              </a:rPr>
              <a:t>https://www.tutorialspoint.com/junit/junit_suite_test.htm</a:t>
            </a:r>
            <a:endParaRPr lang="en-IN" sz="2400" dirty="0"/>
          </a:p>
          <a:p>
            <a:pPr lvl="1">
              <a:lnSpc>
                <a:spcPct val="150000"/>
              </a:lnSpc>
              <a:spcBef>
                <a:spcPts val="0"/>
              </a:spcBef>
            </a:pPr>
            <a:endParaRPr lang="en-US" sz="20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6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5"/>
          <a:stretch>
            <a:fillRect/>
          </a:stretch>
        </p:blipFill>
        <p:spPr>
          <a:xfrm>
            <a:off x="0" y="-52918"/>
            <a:ext cx="1464625" cy="902161"/>
          </a:xfrm>
          <a:prstGeom prst="rect">
            <a:avLst/>
          </a:prstGeom>
        </p:spPr>
      </p:pic>
    </p:spTree>
    <p:extLst>
      <p:ext uri="{BB962C8B-B14F-4D97-AF65-F5344CB8AC3E}">
        <p14:creationId xmlns:p14="http://schemas.microsoft.com/office/powerpoint/2010/main" val="168353335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solidFill>
                  <a:srgbClr val="FF0000"/>
                </a:solidFill>
              </a:rPr>
              <a:t>Selenium - Introduction</a:t>
            </a:r>
            <a:endParaRPr lang="en-IN" sz="2400" u="sng" dirty="0" smtClean="0">
              <a:solidFill>
                <a:srgbClr val="FF0000"/>
              </a:solidFill>
            </a:endParaRPr>
          </a:p>
          <a:p>
            <a:pPr lvl="1">
              <a:lnSpc>
                <a:spcPct val="150000"/>
              </a:lnSpc>
              <a:spcBef>
                <a:spcPts val="0"/>
              </a:spcBef>
            </a:pPr>
            <a:r>
              <a:rPr lang="en-US" sz="2400" dirty="0" smtClean="0"/>
              <a:t>Selenium </a:t>
            </a:r>
            <a:r>
              <a:rPr lang="en-US" sz="2400" dirty="0"/>
              <a:t>is one of the most widely used open source Web UI (User Interface) automation testing suite</a:t>
            </a:r>
            <a:r>
              <a:rPr lang="en-US" sz="2400" dirty="0" smtClean="0"/>
              <a:t>. It </a:t>
            </a:r>
            <a:r>
              <a:rPr lang="en-US" sz="2400" dirty="0"/>
              <a:t>was originally developed by Jason Huggins in 2004 as an internal tool at Thought Works. </a:t>
            </a:r>
            <a:endParaRPr lang="en-US" sz="2400" dirty="0" smtClean="0"/>
          </a:p>
          <a:p>
            <a:pPr lvl="1">
              <a:lnSpc>
                <a:spcPct val="150000"/>
              </a:lnSpc>
              <a:spcBef>
                <a:spcPts val="0"/>
              </a:spcBef>
            </a:pPr>
            <a:r>
              <a:rPr lang="en-US" sz="2400" dirty="0" smtClean="0"/>
              <a:t>Selenium </a:t>
            </a:r>
            <a:r>
              <a:rPr lang="en-US" sz="2400" dirty="0"/>
              <a:t>supports automation across different browsers, platforms and programming languages.</a:t>
            </a:r>
          </a:p>
          <a:p>
            <a:pPr lvl="1">
              <a:lnSpc>
                <a:spcPct val="150000"/>
              </a:lnSpc>
              <a:spcBef>
                <a:spcPts val="0"/>
              </a:spcBef>
            </a:pPr>
            <a:endParaRPr lang="en-US" sz="200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6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442940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solidFill>
                  <a:srgbClr val="FF0000"/>
                </a:solidFill>
              </a:rPr>
              <a:t>What is Selenium?</a:t>
            </a:r>
            <a:endParaRPr lang="en-IN" sz="2400" u="sng" dirty="0" smtClean="0">
              <a:solidFill>
                <a:srgbClr val="FF0000"/>
              </a:solidFill>
            </a:endParaRPr>
          </a:p>
          <a:p>
            <a:pPr lvl="1">
              <a:lnSpc>
                <a:spcPct val="150000"/>
              </a:lnSpc>
              <a:spcBef>
                <a:spcPts val="0"/>
              </a:spcBef>
            </a:pPr>
            <a:r>
              <a:rPr lang="en-US" sz="2400" dirty="0" smtClean="0"/>
              <a:t>Selenium </a:t>
            </a:r>
            <a:r>
              <a:rPr lang="en-US" sz="2400" dirty="0"/>
              <a:t>is one of the most popular open-source automated testing frameworks used to validate web applications across different browsers and platforms. </a:t>
            </a:r>
          </a:p>
          <a:p>
            <a:pPr lvl="1">
              <a:lnSpc>
                <a:spcPct val="150000"/>
              </a:lnSpc>
              <a:spcBef>
                <a:spcPts val="0"/>
              </a:spcBef>
            </a:pPr>
            <a:r>
              <a:rPr lang="en-US" sz="2400" dirty="0"/>
              <a:t>It enables testers and developers to automate the testing process by simulating user interactions with web browsers and verifying the expected behavior of web applications.</a:t>
            </a:r>
          </a:p>
          <a:p>
            <a:pPr lvl="1">
              <a:lnSpc>
                <a:spcPct val="150000"/>
              </a:lnSpc>
              <a:spcBef>
                <a:spcPts val="0"/>
              </a:spcBef>
            </a:pPr>
            <a:r>
              <a:rPr lang="en-US" sz="2400" dirty="0"/>
              <a:t>It supports multiple programming languages like Java, C#, Ruby, Python, etc. to create Selenium Test Scripts.</a:t>
            </a:r>
          </a:p>
          <a:p>
            <a:pPr lvl="1">
              <a:lnSpc>
                <a:spcPct val="150000"/>
              </a:lnSpc>
              <a:spcBef>
                <a:spcPts val="0"/>
              </a:spcBef>
            </a:pPr>
            <a:r>
              <a:rPr lang="en-US" sz="2400" dirty="0"/>
              <a:t>Selenium is a suite of tools, each tool serves different testing requirements. </a:t>
            </a:r>
          </a:p>
          <a:p>
            <a:pPr lvl="1">
              <a:lnSpc>
                <a:spcPct val="150000"/>
              </a:lnSpc>
              <a:spcBef>
                <a:spcPts val="0"/>
              </a:spcBef>
            </a:pPr>
            <a:r>
              <a:rPr lang="en-US" sz="2400" dirty="0"/>
              <a:t>Selenium can be used to test only web applications and not mobile applications.</a:t>
            </a:r>
          </a:p>
          <a:p>
            <a:pPr lvl="1">
              <a:lnSpc>
                <a:spcPct val="150000"/>
              </a:lnSpc>
              <a:spcBef>
                <a:spcPts val="0"/>
              </a:spcBef>
            </a:pPr>
            <a:endParaRPr lang="en-US" sz="24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999838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u="sng" dirty="0" smtClean="0">
                <a:solidFill>
                  <a:srgbClr val="FF0000"/>
                </a:solidFill>
              </a:rPr>
              <a:t>Features of Selenium?</a:t>
            </a:r>
            <a:endParaRPr lang="en-IN" sz="1900" u="sng" dirty="0" smtClean="0">
              <a:solidFill>
                <a:srgbClr val="FF0000"/>
              </a:solidFill>
            </a:endParaRPr>
          </a:p>
          <a:p>
            <a:pPr lvl="1">
              <a:lnSpc>
                <a:spcPct val="150000"/>
              </a:lnSpc>
              <a:spcBef>
                <a:spcPts val="0"/>
              </a:spcBef>
            </a:pPr>
            <a:r>
              <a:rPr lang="en-IN" sz="1900" u="sng" dirty="0" smtClean="0">
                <a:solidFill>
                  <a:srgbClr val="FF0000"/>
                </a:solidFill>
                <a:effectLst>
                  <a:outerShdw blurRad="38100" dist="38100" dir="2700000" algn="tl">
                    <a:srgbClr val="000000">
                      <a:alpha val="43137"/>
                    </a:srgbClr>
                  </a:outerShdw>
                </a:effectLst>
              </a:rPr>
              <a:t>1</a:t>
            </a:r>
            <a:r>
              <a:rPr lang="en-IN" sz="1900" u="sng" dirty="0">
                <a:solidFill>
                  <a:srgbClr val="FF0000"/>
                </a:solidFill>
                <a:effectLst>
                  <a:outerShdw blurRad="38100" dist="38100" dir="2700000" algn="tl">
                    <a:srgbClr val="000000">
                      <a:alpha val="43137"/>
                    </a:srgbClr>
                  </a:outerShdw>
                </a:effectLst>
              </a:rPr>
              <a:t>. Language </a:t>
            </a:r>
            <a:r>
              <a:rPr lang="en-IN" sz="1900" u="sng" dirty="0" smtClean="0">
                <a:solidFill>
                  <a:srgbClr val="FF0000"/>
                </a:solidFill>
                <a:effectLst>
                  <a:outerShdw blurRad="38100" dist="38100" dir="2700000" algn="tl">
                    <a:srgbClr val="000000">
                      <a:alpha val="43137"/>
                    </a:srgbClr>
                  </a:outerShdw>
                </a:effectLst>
              </a:rPr>
              <a:t>Support : </a:t>
            </a:r>
            <a:r>
              <a:rPr lang="en-IN" sz="1900" dirty="0" smtClean="0"/>
              <a:t>Selenium </a:t>
            </a:r>
            <a:r>
              <a:rPr lang="en-IN" sz="1900" dirty="0"/>
              <a:t>supports multiple programming languages like Java, Python, C#, Ruby, Perl, etc., for writing test scripts thus making testers write their own set of automation test scripts in their preferred language.</a:t>
            </a:r>
          </a:p>
          <a:p>
            <a:pPr lvl="1">
              <a:lnSpc>
                <a:spcPct val="150000"/>
              </a:lnSpc>
              <a:spcBef>
                <a:spcPts val="0"/>
              </a:spcBef>
            </a:pPr>
            <a:r>
              <a:rPr lang="en-IN" sz="1900" u="sng" dirty="0">
                <a:solidFill>
                  <a:srgbClr val="FF0000"/>
                </a:solidFill>
                <a:effectLst>
                  <a:outerShdw blurRad="38100" dist="38100" dir="2700000" algn="tl">
                    <a:srgbClr val="000000">
                      <a:alpha val="43137"/>
                    </a:srgbClr>
                  </a:outerShdw>
                </a:effectLst>
              </a:rPr>
              <a:t>2. Multi-Browser </a:t>
            </a:r>
            <a:r>
              <a:rPr lang="en-IN" sz="1900" u="sng" dirty="0" smtClean="0">
                <a:solidFill>
                  <a:srgbClr val="FF0000"/>
                </a:solidFill>
                <a:effectLst>
                  <a:outerShdw blurRad="38100" dist="38100" dir="2700000" algn="tl">
                    <a:srgbClr val="000000">
                      <a:alpha val="43137"/>
                    </a:srgbClr>
                  </a:outerShdw>
                </a:effectLst>
              </a:rPr>
              <a:t>Compatibility: </a:t>
            </a:r>
            <a:r>
              <a:rPr lang="en-IN" sz="1900" dirty="0" smtClean="0"/>
              <a:t>Selenium </a:t>
            </a:r>
            <a:r>
              <a:rPr lang="en-IN" sz="1900" dirty="0"/>
              <a:t>supports multiple web browsers such as Chrome, Firefox, Safari, and Internet Explorer, allowing cross-browser testing.</a:t>
            </a:r>
          </a:p>
          <a:p>
            <a:pPr lvl="1">
              <a:lnSpc>
                <a:spcPct val="150000"/>
              </a:lnSpc>
              <a:spcBef>
                <a:spcPts val="0"/>
              </a:spcBef>
            </a:pPr>
            <a:r>
              <a:rPr lang="en-US" sz="1900" u="sng" dirty="0">
                <a:solidFill>
                  <a:srgbClr val="FF0000"/>
                </a:solidFill>
                <a:effectLst>
                  <a:outerShdw blurRad="38100" dist="38100" dir="2700000" algn="tl">
                    <a:srgbClr val="000000">
                      <a:alpha val="43137"/>
                    </a:srgbClr>
                  </a:outerShdw>
                </a:effectLst>
              </a:rPr>
              <a:t>3. Support for Multiple Testing </a:t>
            </a:r>
            <a:r>
              <a:rPr lang="en-US" sz="1900" u="sng" dirty="0" smtClean="0">
                <a:solidFill>
                  <a:srgbClr val="FF0000"/>
                </a:solidFill>
                <a:effectLst>
                  <a:outerShdw blurRad="38100" dist="38100" dir="2700000" algn="tl">
                    <a:srgbClr val="000000">
                      <a:alpha val="43137"/>
                    </a:srgbClr>
                  </a:outerShdw>
                </a:effectLst>
              </a:rPr>
              <a:t>Frameworks:</a:t>
            </a:r>
            <a:r>
              <a:rPr lang="en-US" sz="1900" u="sng" dirty="0">
                <a:solidFill>
                  <a:srgbClr val="FF0000"/>
                </a:solidFill>
                <a:effectLst>
                  <a:outerShdw blurRad="38100" dist="38100" dir="2700000" algn="tl">
                    <a:srgbClr val="000000">
                      <a:alpha val="43137"/>
                    </a:srgbClr>
                  </a:outerShdw>
                </a:effectLst>
              </a:rPr>
              <a:t> </a:t>
            </a:r>
            <a:r>
              <a:rPr lang="en-US" sz="1900" dirty="0" smtClean="0"/>
              <a:t>Selenium </a:t>
            </a:r>
            <a:r>
              <a:rPr lang="en-US" sz="1900" dirty="0"/>
              <a:t>can be integrated with various testing frameworks like </a:t>
            </a:r>
            <a:r>
              <a:rPr lang="en-US" sz="1900" dirty="0" err="1"/>
              <a:t>TestNG</a:t>
            </a:r>
            <a:r>
              <a:rPr lang="en-US" sz="1900" dirty="0"/>
              <a:t> providing additional testing capabilities and test organization features.</a:t>
            </a:r>
          </a:p>
          <a:p>
            <a:pPr lvl="1">
              <a:lnSpc>
                <a:spcPct val="150000"/>
              </a:lnSpc>
              <a:spcBef>
                <a:spcPts val="0"/>
              </a:spcBef>
            </a:pPr>
            <a:r>
              <a:rPr lang="en-US" sz="1900" u="sng" dirty="0">
                <a:solidFill>
                  <a:srgbClr val="FF0000"/>
                </a:solidFill>
                <a:effectLst>
                  <a:outerShdw blurRad="38100" dist="38100" dir="2700000" algn="tl">
                    <a:srgbClr val="000000">
                      <a:alpha val="43137"/>
                    </a:srgbClr>
                  </a:outerShdw>
                </a:effectLst>
              </a:rPr>
              <a:t>4. Flexibility and </a:t>
            </a:r>
            <a:r>
              <a:rPr lang="en-US" sz="1900" u="sng" dirty="0" smtClean="0">
                <a:solidFill>
                  <a:srgbClr val="FF0000"/>
                </a:solidFill>
                <a:effectLst>
                  <a:outerShdw blurRad="38100" dist="38100" dir="2700000" algn="tl">
                    <a:srgbClr val="000000">
                      <a:alpha val="43137"/>
                    </a:srgbClr>
                  </a:outerShdw>
                </a:effectLst>
              </a:rPr>
              <a:t>Extensibility: </a:t>
            </a:r>
            <a:r>
              <a:rPr lang="en-US" sz="1900" dirty="0" smtClean="0"/>
              <a:t>Selenium’s </a:t>
            </a:r>
            <a:r>
              <a:rPr lang="en-US" sz="1900" dirty="0"/>
              <a:t>architecture allows it to extend its functionality and integrate it with other tools or frameworks, making it suitable for complex testing.</a:t>
            </a:r>
          </a:p>
          <a:p>
            <a:pPr lvl="1">
              <a:lnSpc>
                <a:spcPct val="150000"/>
              </a:lnSpc>
              <a:spcBef>
                <a:spcPts val="0"/>
              </a:spcBef>
            </a:pPr>
            <a:r>
              <a:rPr lang="en-US" sz="1900" u="sng" dirty="0">
                <a:solidFill>
                  <a:srgbClr val="FF0000"/>
                </a:solidFill>
                <a:effectLst>
                  <a:outerShdw blurRad="38100" dist="38100" dir="2700000" algn="tl">
                    <a:srgbClr val="000000">
                      <a:alpha val="43137"/>
                    </a:srgbClr>
                  </a:outerShdw>
                </a:effectLst>
              </a:rPr>
              <a:t>5. Easier to understand and </a:t>
            </a:r>
            <a:r>
              <a:rPr lang="en-US" sz="1900" u="sng" dirty="0" smtClean="0">
                <a:solidFill>
                  <a:srgbClr val="FF0000"/>
                </a:solidFill>
                <a:effectLst>
                  <a:outerShdw blurRad="38100" dist="38100" dir="2700000" algn="tl">
                    <a:srgbClr val="000000">
                      <a:alpha val="43137"/>
                    </a:srgbClr>
                  </a:outerShdw>
                </a:effectLst>
              </a:rPr>
              <a:t>implement: </a:t>
            </a:r>
            <a:r>
              <a:rPr lang="en-US" sz="1900" dirty="0" smtClean="0"/>
              <a:t>Selenium </a:t>
            </a:r>
            <a:r>
              <a:rPr lang="en-US" sz="1900" dirty="0"/>
              <a:t>commands are categorized in terms of different classes which makes it easier to understand, it has very simple commands which are easy to implement.</a:t>
            </a:r>
          </a:p>
          <a:p>
            <a:pPr lvl="1">
              <a:lnSpc>
                <a:spcPct val="150000"/>
              </a:lnSpc>
              <a:spcBef>
                <a:spcPts val="0"/>
              </a:spcBef>
            </a:pPr>
            <a:endParaRPr lang="en-US" sz="19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78789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u="sng" dirty="0" smtClean="0">
                <a:solidFill>
                  <a:srgbClr val="FF0000"/>
                </a:solidFill>
              </a:rPr>
              <a:t>Advantages of Selenium:</a:t>
            </a:r>
            <a:endParaRPr lang="en-IN" sz="2000" u="sng" dirty="0" smtClean="0">
              <a:solidFill>
                <a:srgbClr val="FF0000"/>
              </a:solidFill>
            </a:endParaRPr>
          </a:p>
          <a:p>
            <a:pPr lvl="1">
              <a:lnSpc>
                <a:spcPct val="150000"/>
              </a:lnSpc>
              <a:spcBef>
                <a:spcPts val="0"/>
              </a:spcBef>
            </a:pPr>
            <a:r>
              <a:rPr lang="en-US" sz="2000" u="sng" dirty="0" smtClean="0">
                <a:solidFill>
                  <a:srgbClr val="FF0000"/>
                </a:solidFill>
                <a:effectLst>
                  <a:outerShdw blurRad="38100" dist="38100" dir="2700000" algn="tl">
                    <a:srgbClr val="000000">
                      <a:alpha val="43137"/>
                    </a:srgbClr>
                  </a:outerShdw>
                </a:effectLst>
              </a:rPr>
              <a:t>Open-source</a:t>
            </a:r>
            <a:r>
              <a:rPr lang="en-US" sz="2000" u="sng" dirty="0">
                <a:solidFill>
                  <a:srgbClr val="FF0000"/>
                </a:solidFill>
                <a:effectLst>
                  <a:outerShdw blurRad="38100" dist="38100" dir="2700000" algn="tl">
                    <a:srgbClr val="000000">
                      <a:alpha val="43137"/>
                    </a:srgbClr>
                  </a:outerShdw>
                </a:effectLst>
              </a:rPr>
              <a:t>:</a:t>
            </a:r>
            <a:r>
              <a:rPr lang="en-US" sz="2000" dirty="0"/>
              <a:t> Selenium is open-source, making it freely available to anyone who wants to use it.</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rPr>
              <a:t>Cross-platform compatibility: </a:t>
            </a:r>
            <a:r>
              <a:rPr lang="en-US" sz="2000" dirty="0"/>
              <a:t>Selenium supports multiple operating systems and browsers, making it a versatile tool for automating web applications.</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rPr>
              <a:t>Multiple programming language support:</a:t>
            </a:r>
            <a:r>
              <a:rPr lang="en-US" sz="2000" dirty="0"/>
              <a:t> Selenium supports multiple programming languages, including Java, Python, Ruby, and C#, making it accessible to a wide range of developers.</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rPr>
              <a:t>Large community: </a:t>
            </a:r>
            <a:r>
              <a:rPr lang="en-US" sz="2000" dirty="0"/>
              <a:t>Selenium has a large and active community of users, providing a wealth of resources and support for those who use it.</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rPr>
              <a:t>Cost-effective:</a:t>
            </a:r>
            <a:r>
              <a:rPr lang="en-US" sz="2000" dirty="0"/>
              <a:t> Because Selenium is open-source, there is no need to pay for expensive licenses, making it a cost-effective solution for automating web applications.</a:t>
            </a:r>
          </a:p>
          <a:p>
            <a:pPr lvl="1">
              <a:lnSpc>
                <a:spcPct val="150000"/>
              </a:lnSpc>
              <a:spcBef>
                <a:spcPts val="0"/>
              </a:spcBef>
            </a:pPr>
            <a:r>
              <a:rPr lang="en-US" sz="2000" u="sng" dirty="0">
                <a:solidFill>
                  <a:srgbClr val="FF0000"/>
                </a:solidFill>
                <a:effectLst>
                  <a:outerShdw blurRad="38100" dist="38100" dir="2700000" algn="tl">
                    <a:srgbClr val="000000">
                      <a:alpha val="43137"/>
                    </a:srgbClr>
                  </a:outerShdw>
                </a:effectLst>
              </a:rPr>
              <a:t>Integration with other tools: </a:t>
            </a:r>
            <a:r>
              <a:rPr lang="en-US" sz="2000" dirty="0"/>
              <a:t>Selenium can be integrated with other testing tools, such as </a:t>
            </a:r>
            <a:r>
              <a:rPr lang="en-US" sz="2000" dirty="0" err="1"/>
              <a:t>JUnit</a:t>
            </a:r>
            <a:r>
              <a:rPr lang="en-US" sz="2000" dirty="0"/>
              <a:t> and </a:t>
            </a:r>
            <a:r>
              <a:rPr lang="en-US" sz="2000" dirty="0" err="1"/>
              <a:t>TestNG</a:t>
            </a:r>
            <a:r>
              <a:rPr lang="en-US" sz="2000" dirty="0"/>
              <a:t>, making it a flexible and comprehensive solution for automating web applications.</a:t>
            </a:r>
          </a:p>
          <a:p>
            <a:pPr lvl="1">
              <a:lnSpc>
                <a:spcPct val="150000"/>
              </a:lnSpc>
              <a:spcBef>
                <a:spcPts val="0"/>
              </a:spcBef>
            </a:pPr>
            <a:endParaRPr lang="en-US" sz="19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775279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u="sng" dirty="0" smtClean="0">
                <a:solidFill>
                  <a:srgbClr val="FF0000"/>
                </a:solidFill>
              </a:rPr>
              <a:t>Disadvantages of Selenium:</a:t>
            </a:r>
            <a:endParaRPr lang="en-IN" sz="2000" u="sng" dirty="0" smtClean="0">
              <a:solidFill>
                <a:srgbClr val="FF0000"/>
              </a:solidFill>
            </a:endParaRPr>
          </a:p>
          <a:p>
            <a:pPr lvl="1">
              <a:lnSpc>
                <a:spcPct val="150000"/>
              </a:lnSpc>
              <a:spcBef>
                <a:spcPts val="0"/>
              </a:spcBef>
            </a:pPr>
            <a:r>
              <a:rPr lang="en-US" sz="2000" dirty="0" smtClean="0"/>
              <a:t>Steep </a:t>
            </a:r>
            <a:r>
              <a:rPr lang="en-US" sz="2000" dirty="0"/>
              <a:t>learning curve: The syntax and architecture of Selenium can be complex, making it challenging for inexperienced developers to learn and use effectively.</a:t>
            </a:r>
          </a:p>
          <a:p>
            <a:pPr lvl="1">
              <a:lnSpc>
                <a:spcPct val="150000"/>
              </a:lnSpc>
              <a:spcBef>
                <a:spcPts val="0"/>
              </a:spcBef>
            </a:pPr>
            <a:r>
              <a:rPr lang="en-US" sz="2000" dirty="0"/>
              <a:t>Maintenance: Selenium scripts require ongoing maintenance and updates as the web application changes, adding to the overall cost of using the tool.</a:t>
            </a:r>
          </a:p>
          <a:p>
            <a:pPr lvl="1">
              <a:lnSpc>
                <a:spcPct val="150000"/>
              </a:lnSpc>
              <a:spcBef>
                <a:spcPts val="0"/>
              </a:spcBef>
            </a:pPr>
            <a:r>
              <a:rPr lang="en-US" sz="2000" dirty="0"/>
              <a:t>Limited testing capabilities: Selenium is primarily used for automating web applications, and may not be suitable for other types of testing.</a:t>
            </a:r>
          </a:p>
          <a:p>
            <a:pPr lvl="1">
              <a:lnSpc>
                <a:spcPct val="150000"/>
              </a:lnSpc>
              <a:spcBef>
                <a:spcPts val="0"/>
              </a:spcBef>
            </a:pPr>
            <a:r>
              <a:rPr lang="en-US" sz="2000" dirty="0"/>
              <a:t>Test script creation: Creating effective and comprehensive test scripts for Selenium can be time-consuming and challenging, requiring significant effort from the development team.</a:t>
            </a:r>
          </a:p>
          <a:p>
            <a:pPr lvl="1">
              <a:lnSpc>
                <a:spcPct val="150000"/>
              </a:lnSpc>
              <a:spcBef>
                <a:spcPts val="0"/>
              </a:spcBef>
            </a:pPr>
            <a:r>
              <a:rPr lang="en-US" sz="2000" dirty="0"/>
              <a:t>Test execution speed: Running automated tests with Selenium can be slow, as it involves launching a web browser and executing a large number of tests.</a:t>
            </a:r>
          </a:p>
          <a:p>
            <a:pPr lvl="1">
              <a:lnSpc>
                <a:spcPct val="150000"/>
              </a:lnSpc>
              <a:spcBef>
                <a:spcPts val="0"/>
              </a:spcBef>
            </a:pPr>
            <a:endParaRPr lang="en-IN" sz="2000" dirty="0"/>
          </a:p>
          <a:p>
            <a:pPr lvl="1">
              <a:lnSpc>
                <a:spcPct val="150000"/>
              </a:lnSpc>
              <a:spcBef>
                <a:spcPts val="0"/>
              </a:spcBef>
            </a:pPr>
            <a:endParaRPr lang="en-US"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1231217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808038" lvl="2" indent="0" algn="ctr">
              <a:lnSpc>
                <a:spcPct val="150000"/>
              </a:lnSpc>
              <a:spcBef>
                <a:spcPts val="0"/>
              </a:spcBef>
              <a:buNone/>
            </a:pPr>
            <a:endParaRPr lang="en-US" sz="1800" dirty="0" smtClean="0"/>
          </a:p>
          <a:p>
            <a:pPr marL="808038" lvl="2" indent="0" algn="ctr">
              <a:lnSpc>
                <a:spcPct val="150000"/>
              </a:lnSpc>
              <a:spcBef>
                <a:spcPts val="0"/>
              </a:spcBef>
              <a:buNone/>
            </a:pPr>
            <a:endParaRPr lang="en-US" sz="1800" dirty="0"/>
          </a:p>
          <a:p>
            <a:pPr marL="808038" lvl="2" indent="0" algn="ctr">
              <a:lnSpc>
                <a:spcPct val="150000"/>
              </a:lnSpc>
              <a:spcBef>
                <a:spcPts val="0"/>
              </a:spcBef>
              <a:buNone/>
            </a:pPr>
            <a:endParaRPr lang="en-US" sz="1800" dirty="0" smtClean="0"/>
          </a:p>
          <a:p>
            <a:pPr marL="808038" lvl="2" indent="0" algn="ctr">
              <a:lnSpc>
                <a:spcPct val="150000"/>
              </a:lnSpc>
              <a:spcBef>
                <a:spcPts val="0"/>
              </a:spcBef>
              <a:buNone/>
            </a:pPr>
            <a:endParaRPr lang="en-US" sz="1800" dirty="0"/>
          </a:p>
          <a:p>
            <a:pPr marL="808038" lvl="2" indent="0" algn="ctr">
              <a:lnSpc>
                <a:spcPct val="150000"/>
              </a:lnSpc>
              <a:spcBef>
                <a:spcPts val="0"/>
              </a:spcBef>
              <a:buNone/>
            </a:pPr>
            <a:endParaRPr lang="en-US" sz="1800" dirty="0" smtClean="0"/>
          </a:p>
          <a:p>
            <a:pPr marL="808038" lvl="2" indent="0" algn="ctr">
              <a:lnSpc>
                <a:spcPct val="150000"/>
              </a:lnSpc>
              <a:spcBef>
                <a:spcPts val="0"/>
              </a:spcBef>
              <a:buNone/>
            </a:pPr>
            <a:endParaRPr lang="en-US" sz="1800" dirty="0"/>
          </a:p>
          <a:p>
            <a:pPr marL="808038" lvl="2" indent="0" algn="ctr">
              <a:lnSpc>
                <a:spcPct val="150000"/>
              </a:lnSpc>
              <a:spcBef>
                <a:spcPts val="0"/>
              </a:spcBef>
              <a:buNone/>
            </a:pPr>
            <a:r>
              <a:rPr lang="en-US" sz="4400" dirty="0" smtClean="0"/>
              <a:t>Thank You….</a:t>
            </a:r>
            <a:endParaRPr lang="en-IN" sz="4400" dirty="0"/>
          </a:p>
          <a:p>
            <a:pPr lvl="2">
              <a:lnSpc>
                <a:spcPct val="150000"/>
              </a:lnSpc>
              <a:spcBef>
                <a:spcPts val="0"/>
              </a:spcBef>
            </a:pPr>
            <a:endParaRPr lang="en-US" sz="1800" dirty="0"/>
          </a:p>
          <a:p>
            <a:pPr lvl="2">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2612235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u="sng" dirty="0" smtClean="0">
                <a:solidFill>
                  <a:srgbClr val="FF0000"/>
                </a:solidFill>
              </a:rPr>
              <a:t>Challenges in Debugging</a:t>
            </a:r>
            <a:r>
              <a:rPr lang="en-US" sz="2000" u="sng" dirty="0">
                <a:solidFill>
                  <a:srgbClr val="FF0000"/>
                </a:solidFill>
              </a:rPr>
              <a:t>:</a:t>
            </a:r>
            <a:endParaRPr lang="en-IN" sz="2000" u="sng" dirty="0" smtClean="0">
              <a:solidFill>
                <a:srgbClr val="FF0000"/>
              </a:solidFill>
            </a:endParaRPr>
          </a:p>
          <a:p>
            <a:pPr lvl="1">
              <a:lnSpc>
                <a:spcPct val="150000"/>
              </a:lnSpc>
              <a:spcBef>
                <a:spcPts val="0"/>
              </a:spcBef>
            </a:pPr>
            <a:r>
              <a:rPr lang="en-US" sz="2000" dirty="0">
                <a:ea typeface="+mn-ea"/>
                <a:cs typeface="+mn-cs"/>
              </a:rPr>
              <a:t>There are lot of problems at the same time as acting the debugging. These are the following:</a:t>
            </a:r>
          </a:p>
          <a:p>
            <a:pPr lvl="2">
              <a:lnSpc>
                <a:spcPct val="150000"/>
              </a:lnSpc>
              <a:spcBef>
                <a:spcPts val="0"/>
              </a:spcBef>
            </a:pPr>
            <a:r>
              <a:rPr lang="en-US" sz="2000" dirty="0">
                <a:ea typeface="+mn-ea"/>
                <a:cs typeface="+mn-cs"/>
              </a:rPr>
              <a:t>Debugging is finished through the individual that evolved the software program and it’s miles difficult for that person to acknowledge that an error was made.</a:t>
            </a:r>
          </a:p>
          <a:p>
            <a:pPr lvl="2">
              <a:lnSpc>
                <a:spcPct val="150000"/>
              </a:lnSpc>
              <a:spcBef>
                <a:spcPts val="0"/>
              </a:spcBef>
            </a:pPr>
            <a:r>
              <a:rPr lang="en-US" sz="2000" dirty="0">
                <a:ea typeface="+mn-ea"/>
                <a:cs typeface="+mn-cs"/>
              </a:rPr>
              <a:t>Debugging is typically performed under a tremendous amount of pressure to fix the supported error as quick as possible.</a:t>
            </a:r>
          </a:p>
          <a:p>
            <a:pPr lvl="2">
              <a:lnSpc>
                <a:spcPct val="150000"/>
              </a:lnSpc>
              <a:spcBef>
                <a:spcPts val="0"/>
              </a:spcBef>
            </a:pPr>
            <a:r>
              <a:rPr lang="en-US" sz="2000" dirty="0">
                <a:ea typeface="+mn-ea"/>
                <a:cs typeface="+mn-cs"/>
              </a:rPr>
              <a:t>It can be difficult to accurately reproduce input conditions.</a:t>
            </a:r>
          </a:p>
          <a:p>
            <a:pPr lvl="2">
              <a:lnSpc>
                <a:spcPct val="150000"/>
              </a:lnSpc>
              <a:spcBef>
                <a:spcPts val="0"/>
              </a:spcBef>
            </a:pPr>
            <a:r>
              <a:rPr lang="en-US" sz="2000" dirty="0">
                <a:ea typeface="+mn-ea"/>
                <a:cs typeface="+mn-cs"/>
              </a:rPr>
              <a:t>Compared to the alternative software program improvement activities, relatively little research, literature and formal preparation exist at the procedure of debugging.</a:t>
            </a:r>
          </a:p>
          <a:p>
            <a:pPr marL="0" indent="0">
              <a:buNone/>
            </a:pPr>
            <a:endParaRPr lang="en-US" sz="2000" dirty="0"/>
          </a:p>
          <a:p>
            <a:pPr lvl="1">
              <a:lnSpc>
                <a:spcPct val="150000"/>
              </a:lnSpc>
              <a:spcBef>
                <a:spcPts val="0"/>
              </a:spcBef>
            </a:pPr>
            <a:endParaRPr lang="en-US" sz="2000" dirty="0">
              <a:ea typeface="+mn-ea"/>
              <a:cs typeface="+mn-cs"/>
            </a:endParaRPr>
          </a:p>
          <a:p>
            <a:pPr marL="442912" lvl="1" indent="0">
              <a:lnSpc>
                <a:spcPct val="150000"/>
              </a:lnSpc>
              <a:spcBef>
                <a:spcPts val="0"/>
              </a:spcBef>
              <a:buNone/>
            </a:pPr>
            <a:r>
              <a:rPr lang="en-US" sz="2000" dirty="0">
                <a:ea typeface="+mn-ea"/>
                <a:cs typeface="+mn-cs"/>
              </a:rPr>
              <a:t/>
            </a:r>
            <a:br>
              <a:rPr lang="en-US" sz="2000" dirty="0">
                <a:ea typeface="+mn-ea"/>
                <a:cs typeface="+mn-cs"/>
              </a:rPr>
            </a:br>
            <a:r>
              <a:rPr lang="en-US" sz="2000" dirty="0"/>
              <a:t> </a:t>
            </a:r>
          </a:p>
          <a:p>
            <a:pPr lvl="1">
              <a:lnSpc>
                <a:spcPct val="150000"/>
              </a:lnSpc>
              <a:spcBef>
                <a:spcPts val="0"/>
              </a:spcBef>
            </a:pPr>
            <a:endParaRPr lang="en-US" sz="2000" dirty="0"/>
          </a:p>
          <a:p>
            <a:pPr lvl="1">
              <a:lnSpc>
                <a:spcPct val="150000"/>
              </a:lnSpc>
              <a:spcBef>
                <a:spcPts val="0"/>
              </a:spcBef>
            </a:pPr>
            <a:endParaRPr lang="en-IN"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1923355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50" u="sng" dirty="0" smtClean="0">
                <a:solidFill>
                  <a:srgbClr val="FF0000"/>
                </a:solidFill>
              </a:rPr>
              <a:t>Why we need Debugging?</a:t>
            </a:r>
            <a:endParaRPr lang="en-IN" sz="1950" u="sng" dirty="0" smtClean="0">
              <a:solidFill>
                <a:srgbClr val="FF0000"/>
              </a:solidFill>
            </a:endParaRPr>
          </a:p>
          <a:p>
            <a:pPr lvl="1">
              <a:lnSpc>
                <a:spcPct val="150000"/>
              </a:lnSpc>
              <a:spcBef>
                <a:spcPts val="0"/>
              </a:spcBef>
            </a:pPr>
            <a:r>
              <a:rPr lang="en-US" sz="1950" dirty="0" smtClean="0">
                <a:ea typeface="+mn-ea"/>
                <a:cs typeface="+mn-cs"/>
              </a:rPr>
              <a:t>Debugging gets started when we start writing the code for the software program. It progressively starts continuing in the consecutive stages to deliver a software product because the code gets merged with several other programming units to form a software product.</a:t>
            </a:r>
          </a:p>
          <a:p>
            <a:pPr lvl="1">
              <a:lnSpc>
                <a:spcPct val="150000"/>
              </a:lnSpc>
              <a:spcBef>
                <a:spcPts val="0"/>
              </a:spcBef>
            </a:pPr>
            <a:r>
              <a:rPr lang="en-US" sz="1950" dirty="0" smtClean="0">
                <a:ea typeface="+mn-ea"/>
                <a:cs typeface="+mn-cs"/>
              </a:rPr>
              <a:t>Following are the benefits of Debugging:</a:t>
            </a:r>
          </a:p>
          <a:p>
            <a:pPr lvl="2">
              <a:lnSpc>
                <a:spcPct val="150000"/>
              </a:lnSpc>
              <a:spcBef>
                <a:spcPts val="0"/>
              </a:spcBef>
            </a:pPr>
            <a:r>
              <a:rPr lang="en-US" sz="1950" dirty="0" smtClean="0">
                <a:ea typeface="+mn-ea"/>
                <a:cs typeface="+mn-cs"/>
              </a:rPr>
              <a:t>Debugging can immediately report an error condition whenever it occurs. It prevents hampering the result by detecting the bugs in the earlier stage, making software development stress-free and smooth.</a:t>
            </a:r>
          </a:p>
          <a:p>
            <a:pPr lvl="2">
              <a:lnSpc>
                <a:spcPct val="150000"/>
              </a:lnSpc>
              <a:spcBef>
                <a:spcPts val="0"/>
              </a:spcBef>
            </a:pPr>
            <a:r>
              <a:rPr lang="en-US" sz="1950" dirty="0" smtClean="0">
                <a:ea typeface="+mn-ea"/>
                <a:cs typeface="+mn-cs"/>
              </a:rPr>
              <a:t>It offers relevant information related to the data structures that further helps in easier interpretation.</a:t>
            </a:r>
          </a:p>
          <a:p>
            <a:pPr lvl="2">
              <a:lnSpc>
                <a:spcPct val="150000"/>
              </a:lnSpc>
              <a:spcBef>
                <a:spcPts val="0"/>
              </a:spcBef>
            </a:pPr>
            <a:r>
              <a:rPr lang="en-US" sz="1950" dirty="0" smtClean="0">
                <a:ea typeface="+mn-ea"/>
                <a:cs typeface="+mn-cs"/>
              </a:rPr>
              <a:t>Debugging assist the developer in reducing impractical and disrupting information.</a:t>
            </a:r>
          </a:p>
          <a:p>
            <a:pPr lvl="2">
              <a:lnSpc>
                <a:spcPct val="150000"/>
              </a:lnSpc>
              <a:spcBef>
                <a:spcPts val="0"/>
              </a:spcBef>
            </a:pPr>
            <a:r>
              <a:rPr lang="en-US" sz="1950" dirty="0" smtClean="0">
                <a:ea typeface="+mn-ea"/>
                <a:cs typeface="+mn-cs"/>
              </a:rPr>
              <a:t>With debugging, the developer can easily avoid complex one-use testing code to save time and energy in software development.</a:t>
            </a:r>
          </a:p>
          <a:p>
            <a:pPr lvl="1">
              <a:lnSpc>
                <a:spcPct val="150000"/>
              </a:lnSpc>
              <a:spcBef>
                <a:spcPts val="0"/>
              </a:spcBef>
            </a:pPr>
            <a:endParaRPr lang="en-US" sz="2000" dirty="0" smtClean="0">
              <a:ea typeface="+mn-ea"/>
              <a:cs typeface="+mn-cs"/>
            </a:endParaRPr>
          </a:p>
          <a:p>
            <a:pPr lvl="1">
              <a:lnSpc>
                <a:spcPct val="150000"/>
              </a:lnSpc>
              <a:spcBef>
                <a:spcPts val="0"/>
              </a:spcBef>
            </a:pPr>
            <a:endParaRPr lang="en-US"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23946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50" u="sng" dirty="0" smtClean="0">
                <a:solidFill>
                  <a:srgbClr val="FF0000"/>
                </a:solidFill>
              </a:rPr>
              <a:t>Steps involved in Debugging:</a:t>
            </a:r>
            <a:endParaRPr lang="en-IN" sz="1950" u="sng" dirty="0" smtClean="0">
              <a:solidFill>
                <a:srgbClr val="FF0000"/>
              </a:solidFill>
            </a:endParaRPr>
          </a:p>
          <a:p>
            <a:pPr lvl="1">
              <a:lnSpc>
                <a:spcPct val="150000"/>
              </a:lnSpc>
              <a:spcBef>
                <a:spcPts val="0"/>
              </a:spcBef>
            </a:pPr>
            <a:r>
              <a:rPr lang="en-US" sz="1950" u="sng" dirty="0" smtClean="0">
                <a:solidFill>
                  <a:srgbClr val="FF0000"/>
                </a:solidFill>
                <a:effectLst>
                  <a:outerShdw blurRad="38100" dist="38100" dir="2700000" algn="tl">
                    <a:srgbClr val="000000">
                      <a:alpha val="43137"/>
                    </a:srgbClr>
                  </a:outerShdw>
                </a:effectLst>
                <a:ea typeface="+mn-ea"/>
                <a:cs typeface="+mn-cs"/>
              </a:rPr>
              <a:t>Identify </a:t>
            </a:r>
            <a:r>
              <a:rPr lang="en-US" sz="1950" u="sng" dirty="0">
                <a:solidFill>
                  <a:srgbClr val="FF0000"/>
                </a:solidFill>
                <a:effectLst>
                  <a:outerShdw blurRad="38100" dist="38100" dir="2700000" algn="tl">
                    <a:srgbClr val="000000">
                      <a:alpha val="43137"/>
                    </a:srgbClr>
                  </a:outerShdw>
                </a:effectLst>
                <a:ea typeface="+mn-ea"/>
                <a:cs typeface="+mn-cs"/>
              </a:rPr>
              <a:t>the Error:</a:t>
            </a:r>
            <a:r>
              <a:rPr lang="en-US" sz="1950" dirty="0">
                <a:ea typeface="+mn-ea"/>
                <a:cs typeface="+mn-cs"/>
              </a:rPr>
              <a:t> Identifying an error in a wrong may result in the wastage of time. It is very obvious that the production errors reported by users are hard to interpret, and sometimes the information we receive is misleading. Thus, it is mandatory to identify the actual error.</a:t>
            </a:r>
          </a:p>
          <a:p>
            <a:pPr lvl="1">
              <a:lnSpc>
                <a:spcPct val="150000"/>
              </a:lnSpc>
              <a:spcBef>
                <a:spcPts val="0"/>
              </a:spcBef>
            </a:pPr>
            <a:r>
              <a:rPr lang="en-US" sz="1950" u="sng" dirty="0">
                <a:solidFill>
                  <a:srgbClr val="FF0000"/>
                </a:solidFill>
                <a:effectLst>
                  <a:outerShdw blurRad="38100" dist="38100" dir="2700000" algn="tl">
                    <a:srgbClr val="000000">
                      <a:alpha val="43137"/>
                    </a:srgbClr>
                  </a:outerShdw>
                </a:effectLst>
                <a:ea typeface="+mn-ea"/>
                <a:cs typeface="+mn-cs"/>
              </a:rPr>
              <a:t>Find the Error Location:</a:t>
            </a:r>
            <a:r>
              <a:rPr lang="en-US" sz="1950" dirty="0">
                <a:ea typeface="+mn-ea"/>
                <a:cs typeface="+mn-cs"/>
              </a:rPr>
              <a:t> Once the error is correctly discovered, you will be required to thoroughly review the code repeatedly to locate the position of the error. In general, this step focuses on finding the error rather than perceiving it.</a:t>
            </a:r>
          </a:p>
          <a:p>
            <a:pPr lvl="1">
              <a:lnSpc>
                <a:spcPct val="150000"/>
              </a:lnSpc>
              <a:spcBef>
                <a:spcPts val="0"/>
              </a:spcBef>
            </a:pPr>
            <a:r>
              <a:rPr lang="en-US" sz="1950" u="sng" dirty="0">
                <a:solidFill>
                  <a:srgbClr val="FF0000"/>
                </a:solidFill>
                <a:effectLst>
                  <a:outerShdw blurRad="38100" dist="38100" dir="2700000" algn="tl">
                    <a:srgbClr val="000000">
                      <a:alpha val="43137"/>
                    </a:srgbClr>
                  </a:outerShdw>
                </a:effectLst>
                <a:ea typeface="+mn-ea"/>
                <a:cs typeface="+mn-cs"/>
              </a:rPr>
              <a:t>Analyze the Error:</a:t>
            </a:r>
            <a:r>
              <a:rPr lang="en-US" sz="1950" dirty="0">
                <a:ea typeface="+mn-ea"/>
                <a:cs typeface="+mn-cs"/>
              </a:rPr>
              <a:t> The third step comprises error analysis, a bottom-up approach that starts from the location of the error followed by analyzing the code. This step makes it easier to comprehend the errors. Mainly error analysis has two significant goals, i.e., evaluation of errors all over again to find existing bugs and postulating the uncertainty of incoming collateral damage in a fix</a:t>
            </a:r>
            <a:r>
              <a:rPr lang="en-US" sz="1950" dirty="0" smtClean="0">
                <a:ea typeface="+mn-ea"/>
                <a:cs typeface="+mn-cs"/>
              </a:rPr>
              <a:t>.</a:t>
            </a:r>
            <a:endParaRPr lang="en-US" sz="195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0278174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50" u="sng" dirty="0" smtClean="0">
                <a:solidFill>
                  <a:srgbClr val="FF0000"/>
                </a:solidFill>
              </a:rPr>
              <a:t>Steps involved in Debugging:</a:t>
            </a:r>
            <a:endParaRPr lang="en-IN" sz="1950" u="sng" dirty="0" smtClean="0">
              <a:solidFill>
                <a:srgbClr val="FF0000"/>
              </a:solidFill>
            </a:endParaRPr>
          </a:p>
          <a:p>
            <a:pPr lvl="1">
              <a:lnSpc>
                <a:spcPct val="150000"/>
              </a:lnSpc>
              <a:spcBef>
                <a:spcPts val="0"/>
              </a:spcBef>
            </a:pPr>
            <a:r>
              <a:rPr lang="en-US" sz="1950" u="sng" dirty="0" smtClean="0">
                <a:solidFill>
                  <a:srgbClr val="FF0000"/>
                </a:solidFill>
                <a:effectLst>
                  <a:outerShdw blurRad="38100" dist="38100" dir="2700000" algn="tl">
                    <a:srgbClr val="000000">
                      <a:alpha val="43137"/>
                    </a:srgbClr>
                  </a:outerShdw>
                </a:effectLst>
                <a:ea typeface="+mn-ea"/>
                <a:cs typeface="+mn-cs"/>
              </a:rPr>
              <a:t>Prove </a:t>
            </a:r>
            <a:r>
              <a:rPr lang="en-US" sz="1950" u="sng" dirty="0">
                <a:solidFill>
                  <a:srgbClr val="FF0000"/>
                </a:solidFill>
                <a:effectLst>
                  <a:outerShdw blurRad="38100" dist="38100" dir="2700000" algn="tl">
                    <a:srgbClr val="000000">
                      <a:alpha val="43137"/>
                    </a:srgbClr>
                  </a:outerShdw>
                </a:effectLst>
                <a:ea typeface="+mn-ea"/>
                <a:cs typeface="+mn-cs"/>
              </a:rPr>
              <a:t>the Analysis:</a:t>
            </a:r>
            <a:r>
              <a:rPr lang="en-US" sz="1950" dirty="0">
                <a:ea typeface="+mn-ea"/>
                <a:cs typeface="+mn-cs"/>
              </a:rPr>
              <a:t> After analyzing the primary bugs, it is necessary to look for some extra errors that may show up on the application. By incorporating the test framework, the fourth step is used to write automated tests for such areas.</a:t>
            </a:r>
          </a:p>
          <a:p>
            <a:pPr lvl="1">
              <a:lnSpc>
                <a:spcPct val="150000"/>
              </a:lnSpc>
              <a:spcBef>
                <a:spcPts val="0"/>
              </a:spcBef>
            </a:pPr>
            <a:r>
              <a:rPr lang="en-US" sz="1950" u="sng" dirty="0">
                <a:solidFill>
                  <a:srgbClr val="FF0000"/>
                </a:solidFill>
                <a:effectLst>
                  <a:outerShdw blurRad="38100" dist="38100" dir="2700000" algn="tl">
                    <a:srgbClr val="000000">
                      <a:alpha val="43137"/>
                    </a:srgbClr>
                  </a:outerShdw>
                </a:effectLst>
                <a:ea typeface="+mn-ea"/>
                <a:cs typeface="+mn-cs"/>
              </a:rPr>
              <a:t>Cover Lateral Damage: </a:t>
            </a:r>
            <a:r>
              <a:rPr lang="en-US" sz="1950" dirty="0">
                <a:ea typeface="+mn-ea"/>
                <a:cs typeface="+mn-cs"/>
              </a:rPr>
              <a:t>The fifth phase is about accumulating all of the unit tests for the code that requires modification. As when you run these unit tests, they must pass.</a:t>
            </a:r>
          </a:p>
          <a:p>
            <a:pPr lvl="1">
              <a:lnSpc>
                <a:spcPct val="150000"/>
              </a:lnSpc>
              <a:spcBef>
                <a:spcPts val="0"/>
              </a:spcBef>
            </a:pPr>
            <a:r>
              <a:rPr lang="en-US" sz="1950" u="sng" dirty="0">
                <a:solidFill>
                  <a:srgbClr val="FF0000"/>
                </a:solidFill>
                <a:effectLst>
                  <a:outerShdw blurRad="38100" dist="38100" dir="2700000" algn="tl">
                    <a:srgbClr val="000000">
                      <a:alpha val="43137"/>
                    </a:srgbClr>
                  </a:outerShdw>
                </a:effectLst>
                <a:ea typeface="+mn-ea"/>
                <a:cs typeface="+mn-cs"/>
              </a:rPr>
              <a:t>Fix &amp; Validate:</a:t>
            </a:r>
            <a:r>
              <a:rPr lang="en-US" sz="1950" dirty="0">
                <a:ea typeface="+mn-ea"/>
                <a:cs typeface="+mn-cs"/>
              </a:rPr>
              <a:t> The last stage is the fix and validation that emphasizes fixing the bugs followed by running all the test scripts to check whether they pass.</a:t>
            </a: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514788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50" u="sng" dirty="0" smtClean="0">
                <a:solidFill>
                  <a:srgbClr val="FF0000"/>
                </a:solidFill>
              </a:rPr>
              <a:t>Debugging</a:t>
            </a:r>
            <a:r>
              <a:rPr lang="en-US" sz="1950" u="sng" dirty="0">
                <a:solidFill>
                  <a:srgbClr val="FF0000"/>
                </a:solidFill>
              </a:rPr>
              <a:t> </a:t>
            </a:r>
            <a:r>
              <a:rPr lang="en-US" sz="1950" u="sng" dirty="0" smtClean="0">
                <a:solidFill>
                  <a:srgbClr val="FF0000"/>
                </a:solidFill>
              </a:rPr>
              <a:t>Strategies</a:t>
            </a:r>
            <a:endParaRPr lang="en-IN" sz="1950" u="sng" dirty="0" smtClean="0">
              <a:solidFill>
                <a:srgbClr val="FF0000"/>
              </a:solidFill>
            </a:endParaRPr>
          </a:p>
          <a:p>
            <a:pPr lvl="1">
              <a:lnSpc>
                <a:spcPct val="150000"/>
              </a:lnSpc>
              <a:spcBef>
                <a:spcPts val="0"/>
              </a:spcBef>
            </a:pPr>
            <a:r>
              <a:rPr lang="en-US" sz="1950" dirty="0" smtClean="0">
                <a:ea typeface="+mn-ea"/>
                <a:cs typeface="+mn-cs"/>
              </a:rPr>
              <a:t> For </a:t>
            </a:r>
            <a:r>
              <a:rPr lang="en-US" sz="1950" dirty="0">
                <a:ea typeface="+mn-ea"/>
                <a:cs typeface="+mn-cs"/>
              </a:rPr>
              <a:t>a better understanding of a system, it is necessary to study the system in depth. It makes it easier for the debugger to fabricate distinct illustrations of such systems that are needed to be debugged.</a:t>
            </a:r>
          </a:p>
          <a:p>
            <a:pPr lvl="1">
              <a:lnSpc>
                <a:spcPct val="150000"/>
              </a:lnSpc>
              <a:spcBef>
                <a:spcPts val="0"/>
              </a:spcBef>
            </a:pPr>
            <a:r>
              <a:rPr lang="en-US" sz="1950" dirty="0">
                <a:ea typeface="+mn-ea"/>
                <a:cs typeface="+mn-cs"/>
              </a:rPr>
              <a:t>The </a:t>
            </a:r>
            <a:r>
              <a:rPr lang="en-US" sz="1950" u="sng" dirty="0">
                <a:solidFill>
                  <a:srgbClr val="FF0000"/>
                </a:solidFill>
                <a:effectLst>
                  <a:outerShdw blurRad="38100" dist="38100" dir="2700000" algn="tl">
                    <a:srgbClr val="000000">
                      <a:alpha val="43137"/>
                    </a:srgbClr>
                  </a:outerShdw>
                </a:effectLst>
                <a:ea typeface="+mn-ea"/>
                <a:cs typeface="+mn-cs"/>
              </a:rPr>
              <a:t>backward analysis </a:t>
            </a:r>
            <a:r>
              <a:rPr lang="en-US" sz="1950" dirty="0">
                <a:ea typeface="+mn-ea"/>
                <a:cs typeface="+mn-cs"/>
              </a:rPr>
              <a:t>analyzes the program from the backward location where the failure message has occurred to determine the defect region. It is necessary to learn the area of defects to understand the reason for defects.</a:t>
            </a:r>
          </a:p>
          <a:p>
            <a:pPr lvl="1">
              <a:lnSpc>
                <a:spcPct val="150000"/>
              </a:lnSpc>
              <a:spcBef>
                <a:spcPts val="0"/>
              </a:spcBef>
            </a:pPr>
            <a:r>
              <a:rPr lang="en-US" sz="1950" dirty="0">
                <a:ea typeface="+mn-ea"/>
                <a:cs typeface="+mn-cs"/>
              </a:rPr>
              <a:t>In the </a:t>
            </a:r>
            <a:r>
              <a:rPr lang="en-US" sz="1950" u="sng" dirty="0">
                <a:solidFill>
                  <a:srgbClr val="FF0000"/>
                </a:solidFill>
                <a:effectLst>
                  <a:outerShdw blurRad="38100" dist="38100" dir="2700000" algn="tl">
                    <a:srgbClr val="000000">
                      <a:alpha val="43137"/>
                    </a:srgbClr>
                  </a:outerShdw>
                </a:effectLst>
                <a:ea typeface="+mn-ea"/>
                <a:cs typeface="+mn-cs"/>
              </a:rPr>
              <a:t>forward analysis, </a:t>
            </a:r>
            <a:r>
              <a:rPr lang="en-US" sz="1950" dirty="0">
                <a:ea typeface="+mn-ea"/>
                <a:cs typeface="+mn-cs"/>
              </a:rPr>
              <a:t>the program tracks the problem in the forward direction by utilizing the breakpoints or print statements incurred at different points in the program. It emphasizes those regions where the wrong outputs are obtained.</a:t>
            </a:r>
          </a:p>
          <a:p>
            <a:pPr lvl="1">
              <a:lnSpc>
                <a:spcPct val="150000"/>
              </a:lnSpc>
              <a:spcBef>
                <a:spcPts val="0"/>
              </a:spcBef>
            </a:pPr>
            <a:r>
              <a:rPr lang="en-US" sz="1950" dirty="0">
                <a:ea typeface="+mn-ea"/>
                <a:cs typeface="+mn-cs"/>
              </a:rPr>
              <a:t>To check and fix similar kinds of problems, it is recommended to utilize past experiences. The success rate of this approach is directly proportional to the proficiency of the debugger.</a:t>
            </a: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smtClean="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299118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u="sng" dirty="0" smtClean="0">
                <a:solidFill>
                  <a:srgbClr val="FF0000"/>
                </a:solidFill>
              </a:rPr>
              <a:t>Debugging</a:t>
            </a:r>
            <a:r>
              <a:rPr lang="en-US" sz="2000" u="sng" dirty="0">
                <a:solidFill>
                  <a:srgbClr val="FF0000"/>
                </a:solidFill>
              </a:rPr>
              <a:t> </a:t>
            </a:r>
            <a:r>
              <a:rPr lang="en-US" sz="2000" u="sng" dirty="0" smtClean="0">
                <a:solidFill>
                  <a:srgbClr val="FF0000"/>
                </a:solidFill>
              </a:rPr>
              <a:t>Guidelines</a:t>
            </a:r>
            <a:endParaRPr lang="en-IN" sz="2000" u="sng" dirty="0" smtClean="0">
              <a:solidFill>
                <a:srgbClr val="FF0000"/>
              </a:solidFill>
            </a:endParaRPr>
          </a:p>
          <a:p>
            <a:pPr lvl="1">
              <a:lnSpc>
                <a:spcPct val="150000"/>
              </a:lnSpc>
              <a:spcBef>
                <a:spcPts val="0"/>
              </a:spcBef>
            </a:pPr>
            <a:r>
              <a:rPr lang="en-US" sz="2000" dirty="0" smtClean="0">
                <a:ea typeface="+mn-ea"/>
                <a:cs typeface="+mn-cs"/>
              </a:rPr>
              <a:t>Debugging </a:t>
            </a:r>
            <a:r>
              <a:rPr lang="en-US" sz="2000" dirty="0">
                <a:ea typeface="+mn-ea"/>
                <a:cs typeface="+mn-cs"/>
              </a:rPr>
              <a:t>is commonly administrated by programmers supported their ingenuity. The subsequent are some general tips for effective debugging:  </a:t>
            </a:r>
          </a:p>
          <a:p>
            <a:pPr lvl="2">
              <a:lnSpc>
                <a:spcPct val="150000"/>
              </a:lnSpc>
              <a:spcBef>
                <a:spcPts val="0"/>
              </a:spcBef>
            </a:pPr>
            <a:r>
              <a:rPr lang="en-US" sz="2000" dirty="0">
                <a:ea typeface="+mn-ea"/>
                <a:cs typeface="+mn-cs"/>
              </a:rPr>
              <a:t>Many times debugging needs an intensive understanding of the program style. Making an attempt to rectify supported a partial understanding of the system style and implementation might need an excessive quantity of effort to be placed into debugging even straightforward issues. </a:t>
            </a:r>
          </a:p>
          <a:p>
            <a:pPr lvl="2">
              <a:lnSpc>
                <a:spcPct val="150000"/>
              </a:lnSpc>
              <a:spcBef>
                <a:spcPts val="0"/>
              </a:spcBef>
            </a:pPr>
            <a:r>
              <a:rPr lang="en-US" sz="2000" dirty="0" smtClean="0">
                <a:ea typeface="+mn-ea"/>
                <a:cs typeface="+mn-cs"/>
              </a:rPr>
              <a:t>Debugging might generally even need a full plan of the system. In such cases, a typical mistake that novice programmers usually create is trying to not fix the error however its symptoms. </a:t>
            </a:r>
            <a:endParaRPr lang="en-US" sz="2000" dirty="0">
              <a:ea typeface="+mn-ea"/>
              <a:cs typeface="+mn-cs"/>
            </a:endParaRPr>
          </a:p>
          <a:p>
            <a:pPr lvl="2">
              <a:lnSpc>
                <a:spcPct val="150000"/>
              </a:lnSpc>
              <a:spcBef>
                <a:spcPts val="0"/>
              </a:spcBef>
            </a:pPr>
            <a:r>
              <a:rPr lang="en-US" sz="2000" dirty="0" smtClean="0">
                <a:ea typeface="+mn-ea"/>
                <a:cs typeface="+mn-cs"/>
              </a:rPr>
              <a:t>One </a:t>
            </a:r>
            <a:r>
              <a:rPr lang="en-US" sz="2000" dirty="0">
                <a:ea typeface="+mn-ea"/>
                <a:cs typeface="+mn-cs"/>
              </a:rPr>
              <a:t>should be watched out for the likelihood that a slip correction might introduce new errors. so when each spherical of error-fixing, regression testing should be administrated. </a:t>
            </a:r>
          </a:p>
          <a:p>
            <a:endParaRPr lang="en-US" dirty="0"/>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a:ea typeface="+mn-ea"/>
              <a:cs typeface="+mn-cs"/>
            </a:endParaRPr>
          </a:p>
          <a:p>
            <a:pPr lvl="1">
              <a:lnSpc>
                <a:spcPct val="150000"/>
              </a:lnSpc>
              <a:spcBef>
                <a:spcPts val="0"/>
              </a:spcBef>
            </a:pPr>
            <a:endParaRPr lang="en-US" sz="1950" dirty="0" smtClean="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“Debugging Techniques &amp; Tools"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153615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15598</TotalTime>
  <Words>3209</Words>
  <Application>Microsoft Office PowerPoint</Application>
  <PresentationFormat>Custom</PresentationFormat>
  <Paragraphs>428</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Garamond</vt:lpstr>
      <vt:lpstr>Times New Roman</vt:lpstr>
      <vt:lpstr>Tinos</vt:lpstr>
      <vt:lpstr>Wingdings</vt:lpstr>
      <vt:lpstr>Wingdings 2</vt: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Junit Automated Testing - Cross Checking</vt:lpstr>
      <vt:lpstr>Junit Automated Testing - Cross Checking</vt:lpstr>
      <vt:lpstr>PowerPoint Presentation</vt:lpstr>
      <vt:lpstr>PowerPoint Presentation</vt:lpstr>
      <vt:lpstr>Junit Annotations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1617</cp:revision>
  <dcterms:created xsi:type="dcterms:W3CDTF">2008-03-29T11:56:03Z</dcterms:created>
  <dcterms:modified xsi:type="dcterms:W3CDTF">2024-01-29T04:46:22Z</dcterms:modified>
</cp:coreProperties>
</file>