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0"/>
  </p:notesMasterIdLst>
  <p:sldIdLst>
    <p:sldId id="256" r:id="rId2"/>
    <p:sldId id="402" r:id="rId3"/>
    <p:sldId id="442" r:id="rId4"/>
    <p:sldId id="443" r:id="rId5"/>
    <p:sldId id="444" r:id="rId6"/>
    <p:sldId id="445" r:id="rId7"/>
    <p:sldId id="446" r:id="rId8"/>
    <p:sldId id="447" r:id="rId9"/>
    <p:sldId id="448" r:id="rId10"/>
    <p:sldId id="449" r:id="rId11"/>
    <p:sldId id="450" r:id="rId12"/>
    <p:sldId id="451" r:id="rId13"/>
    <p:sldId id="452" r:id="rId14"/>
    <p:sldId id="453" r:id="rId15"/>
    <p:sldId id="454" r:id="rId16"/>
    <p:sldId id="455" r:id="rId17"/>
    <p:sldId id="456" r:id="rId18"/>
    <p:sldId id="457" r:id="rId19"/>
    <p:sldId id="458" r:id="rId20"/>
    <p:sldId id="459" r:id="rId21"/>
    <p:sldId id="460" r:id="rId22"/>
    <p:sldId id="461" r:id="rId23"/>
    <p:sldId id="462" r:id="rId24"/>
    <p:sldId id="463" r:id="rId25"/>
    <p:sldId id="464" r:id="rId26"/>
    <p:sldId id="465" r:id="rId27"/>
    <p:sldId id="466" r:id="rId28"/>
    <p:sldId id="467" r:id="rId29"/>
    <p:sldId id="468" r:id="rId30"/>
    <p:sldId id="469" r:id="rId31"/>
    <p:sldId id="470" r:id="rId32"/>
    <p:sldId id="471" r:id="rId33"/>
    <p:sldId id="472" r:id="rId34"/>
    <p:sldId id="473" r:id="rId35"/>
    <p:sldId id="474" r:id="rId36"/>
    <p:sldId id="475" r:id="rId37"/>
    <p:sldId id="476" r:id="rId38"/>
    <p:sldId id="477" r:id="rId39"/>
    <p:sldId id="478" r:id="rId40"/>
    <p:sldId id="479" r:id="rId41"/>
    <p:sldId id="480" r:id="rId42"/>
    <p:sldId id="481" r:id="rId43"/>
    <p:sldId id="482" r:id="rId44"/>
    <p:sldId id="483" r:id="rId45"/>
    <p:sldId id="484" r:id="rId46"/>
    <p:sldId id="485" r:id="rId47"/>
    <p:sldId id="486" r:id="rId48"/>
    <p:sldId id="487" r:id="rId49"/>
    <p:sldId id="488" r:id="rId50"/>
    <p:sldId id="489" r:id="rId51"/>
    <p:sldId id="490" r:id="rId52"/>
    <p:sldId id="491" r:id="rId53"/>
    <p:sldId id="492" r:id="rId54"/>
    <p:sldId id="493" r:id="rId55"/>
    <p:sldId id="494" r:id="rId56"/>
    <p:sldId id="495" r:id="rId57"/>
    <p:sldId id="496" r:id="rId58"/>
    <p:sldId id="508" r:id="rId59"/>
    <p:sldId id="497" r:id="rId60"/>
    <p:sldId id="498" r:id="rId61"/>
    <p:sldId id="499" r:id="rId62"/>
    <p:sldId id="500" r:id="rId63"/>
    <p:sldId id="501" r:id="rId64"/>
    <p:sldId id="502" r:id="rId65"/>
    <p:sldId id="504" r:id="rId66"/>
    <p:sldId id="505" r:id="rId67"/>
    <p:sldId id="506" r:id="rId68"/>
    <p:sldId id="507" r:id="rId69"/>
    <p:sldId id="509" r:id="rId70"/>
    <p:sldId id="510" r:id="rId71"/>
    <p:sldId id="511" r:id="rId72"/>
    <p:sldId id="512" r:id="rId73"/>
    <p:sldId id="513" r:id="rId74"/>
    <p:sldId id="514" r:id="rId75"/>
    <p:sldId id="515" r:id="rId76"/>
    <p:sldId id="516" r:id="rId77"/>
    <p:sldId id="517" r:id="rId78"/>
    <p:sldId id="518" r:id="rId79"/>
    <p:sldId id="519" r:id="rId80"/>
    <p:sldId id="520" r:id="rId81"/>
    <p:sldId id="521" r:id="rId82"/>
    <p:sldId id="522" r:id="rId83"/>
    <p:sldId id="523" r:id="rId84"/>
    <p:sldId id="524" r:id="rId85"/>
    <p:sldId id="525" r:id="rId86"/>
    <p:sldId id="526" r:id="rId87"/>
    <p:sldId id="527" r:id="rId88"/>
    <p:sldId id="528" r:id="rId89"/>
    <p:sldId id="529" r:id="rId90"/>
    <p:sldId id="530" r:id="rId91"/>
    <p:sldId id="531" r:id="rId92"/>
    <p:sldId id="532" r:id="rId93"/>
    <p:sldId id="533" r:id="rId94"/>
    <p:sldId id="534" r:id="rId95"/>
    <p:sldId id="535" r:id="rId96"/>
    <p:sldId id="536" r:id="rId97"/>
    <p:sldId id="537" r:id="rId98"/>
    <p:sldId id="538" r:id="rId99"/>
    <p:sldId id="539" r:id="rId100"/>
    <p:sldId id="540" r:id="rId101"/>
    <p:sldId id="541" r:id="rId102"/>
    <p:sldId id="542" r:id="rId103"/>
    <p:sldId id="543" r:id="rId104"/>
    <p:sldId id="544" r:id="rId105"/>
    <p:sldId id="545" r:id="rId106"/>
    <p:sldId id="547" r:id="rId107"/>
    <p:sldId id="548" r:id="rId108"/>
    <p:sldId id="401" r:id="rId109"/>
  </p:sldIdLst>
  <p:sldSz cx="9144000" cy="6858000" type="screen4x3"/>
  <p:notesSz cx="6858000" cy="9144000"/>
  <p:embeddedFontLst>
    <p:embeddedFont>
      <p:font typeface="Bookman Old Style" panose="02050604050505020204" pitchFamily="18" charset="0"/>
      <p:regular r:id="rId111"/>
      <p:bold r:id="rId112"/>
      <p:italic r:id="rId113"/>
      <p:boldItalic r:id="rId114"/>
    </p:embeddedFont>
    <p:embeddedFont>
      <p:font typeface="Consolas" panose="020B0609020204030204" pitchFamily="49" charset="0"/>
      <p:regular r:id="rId115"/>
      <p:bold r:id="rId116"/>
      <p:italic r:id="rId117"/>
      <p:boldItalic r:id="rId118"/>
    </p:embeddedFont>
    <p:embeddedFont>
      <p:font typeface="Corbel" panose="020B0503020204020204" pitchFamily="34" charset="0"/>
      <p:regular r:id="rId119"/>
      <p:bold r:id="rId120"/>
      <p:italic r:id="rId121"/>
      <p:boldItalic r:id="rId122"/>
    </p:embeddedFont>
    <p:embeddedFont>
      <p:font typeface="Merriweather" panose="00000500000000000000" pitchFamily="2" charset="0"/>
      <p:regular r:id="rId123"/>
      <p:bold r:id="rId124"/>
      <p:italic r:id="rId125"/>
      <p:boldItalic r:id="rId126"/>
    </p:embeddedFont>
    <p:embeddedFont>
      <p:font typeface="Nunito" pitchFamily="2" charset="0"/>
      <p:regular r:id="rId127"/>
      <p:bold r:id="rId128"/>
      <p:italic r:id="rId129"/>
      <p:boldItalic r:id="rId130"/>
    </p:embeddedFont>
    <p:embeddedFont>
      <p:font typeface="Segoe UI" panose="020B0502040204020203" pitchFamily="34" charset="0"/>
      <p:regular r:id="rId131"/>
      <p:bold r:id="rId132"/>
      <p:italic r:id="rId133"/>
      <p:boldItalic r:id="rId1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1" roundtripDataSignature="AMtx7mjbInDo1UgcEDwloAI1ntz2Qa2L5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FAFEC4-F860-422D-82B3-866B85261B58}">
  <a:tblStyle styleId="{55FAFEC4-F860-422D-82B3-866B85261B58}"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69805BEF-9D18-42CB-B5F3-43F470D0F89B}"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140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font" Target="fonts/font7.fntdata"/><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13.fntdata"/><Relationship Id="rId128" Type="http://schemas.openxmlformats.org/officeDocument/2006/relationships/font" Target="fonts/font18.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3.fntdata"/><Relationship Id="rId118" Type="http://schemas.openxmlformats.org/officeDocument/2006/relationships/font" Target="fonts/font8.fntdata"/><Relationship Id="rId134" Type="http://schemas.openxmlformats.org/officeDocument/2006/relationships/font" Target="fonts/font24.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font" Target="fonts/font14.fntdata"/><Relationship Id="rId129" Type="http://schemas.openxmlformats.org/officeDocument/2006/relationships/font" Target="fonts/font19.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6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4.fntdata"/><Relationship Id="rId119" Type="http://schemas.openxmlformats.org/officeDocument/2006/relationships/font" Target="fonts/font9.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font" Target="fonts/font20.fntdata"/><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10.fntdata"/><Relationship Id="rId125" Type="http://schemas.openxmlformats.org/officeDocument/2006/relationships/font" Target="fonts/font15.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115" Type="http://schemas.openxmlformats.org/officeDocument/2006/relationships/font" Target="fonts/font5.fntdata"/><Relationship Id="rId131" Type="http://schemas.openxmlformats.org/officeDocument/2006/relationships/font" Target="fonts/font21.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11.fntdata"/><Relationship Id="rId163"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1.fntdata"/><Relationship Id="rId132" Type="http://schemas.openxmlformats.org/officeDocument/2006/relationships/font" Target="fonts/font22.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font" Target="fonts/font17.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12.fntdata"/><Relationship Id="rId16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font" Target="fonts/font2.fntdata"/><Relationship Id="rId133" Type="http://schemas.openxmlformats.org/officeDocument/2006/relationships/font" Target="fonts/font2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spTree>
    <p:extLst>
      <p:ext uri="{BB962C8B-B14F-4D97-AF65-F5344CB8AC3E}">
        <p14:creationId xmlns:p14="http://schemas.microsoft.com/office/powerpoint/2010/main" val="342056425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100</a:t>
            </a:fld>
            <a:endParaRPr/>
          </a:p>
        </p:txBody>
      </p:sp>
    </p:spTree>
    <p:extLst>
      <p:ext uri="{BB962C8B-B14F-4D97-AF65-F5344CB8AC3E}">
        <p14:creationId xmlns:p14="http://schemas.microsoft.com/office/powerpoint/2010/main" val="37418680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101</a:t>
            </a:fld>
            <a:endParaRPr/>
          </a:p>
        </p:txBody>
      </p:sp>
    </p:spTree>
    <p:extLst>
      <p:ext uri="{BB962C8B-B14F-4D97-AF65-F5344CB8AC3E}">
        <p14:creationId xmlns:p14="http://schemas.microsoft.com/office/powerpoint/2010/main" val="319016654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102</a:t>
            </a:fld>
            <a:endParaRPr/>
          </a:p>
        </p:txBody>
      </p:sp>
    </p:spTree>
    <p:extLst>
      <p:ext uri="{BB962C8B-B14F-4D97-AF65-F5344CB8AC3E}">
        <p14:creationId xmlns:p14="http://schemas.microsoft.com/office/powerpoint/2010/main" val="289228681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103</a:t>
            </a:fld>
            <a:endParaRPr/>
          </a:p>
        </p:txBody>
      </p:sp>
    </p:spTree>
    <p:extLst>
      <p:ext uri="{BB962C8B-B14F-4D97-AF65-F5344CB8AC3E}">
        <p14:creationId xmlns:p14="http://schemas.microsoft.com/office/powerpoint/2010/main" val="4036093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104</a:t>
            </a:fld>
            <a:endParaRPr/>
          </a:p>
        </p:txBody>
      </p:sp>
    </p:spTree>
    <p:extLst>
      <p:ext uri="{BB962C8B-B14F-4D97-AF65-F5344CB8AC3E}">
        <p14:creationId xmlns:p14="http://schemas.microsoft.com/office/powerpoint/2010/main" val="81277902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105</a:t>
            </a:fld>
            <a:endParaRPr/>
          </a:p>
        </p:txBody>
      </p:sp>
    </p:spTree>
    <p:extLst>
      <p:ext uri="{BB962C8B-B14F-4D97-AF65-F5344CB8AC3E}">
        <p14:creationId xmlns:p14="http://schemas.microsoft.com/office/powerpoint/2010/main" val="341705549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106</a:t>
            </a:fld>
            <a:endParaRPr/>
          </a:p>
        </p:txBody>
      </p:sp>
    </p:spTree>
    <p:extLst>
      <p:ext uri="{BB962C8B-B14F-4D97-AF65-F5344CB8AC3E}">
        <p14:creationId xmlns:p14="http://schemas.microsoft.com/office/powerpoint/2010/main" val="300627493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107</a:t>
            </a:fld>
            <a:endParaRPr/>
          </a:p>
        </p:txBody>
      </p:sp>
    </p:spTree>
    <p:extLst>
      <p:ext uri="{BB962C8B-B14F-4D97-AF65-F5344CB8AC3E}">
        <p14:creationId xmlns:p14="http://schemas.microsoft.com/office/powerpoint/2010/main" val="210686311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5"/>
        <p:cNvGrpSpPr/>
        <p:nvPr/>
      </p:nvGrpSpPr>
      <p:grpSpPr>
        <a:xfrm>
          <a:off x="0" y="0"/>
          <a:ext cx="0" cy="0"/>
          <a:chOff x="0" y="0"/>
          <a:chExt cx="0" cy="0"/>
        </a:xfrm>
      </p:grpSpPr>
      <p:sp>
        <p:nvSpPr>
          <p:cNvPr id="1666" name="Google Shape;1666;p1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7" name="Google Shape;1667;p1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spTree>
    <p:extLst>
      <p:ext uri="{BB962C8B-B14F-4D97-AF65-F5344CB8AC3E}">
        <p14:creationId xmlns:p14="http://schemas.microsoft.com/office/powerpoint/2010/main" val="3049276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spTree>
    <p:extLst>
      <p:ext uri="{BB962C8B-B14F-4D97-AF65-F5344CB8AC3E}">
        <p14:creationId xmlns:p14="http://schemas.microsoft.com/office/powerpoint/2010/main" val="488769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13</a:t>
            </a:fld>
            <a:endParaRPr/>
          </a:p>
        </p:txBody>
      </p:sp>
    </p:spTree>
    <p:extLst>
      <p:ext uri="{BB962C8B-B14F-4D97-AF65-F5344CB8AC3E}">
        <p14:creationId xmlns:p14="http://schemas.microsoft.com/office/powerpoint/2010/main" val="2602095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14</a:t>
            </a:fld>
            <a:endParaRPr/>
          </a:p>
        </p:txBody>
      </p:sp>
    </p:spTree>
    <p:extLst>
      <p:ext uri="{BB962C8B-B14F-4D97-AF65-F5344CB8AC3E}">
        <p14:creationId xmlns:p14="http://schemas.microsoft.com/office/powerpoint/2010/main" val="18280789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a:t>
            </a:fld>
            <a:endParaRPr/>
          </a:p>
        </p:txBody>
      </p:sp>
    </p:spTree>
    <p:extLst>
      <p:ext uri="{BB962C8B-B14F-4D97-AF65-F5344CB8AC3E}">
        <p14:creationId xmlns:p14="http://schemas.microsoft.com/office/powerpoint/2010/main" val="2146259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a:t>
            </a:fld>
            <a:endParaRPr/>
          </a:p>
        </p:txBody>
      </p:sp>
    </p:spTree>
    <p:extLst>
      <p:ext uri="{BB962C8B-B14F-4D97-AF65-F5344CB8AC3E}">
        <p14:creationId xmlns:p14="http://schemas.microsoft.com/office/powerpoint/2010/main" val="40276227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17</a:t>
            </a:fld>
            <a:endParaRPr/>
          </a:p>
        </p:txBody>
      </p:sp>
    </p:spTree>
    <p:extLst>
      <p:ext uri="{BB962C8B-B14F-4D97-AF65-F5344CB8AC3E}">
        <p14:creationId xmlns:p14="http://schemas.microsoft.com/office/powerpoint/2010/main" val="2071019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18</a:t>
            </a:fld>
            <a:endParaRPr/>
          </a:p>
        </p:txBody>
      </p:sp>
    </p:spTree>
    <p:extLst>
      <p:ext uri="{BB962C8B-B14F-4D97-AF65-F5344CB8AC3E}">
        <p14:creationId xmlns:p14="http://schemas.microsoft.com/office/powerpoint/2010/main" val="14055522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19</a:t>
            </a:fld>
            <a:endParaRPr/>
          </a:p>
        </p:txBody>
      </p:sp>
    </p:spTree>
    <p:extLst>
      <p:ext uri="{BB962C8B-B14F-4D97-AF65-F5344CB8AC3E}">
        <p14:creationId xmlns:p14="http://schemas.microsoft.com/office/powerpoint/2010/main" val="1009106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extLst>
      <p:ext uri="{BB962C8B-B14F-4D97-AF65-F5344CB8AC3E}">
        <p14:creationId xmlns:p14="http://schemas.microsoft.com/office/powerpoint/2010/main" val="963708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20</a:t>
            </a:fld>
            <a:endParaRPr/>
          </a:p>
        </p:txBody>
      </p:sp>
    </p:spTree>
    <p:extLst>
      <p:ext uri="{BB962C8B-B14F-4D97-AF65-F5344CB8AC3E}">
        <p14:creationId xmlns:p14="http://schemas.microsoft.com/office/powerpoint/2010/main" val="28217203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21</a:t>
            </a:fld>
            <a:endParaRPr/>
          </a:p>
        </p:txBody>
      </p:sp>
    </p:spTree>
    <p:extLst>
      <p:ext uri="{BB962C8B-B14F-4D97-AF65-F5344CB8AC3E}">
        <p14:creationId xmlns:p14="http://schemas.microsoft.com/office/powerpoint/2010/main" val="10208980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22</a:t>
            </a:fld>
            <a:endParaRPr/>
          </a:p>
        </p:txBody>
      </p:sp>
    </p:spTree>
    <p:extLst>
      <p:ext uri="{BB962C8B-B14F-4D97-AF65-F5344CB8AC3E}">
        <p14:creationId xmlns:p14="http://schemas.microsoft.com/office/powerpoint/2010/main" val="17967037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23</a:t>
            </a:fld>
            <a:endParaRPr/>
          </a:p>
        </p:txBody>
      </p:sp>
    </p:spTree>
    <p:extLst>
      <p:ext uri="{BB962C8B-B14F-4D97-AF65-F5344CB8AC3E}">
        <p14:creationId xmlns:p14="http://schemas.microsoft.com/office/powerpoint/2010/main" val="26017496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24</a:t>
            </a:fld>
            <a:endParaRPr/>
          </a:p>
        </p:txBody>
      </p:sp>
    </p:spTree>
    <p:extLst>
      <p:ext uri="{BB962C8B-B14F-4D97-AF65-F5344CB8AC3E}">
        <p14:creationId xmlns:p14="http://schemas.microsoft.com/office/powerpoint/2010/main" val="25548920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25</a:t>
            </a:fld>
            <a:endParaRPr/>
          </a:p>
        </p:txBody>
      </p:sp>
    </p:spTree>
    <p:extLst>
      <p:ext uri="{BB962C8B-B14F-4D97-AF65-F5344CB8AC3E}">
        <p14:creationId xmlns:p14="http://schemas.microsoft.com/office/powerpoint/2010/main" val="42462217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26</a:t>
            </a:fld>
            <a:endParaRPr/>
          </a:p>
        </p:txBody>
      </p:sp>
    </p:spTree>
    <p:extLst>
      <p:ext uri="{BB962C8B-B14F-4D97-AF65-F5344CB8AC3E}">
        <p14:creationId xmlns:p14="http://schemas.microsoft.com/office/powerpoint/2010/main" val="41036398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27</a:t>
            </a:fld>
            <a:endParaRPr/>
          </a:p>
        </p:txBody>
      </p:sp>
    </p:spTree>
    <p:extLst>
      <p:ext uri="{BB962C8B-B14F-4D97-AF65-F5344CB8AC3E}">
        <p14:creationId xmlns:p14="http://schemas.microsoft.com/office/powerpoint/2010/main" val="34869599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28</a:t>
            </a:fld>
            <a:endParaRPr/>
          </a:p>
        </p:txBody>
      </p:sp>
    </p:spTree>
    <p:extLst>
      <p:ext uri="{BB962C8B-B14F-4D97-AF65-F5344CB8AC3E}">
        <p14:creationId xmlns:p14="http://schemas.microsoft.com/office/powerpoint/2010/main" val="15087201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29</a:t>
            </a:fld>
            <a:endParaRPr/>
          </a:p>
        </p:txBody>
      </p:sp>
    </p:spTree>
    <p:extLst>
      <p:ext uri="{BB962C8B-B14F-4D97-AF65-F5344CB8AC3E}">
        <p14:creationId xmlns:p14="http://schemas.microsoft.com/office/powerpoint/2010/main" val="24205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Tree>
    <p:extLst>
      <p:ext uri="{BB962C8B-B14F-4D97-AF65-F5344CB8AC3E}">
        <p14:creationId xmlns:p14="http://schemas.microsoft.com/office/powerpoint/2010/main" val="12573260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30</a:t>
            </a:fld>
            <a:endParaRPr/>
          </a:p>
        </p:txBody>
      </p:sp>
    </p:spTree>
    <p:extLst>
      <p:ext uri="{BB962C8B-B14F-4D97-AF65-F5344CB8AC3E}">
        <p14:creationId xmlns:p14="http://schemas.microsoft.com/office/powerpoint/2010/main" val="10694989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31</a:t>
            </a:fld>
            <a:endParaRPr/>
          </a:p>
        </p:txBody>
      </p:sp>
    </p:spTree>
    <p:extLst>
      <p:ext uri="{BB962C8B-B14F-4D97-AF65-F5344CB8AC3E}">
        <p14:creationId xmlns:p14="http://schemas.microsoft.com/office/powerpoint/2010/main" val="8309910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32</a:t>
            </a:fld>
            <a:endParaRPr/>
          </a:p>
        </p:txBody>
      </p:sp>
    </p:spTree>
    <p:extLst>
      <p:ext uri="{BB962C8B-B14F-4D97-AF65-F5344CB8AC3E}">
        <p14:creationId xmlns:p14="http://schemas.microsoft.com/office/powerpoint/2010/main" val="33670919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33</a:t>
            </a:fld>
            <a:endParaRPr/>
          </a:p>
        </p:txBody>
      </p:sp>
    </p:spTree>
    <p:extLst>
      <p:ext uri="{BB962C8B-B14F-4D97-AF65-F5344CB8AC3E}">
        <p14:creationId xmlns:p14="http://schemas.microsoft.com/office/powerpoint/2010/main" val="22217937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34</a:t>
            </a:fld>
            <a:endParaRPr/>
          </a:p>
        </p:txBody>
      </p:sp>
    </p:spTree>
    <p:extLst>
      <p:ext uri="{BB962C8B-B14F-4D97-AF65-F5344CB8AC3E}">
        <p14:creationId xmlns:p14="http://schemas.microsoft.com/office/powerpoint/2010/main" val="3723638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35</a:t>
            </a:fld>
            <a:endParaRPr/>
          </a:p>
        </p:txBody>
      </p:sp>
    </p:spTree>
    <p:extLst>
      <p:ext uri="{BB962C8B-B14F-4D97-AF65-F5344CB8AC3E}">
        <p14:creationId xmlns:p14="http://schemas.microsoft.com/office/powerpoint/2010/main" val="37454958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36</a:t>
            </a:fld>
            <a:endParaRPr/>
          </a:p>
        </p:txBody>
      </p:sp>
    </p:spTree>
    <p:extLst>
      <p:ext uri="{BB962C8B-B14F-4D97-AF65-F5344CB8AC3E}">
        <p14:creationId xmlns:p14="http://schemas.microsoft.com/office/powerpoint/2010/main" val="21898920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37</a:t>
            </a:fld>
            <a:endParaRPr/>
          </a:p>
        </p:txBody>
      </p:sp>
    </p:spTree>
    <p:extLst>
      <p:ext uri="{BB962C8B-B14F-4D97-AF65-F5344CB8AC3E}">
        <p14:creationId xmlns:p14="http://schemas.microsoft.com/office/powerpoint/2010/main" val="18879507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38</a:t>
            </a:fld>
            <a:endParaRPr/>
          </a:p>
        </p:txBody>
      </p:sp>
    </p:spTree>
    <p:extLst>
      <p:ext uri="{BB962C8B-B14F-4D97-AF65-F5344CB8AC3E}">
        <p14:creationId xmlns:p14="http://schemas.microsoft.com/office/powerpoint/2010/main" val="26095956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39</a:t>
            </a:fld>
            <a:endParaRPr/>
          </a:p>
        </p:txBody>
      </p:sp>
    </p:spTree>
    <p:extLst>
      <p:ext uri="{BB962C8B-B14F-4D97-AF65-F5344CB8AC3E}">
        <p14:creationId xmlns:p14="http://schemas.microsoft.com/office/powerpoint/2010/main" val="851612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spTree>
    <p:extLst>
      <p:ext uri="{BB962C8B-B14F-4D97-AF65-F5344CB8AC3E}">
        <p14:creationId xmlns:p14="http://schemas.microsoft.com/office/powerpoint/2010/main" val="30216474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40</a:t>
            </a:fld>
            <a:endParaRPr/>
          </a:p>
        </p:txBody>
      </p:sp>
    </p:spTree>
    <p:extLst>
      <p:ext uri="{BB962C8B-B14F-4D97-AF65-F5344CB8AC3E}">
        <p14:creationId xmlns:p14="http://schemas.microsoft.com/office/powerpoint/2010/main" val="38470746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41</a:t>
            </a:fld>
            <a:endParaRPr/>
          </a:p>
        </p:txBody>
      </p:sp>
    </p:spTree>
    <p:extLst>
      <p:ext uri="{BB962C8B-B14F-4D97-AF65-F5344CB8AC3E}">
        <p14:creationId xmlns:p14="http://schemas.microsoft.com/office/powerpoint/2010/main" val="33276104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42</a:t>
            </a:fld>
            <a:endParaRPr/>
          </a:p>
        </p:txBody>
      </p:sp>
    </p:spTree>
    <p:extLst>
      <p:ext uri="{BB962C8B-B14F-4D97-AF65-F5344CB8AC3E}">
        <p14:creationId xmlns:p14="http://schemas.microsoft.com/office/powerpoint/2010/main" val="7401088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43</a:t>
            </a:fld>
            <a:endParaRPr/>
          </a:p>
        </p:txBody>
      </p:sp>
    </p:spTree>
    <p:extLst>
      <p:ext uri="{BB962C8B-B14F-4D97-AF65-F5344CB8AC3E}">
        <p14:creationId xmlns:p14="http://schemas.microsoft.com/office/powerpoint/2010/main" val="5486610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44</a:t>
            </a:fld>
            <a:endParaRPr/>
          </a:p>
        </p:txBody>
      </p:sp>
    </p:spTree>
    <p:extLst>
      <p:ext uri="{BB962C8B-B14F-4D97-AF65-F5344CB8AC3E}">
        <p14:creationId xmlns:p14="http://schemas.microsoft.com/office/powerpoint/2010/main" val="42342566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45</a:t>
            </a:fld>
            <a:endParaRPr/>
          </a:p>
        </p:txBody>
      </p:sp>
    </p:spTree>
    <p:extLst>
      <p:ext uri="{BB962C8B-B14F-4D97-AF65-F5344CB8AC3E}">
        <p14:creationId xmlns:p14="http://schemas.microsoft.com/office/powerpoint/2010/main" val="31161671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46</a:t>
            </a:fld>
            <a:endParaRPr/>
          </a:p>
        </p:txBody>
      </p:sp>
    </p:spTree>
    <p:extLst>
      <p:ext uri="{BB962C8B-B14F-4D97-AF65-F5344CB8AC3E}">
        <p14:creationId xmlns:p14="http://schemas.microsoft.com/office/powerpoint/2010/main" val="20223452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47</a:t>
            </a:fld>
            <a:endParaRPr/>
          </a:p>
        </p:txBody>
      </p:sp>
    </p:spTree>
    <p:extLst>
      <p:ext uri="{BB962C8B-B14F-4D97-AF65-F5344CB8AC3E}">
        <p14:creationId xmlns:p14="http://schemas.microsoft.com/office/powerpoint/2010/main" val="23427375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48</a:t>
            </a:fld>
            <a:endParaRPr/>
          </a:p>
        </p:txBody>
      </p:sp>
    </p:spTree>
    <p:extLst>
      <p:ext uri="{BB962C8B-B14F-4D97-AF65-F5344CB8AC3E}">
        <p14:creationId xmlns:p14="http://schemas.microsoft.com/office/powerpoint/2010/main" val="17002871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49</a:t>
            </a:fld>
            <a:endParaRPr/>
          </a:p>
        </p:txBody>
      </p:sp>
    </p:spTree>
    <p:extLst>
      <p:ext uri="{BB962C8B-B14F-4D97-AF65-F5344CB8AC3E}">
        <p14:creationId xmlns:p14="http://schemas.microsoft.com/office/powerpoint/2010/main" val="1607776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a:p>
        </p:txBody>
      </p:sp>
    </p:spTree>
    <p:extLst>
      <p:ext uri="{BB962C8B-B14F-4D97-AF65-F5344CB8AC3E}">
        <p14:creationId xmlns:p14="http://schemas.microsoft.com/office/powerpoint/2010/main" val="42505979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50</a:t>
            </a:fld>
            <a:endParaRPr/>
          </a:p>
        </p:txBody>
      </p:sp>
    </p:spTree>
    <p:extLst>
      <p:ext uri="{BB962C8B-B14F-4D97-AF65-F5344CB8AC3E}">
        <p14:creationId xmlns:p14="http://schemas.microsoft.com/office/powerpoint/2010/main" val="27656604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51</a:t>
            </a:fld>
            <a:endParaRPr/>
          </a:p>
        </p:txBody>
      </p:sp>
    </p:spTree>
    <p:extLst>
      <p:ext uri="{BB962C8B-B14F-4D97-AF65-F5344CB8AC3E}">
        <p14:creationId xmlns:p14="http://schemas.microsoft.com/office/powerpoint/2010/main" val="3118270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52</a:t>
            </a:fld>
            <a:endParaRPr/>
          </a:p>
        </p:txBody>
      </p:sp>
    </p:spTree>
    <p:extLst>
      <p:ext uri="{BB962C8B-B14F-4D97-AF65-F5344CB8AC3E}">
        <p14:creationId xmlns:p14="http://schemas.microsoft.com/office/powerpoint/2010/main" val="41046877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53</a:t>
            </a:fld>
            <a:endParaRPr/>
          </a:p>
        </p:txBody>
      </p:sp>
    </p:spTree>
    <p:extLst>
      <p:ext uri="{BB962C8B-B14F-4D97-AF65-F5344CB8AC3E}">
        <p14:creationId xmlns:p14="http://schemas.microsoft.com/office/powerpoint/2010/main" val="39543627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54</a:t>
            </a:fld>
            <a:endParaRPr/>
          </a:p>
        </p:txBody>
      </p:sp>
    </p:spTree>
    <p:extLst>
      <p:ext uri="{BB962C8B-B14F-4D97-AF65-F5344CB8AC3E}">
        <p14:creationId xmlns:p14="http://schemas.microsoft.com/office/powerpoint/2010/main" val="228479525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55</a:t>
            </a:fld>
            <a:endParaRPr/>
          </a:p>
        </p:txBody>
      </p:sp>
    </p:spTree>
    <p:extLst>
      <p:ext uri="{BB962C8B-B14F-4D97-AF65-F5344CB8AC3E}">
        <p14:creationId xmlns:p14="http://schemas.microsoft.com/office/powerpoint/2010/main" val="158968550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56</a:t>
            </a:fld>
            <a:endParaRPr/>
          </a:p>
        </p:txBody>
      </p:sp>
    </p:spTree>
    <p:extLst>
      <p:ext uri="{BB962C8B-B14F-4D97-AF65-F5344CB8AC3E}">
        <p14:creationId xmlns:p14="http://schemas.microsoft.com/office/powerpoint/2010/main" val="19883026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57</a:t>
            </a:fld>
            <a:endParaRPr/>
          </a:p>
        </p:txBody>
      </p:sp>
    </p:spTree>
    <p:extLst>
      <p:ext uri="{BB962C8B-B14F-4D97-AF65-F5344CB8AC3E}">
        <p14:creationId xmlns:p14="http://schemas.microsoft.com/office/powerpoint/2010/main" val="1235351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58</a:t>
            </a:fld>
            <a:endParaRPr/>
          </a:p>
        </p:txBody>
      </p:sp>
    </p:spTree>
    <p:extLst>
      <p:ext uri="{BB962C8B-B14F-4D97-AF65-F5344CB8AC3E}">
        <p14:creationId xmlns:p14="http://schemas.microsoft.com/office/powerpoint/2010/main" val="62320674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59</a:t>
            </a:fld>
            <a:endParaRPr/>
          </a:p>
        </p:txBody>
      </p:sp>
    </p:spTree>
    <p:extLst>
      <p:ext uri="{BB962C8B-B14F-4D97-AF65-F5344CB8AC3E}">
        <p14:creationId xmlns:p14="http://schemas.microsoft.com/office/powerpoint/2010/main" val="84063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Tree>
    <p:extLst>
      <p:ext uri="{BB962C8B-B14F-4D97-AF65-F5344CB8AC3E}">
        <p14:creationId xmlns:p14="http://schemas.microsoft.com/office/powerpoint/2010/main" val="165766692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60</a:t>
            </a:fld>
            <a:endParaRPr/>
          </a:p>
        </p:txBody>
      </p:sp>
    </p:spTree>
    <p:extLst>
      <p:ext uri="{BB962C8B-B14F-4D97-AF65-F5344CB8AC3E}">
        <p14:creationId xmlns:p14="http://schemas.microsoft.com/office/powerpoint/2010/main" val="118236306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61</a:t>
            </a:fld>
            <a:endParaRPr/>
          </a:p>
        </p:txBody>
      </p:sp>
    </p:spTree>
    <p:extLst>
      <p:ext uri="{BB962C8B-B14F-4D97-AF65-F5344CB8AC3E}">
        <p14:creationId xmlns:p14="http://schemas.microsoft.com/office/powerpoint/2010/main" val="8905070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62</a:t>
            </a:fld>
            <a:endParaRPr/>
          </a:p>
        </p:txBody>
      </p:sp>
    </p:spTree>
    <p:extLst>
      <p:ext uri="{BB962C8B-B14F-4D97-AF65-F5344CB8AC3E}">
        <p14:creationId xmlns:p14="http://schemas.microsoft.com/office/powerpoint/2010/main" val="27513139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63</a:t>
            </a:fld>
            <a:endParaRPr/>
          </a:p>
        </p:txBody>
      </p:sp>
    </p:spTree>
    <p:extLst>
      <p:ext uri="{BB962C8B-B14F-4D97-AF65-F5344CB8AC3E}">
        <p14:creationId xmlns:p14="http://schemas.microsoft.com/office/powerpoint/2010/main" val="13653034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64</a:t>
            </a:fld>
            <a:endParaRPr/>
          </a:p>
        </p:txBody>
      </p:sp>
    </p:spTree>
    <p:extLst>
      <p:ext uri="{BB962C8B-B14F-4D97-AF65-F5344CB8AC3E}">
        <p14:creationId xmlns:p14="http://schemas.microsoft.com/office/powerpoint/2010/main" val="118437186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65</a:t>
            </a:fld>
            <a:endParaRPr/>
          </a:p>
        </p:txBody>
      </p:sp>
    </p:spTree>
    <p:extLst>
      <p:ext uri="{BB962C8B-B14F-4D97-AF65-F5344CB8AC3E}">
        <p14:creationId xmlns:p14="http://schemas.microsoft.com/office/powerpoint/2010/main" val="74485280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66</a:t>
            </a:fld>
            <a:endParaRPr/>
          </a:p>
        </p:txBody>
      </p:sp>
    </p:spTree>
    <p:extLst>
      <p:ext uri="{BB962C8B-B14F-4D97-AF65-F5344CB8AC3E}">
        <p14:creationId xmlns:p14="http://schemas.microsoft.com/office/powerpoint/2010/main" val="59446732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67</a:t>
            </a:fld>
            <a:endParaRPr/>
          </a:p>
        </p:txBody>
      </p:sp>
    </p:spTree>
    <p:extLst>
      <p:ext uri="{BB962C8B-B14F-4D97-AF65-F5344CB8AC3E}">
        <p14:creationId xmlns:p14="http://schemas.microsoft.com/office/powerpoint/2010/main" val="392505254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68</a:t>
            </a:fld>
            <a:endParaRPr/>
          </a:p>
        </p:txBody>
      </p:sp>
    </p:spTree>
    <p:extLst>
      <p:ext uri="{BB962C8B-B14F-4D97-AF65-F5344CB8AC3E}">
        <p14:creationId xmlns:p14="http://schemas.microsoft.com/office/powerpoint/2010/main" val="221199481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69</a:t>
            </a:fld>
            <a:endParaRPr/>
          </a:p>
        </p:txBody>
      </p:sp>
    </p:spTree>
    <p:extLst>
      <p:ext uri="{BB962C8B-B14F-4D97-AF65-F5344CB8AC3E}">
        <p14:creationId xmlns:p14="http://schemas.microsoft.com/office/powerpoint/2010/main" val="3668413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Tree>
    <p:extLst>
      <p:ext uri="{BB962C8B-B14F-4D97-AF65-F5344CB8AC3E}">
        <p14:creationId xmlns:p14="http://schemas.microsoft.com/office/powerpoint/2010/main" val="259254919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70</a:t>
            </a:fld>
            <a:endParaRPr/>
          </a:p>
        </p:txBody>
      </p:sp>
    </p:spTree>
    <p:extLst>
      <p:ext uri="{BB962C8B-B14F-4D97-AF65-F5344CB8AC3E}">
        <p14:creationId xmlns:p14="http://schemas.microsoft.com/office/powerpoint/2010/main" val="38814199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71</a:t>
            </a:fld>
            <a:endParaRPr/>
          </a:p>
        </p:txBody>
      </p:sp>
    </p:spTree>
    <p:extLst>
      <p:ext uri="{BB962C8B-B14F-4D97-AF65-F5344CB8AC3E}">
        <p14:creationId xmlns:p14="http://schemas.microsoft.com/office/powerpoint/2010/main" val="24335132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72</a:t>
            </a:fld>
            <a:endParaRPr/>
          </a:p>
        </p:txBody>
      </p:sp>
    </p:spTree>
    <p:extLst>
      <p:ext uri="{BB962C8B-B14F-4D97-AF65-F5344CB8AC3E}">
        <p14:creationId xmlns:p14="http://schemas.microsoft.com/office/powerpoint/2010/main" val="72777579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73</a:t>
            </a:fld>
            <a:endParaRPr/>
          </a:p>
        </p:txBody>
      </p:sp>
    </p:spTree>
    <p:extLst>
      <p:ext uri="{BB962C8B-B14F-4D97-AF65-F5344CB8AC3E}">
        <p14:creationId xmlns:p14="http://schemas.microsoft.com/office/powerpoint/2010/main" val="362360058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74</a:t>
            </a:fld>
            <a:endParaRPr/>
          </a:p>
        </p:txBody>
      </p:sp>
    </p:spTree>
    <p:extLst>
      <p:ext uri="{BB962C8B-B14F-4D97-AF65-F5344CB8AC3E}">
        <p14:creationId xmlns:p14="http://schemas.microsoft.com/office/powerpoint/2010/main" val="123651826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75</a:t>
            </a:fld>
            <a:endParaRPr/>
          </a:p>
        </p:txBody>
      </p:sp>
    </p:spTree>
    <p:extLst>
      <p:ext uri="{BB962C8B-B14F-4D97-AF65-F5344CB8AC3E}">
        <p14:creationId xmlns:p14="http://schemas.microsoft.com/office/powerpoint/2010/main" val="403971845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76</a:t>
            </a:fld>
            <a:endParaRPr/>
          </a:p>
        </p:txBody>
      </p:sp>
    </p:spTree>
    <p:extLst>
      <p:ext uri="{BB962C8B-B14F-4D97-AF65-F5344CB8AC3E}">
        <p14:creationId xmlns:p14="http://schemas.microsoft.com/office/powerpoint/2010/main" val="21189202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77</a:t>
            </a:fld>
            <a:endParaRPr/>
          </a:p>
        </p:txBody>
      </p:sp>
    </p:spTree>
    <p:extLst>
      <p:ext uri="{BB962C8B-B14F-4D97-AF65-F5344CB8AC3E}">
        <p14:creationId xmlns:p14="http://schemas.microsoft.com/office/powerpoint/2010/main" val="285537263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78</a:t>
            </a:fld>
            <a:endParaRPr/>
          </a:p>
        </p:txBody>
      </p:sp>
    </p:spTree>
    <p:extLst>
      <p:ext uri="{BB962C8B-B14F-4D97-AF65-F5344CB8AC3E}">
        <p14:creationId xmlns:p14="http://schemas.microsoft.com/office/powerpoint/2010/main" val="287680292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79</a:t>
            </a:fld>
            <a:endParaRPr/>
          </a:p>
        </p:txBody>
      </p:sp>
    </p:spTree>
    <p:extLst>
      <p:ext uri="{BB962C8B-B14F-4D97-AF65-F5344CB8AC3E}">
        <p14:creationId xmlns:p14="http://schemas.microsoft.com/office/powerpoint/2010/main" val="91282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Tree>
    <p:extLst>
      <p:ext uri="{BB962C8B-B14F-4D97-AF65-F5344CB8AC3E}">
        <p14:creationId xmlns:p14="http://schemas.microsoft.com/office/powerpoint/2010/main" val="26957788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80</a:t>
            </a:fld>
            <a:endParaRPr/>
          </a:p>
        </p:txBody>
      </p:sp>
    </p:spTree>
    <p:extLst>
      <p:ext uri="{BB962C8B-B14F-4D97-AF65-F5344CB8AC3E}">
        <p14:creationId xmlns:p14="http://schemas.microsoft.com/office/powerpoint/2010/main" val="410116502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81</a:t>
            </a:fld>
            <a:endParaRPr/>
          </a:p>
        </p:txBody>
      </p:sp>
    </p:spTree>
    <p:extLst>
      <p:ext uri="{BB962C8B-B14F-4D97-AF65-F5344CB8AC3E}">
        <p14:creationId xmlns:p14="http://schemas.microsoft.com/office/powerpoint/2010/main" val="309556771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82</a:t>
            </a:fld>
            <a:endParaRPr/>
          </a:p>
        </p:txBody>
      </p:sp>
    </p:spTree>
    <p:extLst>
      <p:ext uri="{BB962C8B-B14F-4D97-AF65-F5344CB8AC3E}">
        <p14:creationId xmlns:p14="http://schemas.microsoft.com/office/powerpoint/2010/main" val="373328549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83</a:t>
            </a:fld>
            <a:endParaRPr/>
          </a:p>
        </p:txBody>
      </p:sp>
    </p:spTree>
    <p:extLst>
      <p:ext uri="{BB962C8B-B14F-4D97-AF65-F5344CB8AC3E}">
        <p14:creationId xmlns:p14="http://schemas.microsoft.com/office/powerpoint/2010/main" val="392575099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84</a:t>
            </a:fld>
            <a:endParaRPr/>
          </a:p>
        </p:txBody>
      </p:sp>
    </p:spTree>
    <p:extLst>
      <p:ext uri="{BB962C8B-B14F-4D97-AF65-F5344CB8AC3E}">
        <p14:creationId xmlns:p14="http://schemas.microsoft.com/office/powerpoint/2010/main" val="121415952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85</a:t>
            </a:fld>
            <a:endParaRPr/>
          </a:p>
        </p:txBody>
      </p:sp>
    </p:spTree>
    <p:extLst>
      <p:ext uri="{BB962C8B-B14F-4D97-AF65-F5344CB8AC3E}">
        <p14:creationId xmlns:p14="http://schemas.microsoft.com/office/powerpoint/2010/main" val="205699904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86</a:t>
            </a:fld>
            <a:endParaRPr/>
          </a:p>
        </p:txBody>
      </p:sp>
    </p:spTree>
    <p:extLst>
      <p:ext uri="{BB962C8B-B14F-4D97-AF65-F5344CB8AC3E}">
        <p14:creationId xmlns:p14="http://schemas.microsoft.com/office/powerpoint/2010/main" val="178906513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87</a:t>
            </a:fld>
            <a:endParaRPr/>
          </a:p>
        </p:txBody>
      </p:sp>
    </p:spTree>
    <p:extLst>
      <p:ext uri="{BB962C8B-B14F-4D97-AF65-F5344CB8AC3E}">
        <p14:creationId xmlns:p14="http://schemas.microsoft.com/office/powerpoint/2010/main" val="411703629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88</a:t>
            </a:fld>
            <a:endParaRPr/>
          </a:p>
        </p:txBody>
      </p:sp>
    </p:spTree>
    <p:extLst>
      <p:ext uri="{BB962C8B-B14F-4D97-AF65-F5344CB8AC3E}">
        <p14:creationId xmlns:p14="http://schemas.microsoft.com/office/powerpoint/2010/main" val="411796174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89</a:t>
            </a:fld>
            <a:endParaRPr/>
          </a:p>
        </p:txBody>
      </p:sp>
    </p:spTree>
    <p:extLst>
      <p:ext uri="{BB962C8B-B14F-4D97-AF65-F5344CB8AC3E}">
        <p14:creationId xmlns:p14="http://schemas.microsoft.com/office/powerpoint/2010/main" val="496255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spTree>
    <p:extLst>
      <p:ext uri="{BB962C8B-B14F-4D97-AF65-F5344CB8AC3E}">
        <p14:creationId xmlns:p14="http://schemas.microsoft.com/office/powerpoint/2010/main" val="23725648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90</a:t>
            </a:fld>
            <a:endParaRPr/>
          </a:p>
        </p:txBody>
      </p:sp>
    </p:spTree>
    <p:extLst>
      <p:ext uri="{BB962C8B-B14F-4D97-AF65-F5344CB8AC3E}">
        <p14:creationId xmlns:p14="http://schemas.microsoft.com/office/powerpoint/2010/main" val="214606379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91</a:t>
            </a:fld>
            <a:endParaRPr/>
          </a:p>
        </p:txBody>
      </p:sp>
    </p:spTree>
    <p:extLst>
      <p:ext uri="{BB962C8B-B14F-4D97-AF65-F5344CB8AC3E}">
        <p14:creationId xmlns:p14="http://schemas.microsoft.com/office/powerpoint/2010/main" val="428241424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92</a:t>
            </a:fld>
            <a:endParaRPr/>
          </a:p>
        </p:txBody>
      </p:sp>
    </p:spTree>
    <p:extLst>
      <p:ext uri="{BB962C8B-B14F-4D97-AF65-F5344CB8AC3E}">
        <p14:creationId xmlns:p14="http://schemas.microsoft.com/office/powerpoint/2010/main" val="166644652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93</a:t>
            </a:fld>
            <a:endParaRPr/>
          </a:p>
        </p:txBody>
      </p:sp>
    </p:spTree>
    <p:extLst>
      <p:ext uri="{BB962C8B-B14F-4D97-AF65-F5344CB8AC3E}">
        <p14:creationId xmlns:p14="http://schemas.microsoft.com/office/powerpoint/2010/main" val="150278384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94</a:t>
            </a:fld>
            <a:endParaRPr/>
          </a:p>
        </p:txBody>
      </p:sp>
    </p:spTree>
    <p:extLst>
      <p:ext uri="{BB962C8B-B14F-4D97-AF65-F5344CB8AC3E}">
        <p14:creationId xmlns:p14="http://schemas.microsoft.com/office/powerpoint/2010/main" val="77420621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95</a:t>
            </a:fld>
            <a:endParaRPr/>
          </a:p>
        </p:txBody>
      </p:sp>
    </p:spTree>
    <p:extLst>
      <p:ext uri="{BB962C8B-B14F-4D97-AF65-F5344CB8AC3E}">
        <p14:creationId xmlns:p14="http://schemas.microsoft.com/office/powerpoint/2010/main" val="143716069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96</a:t>
            </a:fld>
            <a:endParaRPr/>
          </a:p>
        </p:txBody>
      </p:sp>
    </p:spTree>
    <p:extLst>
      <p:ext uri="{BB962C8B-B14F-4D97-AF65-F5344CB8AC3E}">
        <p14:creationId xmlns:p14="http://schemas.microsoft.com/office/powerpoint/2010/main" val="189862224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97</a:t>
            </a:fld>
            <a:endParaRPr/>
          </a:p>
        </p:txBody>
      </p:sp>
    </p:spTree>
    <p:extLst>
      <p:ext uri="{BB962C8B-B14F-4D97-AF65-F5344CB8AC3E}">
        <p14:creationId xmlns:p14="http://schemas.microsoft.com/office/powerpoint/2010/main" val="310393381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98</a:t>
            </a:fld>
            <a:endParaRPr/>
          </a:p>
        </p:txBody>
      </p:sp>
    </p:spTree>
    <p:extLst>
      <p:ext uri="{BB962C8B-B14F-4D97-AF65-F5344CB8AC3E}">
        <p14:creationId xmlns:p14="http://schemas.microsoft.com/office/powerpoint/2010/main" val="107056393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6F41A9F0-A609-E0C7-7AD2-90258A6B75BB}"/>
            </a:ext>
          </a:extLst>
        </p:cNvPr>
        <p:cNvGrpSpPr/>
        <p:nvPr/>
      </p:nvGrpSpPr>
      <p:grpSpPr>
        <a:xfrm>
          <a:off x="0" y="0"/>
          <a:ext cx="0" cy="0"/>
          <a:chOff x="0" y="0"/>
          <a:chExt cx="0" cy="0"/>
        </a:xfrm>
      </p:grpSpPr>
      <p:sp>
        <p:nvSpPr>
          <p:cNvPr id="165" name="Google Shape;165;p9:notes">
            <a:extLst>
              <a:ext uri="{FF2B5EF4-FFF2-40B4-BE49-F238E27FC236}">
                <a16:creationId xmlns:a16="http://schemas.microsoft.com/office/drawing/2014/main" id="{30104C02-BAE4-6B48-46E3-926C6444DF8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a:extLst>
              <a:ext uri="{FF2B5EF4-FFF2-40B4-BE49-F238E27FC236}">
                <a16:creationId xmlns:a16="http://schemas.microsoft.com/office/drawing/2014/main" id="{61E59555-B529-20FB-C82B-CD102BC726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a:extLst>
              <a:ext uri="{FF2B5EF4-FFF2-40B4-BE49-F238E27FC236}">
                <a16:creationId xmlns:a16="http://schemas.microsoft.com/office/drawing/2014/main" id="{BD659533-B88C-CEBB-6989-165CA33447DD}"/>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99</a:t>
            </a:fld>
            <a:endParaRPr/>
          </a:p>
        </p:txBody>
      </p:sp>
    </p:spTree>
    <p:extLst>
      <p:ext uri="{BB962C8B-B14F-4D97-AF65-F5344CB8AC3E}">
        <p14:creationId xmlns:p14="http://schemas.microsoft.com/office/powerpoint/2010/main" val="599194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4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4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14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4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15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5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5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5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5"/>
        <p:cNvGrpSpPr/>
        <p:nvPr/>
      </p:nvGrpSpPr>
      <p:grpSpPr>
        <a:xfrm>
          <a:off x="0" y="0"/>
          <a:ext cx="0" cy="0"/>
          <a:chOff x="0" y="0"/>
          <a:chExt cx="0" cy="0"/>
        </a:xfrm>
      </p:grpSpPr>
      <p:sp>
        <p:nvSpPr>
          <p:cNvPr id="46" name="Google Shape;46;p15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5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48" name="Google Shape;48;p15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5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sp>
        <p:nvSpPr>
          <p:cNvPr id="52" name="Google Shape;52;p15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15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54" name="Google Shape;54;p15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5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5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7"/>
        <p:cNvGrpSpPr/>
        <p:nvPr/>
      </p:nvGrpSpPr>
      <p:grpSpPr>
        <a:xfrm>
          <a:off x="0" y="0"/>
          <a:ext cx="0" cy="0"/>
          <a:chOff x="0" y="0"/>
          <a:chExt cx="0" cy="0"/>
        </a:xfrm>
      </p:grpSpPr>
      <p:sp>
        <p:nvSpPr>
          <p:cNvPr id="58" name="Google Shape;58;p15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15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0" name="Google Shape;60;p15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1" name="Google Shape;61;p15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2" name="Google Shape;62;p15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3" name="Google Shape;63;p15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5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5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6"/>
        <p:cNvGrpSpPr/>
        <p:nvPr/>
      </p:nvGrpSpPr>
      <p:grpSpPr>
        <a:xfrm>
          <a:off x="0" y="0"/>
          <a:ext cx="0" cy="0"/>
          <a:chOff x="0" y="0"/>
          <a:chExt cx="0" cy="0"/>
        </a:xfrm>
      </p:grpSpPr>
      <p:sp>
        <p:nvSpPr>
          <p:cNvPr id="67" name="Google Shape;67;p156"/>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56"/>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9" name="Google Shape;69;p156"/>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0" name="Google Shape;70;p15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5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7"/>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7"/>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6" name="Google Shape;76;p157"/>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7" name="Google Shape;77;p15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0"/>
        <p:cNvGrpSpPr/>
        <p:nvPr/>
      </p:nvGrpSpPr>
      <p:grpSpPr>
        <a:xfrm>
          <a:off x="0" y="0"/>
          <a:ext cx="0" cy="0"/>
          <a:chOff x="0" y="0"/>
          <a:chExt cx="0" cy="0"/>
        </a:xfrm>
      </p:grpSpPr>
      <p:sp>
        <p:nvSpPr>
          <p:cNvPr id="81" name="Google Shape;81;p15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58"/>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 name="Google Shape;83;p15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5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5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6"/>
        <p:cNvGrpSpPr/>
        <p:nvPr/>
      </p:nvGrpSpPr>
      <p:grpSpPr>
        <a:xfrm>
          <a:off x="0" y="0"/>
          <a:ext cx="0" cy="0"/>
          <a:chOff x="0" y="0"/>
          <a:chExt cx="0" cy="0"/>
        </a:xfrm>
      </p:grpSpPr>
      <p:sp>
        <p:nvSpPr>
          <p:cNvPr id="87" name="Google Shape;87;p159"/>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59"/>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9" name="Google Shape;89;p15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5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5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4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4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4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4" r:id="rId3"/>
    <p:sldLayoutId id="2147483655" r:id="rId4"/>
    <p:sldLayoutId id="2147483656" r:id="rId5"/>
    <p:sldLayoutId id="2147483657" r:id="rId6"/>
    <p:sldLayoutId id="2147483658" r:id="rId7"/>
    <p:sldLayoutId id="2147483659" r:id="rId8"/>
    <p:sldLayoutId id="214748366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2.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0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www.geeksforgeeks.org/css-element-selector/"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8.gif"/></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hyperlink" Target="css%203d.docx"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hyperlink" Target="css%203d.docx"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hyperlink" Target="css%203d.docx"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5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0.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6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6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6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3.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6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4.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6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5.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6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6.xml"/><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6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8.xml"/><Relationship Id="rId1" Type="http://schemas.openxmlformats.org/officeDocument/2006/relationships/slideLayout" Target="../slideLayouts/slideLayout1.xml"/><Relationship Id="rId4" Type="http://schemas.openxmlformats.org/officeDocument/2006/relationships/image" Target="../media/image20.jpeg"/></Relationships>
</file>

<file path=ppt/slides/_rels/slide6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2.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7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5.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7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9.xml"/><Relationship Id="rId1" Type="http://schemas.openxmlformats.org/officeDocument/2006/relationships/slideLayout" Target="../slideLayouts/slideLayout1.xml"/><Relationship Id="rId4" Type="http://schemas.openxmlformats.org/officeDocument/2006/relationships/hyperlink" Target="http://www.w3.org/2001/XMLSchem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a:spLocks noGrp="1"/>
          </p:cNvSpPr>
          <p:nvPr>
            <p:ph type="title"/>
          </p:nvPr>
        </p:nvSpPr>
        <p:spPr>
          <a:xfrm>
            <a:off x="457200" y="190896"/>
            <a:ext cx="86868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1E0E01"/>
              </a:buClr>
              <a:buSzPct val="100000"/>
              <a:buFont typeface="Bookman Old Style"/>
              <a:buNone/>
            </a:pPr>
            <a:r>
              <a:rPr lang="en-US" sz="2000" b="1" dirty="0">
                <a:solidFill>
                  <a:srgbClr val="1E0E01"/>
                </a:solidFill>
                <a:latin typeface="Bookman Old Style"/>
                <a:ea typeface="Bookman Old Style"/>
                <a:cs typeface="Bookman Old Style"/>
                <a:sym typeface="Bookman Old Style"/>
              </a:rPr>
              <a:t>		</a:t>
            </a:r>
            <a:br>
              <a:rPr lang="en-US" sz="2000" b="1" dirty="0">
                <a:solidFill>
                  <a:srgbClr val="1E0E01"/>
                </a:solidFill>
                <a:latin typeface="Bookman Old Style"/>
                <a:ea typeface="Bookman Old Style"/>
                <a:cs typeface="Bookman Old Style"/>
                <a:sym typeface="Bookman Old Style"/>
              </a:rPr>
            </a:br>
            <a:r>
              <a:rPr lang="en-US" sz="2000" b="1" dirty="0">
                <a:solidFill>
                  <a:srgbClr val="1E0E01"/>
                </a:solidFill>
                <a:latin typeface="Bookman Old Style"/>
                <a:ea typeface="Bookman Old Style"/>
                <a:cs typeface="Bookman Old Style"/>
                <a:sym typeface="Bookman Old Style"/>
              </a:rPr>
              <a:t>		  </a:t>
            </a:r>
            <a:r>
              <a:rPr lang="en-US" sz="2700" b="1" dirty="0">
                <a:solidFill>
                  <a:srgbClr val="FF0000"/>
                </a:solidFill>
                <a:latin typeface="Bookman Old Style"/>
                <a:ea typeface="Bookman Old Style"/>
                <a:cs typeface="Bookman Old Style"/>
                <a:sym typeface="Bookman Old Style"/>
              </a:rPr>
              <a:t>School  of Computer </a:t>
            </a:r>
            <a:br>
              <a:rPr lang="en-US" sz="2700" b="1" dirty="0">
                <a:solidFill>
                  <a:srgbClr val="FF0000"/>
                </a:solidFill>
                <a:latin typeface="Bookman Old Style"/>
                <a:ea typeface="Bookman Old Style"/>
                <a:cs typeface="Bookman Old Style"/>
                <a:sym typeface="Bookman Old Style"/>
              </a:rPr>
            </a:br>
            <a:r>
              <a:rPr lang="en-US" sz="2700" b="1" dirty="0">
                <a:solidFill>
                  <a:srgbClr val="FF0000"/>
                </a:solidFill>
                <a:latin typeface="Bookman Old Style"/>
                <a:ea typeface="Bookman Old Style"/>
                <a:cs typeface="Bookman Old Style"/>
                <a:sym typeface="Bookman Old Style"/>
              </a:rPr>
              <a:t>		      Science and Engineering</a:t>
            </a:r>
            <a:br>
              <a:rPr lang="en-US" sz="4900" b="1" dirty="0">
                <a:solidFill>
                  <a:srgbClr val="FF0000"/>
                </a:solidFill>
                <a:latin typeface="Bookman Old Style"/>
                <a:ea typeface="Bookman Old Style"/>
                <a:cs typeface="Bookman Old Style"/>
                <a:sym typeface="Bookman Old Style"/>
              </a:rPr>
            </a:br>
            <a:endParaRPr sz="4900" dirty="0">
              <a:solidFill>
                <a:srgbClr val="FF0000"/>
              </a:solidFill>
            </a:endParaRPr>
          </a:p>
        </p:txBody>
      </p:sp>
      <p:sp>
        <p:nvSpPr>
          <p:cNvPr id="97" name="Google Shape;97;p1"/>
          <p:cNvSpPr txBox="1">
            <a:spLocks noGrp="1"/>
          </p:cNvSpPr>
          <p:nvPr>
            <p:ph type="body" idx="1"/>
          </p:nvPr>
        </p:nvSpPr>
        <p:spPr>
          <a:xfrm>
            <a:off x="2038350" y="2071687"/>
            <a:ext cx="7105650" cy="238601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E0E01"/>
              </a:buClr>
              <a:buSzPts val="3200"/>
              <a:buNone/>
            </a:pPr>
            <a:r>
              <a:rPr lang="en-US" b="1" dirty="0">
                <a:solidFill>
                  <a:srgbClr val="1E0E01"/>
                </a:solidFill>
                <a:latin typeface="Bookman Old Style"/>
                <a:ea typeface="Bookman Old Style"/>
                <a:cs typeface="Bookman Old Style"/>
                <a:sym typeface="Bookman Old Style"/>
              </a:rPr>
              <a:t> </a:t>
            </a:r>
            <a:endParaRPr dirty="0"/>
          </a:p>
          <a:p>
            <a:pPr marL="0" lvl="0" indent="0" algn="just" rtl="0">
              <a:spcBef>
                <a:spcPts val="640"/>
              </a:spcBef>
              <a:spcAft>
                <a:spcPts val="0"/>
              </a:spcAft>
              <a:buClr>
                <a:schemeClr val="dk1"/>
              </a:buClr>
              <a:buSzPts val="3200"/>
              <a:buNone/>
            </a:pPr>
            <a:r>
              <a:rPr lang="en-US" dirty="0">
                <a:latin typeface="TT"/>
              </a:rPr>
              <a:t>Program: BTech</a:t>
            </a:r>
          </a:p>
          <a:p>
            <a:pPr marL="0" lvl="0" indent="0" algn="just" rtl="0">
              <a:spcBef>
                <a:spcPts val="640"/>
              </a:spcBef>
              <a:spcAft>
                <a:spcPts val="0"/>
              </a:spcAft>
              <a:buClr>
                <a:schemeClr val="dk1"/>
              </a:buClr>
              <a:buSzPts val="3200"/>
              <a:buNone/>
            </a:pPr>
            <a:r>
              <a:rPr lang="en-US" dirty="0">
                <a:latin typeface="TT"/>
              </a:rPr>
              <a:t>Course Code: </a:t>
            </a:r>
            <a:r>
              <a:rPr lang="en-IN" sz="2400" b="0" i="0" dirty="0">
                <a:solidFill>
                  <a:srgbClr val="212529"/>
                </a:solidFill>
                <a:effectLst/>
                <a:latin typeface="Times New Roman" panose="02020603050405020304" pitchFamily="18" charset="0"/>
                <a:cs typeface="Times New Roman" panose="02020603050405020304" pitchFamily="18" charset="0"/>
              </a:rPr>
              <a:t>R1UC602C</a:t>
            </a:r>
            <a:endParaRPr sz="2400" dirty="0">
              <a:latin typeface="Times New Roman" panose="02020603050405020304" pitchFamily="18" charset="0"/>
              <a:cs typeface="Times New Roman" panose="02020603050405020304" pitchFamily="18" charset="0"/>
            </a:endParaRPr>
          </a:p>
          <a:p>
            <a:pPr marL="0" indent="0" algn="just">
              <a:spcBef>
                <a:spcPts val="640"/>
              </a:spcBef>
              <a:buSzPts val="3200"/>
              <a:buNone/>
            </a:pPr>
            <a:r>
              <a:rPr lang="en-US" dirty="0">
                <a:latin typeface="TT"/>
              </a:rPr>
              <a:t>Course Name: </a:t>
            </a:r>
            <a:r>
              <a:rPr lang="en-IN" sz="1800" b="1" dirty="0">
                <a:solidFill>
                  <a:srgbClr val="000000"/>
                </a:solidFill>
                <a:effectLst/>
                <a:latin typeface="Times New Roman" panose="02020603050405020304" pitchFamily="18" charset="0"/>
                <a:ea typeface="Times New Roman" panose="02020603050405020304" pitchFamily="18" charset="0"/>
              </a:rPr>
              <a:t>WEB TECHNOLOGY</a:t>
            </a:r>
            <a:endParaRPr lang="en-IN" sz="1800" b="1" dirty="0">
              <a:effectLst/>
              <a:latin typeface="Times New Roman" panose="02020603050405020304" pitchFamily="18" charset="0"/>
              <a:ea typeface="Times New Roman" panose="02020603050405020304" pitchFamily="18" charset="0"/>
            </a:endParaRPr>
          </a:p>
          <a:p>
            <a:pPr marL="0" lvl="0" indent="0" algn="just">
              <a:spcBef>
                <a:spcPts val="640"/>
              </a:spcBef>
              <a:buSzPts val="3200"/>
              <a:buNone/>
            </a:pPr>
            <a:endParaRPr dirty="0">
              <a:latin typeface="TT"/>
            </a:endParaRPr>
          </a:p>
        </p:txBody>
      </p:sp>
      <p:sp>
        <p:nvSpPr>
          <p:cNvPr id="98" name="Google Shape;98;p1"/>
          <p:cNvSpPr/>
          <p:nvPr/>
        </p:nvSpPr>
        <p:spPr>
          <a:xfrm>
            <a:off x="0" y="2971800"/>
            <a:ext cx="4572000" cy="3886200"/>
          </a:xfrm>
          <a:prstGeom prst="rtTriangle">
            <a:avLst/>
          </a:prstGeom>
          <a:solidFill>
            <a:srgbClr val="C00000"/>
          </a:solidFill>
          <a:ln w="25400" cap="flat" cmpd="sng">
            <a:solidFill>
              <a:srgbClr val="8C3A3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99" name="Google Shape;99;p1"/>
          <p:cNvPicPr preferRelativeResize="0"/>
          <p:nvPr/>
        </p:nvPicPr>
        <p:blipFill rotWithShape="1">
          <a:blip r:embed="rId3">
            <a:alphaModFix/>
          </a:blip>
          <a:srcRect/>
          <a:stretch/>
        </p:blipFill>
        <p:spPr>
          <a:xfrm>
            <a:off x="0" y="1"/>
            <a:ext cx="3124200" cy="914399"/>
          </a:xfrm>
          <a:prstGeom prst="rect">
            <a:avLst/>
          </a:prstGeom>
          <a:noFill/>
          <a:ln>
            <a:noFill/>
          </a:ln>
        </p:spPr>
      </p:pic>
      <p:sp>
        <p:nvSpPr>
          <p:cNvPr id="100" name="Google Shape;100;p1"/>
          <p:cNvSpPr txBox="1"/>
          <p:nvPr/>
        </p:nvSpPr>
        <p:spPr>
          <a:xfrm>
            <a:off x="6019800" y="5105400"/>
            <a:ext cx="2743200" cy="1577181"/>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1047210"/>
          </a:xfrm>
          <a:prstGeom prst="rect">
            <a:avLst/>
          </a:prstGeom>
          <a:noFill/>
        </p:spPr>
        <p:txBody>
          <a:bodyPr wrap="square">
            <a:spAutoFit/>
          </a:bodyPr>
          <a:lstStyle/>
          <a:p>
            <a:pPr algn="just">
              <a:lnSpc>
                <a:spcPct val="150000"/>
              </a:lnSpc>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50D2B039-3FA4-C575-9292-3F13DB493753}"/>
              </a:ext>
            </a:extLst>
          </p:cNvPr>
          <p:cNvSpPr txBox="1"/>
          <p:nvPr/>
        </p:nvSpPr>
        <p:spPr>
          <a:xfrm>
            <a:off x="387848" y="2000884"/>
            <a:ext cx="8119153" cy="2462213"/>
          </a:xfrm>
          <a:prstGeom prst="rect">
            <a:avLst/>
          </a:prstGeom>
          <a:noFill/>
        </p:spPr>
        <p:txBody>
          <a:bodyPr wrap="square">
            <a:spAutoFit/>
          </a:bodyPr>
          <a:lstStyle/>
          <a:p>
            <a:pPr algn="l"/>
            <a:r>
              <a:rPr lang="en-US" sz="2200" b="1" i="0" dirty="0">
                <a:solidFill>
                  <a:srgbClr val="2F1C6A"/>
                </a:solidFill>
                <a:effectLst/>
                <a:latin typeface="Muli"/>
              </a:rPr>
              <a:t>Inline CSS</a:t>
            </a:r>
          </a:p>
          <a:p>
            <a:pPr algn="l"/>
            <a:r>
              <a:rPr lang="en-US" sz="2200" b="0" i="0" dirty="0">
                <a:solidFill>
                  <a:srgbClr val="36344D"/>
                </a:solidFill>
                <a:effectLst/>
                <a:latin typeface="Muli"/>
              </a:rPr>
              <a:t>Inline CSS is used to style a specific HTML element. For this CSS style, you’ll only need to add the </a:t>
            </a:r>
            <a:r>
              <a:rPr lang="en-US" sz="2200" b="1" i="0" dirty="0">
                <a:solidFill>
                  <a:srgbClr val="36344D"/>
                </a:solidFill>
                <a:effectLst/>
                <a:latin typeface="Muli"/>
              </a:rPr>
              <a:t>style</a:t>
            </a:r>
            <a:r>
              <a:rPr lang="en-US" sz="2200" b="0" i="0" dirty="0">
                <a:solidFill>
                  <a:srgbClr val="36344D"/>
                </a:solidFill>
                <a:effectLst/>
                <a:latin typeface="Muli"/>
              </a:rPr>
              <a:t> attribute to each HTML tag, without using selectors.</a:t>
            </a:r>
          </a:p>
          <a:p>
            <a:pPr algn="l"/>
            <a:r>
              <a:rPr lang="en-US" sz="2200" b="0" i="0" dirty="0">
                <a:solidFill>
                  <a:srgbClr val="36344D"/>
                </a:solidFill>
                <a:effectLst/>
                <a:latin typeface="Muli"/>
              </a:rPr>
              <a:t>This CSS type is not really recommended, as each HTML tag needs to be styled individually. Managing your website may become too hard if you only use inline CSS.</a:t>
            </a:r>
          </a:p>
        </p:txBody>
      </p:sp>
    </p:spTree>
    <p:extLst>
      <p:ext uri="{BB962C8B-B14F-4D97-AF65-F5344CB8AC3E}">
        <p14:creationId xmlns:p14="http://schemas.microsoft.com/office/powerpoint/2010/main" val="729469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Box 4">
            <a:extLst>
              <a:ext uri="{FF2B5EF4-FFF2-40B4-BE49-F238E27FC236}">
                <a16:creationId xmlns:a16="http://schemas.microsoft.com/office/drawing/2014/main" id="{B5DC52EB-7E43-D90A-9380-FC8787D6B13D}"/>
              </a:ext>
            </a:extLst>
          </p:cNvPr>
          <p:cNvSpPr txBox="1"/>
          <p:nvPr/>
        </p:nvSpPr>
        <p:spPr>
          <a:xfrm>
            <a:off x="299576" y="1688628"/>
            <a:ext cx="4659330" cy="400110"/>
          </a:xfrm>
          <a:prstGeom prst="rect">
            <a:avLst/>
          </a:prstGeom>
          <a:noFill/>
        </p:spPr>
        <p:txBody>
          <a:bodyPr wrap="square">
            <a:spAutoFit/>
          </a:bodyPr>
          <a:lstStyle/>
          <a:p>
            <a:r>
              <a:rPr lang="en-US" sz="2000" b="1" dirty="0">
                <a:solidFill>
                  <a:srgbClr val="000000"/>
                </a:solidFill>
                <a:effectLst/>
                <a:latin typeface="Arial" panose="020B0604020202020204" pitchFamily="34" charset="0"/>
                <a:ea typeface="Trebuchet MS" panose="020B0603020202020204" pitchFamily="34" charset="0"/>
              </a:rPr>
              <a:t>Representing Web Data</a:t>
            </a:r>
            <a:endParaRPr lang="en-IN" sz="2000" dirty="0"/>
          </a:p>
        </p:txBody>
      </p:sp>
      <p:sp>
        <p:nvSpPr>
          <p:cNvPr id="7" name="TextBox 6">
            <a:extLst>
              <a:ext uri="{FF2B5EF4-FFF2-40B4-BE49-F238E27FC236}">
                <a16:creationId xmlns:a16="http://schemas.microsoft.com/office/drawing/2014/main" id="{7B7EAA61-D6C6-09D5-5914-93531FCB2542}"/>
              </a:ext>
            </a:extLst>
          </p:cNvPr>
          <p:cNvSpPr txBox="1"/>
          <p:nvPr/>
        </p:nvSpPr>
        <p:spPr>
          <a:xfrm>
            <a:off x="299576" y="2143780"/>
            <a:ext cx="8433458" cy="400110"/>
          </a:xfrm>
          <a:prstGeom prst="rect">
            <a:avLst/>
          </a:prstGeom>
          <a:noFill/>
        </p:spPr>
        <p:txBody>
          <a:bodyPr wrap="square">
            <a:spAutoFit/>
          </a:bodyPr>
          <a:lstStyle/>
          <a:p>
            <a:pPr algn="just"/>
            <a:r>
              <a:rPr lang="en-IN" sz="2000" b="1" dirty="0">
                <a:latin typeface="Times New Roman" panose="02020603050405020304" pitchFamily="18" charset="0"/>
                <a:cs typeface="Times New Roman" panose="02020603050405020304" pitchFamily="18" charset="0"/>
              </a:rPr>
              <a:t>XML SCHEMAS</a:t>
            </a:r>
          </a:p>
        </p:txBody>
      </p:sp>
      <p:sp>
        <p:nvSpPr>
          <p:cNvPr id="4" name="TextBox 3">
            <a:extLst>
              <a:ext uri="{FF2B5EF4-FFF2-40B4-BE49-F238E27FC236}">
                <a16:creationId xmlns:a16="http://schemas.microsoft.com/office/drawing/2014/main" id="{F70D4870-605F-3938-28F1-48089CBD3B1F}"/>
              </a:ext>
            </a:extLst>
          </p:cNvPr>
          <p:cNvSpPr txBox="1"/>
          <p:nvPr/>
        </p:nvSpPr>
        <p:spPr>
          <a:xfrm>
            <a:off x="377574" y="2836319"/>
            <a:ext cx="8612313" cy="2862322"/>
          </a:xfrm>
          <a:prstGeom prst="rect">
            <a:avLst/>
          </a:prstGeom>
          <a:noFill/>
        </p:spPr>
        <p:txBody>
          <a:bodyPr wrap="square">
            <a:spAutoFit/>
          </a:bodyPr>
          <a:lstStyle/>
          <a:p>
            <a:r>
              <a:rPr lang="en-IN" sz="1800" dirty="0"/>
              <a:t>The target namespace is specified by </a:t>
            </a:r>
            <a:r>
              <a:rPr lang="en-IN" sz="1800" dirty="0" err="1"/>
              <a:t>assigining</a:t>
            </a:r>
            <a:r>
              <a:rPr lang="en-IN" sz="1800" dirty="0"/>
              <a:t> a name space to the target</a:t>
            </a:r>
          </a:p>
          <a:p>
            <a:r>
              <a:rPr lang="en-IN" sz="1800" dirty="0"/>
              <a:t>namespace attribute as the following:</a:t>
            </a:r>
          </a:p>
          <a:p>
            <a:r>
              <a:rPr lang="en-IN" sz="1800" dirty="0" err="1"/>
              <a:t>targetNamespace</a:t>
            </a:r>
            <a:r>
              <a:rPr lang="en-IN" sz="1800" dirty="0"/>
              <a:t> = http://cs.uccs.edu/planeSchema</a:t>
            </a:r>
          </a:p>
          <a:p>
            <a:r>
              <a:rPr lang="en-IN" sz="1800" dirty="0"/>
              <a:t>Every top-level element places its name in the target namespace If we want to include nested elements(</a:t>
            </a:r>
            <a:r>
              <a:rPr lang="en-IN" sz="1800" dirty="0" err="1"/>
              <a:t>ie</a:t>
            </a:r>
            <a:r>
              <a:rPr lang="en-IN" sz="1800" dirty="0"/>
              <a:t> if the names of the elements and attributes that are not defined directly in the schema element), we must set the</a:t>
            </a:r>
          </a:p>
          <a:p>
            <a:r>
              <a:rPr lang="en-IN" sz="1800" dirty="0" err="1"/>
              <a:t>elementFormDefault</a:t>
            </a:r>
            <a:r>
              <a:rPr lang="en-IN" sz="1800" dirty="0"/>
              <a:t> attribute to qualified.</a:t>
            </a:r>
          </a:p>
          <a:p>
            <a:r>
              <a:rPr lang="en-IN" sz="1800" dirty="0" err="1"/>
              <a:t>elementFormDefault</a:t>
            </a:r>
            <a:r>
              <a:rPr lang="en-IN" sz="1800" dirty="0"/>
              <a:t> = “qualified”</a:t>
            </a:r>
          </a:p>
          <a:p>
            <a:r>
              <a:rPr lang="en-IN" sz="1800" dirty="0"/>
              <a:t>The default namespace which is source of the </a:t>
            </a:r>
            <a:r>
              <a:rPr lang="en-IN" sz="1800" dirty="0" err="1"/>
              <a:t>unprefixed</a:t>
            </a:r>
            <a:r>
              <a:rPr lang="en-IN" sz="1800" dirty="0"/>
              <a:t> names in the schema is given with another </a:t>
            </a:r>
            <a:r>
              <a:rPr lang="en-IN" sz="1800" dirty="0" err="1"/>
              <a:t>xmlns</a:t>
            </a:r>
            <a:r>
              <a:rPr lang="en-IN" sz="1800" dirty="0"/>
              <a:t> specification without the prefix.</a:t>
            </a:r>
          </a:p>
        </p:txBody>
      </p:sp>
    </p:spTree>
    <p:extLst>
      <p:ext uri="{BB962C8B-B14F-4D97-AF65-F5344CB8AC3E}">
        <p14:creationId xmlns:p14="http://schemas.microsoft.com/office/powerpoint/2010/main" val="95681031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Box 4">
            <a:extLst>
              <a:ext uri="{FF2B5EF4-FFF2-40B4-BE49-F238E27FC236}">
                <a16:creationId xmlns:a16="http://schemas.microsoft.com/office/drawing/2014/main" id="{B5DC52EB-7E43-D90A-9380-FC8787D6B13D}"/>
              </a:ext>
            </a:extLst>
          </p:cNvPr>
          <p:cNvSpPr txBox="1"/>
          <p:nvPr/>
        </p:nvSpPr>
        <p:spPr>
          <a:xfrm>
            <a:off x="299576" y="1688628"/>
            <a:ext cx="4659330" cy="400110"/>
          </a:xfrm>
          <a:prstGeom prst="rect">
            <a:avLst/>
          </a:prstGeom>
          <a:noFill/>
        </p:spPr>
        <p:txBody>
          <a:bodyPr wrap="square">
            <a:spAutoFit/>
          </a:bodyPr>
          <a:lstStyle/>
          <a:p>
            <a:r>
              <a:rPr lang="en-US" sz="2000" b="1" dirty="0">
                <a:solidFill>
                  <a:srgbClr val="000000"/>
                </a:solidFill>
                <a:effectLst/>
                <a:latin typeface="Arial" panose="020B0604020202020204" pitchFamily="34" charset="0"/>
                <a:ea typeface="Trebuchet MS" panose="020B0603020202020204" pitchFamily="34" charset="0"/>
              </a:rPr>
              <a:t>Representing Web Data</a:t>
            </a:r>
            <a:endParaRPr lang="en-IN" sz="2000" dirty="0"/>
          </a:p>
        </p:txBody>
      </p:sp>
      <p:sp>
        <p:nvSpPr>
          <p:cNvPr id="7" name="TextBox 6">
            <a:extLst>
              <a:ext uri="{FF2B5EF4-FFF2-40B4-BE49-F238E27FC236}">
                <a16:creationId xmlns:a16="http://schemas.microsoft.com/office/drawing/2014/main" id="{7B7EAA61-D6C6-09D5-5914-93531FCB2542}"/>
              </a:ext>
            </a:extLst>
          </p:cNvPr>
          <p:cNvSpPr txBox="1"/>
          <p:nvPr/>
        </p:nvSpPr>
        <p:spPr>
          <a:xfrm>
            <a:off x="299576" y="2143780"/>
            <a:ext cx="8433458" cy="400110"/>
          </a:xfrm>
          <a:prstGeom prst="rect">
            <a:avLst/>
          </a:prstGeom>
          <a:noFill/>
        </p:spPr>
        <p:txBody>
          <a:bodyPr wrap="square">
            <a:spAutoFit/>
          </a:bodyPr>
          <a:lstStyle/>
          <a:p>
            <a:pPr algn="just"/>
            <a:r>
              <a:rPr lang="en-IN" sz="2000" b="1" dirty="0">
                <a:latin typeface="Times New Roman" panose="02020603050405020304" pitchFamily="18" charset="0"/>
                <a:cs typeface="Times New Roman" panose="02020603050405020304" pitchFamily="18" charset="0"/>
              </a:rPr>
              <a:t>XML SCHEMAS</a:t>
            </a:r>
          </a:p>
        </p:txBody>
      </p:sp>
      <p:sp>
        <p:nvSpPr>
          <p:cNvPr id="9" name="TextBox 8">
            <a:extLst>
              <a:ext uri="{FF2B5EF4-FFF2-40B4-BE49-F238E27FC236}">
                <a16:creationId xmlns:a16="http://schemas.microsoft.com/office/drawing/2014/main" id="{CB5C4DB0-57B5-3797-4604-1C672BBC1960}"/>
              </a:ext>
            </a:extLst>
          </p:cNvPr>
          <p:cNvSpPr txBox="1"/>
          <p:nvPr/>
        </p:nvSpPr>
        <p:spPr>
          <a:xfrm>
            <a:off x="410966" y="2540940"/>
            <a:ext cx="7650394" cy="646331"/>
          </a:xfrm>
          <a:prstGeom prst="rect">
            <a:avLst/>
          </a:prstGeom>
          <a:noFill/>
        </p:spPr>
        <p:txBody>
          <a:bodyPr wrap="square">
            <a:spAutoFit/>
          </a:bodyPr>
          <a:lstStyle/>
          <a:p>
            <a:r>
              <a:rPr lang="en-IN" sz="1800" dirty="0" err="1"/>
              <a:t>xmlns</a:t>
            </a:r>
            <a:r>
              <a:rPr lang="en-IN" sz="1800" dirty="0"/>
              <a:t> = "http://cs.uccs.edu/</a:t>
            </a:r>
            <a:r>
              <a:rPr lang="en-IN" sz="1800" dirty="0" err="1"/>
              <a:t>planeSchema</a:t>
            </a:r>
            <a:r>
              <a:rPr lang="en-IN" sz="1800" dirty="0"/>
              <a:t> “</a:t>
            </a:r>
          </a:p>
          <a:p>
            <a:r>
              <a:rPr lang="en-IN" sz="1800" dirty="0"/>
              <a:t>A complete example of opening tag for a schema element:</a:t>
            </a:r>
          </a:p>
        </p:txBody>
      </p:sp>
      <p:sp>
        <p:nvSpPr>
          <p:cNvPr id="11" name="TextBox 10">
            <a:extLst>
              <a:ext uri="{FF2B5EF4-FFF2-40B4-BE49-F238E27FC236}">
                <a16:creationId xmlns:a16="http://schemas.microsoft.com/office/drawing/2014/main" id="{D7792A68-A1A3-AD62-6049-ADDD79030E58}"/>
              </a:ext>
            </a:extLst>
          </p:cNvPr>
          <p:cNvSpPr txBox="1"/>
          <p:nvPr/>
        </p:nvSpPr>
        <p:spPr>
          <a:xfrm>
            <a:off x="410965" y="3187271"/>
            <a:ext cx="8433457" cy="2862322"/>
          </a:xfrm>
          <a:prstGeom prst="rect">
            <a:avLst/>
          </a:prstGeom>
          <a:noFill/>
        </p:spPr>
        <p:txBody>
          <a:bodyPr wrap="square">
            <a:spAutoFit/>
          </a:bodyPr>
          <a:lstStyle/>
          <a:p>
            <a:r>
              <a:rPr lang="en-IN" sz="1800" b="1" dirty="0"/>
              <a:t>&lt;</a:t>
            </a:r>
            <a:r>
              <a:rPr lang="en-IN" sz="1800" b="1" dirty="0" err="1"/>
              <a:t>xsd:schema</a:t>
            </a:r>
            <a:endParaRPr lang="en-IN" sz="1800" b="1" dirty="0"/>
          </a:p>
          <a:p>
            <a:r>
              <a:rPr lang="en-IN" sz="1800" dirty="0"/>
              <a:t>&lt;!-- Namespace for the schema itself --&gt;</a:t>
            </a:r>
          </a:p>
          <a:p>
            <a:r>
              <a:rPr lang="en-IN" sz="1800" b="1" dirty="0" err="1"/>
              <a:t>xmlns:xsd</a:t>
            </a:r>
            <a:r>
              <a:rPr lang="en-IN" sz="1800" b="1" dirty="0"/>
              <a:t> = http://www.w3.org/2001/XMLSchema </a:t>
            </a:r>
            <a:r>
              <a:rPr lang="en-IN" sz="1800" dirty="0"/>
              <a:t>&lt;!-- Namespace where</a:t>
            </a:r>
          </a:p>
          <a:p>
            <a:r>
              <a:rPr lang="en-IN" sz="1800" dirty="0"/>
              <a:t>elements defined here will be placed --&gt;</a:t>
            </a:r>
          </a:p>
          <a:p>
            <a:r>
              <a:rPr lang="en-IN" sz="1800" b="1" dirty="0" err="1"/>
              <a:t>targetNamespace</a:t>
            </a:r>
            <a:r>
              <a:rPr lang="en-IN" sz="1800" b="1" dirty="0"/>
              <a:t> = http://cs.uccs.edu/planeSchema</a:t>
            </a:r>
          </a:p>
          <a:p>
            <a:r>
              <a:rPr lang="en-IN" sz="1800" dirty="0"/>
              <a:t>&lt;!-- Default namespace for this document --&gt;</a:t>
            </a:r>
          </a:p>
          <a:p>
            <a:r>
              <a:rPr lang="en-IN" sz="1800" b="1" dirty="0" err="1"/>
              <a:t>xmlns</a:t>
            </a:r>
            <a:r>
              <a:rPr lang="en-IN" sz="1800" b="1" dirty="0"/>
              <a:t> = http://cs.uccs.edu/planeSchema.</a:t>
            </a:r>
          </a:p>
          <a:p>
            <a:r>
              <a:rPr lang="en-IN" sz="1800" dirty="0"/>
              <a:t>&lt;!-- Specify non-top-level elements to be in the target namespace--&gt;</a:t>
            </a:r>
          </a:p>
          <a:p>
            <a:r>
              <a:rPr lang="en-IN" sz="1800" b="1" dirty="0" err="1"/>
              <a:t>elementFormDefault</a:t>
            </a:r>
            <a:r>
              <a:rPr lang="en-IN" sz="1800" b="1" dirty="0"/>
              <a:t> = "qualified” &gt;</a:t>
            </a:r>
          </a:p>
          <a:p>
            <a:endParaRPr lang="en-IN" sz="1800" dirty="0"/>
          </a:p>
        </p:txBody>
      </p:sp>
    </p:spTree>
    <p:extLst>
      <p:ext uri="{BB962C8B-B14F-4D97-AF65-F5344CB8AC3E}">
        <p14:creationId xmlns:p14="http://schemas.microsoft.com/office/powerpoint/2010/main" val="7462974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Box 4">
            <a:extLst>
              <a:ext uri="{FF2B5EF4-FFF2-40B4-BE49-F238E27FC236}">
                <a16:creationId xmlns:a16="http://schemas.microsoft.com/office/drawing/2014/main" id="{B5DC52EB-7E43-D90A-9380-FC8787D6B13D}"/>
              </a:ext>
            </a:extLst>
          </p:cNvPr>
          <p:cNvSpPr txBox="1"/>
          <p:nvPr/>
        </p:nvSpPr>
        <p:spPr>
          <a:xfrm>
            <a:off x="299576" y="1688628"/>
            <a:ext cx="4659330" cy="400110"/>
          </a:xfrm>
          <a:prstGeom prst="rect">
            <a:avLst/>
          </a:prstGeom>
          <a:noFill/>
        </p:spPr>
        <p:txBody>
          <a:bodyPr wrap="square">
            <a:spAutoFit/>
          </a:bodyPr>
          <a:lstStyle/>
          <a:p>
            <a:r>
              <a:rPr lang="en-US" sz="2000" b="1" dirty="0">
                <a:solidFill>
                  <a:srgbClr val="000000"/>
                </a:solidFill>
                <a:effectLst/>
                <a:latin typeface="Arial" panose="020B0604020202020204" pitchFamily="34" charset="0"/>
                <a:ea typeface="Trebuchet MS" panose="020B0603020202020204" pitchFamily="34" charset="0"/>
              </a:rPr>
              <a:t>Representing Web Data</a:t>
            </a:r>
            <a:endParaRPr lang="en-IN" sz="2000" dirty="0"/>
          </a:p>
        </p:txBody>
      </p:sp>
      <p:sp>
        <p:nvSpPr>
          <p:cNvPr id="7" name="TextBox 6">
            <a:extLst>
              <a:ext uri="{FF2B5EF4-FFF2-40B4-BE49-F238E27FC236}">
                <a16:creationId xmlns:a16="http://schemas.microsoft.com/office/drawing/2014/main" id="{7B7EAA61-D6C6-09D5-5914-93531FCB2542}"/>
              </a:ext>
            </a:extLst>
          </p:cNvPr>
          <p:cNvSpPr txBox="1"/>
          <p:nvPr/>
        </p:nvSpPr>
        <p:spPr>
          <a:xfrm>
            <a:off x="299576" y="2143780"/>
            <a:ext cx="8433458" cy="400110"/>
          </a:xfrm>
          <a:prstGeom prst="rect">
            <a:avLst/>
          </a:prstGeom>
          <a:noFill/>
        </p:spPr>
        <p:txBody>
          <a:bodyPr wrap="square">
            <a:spAutoFit/>
          </a:bodyPr>
          <a:lstStyle/>
          <a:p>
            <a:pPr algn="just"/>
            <a:r>
              <a:rPr lang="en-IN" sz="2000" b="1" dirty="0">
                <a:latin typeface="Times New Roman" panose="02020603050405020304" pitchFamily="18" charset="0"/>
                <a:cs typeface="Times New Roman" panose="02020603050405020304" pitchFamily="18" charset="0"/>
              </a:rPr>
              <a:t>XML SCHEMAS</a:t>
            </a:r>
          </a:p>
        </p:txBody>
      </p:sp>
      <p:sp>
        <p:nvSpPr>
          <p:cNvPr id="4" name="TextBox 3">
            <a:extLst>
              <a:ext uri="{FF2B5EF4-FFF2-40B4-BE49-F238E27FC236}">
                <a16:creationId xmlns:a16="http://schemas.microsoft.com/office/drawing/2014/main" id="{1CD4D5CB-45B9-19D1-18CA-B175AD61ACA7}"/>
              </a:ext>
            </a:extLst>
          </p:cNvPr>
          <p:cNvSpPr txBox="1"/>
          <p:nvPr/>
        </p:nvSpPr>
        <p:spPr>
          <a:xfrm>
            <a:off x="299575" y="2584102"/>
            <a:ext cx="8505377" cy="1938992"/>
          </a:xfrm>
          <a:prstGeom prst="rect">
            <a:avLst/>
          </a:prstGeom>
          <a:noFill/>
        </p:spPr>
        <p:txBody>
          <a:bodyPr wrap="square">
            <a:spAutoFit/>
          </a:bodyPr>
          <a:lstStyle/>
          <a:p>
            <a:pPr algn="just"/>
            <a:r>
              <a:rPr lang="en-IN" sz="2000" dirty="0"/>
              <a:t>One alternative to the preceding opening tag would be to  make the </a:t>
            </a:r>
            <a:r>
              <a:rPr lang="en-IN" sz="2000" dirty="0" err="1"/>
              <a:t>XMLSchema</a:t>
            </a:r>
            <a:r>
              <a:rPr lang="en-IN" sz="2000" dirty="0"/>
              <a:t> names the default so that they do not need to be prefixed in the schema. </a:t>
            </a:r>
          </a:p>
          <a:p>
            <a:pPr algn="just"/>
            <a:endParaRPr lang="en-IN" sz="2000" dirty="0"/>
          </a:p>
          <a:p>
            <a:pPr algn="just"/>
            <a:r>
              <a:rPr lang="en-IN" sz="2000" dirty="0"/>
              <a:t>Then the names in the target namespace would need to be prefixed. The following schema tag illustrates this approach:</a:t>
            </a:r>
          </a:p>
        </p:txBody>
      </p:sp>
      <p:pic>
        <p:nvPicPr>
          <p:cNvPr id="12" name="Picture 11">
            <a:extLst>
              <a:ext uri="{FF2B5EF4-FFF2-40B4-BE49-F238E27FC236}">
                <a16:creationId xmlns:a16="http://schemas.microsoft.com/office/drawing/2014/main" id="{D8AAEAA7-556A-2FD0-F00B-EF04D2B09810}"/>
              </a:ext>
            </a:extLst>
          </p:cNvPr>
          <p:cNvPicPr>
            <a:picLocks noChangeAspect="1"/>
          </p:cNvPicPr>
          <p:nvPr/>
        </p:nvPicPr>
        <p:blipFill>
          <a:blip r:embed="rId4"/>
          <a:stretch>
            <a:fillRect/>
          </a:stretch>
        </p:blipFill>
        <p:spPr>
          <a:xfrm>
            <a:off x="771196" y="4575211"/>
            <a:ext cx="7297513" cy="1693783"/>
          </a:xfrm>
          <a:prstGeom prst="rect">
            <a:avLst/>
          </a:prstGeom>
        </p:spPr>
      </p:pic>
    </p:spTree>
    <p:extLst>
      <p:ext uri="{BB962C8B-B14F-4D97-AF65-F5344CB8AC3E}">
        <p14:creationId xmlns:p14="http://schemas.microsoft.com/office/powerpoint/2010/main" val="301305059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Box 4">
            <a:extLst>
              <a:ext uri="{FF2B5EF4-FFF2-40B4-BE49-F238E27FC236}">
                <a16:creationId xmlns:a16="http://schemas.microsoft.com/office/drawing/2014/main" id="{B5DC52EB-7E43-D90A-9380-FC8787D6B13D}"/>
              </a:ext>
            </a:extLst>
          </p:cNvPr>
          <p:cNvSpPr txBox="1"/>
          <p:nvPr/>
        </p:nvSpPr>
        <p:spPr>
          <a:xfrm>
            <a:off x="299576" y="1688628"/>
            <a:ext cx="4659330" cy="400110"/>
          </a:xfrm>
          <a:prstGeom prst="rect">
            <a:avLst/>
          </a:prstGeom>
          <a:noFill/>
        </p:spPr>
        <p:txBody>
          <a:bodyPr wrap="square">
            <a:spAutoFit/>
          </a:bodyPr>
          <a:lstStyle/>
          <a:p>
            <a:r>
              <a:rPr lang="en-US" sz="2000" b="1" dirty="0">
                <a:solidFill>
                  <a:srgbClr val="000000"/>
                </a:solidFill>
                <a:effectLst/>
                <a:latin typeface="Arial" panose="020B0604020202020204" pitchFamily="34" charset="0"/>
                <a:ea typeface="Trebuchet MS" panose="020B0603020202020204" pitchFamily="34" charset="0"/>
              </a:rPr>
              <a:t>Representing Web Data</a:t>
            </a:r>
            <a:endParaRPr lang="en-IN" sz="2000" dirty="0"/>
          </a:p>
        </p:txBody>
      </p:sp>
      <p:sp>
        <p:nvSpPr>
          <p:cNvPr id="7" name="TextBox 6">
            <a:extLst>
              <a:ext uri="{FF2B5EF4-FFF2-40B4-BE49-F238E27FC236}">
                <a16:creationId xmlns:a16="http://schemas.microsoft.com/office/drawing/2014/main" id="{7B7EAA61-D6C6-09D5-5914-93531FCB2542}"/>
              </a:ext>
            </a:extLst>
          </p:cNvPr>
          <p:cNvSpPr txBox="1"/>
          <p:nvPr/>
        </p:nvSpPr>
        <p:spPr>
          <a:xfrm>
            <a:off x="299576" y="2143780"/>
            <a:ext cx="8433458" cy="400110"/>
          </a:xfrm>
          <a:prstGeom prst="rect">
            <a:avLst/>
          </a:prstGeom>
          <a:noFill/>
        </p:spPr>
        <p:txBody>
          <a:bodyPr wrap="square">
            <a:spAutoFit/>
          </a:bodyPr>
          <a:lstStyle/>
          <a:p>
            <a:pPr algn="just"/>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Document Object Model (DOM)</a:t>
            </a:r>
            <a:endParaRPr lang="en-IN" sz="2000" b="1"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2F9DC7B0-17A2-81E5-39B7-5DF7F4FE9540}"/>
              </a:ext>
            </a:extLst>
          </p:cNvPr>
          <p:cNvSpPr>
            <a:spLocks noChangeArrowheads="1"/>
          </p:cNvSpPr>
          <p:nvPr/>
        </p:nvSpPr>
        <p:spPr bwMode="auto">
          <a:xfrm>
            <a:off x="220807" y="2552860"/>
            <a:ext cx="859099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Document Object Model (DOM) is a platform- and language-independent standard object model for representing HTML and XML formats.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It defines the logical structure of documents and how they are accessed and manipulated.</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DOM represents an XML document as a tree of nodes, where a DOM document is an instance of org.w3c.dom.Document.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Each node in a DOM document is an instance of some subclass of the Node class org.w3c.dom.Node. Node subclasses include Element, Text, and Comment.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Node properties include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nodeName</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nodeType</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nodeValue</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childNodes</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firstChild</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and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lastChild</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Node interface provides methods that let you determine whether a node has children, its type, and its value. You can use these methods to iterate over, manipulate, and display a DOM document and its nodes.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690978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Box 4">
            <a:extLst>
              <a:ext uri="{FF2B5EF4-FFF2-40B4-BE49-F238E27FC236}">
                <a16:creationId xmlns:a16="http://schemas.microsoft.com/office/drawing/2014/main" id="{B5DC52EB-7E43-D90A-9380-FC8787D6B13D}"/>
              </a:ext>
            </a:extLst>
          </p:cNvPr>
          <p:cNvSpPr txBox="1"/>
          <p:nvPr/>
        </p:nvSpPr>
        <p:spPr>
          <a:xfrm>
            <a:off x="299576" y="1688628"/>
            <a:ext cx="4659330" cy="400110"/>
          </a:xfrm>
          <a:prstGeom prst="rect">
            <a:avLst/>
          </a:prstGeom>
          <a:noFill/>
        </p:spPr>
        <p:txBody>
          <a:bodyPr wrap="square">
            <a:spAutoFit/>
          </a:bodyPr>
          <a:lstStyle/>
          <a:p>
            <a:r>
              <a:rPr lang="en-US" sz="2000" b="1" dirty="0">
                <a:solidFill>
                  <a:srgbClr val="000000"/>
                </a:solidFill>
                <a:effectLst/>
                <a:latin typeface="Arial" panose="020B0604020202020204" pitchFamily="34" charset="0"/>
                <a:ea typeface="Trebuchet MS" panose="020B0603020202020204" pitchFamily="34" charset="0"/>
              </a:rPr>
              <a:t>Representing Web Data</a:t>
            </a:r>
            <a:endParaRPr lang="en-IN" sz="2000" dirty="0"/>
          </a:p>
        </p:txBody>
      </p:sp>
      <p:sp>
        <p:nvSpPr>
          <p:cNvPr id="9" name="TextBox 8">
            <a:extLst>
              <a:ext uri="{FF2B5EF4-FFF2-40B4-BE49-F238E27FC236}">
                <a16:creationId xmlns:a16="http://schemas.microsoft.com/office/drawing/2014/main" id="{881FB705-7450-57E7-5367-52AA00FFFC0D}"/>
              </a:ext>
            </a:extLst>
          </p:cNvPr>
          <p:cNvSpPr txBox="1"/>
          <p:nvPr/>
        </p:nvSpPr>
        <p:spPr>
          <a:xfrm>
            <a:off x="299576" y="2185509"/>
            <a:ext cx="5834096" cy="369332"/>
          </a:xfrm>
          <a:prstGeom prst="rect">
            <a:avLst/>
          </a:prstGeom>
          <a:noFill/>
        </p:spPr>
        <p:txBody>
          <a:bodyPr wrap="square">
            <a:spAutoFit/>
          </a:bodyPr>
          <a:lstStyle/>
          <a:p>
            <a:r>
              <a:rPr lang="en-IN" sz="1800" b="1" dirty="0"/>
              <a:t>EXTENSIBLE STYLE SHEET LANGUAGE (XSL)</a:t>
            </a:r>
          </a:p>
        </p:txBody>
      </p:sp>
      <p:sp>
        <p:nvSpPr>
          <p:cNvPr id="11" name="TextBox 10">
            <a:extLst>
              <a:ext uri="{FF2B5EF4-FFF2-40B4-BE49-F238E27FC236}">
                <a16:creationId xmlns:a16="http://schemas.microsoft.com/office/drawing/2014/main" id="{BA82B86C-B644-ED12-F70E-1CC5423B0310}"/>
              </a:ext>
            </a:extLst>
          </p:cNvPr>
          <p:cNvSpPr txBox="1"/>
          <p:nvPr/>
        </p:nvSpPr>
        <p:spPr>
          <a:xfrm>
            <a:off x="299575" y="2810497"/>
            <a:ext cx="7940299" cy="2246769"/>
          </a:xfrm>
          <a:prstGeom prst="rect">
            <a:avLst/>
          </a:prstGeom>
          <a:noFill/>
        </p:spPr>
        <p:txBody>
          <a:bodyPr wrap="square">
            <a:spAutoFit/>
          </a:bodyPr>
          <a:lstStyle/>
          <a:p>
            <a:pPr algn="l"/>
            <a:r>
              <a:rPr lang="en-US" sz="2000" b="0" i="0" dirty="0">
                <a:solidFill>
                  <a:srgbClr val="000000"/>
                </a:solidFill>
                <a:effectLst/>
                <a:latin typeface="Times New Roman" panose="02020603050405020304" pitchFamily="18" charset="0"/>
              </a:rPr>
              <a:t>XSL is a language for expressing stylesheets</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rPr>
              <a:t>support for browsing, printing, and aural rendering</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rPr>
              <a:t>formatting highly structured documents (XML)</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rPr>
              <a:t>performing complex publishing tasks: tables of contents, indexes, reports,...</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rPr>
              <a:t>addressing accessibility and internationalization issues</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rPr>
              <a:t>written in XM</a:t>
            </a:r>
          </a:p>
        </p:txBody>
      </p:sp>
    </p:spTree>
    <p:extLst>
      <p:ext uri="{BB962C8B-B14F-4D97-AF65-F5344CB8AC3E}">
        <p14:creationId xmlns:p14="http://schemas.microsoft.com/office/powerpoint/2010/main" val="119753855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Box 4">
            <a:extLst>
              <a:ext uri="{FF2B5EF4-FFF2-40B4-BE49-F238E27FC236}">
                <a16:creationId xmlns:a16="http://schemas.microsoft.com/office/drawing/2014/main" id="{B5DC52EB-7E43-D90A-9380-FC8787D6B13D}"/>
              </a:ext>
            </a:extLst>
          </p:cNvPr>
          <p:cNvSpPr txBox="1"/>
          <p:nvPr/>
        </p:nvSpPr>
        <p:spPr>
          <a:xfrm>
            <a:off x="299576" y="1688628"/>
            <a:ext cx="4659330" cy="400110"/>
          </a:xfrm>
          <a:prstGeom prst="rect">
            <a:avLst/>
          </a:prstGeom>
          <a:noFill/>
        </p:spPr>
        <p:txBody>
          <a:bodyPr wrap="square">
            <a:spAutoFit/>
          </a:bodyPr>
          <a:lstStyle/>
          <a:p>
            <a:r>
              <a:rPr lang="en-US" sz="2000" b="1" dirty="0">
                <a:solidFill>
                  <a:srgbClr val="000000"/>
                </a:solidFill>
                <a:effectLst/>
                <a:latin typeface="Arial" panose="020B0604020202020204" pitchFamily="34" charset="0"/>
                <a:ea typeface="Trebuchet MS" panose="020B0603020202020204" pitchFamily="34" charset="0"/>
              </a:rPr>
              <a:t>Representing Web Data</a:t>
            </a:r>
            <a:endParaRPr lang="en-IN" sz="2000" dirty="0"/>
          </a:p>
        </p:txBody>
      </p:sp>
      <p:sp>
        <p:nvSpPr>
          <p:cNvPr id="4" name="TextBox 3">
            <a:extLst>
              <a:ext uri="{FF2B5EF4-FFF2-40B4-BE49-F238E27FC236}">
                <a16:creationId xmlns:a16="http://schemas.microsoft.com/office/drawing/2014/main" id="{F817EE6C-787A-D621-0369-00ED71571027}"/>
              </a:ext>
            </a:extLst>
          </p:cNvPr>
          <p:cNvSpPr txBox="1"/>
          <p:nvPr/>
        </p:nvSpPr>
        <p:spPr>
          <a:xfrm>
            <a:off x="299575" y="2123994"/>
            <a:ext cx="8536199" cy="4247317"/>
          </a:xfrm>
          <a:prstGeom prst="rect">
            <a:avLst/>
          </a:prstGeom>
          <a:noFill/>
        </p:spPr>
        <p:txBody>
          <a:bodyPr wrap="square">
            <a:spAutoFit/>
          </a:bodyPr>
          <a:lstStyle/>
          <a:p>
            <a:pPr algn="just"/>
            <a:r>
              <a:rPr lang="en-IN" sz="1800" dirty="0"/>
              <a:t>Overview of </a:t>
            </a:r>
            <a:r>
              <a:rPr lang="fr-FR" sz="1800" b="0" i="0" dirty="0">
                <a:solidFill>
                  <a:srgbClr val="040C28"/>
                </a:solidFill>
                <a:effectLst/>
                <a:highlight>
                  <a:srgbClr val="D3E3FD"/>
                </a:highlight>
                <a:latin typeface="Google Sans"/>
              </a:rPr>
              <a:t>Extensible </a:t>
            </a:r>
            <a:r>
              <a:rPr lang="fr-FR" sz="1800" b="0" i="0" dirty="0" err="1">
                <a:solidFill>
                  <a:srgbClr val="040C28"/>
                </a:solidFill>
                <a:effectLst/>
                <a:highlight>
                  <a:srgbClr val="D3E3FD"/>
                </a:highlight>
                <a:latin typeface="Google Sans"/>
              </a:rPr>
              <a:t>Stylesheet</a:t>
            </a:r>
            <a:r>
              <a:rPr lang="fr-FR" sz="1800" b="0" i="0" dirty="0">
                <a:solidFill>
                  <a:srgbClr val="040C28"/>
                </a:solidFill>
                <a:effectLst/>
                <a:highlight>
                  <a:srgbClr val="D3E3FD"/>
                </a:highlight>
                <a:latin typeface="Google Sans"/>
              </a:rPr>
              <a:t> </a:t>
            </a:r>
            <a:r>
              <a:rPr lang="fr-FR" sz="1800" b="0" i="0" dirty="0" err="1">
                <a:solidFill>
                  <a:srgbClr val="040C28"/>
                </a:solidFill>
                <a:effectLst/>
                <a:highlight>
                  <a:srgbClr val="D3E3FD"/>
                </a:highlight>
                <a:latin typeface="Google Sans"/>
              </a:rPr>
              <a:t>Language</a:t>
            </a:r>
            <a:r>
              <a:rPr lang="fr-FR" sz="1800" b="0" i="0" dirty="0">
                <a:solidFill>
                  <a:srgbClr val="040C28"/>
                </a:solidFill>
                <a:effectLst/>
                <a:highlight>
                  <a:srgbClr val="D3E3FD"/>
                </a:highlight>
                <a:latin typeface="Google Sans"/>
              </a:rPr>
              <a:t> Transformations</a:t>
            </a:r>
            <a:r>
              <a:rPr lang="fr-FR" sz="1800" b="0" i="0" dirty="0">
                <a:solidFill>
                  <a:srgbClr val="1F1F1F"/>
                </a:solidFill>
                <a:effectLst/>
                <a:highlight>
                  <a:srgbClr val="FFFFFF"/>
                </a:highlight>
                <a:latin typeface="Google Sans"/>
              </a:rPr>
              <a:t> (XSLT)</a:t>
            </a:r>
            <a:endParaRPr lang="en-IN" sz="1800" dirty="0"/>
          </a:p>
          <a:p>
            <a:pPr algn="just"/>
            <a:r>
              <a:rPr lang="en-IN" sz="1800" dirty="0"/>
              <a:t>XSLT processors take both an XML document and an XSLT document as input. The XSLT document is the program to be executed; the XML document is the input data to the program. </a:t>
            </a:r>
          </a:p>
          <a:p>
            <a:pPr algn="just"/>
            <a:endParaRPr lang="en-IN" sz="1800" dirty="0"/>
          </a:p>
          <a:p>
            <a:pPr algn="just"/>
            <a:r>
              <a:rPr lang="en-IN" sz="1800" dirty="0"/>
              <a:t>Parts of the XML document are selected, possibly modified, and merged with parts of the XSLT document to form a new document, which is sometimes called an XSL document. Note that the XSL document is also an XML document, which could be again the input to an XSLT processor. </a:t>
            </a:r>
          </a:p>
          <a:p>
            <a:pPr algn="just"/>
            <a:endParaRPr lang="en-IN" sz="1800" dirty="0"/>
          </a:p>
          <a:p>
            <a:pPr algn="just"/>
            <a:r>
              <a:rPr lang="en-IN" sz="1800" dirty="0"/>
              <a:t>The output document can be stored for future use by applications, or it may be immediately displayed by an application, often a browser.</a:t>
            </a:r>
          </a:p>
          <a:p>
            <a:pPr algn="just"/>
            <a:endParaRPr lang="en-IN" sz="1800" dirty="0"/>
          </a:p>
          <a:p>
            <a:pPr algn="just"/>
            <a:r>
              <a:rPr lang="en-IN" sz="1800" dirty="0"/>
              <a:t>Neither the XSLT document nor the input XML document is changed by the XSLT processor.</a:t>
            </a:r>
          </a:p>
        </p:txBody>
      </p:sp>
    </p:spTree>
    <p:extLst>
      <p:ext uri="{BB962C8B-B14F-4D97-AF65-F5344CB8AC3E}">
        <p14:creationId xmlns:p14="http://schemas.microsoft.com/office/powerpoint/2010/main" val="158943188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Box 4">
            <a:extLst>
              <a:ext uri="{FF2B5EF4-FFF2-40B4-BE49-F238E27FC236}">
                <a16:creationId xmlns:a16="http://schemas.microsoft.com/office/drawing/2014/main" id="{B5DC52EB-7E43-D90A-9380-FC8787D6B13D}"/>
              </a:ext>
            </a:extLst>
          </p:cNvPr>
          <p:cNvSpPr txBox="1"/>
          <p:nvPr/>
        </p:nvSpPr>
        <p:spPr>
          <a:xfrm>
            <a:off x="299576" y="1688628"/>
            <a:ext cx="4659330" cy="400110"/>
          </a:xfrm>
          <a:prstGeom prst="rect">
            <a:avLst/>
          </a:prstGeom>
          <a:noFill/>
        </p:spPr>
        <p:txBody>
          <a:bodyPr wrap="square">
            <a:spAutoFit/>
          </a:bodyPr>
          <a:lstStyle/>
          <a:p>
            <a:r>
              <a:rPr lang="en-US" sz="2000" b="1" dirty="0">
                <a:solidFill>
                  <a:srgbClr val="000000"/>
                </a:solidFill>
                <a:effectLst/>
                <a:latin typeface="Arial" panose="020B0604020202020204" pitchFamily="34" charset="0"/>
                <a:ea typeface="Trebuchet MS" panose="020B0603020202020204" pitchFamily="34" charset="0"/>
              </a:rPr>
              <a:t>Representing Web Data</a:t>
            </a:r>
            <a:endParaRPr lang="en-IN" sz="2000" dirty="0"/>
          </a:p>
        </p:txBody>
      </p:sp>
      <p:sp>
        <p:nvSpPr>
          <p:cNvPr id="7" name="TextBox 6">
            <a:extLst>
              <a:ext uri="{FF2B5EF4-FFF2-40B4-BE49-F238E27FC236}">
                <a16:creationId xmlns:a16="http://schemas.microsoft.com/office/drawing/2014/main" id="{918C6918-9729-4EBA-AAE2-ECD92AAE7793}"/>
              </a:ext>
            </a:extLst>
          </p:cNvPr>
          <p:cNvSpPr txBox="1"/>
          <p:nvPr/>
        </p:nvSpPr>
        <p:spPr>
          <a:xfrm>
            <a:off x="231981" y="2185509"/>
            <a:ext cx="8680037" cy="3416320"/>
          </a:xfrm>
          <a:prstGeom prst="rect">
            <a:avLst/>
          </a:prstGeom>
          <a:noFill/>
        </p:spPr>
        <p:txBody>
          <a:bodyPr wrap="square">
            <a:spAutoFit/>
          </a:bodyPr>
          <a:lstStyle/>
          <a:p>
            <a:pPr algn="just" fontAlgn="base"/>
            <a:r>
              <a:rPr lang="en-US" sz="1800" b="0" i="0" dirty="0">
                <a:solidFill>
                  <a:srgbClr val="161616"/>
                </a:solidFill>
                <a:effectLst/>
                <a:highlight>
                  <a:srgbClr val="FFFFFF"/>
                </a:highlight>
                <a:latin typeface="Times New Roman" panose="02020603050405020304" pitchFamily="18" charset="0"/>
                <a:cs typeface="Times New Roman" panose="02020603050405020304" pitchFamily="18" charset="0"/>
              </a:rPr>
              <a:t>The standard way to transform XML data into other formats is by Extensible Stylesheet Language Transformations (XSLT). You can use the built-in XSLTRANSFORM function to convert XML documents into HTML, plain text, or different XML schemas.</a:t>
            </a:r>
          </a:p>
          <a:p>
            <a:pPr algn="just" fontAlgn="base"/>
            <a:endParaRPr lang="en-US" sz="1800" b="0" i="0" dirty="0">
              <a:solidFill>
                <a:srgbClr val="161616"/>
              </a:solidFill>
              <a:effectLst/>
              <a:highlight>
                <a:srgbClr val="FFFFFF"/>
              </a:highligh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1800" b="0" i="0" dirty="0">
                <a:solidFill>
                  <a:srgbClr val="161616"/>
                </a:solidFill>
                <a:effectLst/>
                <a:highlight>
                  <a:srgbClr val="FFFFFF"/>
                </a:highlight>
                <a:latin typeface="Times New Roman" panose="02020603050405020304" pitchFamily="18" charset="0"/>
                <a:cs typeface="Times New Roman" panose="02020603050405020304" pitchFamily="18" charset="0"/>
              </a:rPr>
              <a:t>XSLT uses stylesheets to convert XML into other data formats. You can convert part or all of an XML document and select or rearrange the data using the XPath query language and the built-in functions of XSLT. </a:t>
            </a:r>
          </a:p>
          <a:p>
            <a:pPr algn="just" fontAlgn="base">
              <a:buFont typeface="Arial" panose="020B0604020202020204" pitchFamily="34" charset="0"/>
              <a:buChar char="•"/>
            </a:pPr>
            <a:endParaRPr lang="en-US" sz="1800" dirty="0">
              <a:solidFill>
                <a:srgbClr val="161616"/>
              </a:solidFill>
              <a:highlight>
                <a:srgbClr val="FFFFFF"/>
              </a:highligh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1800" b="0" i="0" dirty="0">
                <a:solidFill>
                  <a:srgbClr val="161616"/>
                </a:solidFill>
                <a:effectLst/>
                <a:highlight>
                  <a:srgbClr val="FFFFFF"/>
                </a:highlight>
                <a:latin typeface="Times New Roman" panose="02020603050405020304" pitchFamily="18" charset="0"/>
                <a:cs typeface="Times New Roman" panose="02020603050405020304" pitchFamily="18" charset="0"/>
              </a:rPr>
              <a:t>XSLT is commonly used to convert XML to HTML, but can also be used to transform XML documents that comply with one XML schema into documents that comply with another schema. </a:t>
            </a:r>
          </a:p>
          <a:p>
            <a:pPr algn="just" fontAlgn="base">
              <a:buFont typeface="Arial" panose="020B0604020202020204" pitchFamily="34" charset="0"/>
              <a:buChar char="•"/>
            </a:pPr>
            <a:endParaRPr lang="en-US" sz="1800" dirty="0">
              <a:solidFill>
                <a:srgbClr val="161616"/>
              </a:solidFill>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177485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Box 4">
            <a:extLst>
              <a:ext uri="{FF2B5EF4-FFF2-40B4-BE49-F238E27FC236}">
                <a16:creationId xmlns:a16="http://schemas.microsoft.com/office/drawing/2014/main" id="{B5DC52EB-7E43-D90A-9380-FC8787D6B13D}"/>
              </a:ext>
            </a:extLst>
          </p:cNvPr>
          <p:cNvSpPr txBox="1"/>
          <p:nvPr/>
        </p:nvSpPr>
        <p:spPr>
          <a:xfrm>
            <a:off x="299576" y="1688628"/>
            <a:ext cx="4659330" cy="400110"/>
          </a:xfrm>
          <a:prstGeom prst="rect">
            <a:avLst/>
          </a:prstGeom>
          <a:noFill/>
        </p:spPr>
        <p:txBody>
          <a:bodyPr wrap="square">
            <a:spAutoFit/>
          </a:bodyPr>
          <a:lstStyle/>
          <a:p>
            <a:r>
              <a:rPr lang="en-US" sz="2000" b="1" dirty="0">
                <a:solidFill>
                  <a:srgbClr val="000000"/>
                </a:solidFill>
                <a:effectLst/>
                <a:latin typeface="Arial" panose="020B0604020202020204" pitchFamily="34" charset="0"/>
                <a:ea typeface="Trebuchet MS" panose="020B0603020202020204" pitchFamily="34" charset="0"/>
              </a:rPr>
              <a:t>Representing Web Data</a:t>
            </a:r>
            <a:endParaRPr lang="en-IN" sz="2000" dirty="0"/>
          </a:p>
        </p:txBody>
      </p:sp>
      <p:sp>
        <p:nvSpPr>
          <p:cNvPr id="4" name="TextBox 3">
            <a:extLst>
              <a:ext uri="{FF2B5EF4-FFF2-40B4-BE49-F238E27FC236}">
                <a16:creationId xmlns:a16="http://schemas.microsoft.com/office/drawing/2014/main" id="{4A173ADA-F924-E616-DA0E-19D8F0766579}"/>
              </a:ext>
            </a:extLst>
          </p:cNvPr>
          <p:cNvSpPr txBox="1"/>
          <p:nvPr/>
        </p:nvSpPr>
        <p:spPr>
          <a:xfrm>
            <a:off x="299576" y="2251543"/>
            <a:ext cx="8340990" cy="2031325"/>
          </a:xfrm>
          <a:prstGeom prst="rect">
            <a:avLst/>
          </a:prstGeom>
          <a:noFill/>
        </p:spPr>
        <p:txBody>
          <a:bodyPr wrap="square">
            <a:spAutoFit/>
          </a:bodyPr>
          <a:lstStyle/>
          <a:p>
            <a:pPr algn="just" fontAlgn="base">
              <a:buFont typeface="Arial" panose="020B0604020202020204" pitchFamily="34" charset="0"/>
              <a:buChar char="•"/>
            </a:pPr>
            <a:r>
              <a:rPr lang="en-US" sz="1800" b="0" i="0" dirty="0">
                <a:solidFill>
                  <a:srgbClr val="161616"/>
                </a:solidFill>
                <a:effectLst/>
                <a:highlight>
                  <a:srgbClr val="FFFFFF"/>
                </a:highlight>
                <a:latin typeface="Times New Roman" panose="02020603050405020304" pitchFamily="18" charset="0"/>
                <a:cs typeface="Times New Roman" panose="02020603050405020304" pitchFamily="18" charset="0"/>
              </a:rPr>
              <a:t>XSLT can also be used to convert XML data into unrelated formats, like comma-delimited text or formatting languages such as </a:t>
            </a:r>
            <a:r>
              <a:rPr lang="en-US" sz="1800" b="0" i="0" dirty="0" err="1">
                <a:solidFill>
                  <a:srgbClr val="161616"/>
                </a:solidFill>
                <a:effectLst/>
                <a:highlight>
                  <a:srgbClr val="FFFFFF"/>
                </a:highlight>
                <a:latin typeface="Times New Roman" panose="02020603050405020304" pitchFamily="18" charset="0"/>
                <a:cs typeface="Times New Roman" panose="02020603050405020304" pitchFamily="18" charset="0"/>
              </a:rPr>
              <a:t>troff</a:t>
            </a:r>
            <a:r>
              <a:rPr lang="en-US" sz="1800" b="0" i="0" dirty="0">
                <a:solidFill>
                  <a:srgbClr val="161616"/>
                </a:solidFill>
                <a:effectLst/>
                <a:highlight>
                  <a:srgbClr val="FFFFFF"/>
                </a:highlight>
                <a:latin typeface="Times New Roman" panose="02020603050405020304" pitchFamily="18" charset="0"/>
                <a:cs typeface="Times New Roman" panose="02020603050405020304" pitchFamily="18" charset="0"/>
              </a:rPr>
              <a:t>. XSLT has two main areas of </a:t>
            </a:r>
            <a:r>
              <a:rPr lang="en-US" sz="1800" b="0" i="0" dirty="0" err="1">
                <a:solidFill>
                  <a:srgbClr val="161616"/>
                </a:solidFill>
                <a:effectLst/>
                <a:highlight>
                  <a:srgbClr val="FFFFFF"/>
                </a:highlight>
                <a:latin typeface="Times New Roman" panose="02020603050405020304" pitchFamily="18" charset="0"/>
                <a:cs typeface="Times New Roman" panose="02020603050405020304" pitchFamily="18" charset="0"/>
              </a:rPr>
              <a:t>applicability:Formatting</a:t>
            </a:r>
            <a:r>
              <a:rPr lang="en-US" sz="1800" b="0" i="0" dirty="0">
                <a:solidFill>
                  <a:srgbClr val="161616"/>
                </a:solidFill>
                <a:effectLst/>
                <a:highlight>
                  <a:srgbClr val="FFFFFF"/>
                </a:highlight>
                <a:latin typeface="Times New Roman" panose="02020603050405020304" pitchFamily="18" charset="0"/>
                <a:cs typeface="Times New Roman" panose="02020603050405020304" pitchFamily="18" charset="0"/>
              </a:rPr>
              <a:t> (conversion of XML into HTML or formatting languages such as FOP);</a:t>
            </a:r>
          </a:p>
          <a:p>
            <a:pPr algn="just" fontAlgn="base">
              <a:buFont typeface="Arial" panose="020B0604020202020204" pitchFamily="34" charset="0"/>
              <a:buChar char="•"/>
            </a:pPr>
            <a:endParaRPr lang="en-US" sz="1800" b="0" i="0" dirty="0">
              <a:solidFill>
                <a:srgbClr val="161616"/>
              </a:solidFill>
              <a:effectLst/>
              <a:highlight>
                <a:srgbClr val="FFFFFF"/>
              </a:highligh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1800" b="0" i="0" dirty="0">
                <a:solidFill>
                  <a:srgbClr val="161616"/>
                </a:solidFill>
                <a:effectLst/>
                <a:highlight>
                  <a:srgbClr val="FFFFFF"/>
                </a:highlight>
                <a:latin typeface="Times New Roman" panose="02020603050405020304" pitchFamily="18" charset="0"/>
                <a:cs typeface="Times New Roman" panose="02020603050405020304" pitchFamily="18" charset="0"/>
              </a:rPr>
              <a:t>Data exchange (querying, reorganizing and converting data from one XML schema to another, or into a data exchange format such as SOAP)</a:t>
            </a:r>
          </a:p>
        </p:txBody>
      </p:sp>
    </p:spTree>
    <p:extLst>
      <p:ext uri="{BB962C8B-B14F-4D97-AF65-F5344CB8AC3E}">
        <p14:creationId xmlns:p14="http://schemas.microsoft.com/office/powerpoint/2010/main" val="165280038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668"/>
        <p:cNvGrpSpPr/>
        <p:nvPr/>
      </p:nvGrpSpPr>
      <p:grpSpPr>
        <a:xfrm>
          <a:off x="0" y="0"/>
          <a:ext cx="0" cy="0"/>
          <a:chOff x="0" y="0"/>
          <a:chExt cx="0" cy="0"/>
        </a:xfrm>
      </p:grpSpPr>
      <p:sp>
        <p:nvSpPr>
          <p:cNvPr id="1669" name="Google Shape;1669;p14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pic>
        <p:nvPicPr>
          <p:cNvPr id="1670" name="Google Shape;1670;p146" descr="Image result for Thank you in red"/>
          <p:cNvPicPr preferRelativeResize="0"/>
          <p:nvPr/>
        </p:nvPicPr>
        <p:blipFill rotWithShape="1">
          <a:blip r:embed="rId3">
            <a:alphaModFix/>
          </a:blip>
          <a:srcRect/>
          <a:stretch/>
        </p:blipFill>
        <p:spPr>
          <a:xfrm>
            <a:off x="0" y="0"/>
            <a:ext cx="9144000" cy="685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1047210"/>
          </a:xfrm>
          <a:prstGeom prst="rect">
            <a:avLst/>
          </a:prstGeom>
          <a:noFill/>
        </p:spPr>
        <p:txBody>
          <a:bodyPr wrap="square">
            <a:spAutoFit/>
          </a:bodyPr>
          <a:lstStyle/>
          <a:p>
            <a:pPr algn="just">
              <a:lnSpc>
                <a:spcPct val="150000"/>
              </a:lnSpc>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50D2B039-3FA4-C575-9292-3F13DB493753}"/>
              </a:ext>
            </a:extLst>
          </p:cNvPr>
          <p:cNvSpPr txBox="1"/>
          <p:nvPr/>
        </p:nvSpPr>
        <p:spPr>
          <a:xfrm>
            <a:off x="387848" y="2000884"/>
            <a:ext cx="8119153" cy="430887"/>
          </a:xfrm>
          <a:prstGeom prst="rect">
            <a:avLst/>
          </a:prstGeom>
          <a:noFill/>
        </p:spPr>
        <p:txBody>
          <a:bodyPr wrap="square">
            <a:spAutoFit/>
          </a:bodyPr>
          <a:lstStyle/>
          <a:p>
            <a:pPr algn="l"/>
            <a:r>
              <a:rPr lang="en-US" sz="2200" b="1" i="0" dirty="0">
                <a:solidFill>
                  <a:srgbClr val="2F1C6A"/>
                </a:solidFill>
                <a:effectLst/>
                <a:latin typeface="Muli"/>
              </a:rPr>
              <a:t>Inline CSS</a:t>
            </a:r>
          </a:p>
        </p:txBody>
      </p:sp>
      <p:sp>
        <p:nvSpPr>
          <p:cNvPr id="4" name="TextBox 3">
            <a:extLst>
              <a:ext uri="{FF2B5EF4-FFF2-40B4-BE49-F238E27FC236}">
                <a16:creationId xmlns:a16="http://schemas.microsoft.com/office/drawing/2014/main" id="{48AAE4CA-D42E-3621-3437-9C8D667B0652}"/>
              </a:ext>
            </a:extLst>
          </p:cNvPr>
          <p:cNvSpPr txBox="1"/>
          <p:nvPr/>
        </p:nvSpPr>
        <p:spPr>
          <a:xfrm>
            <a:off x="300546" y="2367171"/>
            <a:ext cx="7934219" cy="2123658"/>
          </a:xfrm>
          <a:prstGeom prst="rect">
            <a:avLst/>
          </a:prstGeom>
          <a:noFill/>
        </p:spPr>
        <p:txBody>
          <a:bodyPr wrap="square">
            <a:spAutoFit/>
          </a:bodyPr>
          <a:lstStyle/>
          <a:p>
            <a:pPr algn="l"/>
            <a:r>
              <a:rPr lang="en-US" sz="2200" b="0" i="0" dirty="0">
                <a:solidFill>
                  <a:srgbClr val="36344D"/>
                </a:solidFill>
                <a:effectLst/>
                <a:latin typeface="Muli"/>
              </a:rPr>
              <a:t>However, inline CSS in HTML can be useful in some situations. For example, in cases where you don’t have access to CSS files or need to apply styles for a single element only.</a:t>
            </a:r>
          </a:p>
          <a:p>
            <a:pPr algn="l"/>
            <a:endParaRPr lang="en-US" sz="2200" b="0" i="0" dirty="0">
              <a:solidFill>
                <a:srgbClr val="36344D"/>
              </a:solidFill>
              <a:effectLst/>
              <a:latin typeface="Muli"/>
            </a:endParaRPr>
          </a:p>
          <a:p>
            <a:pPr algn="l"/>
            <a:r>
              <a:rPr lang="en-US" sz="2200" b="0" i="0" dirty="0">
                <a:solidFill>
                  <a:srgbClr val="36344D"/>
                </a:solidFill>
                <a:effectLst/>
                <a:latin typeface="Muli"/>
              </a:rPr>
              <a:t>Let’s take a look at an example. Here, we add an inline CSS to the </a:t>
            </a:r>
            <a:r>
              <a:rPr lang="en-US" sz="2200" b="1" i="0" dirty="0">
                <a:solidFill>
                  <a:srgbClr val="36344D"/>
                </a:solidFill>
                <a:effectLst/>
                <a:latin typeface="Muli"/>
              </a:rPr>
              <a:t>&lt;p&gt;</a:t>
            </a:r>
            <a:r>
              <a:rPr lang="en-US" sz="2200" b="0" i="0" dirty="0">
                <a:solidFill>
                  <a:srgbClr val="36344D"/>
                </a:solidFill>
                <a:effectLst/>
                <a:latin typeface="Muli"/>
              </a:rPr>
              <a:t> and </a:t>
            </a:r>
            <a:r>
              <a:rPr lang="en-US" sz="2200" b="1" i="0" dirty="0">
                <a:solidFill>
                  <a:srgbClr val="36344D"/>
                </a:solidFill>
                <a:effectLst/>
                <a:latin typeface="Muli"/>
              </a:rPr>
              <a:t>&lt;h1&gt;</a:t>
            </a:r>
            <a:r>
              <a:rPr lang="en-US" sz="2200" b="0" i="0" dirty="0">
                <a:solidFill>
                  <a:srgbClr val="36344D"/>
                </a:solidFill>
                <a:effectLst/>
                <a:latin typeface="Muli"/>
              </a:rPr>
              <a:t> tag:</a:t>
            </a:r>
          </a:p>
        </p:txBody>
      </p:sp>
      <p:sp>
        <p:nvSpPr>
          <p:cNvPr id="5" name="Rectangle 1">
            <a:extLst>
              <a:ext uri="{FF2B5EF4-FFF2-40B4-BE49-F238E27FC236}">
                <a16:creationId xmlns:a16="http://schemas.microsoft.com/office/drawing/2014/main" id="{9F9F7480-5224-1ED4-A8B6-DEEDBED9AD81}"/>
              </a:ext>
            </a:extLst>
          </p:cNvPr>
          <p:cNvSpPr>
            <a:spLocks noChangeArrowheads="1"/>
          </p:cNvSpPr>
          <p:nvPr/>
        </p:nvSpPr>
        <p:spPr bwMode="auto">
          <a:xfrm>
            <a:off x="226031" y="4660106"/>
            <a:ext cx="7839182" cy="140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212529"/>
                </a:solidFill>
                <a:effectLst/>
                <a:latin typeface="SFMono-Regular"/>
              </a:rPr>
              <a:t>&lt;html&gt; &lt;body style="</a:t>
            </a:r>
            <a:r>
              <a:rPr kumimoji="0" lang="en-US" altLang="en-US" sz="2200" b="0" i="0" u="none" strike="noStrike" cap="none" normalizeH="0" baseline="0" dirty="0" err="1">
                <a:ln>
                  <a:noFill/>
                </a:ln>
                <a:solidFill>
                  <a:srgbClr val="212529"/>
                </a:solidFill>
                <a:effectLst/>
                <a:latin typeface="SFMono-Regular"/>
              </a:rPr>
              <a:t>background-color:black</a:t>
            </a:r>
            <a:r>
              <a:rPr kumimoji="0" lang="en-US" altLang="en-US" sz="2200" b="0" i="0" u="none" strike="noStrike" cap="none" normalizeH="0" baseline="0" dirty="0">
                <a:ln>
                  <a:noFill/>
                </a:ln>
                <a:solidFill>
                  <a:srgbClr val="212529"/>
                </a:solidFill>
                <a:effectLst/>
                <a:latin typeface="SFMono-Regular"/>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212529"/>
                </a:solidFill>
                <a:effectLst/>
                <a:latin typeface="SFMono-Regular"/>
              </a:rPr>
              <a:t> &lt;h1 style="color:white;padding:30px;"&gt;</a:t>
            </a:r>
            <a:r>
              <a:rPr kumimoji="0" lang="en-US" altLang="en-US" sz="2200" b="0" i="0" u="none" strike="noStrike" cap="none" normalizeH="0" baseline="0" dirty="0" err="1">
                <a:ln>
                  <a:noFill/>
                </a:ln>
                <a:solidFill>
                  <a:srgbClr val="212529"/>
                </a:solidFill>
                <a:effectLst/>
                <a:latin typeface="SFMono-Regular"/>
              </a:rPr>
              <a:t>Hostinger</a:t>
            </a:r>
            <a:r>
              <a:rPr kumimoji="0" lang="en-US" altLang="en-US" sz="2200" b="0" i="0" u="none" strike="noStrike" cap="none" normalizeH="0" baseline="0" dirty="0">
                <a:ln>
                  <a:noFill/>
                </a:ln>
                <a:solidFill>
                  <a:srgbClr val="212529"/>
                </a:solidFill>
                <a:effectLst/>
                <a:latin typeface="SFMono-Regular"/>
              </a:rPr>
              <a:t> Tutorials&lt;/h1&gt; &lt;p style="</a:t>
            </a:r>
            <a:r>
              <a:rPr kumimoji="0" lang="en-US" altLang="en-US" sz="2200" b="0" i="0" u="none" strike="noStrike" cap="none" normalizeH="0" baseline="0" dirty="0" err="1">
                <a:ln>
                  <a:noFill/>
                </a:ln>
                <a:solidFill>
                  <a:srgbClr val="212529"/>
                </a:solidFill>
                <a:effectLst/>
                <a:latin typeface="SFMono-Regular"/>
              </a:rPr>
              <a:t>color:white</a:t>
            </a:r>
            <a:r>
              <a:rPr kumimoji="0" lang="en-US" altLang="en-US" sz="2200" b="0" i="0" u="none" strike="noStrike" cap="none" normalizeH="0" baseline="0" dirty="0">
                <a:ln>
                  <a:noFill/>
                </a:ln>
                <a:solidFill>
                  <a:srgbClr val="212529"/>
                </a:solidFill>
                <a:effectLst/>
                <a:latin typeface="SFMono-Regular"/>
              </a:rPr>
              <a:t>;"&gt;Something </a:t>
            </a:r>
            <a:r>
              <a:rPr kumimoji="0" lang="en-US" altLang="en-US" sz="2200" b="0" i="0" u="none" strike="noStrike" cap="none" normalizeH="0" baseline="0" dirty="0" err="1">
                <a:ln>
                  <a:noFill/>
                </a:ln>
                <a:solidFill>
                  <a:srgbClr val="212529"/>
                </a:solidFill>
                <a:effectLst/>
                <a:latin typeface="SFMono-Regular"/>
              </a:rPr>
              <a:t>usefull</a:t>
            </a:r>
            <a:r>
              <a:rPr kumimoji="0" lang="en-US" altLang="en-US" sz="2200" b="0" i="0" u="none" strike="noStrike" cap="none" normalizeH="0" baseline="0" dirty="0">
                <a:ln>
                  <a:noFill/>
                </a:ln>
                <a:solidFill>
                  <a:srgbClr val="212529"/>
                </a:solidFill>
                <a:effectLst/>
                <a:latin typeface="SFMono-Regular"/>
              </a:rPr>
              <a:t> here.&lt;/p&gt; &lt;/body&gt; &lt;/html&gt;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3743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1047210"/>
          </a:xfrm>
          <a:prstGeom prst="rect">
            <a:avLst/>
          </a:prstGeom>
          <a:noFill/>
        </p:spPr>
        <p:txBody>
          <a:bodyPr wrap="square">
            <a:spAutoFit/>
          </a:bodyPr>
          <a:lstStyle/>
          <a:p>
            <a:pPr algn="just">
              <a:lnSpc>
                <a:spcPct val="150000"/>
              </a:lnSpc>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50D2B039-3FA4-C575-9292-3F13DB493753}"/>
              </a:ext>
            </a:extLst>
          </p:cNvPr>
          <p:cNvSpPr txBox="1"/>
          <p:nvPr/>
        </p:nvSpPr>
        <p:spPr>
          <a:xfrm>
            <a:off x="387848" y="2000884"/>
            <a:ext cx="8119153" cy="430887"/>
          </a:xfrm>
          <a:prstGeom prst="rect">
            <a:avLst/>
          </a:prstGeom>
          <a:noFill/>
        </p:spPr>
        <p:txBody>
          <a:bodyPr wrap="square">
            <a:spAutoFit/>
          </a:bodyPr>
          <a:lstStyle/>
          <a:p>
            <a:pPr algn="l"/>
            <a:r>
              <a:rPr lang="en-US" sz="2200" b="1" i="0" dirty="0">
                <a:solidFill>
                  <a:srgbClr val="2F1C6A"/>
                </a:solidFill>
                <a:effectLst/>
                <a:latin typeface="Muli"/>
              </a:rPr>
              <a:t>Inline CSS</a:t>
            </a:r>
          </a:p>
        </p:txBody>
      </p:sp>
      <p:sp>
        <p:nvSpPr>
          <p:cNvPr id="10" name="TextBox 9">
            <a:extLst>
              <a:ext uri="{FF2B5EF4-FFF2-40B4-BE49-F238E27FC236}">
                <a16:creationId xmlns:a16="http://schemas.microsoft.com/office/drawing/2014/main" id="{1FE9ACE2-2FE7-ACBB-DD90-10E81DAD7D10}"/>
              </a:ext>
            </a:extLst>
          </p:cNvPr>
          <p:cNvSpPr txBox="1"/>
          <p:nvPr/>
        </p:nvSpPr>
        <p:spPr>
          <a:xfrm>
            <a:off x="300546" y="2370216"/>
            <a:ext cx="8036961" cy="2462213"/>
          </a:xfrm>
          <a:prstGeom prst="rect">
            <a:avLst/>
          </a:prstGeom>
          <a:noFill/>
        </p:spPr>
        <p:txBody>
          <a:bodyPr wrap="square">
            <a:spAutoFit/>
          </a:bodyPr>
          <a:lstStyle/>
          <a:p>
            <a:pPr algn="l"/>
            <a:r>
              <a:rPr lang="en-US" sz="2200" b="1" i="0" dirty="0">
                <a:solidFill>
                  <a:srgbClr val="36344D"/>
                </a:solidFill>
                <a:effectLst/>
                <a:latin typeface="Muli"/>
              </a:rPr>
              <a:t>Advantages of Inline CSS:</a:t>
            </a:r>
            <a:endParaRPr lang="en-US" sz="2200" b="0" i="0" dirty="0">
              <a:solidFill>
                <a:srgbClr val="36344D"/>
              </a:solidFill>
              <a:effectLst/>
              <a:latin typeface="Muli"/>
            </a:endParaRPr>
          </a:p>
          <a:p>
            <a:pPr algn="l">
              <a:buFont typeface="Arial" panose="020B0604020202020204" pitchFamily="34" charset="0"/>
              <a:buChar char="•"/>
            </a:pPr>
            <a:r>
              <a:rPr lang="en-US" sz="2200" b="0" i="0" dirty="0">
                <a:solidFill>
                  <a:srgbClr val="36344D"/>
                </a:solidFill>
                <a:effectLst/>
                <a:latin typeface="Muli"/>
              </a:rPr>
              <a:t>You can easily and quickly insert CSS rules into an HTML page. That’s why this method is useful for testing or previewing the changes and performing quick fixes to your website.</a:t>
            </a:r>
          </a:p>
          <a:p>
            <a:pPr algn="l">
              <a:buFont typeface="Arial" panose="020B0604020202020204" pitchFamily="34" charset="0"/>
              <a:buChar char="•"/>
            </a:pPr>
            <a:endParaRPr lang="en-US" sz="2200" b="0" i="0" dirty="0">
              <a:solidFill>
                <a:srgbClr val="36344D"/>
              </a:solidFill>
              <a:effectLst/>
              <a:latin typeface="Muli"/>
            </a:endParaRPr>
          </a:p>
          <a:p>
            <a:pPr algn="l">
              <a:buFont typeface="Arial" panose="020B0604020202020204" pitchFamily="34" charset="0"/>
              <a:buChar char="•"/>
            </a:pPr>
            <a:r>
              <a:rPr lang="en-US" sz="2200" b="0" i="0" dirty="0">
                <a:solidFill>
                  <a:srgbClr val="36344D"/>
                </a:solidFill>
                <a:effectLst/>
                <a:latin typeface="Muli"/>
              </a:rPr>
              <a:t>You don’t need to create and upload a separate document as in the external style.</a:t>
            </a:r>
          </a:p>
        </p:txBody>
      </p:sp>
      <p:sp>
        <p:nvSpPr>
          <p:cNvPr id="12" name="TextBox 11">
            <a:extLst>
              <a:ext uri="{FF2B5EF4-FFF2-40B4-BE49-F238E27FC236}">
                <a16:creationId xmlns:a16="http://schemas.microsoft.com/office/drawing/2014/main" id="{1D96738C-967E-7076-AE3A-E3CA141F1050}"/>
              </a:ext>
            </a:extLst>
          </p:cNvPr>
          <p:cNvSpPr txBox="1"/>
          <p:nvPr/>
        </p:nvSpPr>
        <p:spPr>
          <a:xfrm>
            <a:off x="300546" y="5015073"/>
            <a:ext cx="6891364" cy="1323439"/>
          </a:xfrm>
          <a:prstGeom prst="rect">
            <a:avLst/>
          </a:prstGeom>
          <a:noFill/>
        </p:spPr>
        <p:txBody>
          <a:bodyPr wrap="square">
            <a:spAutoFit/>
          </a:bodyPr>
          <a:lstStyle/>
          <a:p>
            <a:pPr algn="l">
              <a:buFont typeface="Arial" panose="020B0604020202020204" pitchFamily="34" charset="0"/>
              <a:buChar char="•"/>
            </a:pPr>
            <a:r>
              <a:rPr lang="en-US" sz="2000" b="1" i="0" dirty="0">
                <a:solidFill>
                  <a:srgbClr val="36344D"/>
                </a:solidFill>
                <a:effectLst/>
                <a:latin typeface="Muli"/>
              </a:rPr>
              <a:t>Internal or embedded</a:t>
            </a:r>
            <a:r>
              <a:rPr lang="en-US" sz="2000" b="0" i="0" dirty="0">
                <a:solidFill>
                  <a:srgbClr val="36344D"/>
                </a:solidFill>
                <a:effectLst/>
                <a:latin typeface="Muli"/>
              </a:rPr>
              <a:t> ⁠– add </a:t>
            </a:r>
            <a:r>
              <a:rPr lang="en-US" sz="2000" b="1" i="0" dirty="0">
                <a:solidFill>
                  <a:srgbClr val="36344D"/>
                </a:solidFill>
                <a:effectLst/>
                <a:latin typeface="Muli"/>
              </a:rPr>
              <a:t>&lt;style&gt;</a:t>
            </a:r>
            <a:r>
              <a:rPr lang="en-US" sz="2000" b="0" i="0" dirty="0">
                <a:solidFill>
                  <a:srgbClr val="36344D"/>
                </a:solidFill>
                <a:effectLst/>
                <a:latin typeface="Muli"/>
              </a:rPr>
              <a:t> tag in the </a:t>
            </a:r>
            <a:r>
              <a:rPr lang="en-US" sz="2000" b="1" i="0" dirty="0">
                <a:solidFill>
                  <a:srgbClr val="36344D"/>
                </a:solidFill>
                <a:effectLst/>
                <a:latin typeface="Muli"/>
              </a:rPr>
              <a:t>&lt;head&gt;</a:t>
            </a:r>
            <a:r>
              <a:rPr lang="en-US" sz="2000" b="0" i="0" dirty="0">
                <a:solidFill>
                  <a:srgbClr val="36344D"/>
                </a:solidFill>
                <a:effectLst/>
                <a:latin typeface="Muli"/>
              </a:rPr>
              <a:t> section of HTML document</a:t>
            </a:r>
          </a:p>
          <a:p>
            <a:pPr algn="l">
              <a:buFont typeface="Arial" panose="020B0604020202020204" pitchFamily="34" charset="0"/>
              <a:buChar char="•"/>
            </a:pPr>
            <a:r>
              <a:rPr lang="en-US" sz="2000" b="1" i="0" dirty="0">
                <a:solidFill>
                  <a:srgbClr val="36344D"/>
                </a:solidFill>
                <a:effectLst/>
                <a:latin typeface="Muli"/>
              </a:rPr>
              <a:t>External</a:t>
            </a:r>
            <a:r>
              <a:rPr lang="en-US" sz="2000" b="0" i="0" dirty="0">
                <a:solidFill>
                  <a:srgbClr val="36344D"/>
                </a:solidFill>
                <a:effectLst/>
                <a:latin typeface="Muli"/>
              </a:rPr>
              <a:t> ⁠– link the HTML sheet to a separate </a:t>
            </a:r>
            <a:r>
              <a:rPr lang="en-US" sz="2000" b="1" i="0" dirty="0">
                <a:solidFill>
                  <a:srgbClr val="36344D"/>
                </a:solidFill>
                <a:effectLst/>
                <a:latin typeface="Muli"/>
              </a:rPr>
              <a:t>.</a:t>
            </a:r>
            <a:r>
              <a:rPr lang="en-US" sz="2000" b="1" i="0" dirty="0" err="1">
                <a:solidFill>
                  <a:srgbClr val="36344D"/>
                </a:solidFill>
                <a:effectLst/>
                <a:latin typeface="Muli"/>
              </a:rPr>
              <a:t>css</a:t>
            </a:r>
            <a:r>
              <a:rPr lang="en-US" sz="2000" b="0" i="0" dirty="0">
                <a:solidFill>
                  <a:srgbClr val="36344D"/>
                </a:solidFill>
                <a:effectLst/>
                <a:latin typeface="Muli"/>
              </a:rPr>
              <a:t> file</a:t>
            </a:r>
          </a:p>
          <a:p>
            <a:pPr algn="l">
              <a:buFont typeface="Arial" panose="020B0604020202020204" pitchFamily="34" charset="0"/>
              <a:buChar char="•"/>
            </a:pPr>
            <a:r>
              <a:rPr lang="en-US" sz="2000" b="1" i="0" dirty="0">
                <a:solidFill>
                  <a:srgbClr val="36344D"/>
                </a:solidFill>
                <a:effectLst/>
                <a:latin typeface="Muli"/>
              </a:rPr>
              <a:t>Inline</a:t>
            </a:r>
            <a:r>
              <a:rPr lang="en-US" sz="2000" b="0" i="0" dirty="0">
                <a:solidFill>
                  <a:srgbClr val="36344D"/>
                </a:solidFill>
                <a:effectLst/>
                <a:latin typeface="Muli"/>
              </a:rPr>
              <a:t> ⁠– apply CSS rules for specific elements.</a:t>
            </a:r>
          </a:p>
        </p:txBody>
      </p:sp>
    </p:spTree>
    <p:extLst>
      <p:ext uri="{BB962C8B-B14F-4D97-AF65-F5344CB8AC3E}">
        <p14:creationId xmlns:p14="http://schemas.microsoft.com/office/powerpoint/2010/main" val="3280193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1047210"/>
          </a:xfrm>
          <a:prstGeom prst="rect">
            <a:avLst/>
          </a:prstGeom>
          <a:noFill/>
        </p:spPr>
        <p:txBody>
          <a:bodyPr wrap="square">
            <a:spAutoFit/>
          </a:bodyPr>
          <a:lstStyle/>
          <a:p>
            <a:pPr algn="just">
              <a:lnSpc>
                <a:spcPct val="150000"/>
              </a:lnSpc>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F9FE2C00-8A11-02E8-0769-3EA5DC68F66E}"/>
              </a:ext>
            </a:extLst>
          </p:cNvPr>
          <p:cNvSpPr txBox="1"/>
          <p:nvPr/>
        </p:nvSpPr>
        <p:spPr>
          <a:xfrm>
            <a:off x="562511" y="1931566"/>
            <a:ext cx="4659330" cy="430887"/>
          </a:xfrm>
          <a:prstGeom prst="rect">
            <a:avLst/>
          </a:prstGeom>
          <a:noFill/>
        </p:spPr>
        <p:txBody>
          <a:bodyPr wrap="square">
            <a:spAutoFit/>
          </a:bodyPr>
          <a:lstStyle/>
          <a:p>
            <a:pPr algn="l" fontAlgn="base"/>
            <a:r>
              <a:rPr lang="en-IN" sz="2200" b="1" i="0" dirty="0">
                <a:solidFill>
                  <a:srgbClr val="273239"/>
                </a:solidFill>
                <a:effectLst/>
                <a:latin typeface="Source Sans 3"/>
              </a:rPr>
              <a:t>CSS Selectors</a:t>
            </a:r>
          </a:p>
        </p:txBody>
      </p:sp>
      <p:sp>
        <p:nvSpPr>
          <p:cNvPr id="7" name="TextBox 6">
            <a:extLst>
              <a:ext uri="{FF2B5EF4-FFF2-40B4-BE49-F238E27FC236}">
                <a16:creationId xmlns:a16="http://schemas.microsoft.com/office/drawing/2014/main" id="{A9FE85A5-A0D7-A7F5-7D06-6E9C0DA3534F}"/>
              </a:ext>
            </a:extLst>
          </p:cNvPr>
          <p:cNvSpPr txBox="1"/>
          <p:nvPr/>
        </p:nvSpPr>
        <p:spPr>
          <a:xfrm>
            <a:off x="490590" y="2424393"/>
            <a:ext cx="8376008" cy="2462213"/>
          </a:xfrm>
          <a:prstGeom prst="rect">
            <a:avLst/>
          </a:prstGeom>
          <a:noFill/>
        </p:spPr>
        <p:txBody>
          <a:bodyPr wrap="square">
            <a:spAutoFit/>
          </a:bodyPr>
          <a:lstStyle/>
          <a:p>
            <a:pPr algn="just"/>
            <a:r>
              <a:rPr lang="en-US" sz="2200" b="0" i="0" dirty="0">
                <a:solidFill>
                  <a:srgbClr val="273239"/>
                </a:solidFill>
                <a:effectLst/>
                <a:latin typeface="Nunito" pitchFamily="2" charset="0"/>
              </a:rPr>
              <a:t>CSS Selectors targets the HTML elements on the Pages to add styles. CSS selectors select HTML elements according to their id, class, type, attribute, etc. </a:t>
            </a:r>
          </a:p>
          <a:p>
            <a:pPr algn="just"/>
            <a:endParaRPr lang="en-US" sz="2200" dirty="0">
              <a:solidFill>
                <a:srgbClr val="273239"/>
              </a:solidFill>
              <a:latin typeface="Nunito" pitchFamily="2" charset="0"/>
            </a:endParaRPr>
          </a:p>
          <a:p>
            <a:pPr algn="just"/>
            <a:r>
              <a:rPr lang="en-US" sz="2200" b="0" i="0" dirty="0">
                <a:solidFill>
                  <a:srgbClr val="273239"/>
                </a:solidFill>
                <a:effectLst/>
                <a:latin typeface="Nunito" pitchFamily="2" charset="0"/>
              </a:rPr>
              <a:t>Selectors play a crucial role in defining the appearance and layout of web pages, enhancing both aesthetics and user experience.</a:t>
            </a:r>
            <a:endParaRPr lang="en-IN" sz="2200" dirty="0"/>
          </a:p>
        </p:txBody>
      </p:sp>
    </p:spTree>
    <p:extLst>
      <p:ext uri="{BB962C8B-B14F-4D97-AF65-F5344CB8AC3E}">
        <p14:creationId xmlns:p14="http://schemas.microsoft.com/office/powerpoint/2010/main" val="2767876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1047210"/>
          </a:xfrm>
          <a:prstGeom prst="rect">
            <a:avLst/>
          </a:prstGeom>
          <a:noFill/>
        </p:spPr>
        <p:txBody>
          <a:bodyPr wrap="square">
            <a:spAutoFit/>
          </a:bodyPr>
          <a:lstStyle/>
          <a:p>
            <a:pPr algn="just">
              <a:lnSpc>
                <a:spcPct val="150000"/>
              </a:lnSpc>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7DEBDE8-2D10-F8C3-61D9-0DCEE1A8BF41}"/>
              </a:ext>
            </a:extLst>
          </p:cNvPr>
          <p:cNvSpPr txBox="1"/>
          <p:nvPr/>
        </p:nvSpPr>
        <p:spPr>
          <a:xfrm>
            <a:off x="377576" y="1761354"/>
            <a:ext cx="4659330" cy="430887"/>
          </a:xfrm>
          <a:prstGeom prst="rect">
            <a:avLst/>
          </a:prstGeom>
          <a:noFill/>
        </p:spPr>
        <p:txBody>
          <a:bodyPr wrap="square">
            <a:spAutoFit/>
          </a:bodyPr>
          <a:lstStyle/>
          <a:p>
            <a:pPr algn="l" fontAlgn="base"/>
            <a:r>
              <a:rPr lang="en-IN" sz="2200" b="1" i="0" dirty="0">
                <a:solidFill>
                  <a:srgbClr val="273239"/>
                </a:solidFill>
                <a:effectLst/>
                <a:latin typeface="Nunito" pitchFamily="2" charset="0"/>
              </a:rPr>
              <a:t>CSS Selectors Types</a:t>
            </a:r>
          </a:p>
        </p:txBody>
      </p:sp>
      <p:graphicFrame>
        <p:nvGraphicFramePr>
          <p:cNvPr id="10" name="Table 9">
            <a:extLst>
              <a:ext uri="{FF2B5EF4-FFF2-40B4-BE49-F238E27FC236}">
                <a16:creationId xmlns:a16="http://schemas.microsoft.com/office/drawing/2014/main" id="{5C4C0F94-291F-8C50-B408-14F2EB28D669}"/>
              </a:ext>
            </a:extLst>
          </p:cNvPr>
          <p:cNvGraphicFramePr>
            <a:graphicFrameLocks noGrp="1"/>
          </p:cNvGraphicFramePr>
          <p:nvPr>
            <p:extLst>
              <p:ext uri="{D42A27DB-BD31-4B8C-83A1-F6EECF244321}">
                <p14:modId xmlns:p14="http://schemas.microsoft.com/office/powerpoint/2010/main" val="1197280314"/>
              </p:ext>
            </p:extLst>
          </p:nvPr>
        </p:nvGraphicFramePr>
        <p:xfrm>
          <a:off x="31391" y="2369402"/>
          <a:ext cx="7782104" cy="3487222"/>
        </p:xfrm>
        <a:graphic>
          <a:graphicData uri="http://schemas.openxmlformats.org/drawingml/2006/table">
            <a:tbl>
              <a:tblPr/>
              <a:tblGrid>
                <a:gridCol w="3891052">
                  <a:extLst>
                    <a:ext uri="{9D8B030D-6E8A-4147-A177-3AD203B41FA5}">
                      <a16:colId xmlns:a16="http://schemas.microsoft.com/office/drawing/2014/main" val="4202837583"/>
                    </a:ext>
                  </a:extLst>
                </a:gridCol>
                <a:gridCol w="3891052">
                  <a:extLst>
                    <a:ext uri="{9D8B030D-6E8A-4147-A177-3AD203B41FA5}">
                      <a16:colId xmlns:a16="http://schemas.microsoft.com/office/drawing/2014/main" val="750029565"/>
                    </a:ext>
                  </a:extLst>
                </a:gridCol>
              </a:tblGrid>
              <a:tr h="234534">
                <a:tc>
                  <a:txBody>
                    <a:bodyPr/>
                    <a:lstStyle/>
                    <a:p>
                      <a:pPr algn="ctr" fontAlgn="base"/>
                      <a:r>
                        <a:rPr lang="en-IN" sz="1300" b="1">
                          <a:effectLst/>
                        </a:rPr>
                        <a:t>CSS Selectors</a:t>
                      </a:r>
                    </a:p>
                  </a:txBody>
                  <a:tcPr marL="35656" marR="35656" marT="59427" marB="5942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300" b="1">
                          <a:effectLst/>
                        </a:rPr>
                        <a:t>Description</a:t>
                      </a:r>
                    </a:p>
                  </a:txBody>
                  <a:tcPr marL="59427" marR="59427" marT="59427" marB="5942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674730263"/>
                  </a:ext>
                </a:extLst>
              </a:tr>
              <a:tr h="661139">
                <a:tc>
                  <a:txBody>
                    <a:bodyPr/>
                    <a:lstStyle/>
                    <a:p>
                      <a:pPr algn="ctr" rtl="0" fontAlgn="base"/>
                      <a:r>
                        <a:rPr lang="en-IN" sz="1200" b="1">
                          <a:effectLst/>
                        </a:rPr>
                        <a:t>Simple Selectors</a:t>
                      </a:r>
                      <a:endParaRPr lang="en-IN" sz="1200" b="0">
                        <a:effectLst/>
                      </a:endParaRPr>
                    </a:p>
                  </a:txBody>
                  <a:tcPr marL="59427" marR="59427" marT="83198" marB="83198"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200" b="0">
                          <a:effectLst/>
                        </a:rPr>
                        <a:t>It is used to select the HTML elements based on their element name, id, attributes, etc</a:t>
                      </a:r>
                    </a:p>
                  </a:txBody>
                  <a:tcPr marL="59427" marR="59427" marT="83198" marB="83198"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597103000"/>
                  </a:ext>
                </a:extLst>
              </a:tr>
              <a:tr h="391829">
                <a:tc>
                  <a:txBody>
                    <a:bodyPr/>
                    <a:lstStyle/>
                    <a:p>
                      <a:pPr algn="ctr" fontAlgn="ctr"/>
                      <a:r>
                        <a:rPr lang="en-IN" sz="1200" b="1" u="sng" dirty="0">
                          <a:effectLst/>
                        </a:rPr>
                        <a:t>Universal Selector</a:t>
                      </a:r>
                      <a:endParaRPr lang="en-IN" sz="1200" b="0" dirty="0">
                        <a:effectLst/>
                      </a:endParaRPr>
                    </a:p>
                  </a:txBody>
                  <a:tcPr marL="59427" marR="59427" marT="83198" marB="83198"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00" b="0">
                          <a:effectLst/>
                        </a:rPr>
                        <a:t>Selects all elements on the page.</a:t>
                      </a:r>
                    </a:p>
                  </a:txBody>
                  <a:tcPr marL="59427" marR="59427" marT="83198" marB="83198"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635269756"/>
                  </a:ext>
                </a:extLst>
              </a:tr>
              <a:tr h="391829">
                <a:tc>
                  <a:txBody>
                    <a:bodyPr/>
                    <a:lstStyle/>
                    <a:p>
                      <a:pPr algn="ctr" fontAlgn="ctr"/>
                      <a:r>
                        <a:rPr lang="en-IN" sz="1200" b="1" u="sng" dirty="0">
                          <a:effectLst/>
                        </a:rPr>
                        <a:t>Attribute Selector</a:t>
                      </a:r>
                      <a:endParaRPr lang="en-IN" sz="1200" b="0" dirty="0">
                        <a:effectLst/>
                      </a:endParaRPr>
                    </a:p>
                  </a:txBody>
                  <a:tcPr marL="59427" marR="59427" marT="83198" marB="83198"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00" b="0" dirty="0">
                          <a:effectLst/>
                        </a:rPr>
                        <a:t>Targets elements based on their attribute values.</a:t>
                      </a:r>
                    </a:p>
                  </a:txBody>
                  <a:tcPr marL="59427" marR="59427" marT="83198" marB="83198"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09314422"/>
                  </a:ext>
                </a:extLst>
              </a:tr>
              <a:tr h="526484">
                <a:tc>
                  <a:txBody>
                    <a:bodyPr/>
                    <a:lstStyle/>
                    <a:p>
                      <a:pPr algn="ctr" fontAlgn="ctr"/>
                      <a:r>
                        <a:rPr lang="en-IN" sz="1200" b="1" u="sng" dirty="0">
                          <a:effectLst/>
                        </a:rPr>
                        <a:t>Pseudo-Class Selector</a:t>
                      </a:r>
                      <a:endParaRPr lang="en-IN" sz="1200" b="0" dirty="0">
                        <a:effectLst/>
                      </a:endParaRPr>
                    </a:p>
                  </a:txBody>
                  <a:tcPr marL="59427" marR="59427" marT="83198" marB="83198"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00" b="0">
                          <a:effectLst/>
                        </a:rPr>
                        <a:t>Selects elements based on their state or position, such as :hover for hover effects.</a:t>
                      </a:r>
                    </a:p>
                  </a:txBody>
                  <a:tcPr marL="59427" marR="59427" marT="83198" marB="83198"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804103669"/>
                  </a:ext>
                </a:extLst>
              </a:tr>
              <a:tr h="661139">
                <a:tc>
                  <a:txBody>
                    <a:bodyPr/>
                    <a:lstStyle/>
                    <a:p>
                      <a:pPr algn="ctr" fontAlgn="ctr"/>
                      <a:r>
                        <a:rPr lang="en-IN" sz="1200" b="1" u="sng" dirty="0">
                          <a:effectLst/>
                        </a:rPr>
                        <a:t>Combinator Selectors</a:t>
                      </a:r>
                      <a:endParaRPr lang="en-IN" sz="1200" b="0" dirty="0">
                        <a:effectLst/>
                      </a:endParaRPr>
                    </a:p>
                  </a:txBody>
                  <a:tcPr marL="59427" marR="59427" marT="83198" marB="83198"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00" b="0">
                          <a:effectLst/>
                        </a:rPr>
                        <a:t>Combine selectors to specify relationships between elements, such as descendants ( ) or child (&gt;).</a:t>
                      </a:r>
                    </a:p>
                  </a:txBody>
                  <a:tcPr marL="59427" marR="59427" marT="83198" marB="83198"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279718599"/>
                  </a:ext>
                </a:extLst>
              </a:tr>
              <a:tr h="526484">
                <a:tc>
                  <a:txBody>
                    <a:bodyPr/>
                    <a:lstStyle/>
                    <a:p>
                      <a:pPr algn="ctr" fontAlgn="ctr"/>
                      <a:r>
                        <a:rPr lang="en-IN" sz="1200" b="1" u="sng" dirty="0">
                          <a:effectLst/>
                        </a:rPr>
                        <a:t>Pseudo-Element Selector</a:t>
                      </a:r>
                      <a:endParaRPr lang="en-IN" sz="1200" b="0" dirty="0">
                        <a:effectLst/>
                      </a:endParaRPr>
                    </a:p>
                  </a:txBody>
                  <a:tcPr marL="59427" marR="59427" marT="83198" marB="83198"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00" b="0" dirty="0">
                          <a:effectLst/>
                        </a:rPr>
                        <a:t>Selects specific parts of an element, such as ::before or ::after.</a:t>
                      </a:r>
                    </a:p>
                  </a:txBody>
                  <a:tcPr marL="59427" marR="59427" marT="83198" marB="83198"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032572414"/>
                  </a:ext>
                </a:extLst>
              </a:tr>
            </a:tbl>
          </a:graphicData>
        </a:graphic>
      </p:graphicFrame>
    </p:spTree>
    <p:extLst>
      <p:ext uri="{BB962C8B-B14F-4D97-AF65-F5344CB8AC3E}">
        <p14:creationId xmlns:p14="http://schemas.microsoft.com/office/powerpoint/2010/main" val="458570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1047210"/>
          </a:xfrm>
          <a:prstGeom prst="rect">
            <a:avLst/>
          </a:prstGeom>
          <a:noFill/>
        </p:spPr>
        <p:txBody>
          <a:bodyPr wrap="square">
            <a:spAutoFit/>
          </a:bodyPr>
          <a:lstStyle/>
          <a:p>
            <a:pPr algn="just">
              <a:lnSpc>
                <a:spcPct val="150000"/>
              </a:lnSpc>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7DEBDE8-2D10-F8C3-61D9-0DCEE1A8BF41}"/>
              </a:ext>
            </a:extLst>
          </p:cNvPr>
          <p:cNvSpPr txBox="1"/>
          <p:nvPr/>
        </p:nvSpPr>
        <p:spPr>
          <a:xfrm>
            <a:off x="377576" y="1761354"/>
            <a:ext cx="4659330" cy="430887"/>
          </a:xfrm>
          <a:prstGeom prst="rect">
            <a:avLst/>
          </a:prstGeom>
          <a:noFill/>
        </p:spPr>
        <p:txBody>
          <a:bodyPr wrap="square">
            <a:spAutoFit/>
          </a:bodyPr>
          <a:lstStyle/>
          <a:p>
            <a:pPr algn="l" fontAlgn="base"/>
            <a:r>
              <a:rPr lang="en-IN" sz="2200" b="1" i="0" dirty="0">
                <a:solidFill>
                  <a:srgbClr val="273239"/>
                </a:solidFill>
                <a:effectLst/>
                <a:latin typeface="Nunito" pitchFamily="2" charset="0"/>
              </a:rPr>
              <a:t>CSS Selectors Types</a:t>
            </a:r>
          </a:p>
        </p:txBody>
      </p:sp>
      <p:sp>
        <p:nvSpPr>
          <p:cNvPr id="4" name="TextBox 3">
            <a:extLst>
              <a:ext uri="{FF2B5EF4-FFF2-40B4-BE49-F238E27FC236}">
                <a16:creationId xmlns:a16="http://schemas.microsoft.com/office/drawing/2014/main" id="{17B416A9-1F9B-619F-E8AE-0C7121ED6E70}"/>
              </a:ext>
            </a:extLst>
          </p:cNvPr>
          <p:cNvSpPr txBox="1"/>
          <p:nvPr/>
        </p:nvSpPr>
        <p:spPr>
          <a:xfrm>
            <a:off x="377576" y="2406359"/>
            <a:ext cx="4659330" cy="307777"/>
          </a:xfrm>
          <a:prstGeom prst="rect">
            <a:avLst/>
          </a:prstGeom>
          <a:noFill/>
        </p:spPr>
        <p:txBody>
          <a:bodyPr wrap="square">
            <a:spAutoFit/>
          </a:bodyPr>
          <a:lstStyle/>
          <a:p>
            <a:pPr algn="l" fontAlgn="base"/>
            <a:r>
              <a:rPr lang="en-IN" b="1" i="0" dirty="0">
                <a:solidFill>
                  <a:srgbClr val="273239"/>
                </a:solidFill>
                <a:effectLst/>
                <a:latin typeface="Nunito" pitchFamily="2" charset="0"/>
              </a:rPr>
              <a:t>Simple Selectors</a:t>
            </a:r>
          </a:p>
        </p:txBody>
      </p:sp>
      <p:graphicFrame>
        <p:nvGraphicFramePr>
          <p:cNvPr id="9" name="Table 8">
            <a:extLst>
              <a:ext uri="{FF2B5EF4-FFF2-40B4-BE49-F238E27FC236}">
                <a16:creationId xmlns:a16="http://schemas.microsoft.com/office/drawing/2014/main" id="{D1F4C045-27B4-81E3-1818-9545122DA730}"/>
              </a:ext>
            </a:extLst>
          </p:cNvPr>
          <p:cNvGraphicFramePr>
            <a:graphicFrameLocks noGrp="1"/>
          </p:cNvGraphicFramePr>
          <p:nvPr>
            <p:extLst>
              <p:ext uri="{D42A27DB-BD31-4B8C-83A1-F6EECF244321}">
                <p14:modId xmlns:p14="http://schemas.microsoft.com/office/powerpoint/2010/main" val="1664803528"/>
              </p:ext>
            </p:extLst>
          </p:nvPr>
        </p:nvGraphicFramePr>
        <p:xfrm>
          <a:off x="591905" y="3115394"/>
          <a:ext cx="7288374" cy="1826260"/>
        </p:xfrm>
        <a:graphic>
          <a:graphicData uri="http://schemas.openxmlformats.org/drawingml/2006/table">
            <a:tbl>
              <a:tblPr/>
              <a:tblGrid>
                <a:gridCol w="3644187">
                  <a:extLst>
                    <a:ext uri="{9D8B030D-6E8A-4147-A177-3AD203B41FA5}">
                      <a16:colId xmlns:a16="http://schemas.microsoft.com/office/drawing/2014/main" val="1433183325"/>
                    </a:ext>
                  </a:extLst>
                </a:gridCol>
                <a:gridCol w="3644187">
                  <a:extLst>
                    <a:ext uri="{9D8B030D-6E8A-4147-A177-3AD203B41FA5}">
                      <a16:colId xmlns:a16="http://schemas.microsoft.com/office/drawing/2014/main" val="305511193"/>
                    </a:ext>
                  </a:extLst>
                </a:gridCol>
              </a:tblGrid>
              <a:tr h="0">
                <a:tc>
                  <a:txBody>
                    <a:bodyPr/>
                    <a:lstStyle/>
                    <a:p>
                      <a:pPr algn="ctr" fontAlgn="base"/>
                      <a:r>
                        <a:rPr lang="en-IN" sz="1400" b="1">
                          <a:effectLst/>
                        </a:rPr>
                        <a:t>Simple Selector</a:t>
                      </a:r>
                    </a:p>
                  </a:txBody>
                  <a:tcPr marL="38100" marR="381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Description</a:t>
                      </a:r>
                    </a:p>
                  </a:txBody>
                  <a:tcPr marL="63500" marR="635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022520200"/>
                  </a:ext>
                </a:extLst>
              </a:tr>
              <a:tr h="0">
                <a:tc>
                  <a:txBody>
                    <a:bodyPr/>
                    <a:lstStyle/>
                    <a:p>
                      <a:pPr algn="ctr" fontAlgn="ctr"/>
                      <a:r>
                        <a:rPr lang="en-IN" sz="1250" b="1" u="sng" dirty="0">
                          <a:effectLst/>
                        </a:rPr>
                        <a:t>Element Selector</a:t>
                      </a:r>
                      <a:endParaRPr lang="en-IN" sz="1250" b="0" dirty="0">
                        <a:effectLst/>
                      </a:endParaRP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Selects HTML elements based on their tag names.</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522244707"/>
                  </a:ext>
                </a:extLst>
              </a:tr>
              <a:tr h="0">
                <a:tc>
                  <a:txBody>
                    <a:bodyPr/>
                    <a:lstStyle/>
                    <a:p>
                      <a:pPr algn="ctr" fontAlgn="ctr"/>
                      <a:r>
                        <a:rPr lang="en-IN" sz="1250" b="1" u="sng" dirty="0">
                          <a:effectLst/>
                        </a:rPr>
                        <a:t>Id Selector</a:t>
                      </a:r>
                      <a:endParaRPr lang="en-IN" sz="1250" b="0" dirty="0">
                        <a:effectLst/>
                      </a:endParaRP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Targets an HTML element with a specific id attribute.</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003550164"/>
                  </a:ext>
                </a:extLst>
              </a:tr>
              <a:tr h="0">
                <a:tc>
                  <a:txBody>
                    <a:bodyPr/>
                    <a:lstStyle/>
                    <a:p>
                      <a:pPr algn="ctr" fontAlgn="ctr"/>
                      <a:r>
                        <a:rPr lang="en-IN" sz="1250" b="1" u="sng" dirty="0">
                          <a:effectLst/>
                        </a:rPr>
                        <a:t>Class Selector</a:t>
                      </a:r>
                      <a:endParaRPr lang="en-IN" sz="1250" b="0" dirty="0">
                        <a:effectLst/>
                      </a:endParaRP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dirty="0">
                          <a:effectLst/>
                        </a:rPr>
                        <a:t>Selects elements with a particular class attribute.</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56487888"/>
                  </a:ext>
                </a:extLst>
              </a:tr>
            </a:tbl>
          </a:graphicData>
        </a:graphic>
      </p:graphicFrame>
    </p:spTree>
    <p:extLst>
      <p:ext uri="{BB962C8B-B14F-4D97-AF65-F5344CB8AC3E}">
        <p14:creationId xmlns:p14="http://schemas.microsoft.com/office/powerpoint/2010/main" val="3975255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1047210"/>
          </a:xfrm>
          <a:prstGeom prst="rect">
            <a:avLst/>
          </a:prstGeom>
          <a:noFill/>
        </p:spPr>
        <p:txBody>
          <a:bodyPr wrap="square">
            <a:spAutoFit/>
          </a:bodyPr>
          <a:lstStyle/>
          <a:p>
            <a:pPr algn="just">
              <a:lnSpc>
                <a:spcPct val="150000"/>
              </a:lnSpc>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7DEBDE8-2D10-F8C3-61D9-0DCEE1A8BF41}"/>
              </a:ext>
            </a:extLst>
          </p:cNvPr>
          <p:cNvSpPr txBox="1"/>
          <p:nvPr/>
        </p:nvSpPr>
        <p:spPr>
          <a:xfrm>
            <a:off x="377576" y="1761354"/>
            <a:ext cx="4659330" cy="430887"/>
          </a:xfrm>
          <a:prstGeom prst="rect">
            <a:avLst/>
          </a:prstGeom>
          <a:noFill/>
        </p:spPr>
        <p:txBody>
          <a:bodyPr wrap="square">
            <a:spAutoFit/>
          </a:bodyPr>
          <a:lstStyle/>
          <a:p>
            <a:pPr algn="l" fontAlgn="base"/>
            <a:r>
              <a:rPr lang="en-IN" sz="2200" b="1" i="0" dirty="0">
                <a:solidFill>
                  <a:srgbClr val="273239"/>
                </a:solidFill>
                <a:effectLst/>
                <a:latin typeface="Nunito" pitchFamily="2" charset="0"/>
              </a:rPr>
              <a:t>CSS Selectors Types</a:t>
            </a:r>
          </a:p>
        </p:txBody>
      </p:sp>
      <p:sp>
        <p:nvSpPr>
          <p:cNvPr id="4" name="TextBox 3">
            <a:extLst>
              <a:ext uri="{FF2B5EF4-FFF2-40B4-BE49-F238E27FC236}">
                <a16:creationId xmlns:a16="http://schemas.microsoft.com/office/drawing/2014/main" id="{17B416A9-1F9B-619F-E8AE-0C7121ED6E70}"/>
              </a:ext>
            </a:extLst>
          </p:cNvPr>
          <p:cNvSpPr txBox="1"/>
          <p:nvPr/>
        </p:nvSpPr>
        <p:spPr>
          <a:xfrm>
            <a:off x="377576" y="2406359"/>
            <a:ext cx="4659330" cy="307777"/>
          </a:xfrm>
          <a:prstGeom prst="rect">
            <a:avLst/>
          </a:prstGeom>
          <a:noFill/>
        </p:spPr>
        <p:txBody>
          <a:bodyPr wrap="square">
            <a:spAutoFit/>
          </a:bodyPr>
          <a:lstStyle/>
          <a:p>
            <a:pPr algn="l" fontAlgn="base"/>
            <a:r>
              <a:rPr lang="en-IN" b="1" i="0" dirty="0">
                <a:solidFill>
                  <a:srgbClr val="273239"/>
                </a:solidFill>
                <a:effectLst/>
                <a:latin typeface="Nunito" pitchFamily="2" charset="0"/>
              </a:rPr>
              <a:t>Simple Selectors</a:t>
            </a:r>
          </a:p>
        </p:txBody>
      </p:sp>
      <p:sp>
        <p:nvSpPr>
          <p:cNvPr id="2" name="Rectangle 2">
            <a:extLst>
              <a:ext uri="{FF2B5EF4-FFF2-40B4-BE49-F238E27FC236}">
                <a16:creationId xmlns:a16="http://schemas.microsoft.com/office/drawing/2014/main" id="{7A688DAC-BC48-D6CF-CF92-A8D34089A102}"/>
              </a:ext>
            </a:extLst>
          </p:cNvPr>
          <p:cNvSpPr>
            <a:spLocks noChangeArrowheads="1"/>
          </p:cNvSpPr>
          <p:nvPr/>
        </p:nvSpPr>
        <p:spPr bwMode="auto">
          <a:xfrm>
            <a:off x="760288" y="2922947"/>
            <a:ext cx="4539704" cy="2877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rPr>
              <a:t>&lt;</a:t>
            </a:r>
            <a:r>
              <a:rPr kumimoji="0" lang="en-US" altLang="en-US" sz="1100" b="1" i="0" u="none" strike="noStrike" cap="none" normalizeH="0" baseline="0" dirty="0">
                <a:ln>
                  <a:noFill/>
                </a:ln>
                <a:solidFill>
                  <a:srgbClr val="006699"/>
                </a:solidFill>
                <a:effectLst/>
                <a:latin typeface="Consolas" panose="020B0609020204030204" pitchFamily="49" charset="0"/>
              </a:rPr>
              <a:t>html</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808080"/>
                </a:solidFill>
                <a:effectLst/>
                <a:latin typeface="Consolas" panose="020B0609020204030204" pitchFamily="49" charset="0"/>
              </a:rPr>
              <a:t>lang</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0000FF"/>
                </a:solidFill>
                <a:effectLst/>
                <a:latin typeface="Consolas" panose="020B0609020204030204" pitchFamily="49" charset="0"/>
              </a:rPr>
              <a:t>"</a:t>
            </a:r>
            <a:r>
              <a:rPr kumimoji="0" lang="en-US" altLang="en-US" sz="1100" b="0" i="0" u="none" strike="noStrike" cap="none" normalizeH="0" baseline="0" dirty="0" err="1">
                <a:ln>
                  <a:noFill/>
                </a:ln>
                <a:solidFill>
                  <a:srgbClr val="0000FF"/>
                </a:solidFill>
                <a:effectLst/>
                <a:latin typeface="Consolas" panose="020B0609020204030204" pitchFamily="49" charset="0"/>
              </a:rPr>
              <a:t>en</a:t>
            </a:r>
            <a:r>
              <a:rPr kumimoji="0" lang="en-US" altLang="en-US" sz="1100" b="0" i="0" u="none" strike="noStrike" cap="none" normalizeH="0" baseline="0" dirty="0">
                <a:ln>
                  <a:noFill/>
                </a:ln>
                <a:solidFill>
                  <a:srgbClr val="0000FF"/>
                </a:solidFill>
                <a:effectLst/>
                <a:latin typeface="Consolas" panose="020B0609020204030204" pitchFamily="49" charset="0"/>
              </a:rPr>
              <a:t>"</a:t>
            </a:r>
            <a:r>
              <a:rPr kumimoji="0" lang="en-US" altLang="en-US" sz="1100" b="0" i="0" u="none" strike="noStrike" cap="none" normalizeH="0" baseline="0" dirty="0">
                <a:ln>
                  <a:noFill/>
                </a:ln>
                <a:solidFill>
                  <a:srgbClr val="000000"/>
                </a:solidFill>
                <a:effectLst/>
                <a:latin typeface="Consolas" panose="020B0609020204030204" pitchFamily="49" charset="0"/>
              </a:rPr>
              <a:t>&gt;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&lt;</a:t>
            </a:r>
            <a:r>
              <a:rPr kumimoji="0" lang="en-US" altLang="en-US" sz="1100" b="1" i="0" u="none" strike="noStrike" cap="none" normalizeH="0" baseline="0" dirty="0">
                <a:ln>
                  <a:noFill/>
                </a:ln>
                <a:solidFill>
                  <a:srgbClr val="006699"/>
                </a:solidFill>
                <a:effectLst/>
                <a:latin typeface="Consolas" panose="020B0609020204030204" pitchFamily="49" charset="0"/>
              </a:rPr>
              <a:t>head</a:t>
            </a:r>
            <a:r>
              <a:rPr kumimoji="0" lang="en-US" altLang="en-US" sz="1100" b="0" i="0" u="none" strike="noStrike" cap="none" normalizeH="0" baseline="0" dirty="0">
                <a:ln>
                  <a:noFill/>
                </a:ln>
                <a:solidFill>
                  <a:srgbClr val="000000"/>
                </a:solidFill>
                <a:effectLst/>
                <a:latin typeface="Consolas" panose="020B0609020204030204" pitchFamily="49" charset="0"/>
              </a:rPr>
              <a:t>&gt;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&lt;</a:t>
            </a:r>
            <a:r>
              <a:rPr kumimoji="0" lang="en-US" altLang="en-US" sz="1100" b="1" i="0" u="none" strike="noStrike" cap="none" normalizeH="0" baseline="0" dirty="0">
                <a:ln>
                  <a:noFill/>
                </a:ln>
                <a:solidFill>
                  <a:srgbClr val="006699"/>
                </a:solidFill>
                <a:effectLst/>
                <a:latin typeface="Consolas" panose="020B0609020204030204" pitchFamily="49" charset="0"/>
              </a:rPr>
              <a:t>title</a:t>
            </a:r>
            <a:r>
              <a:rPr kumimoji="0" lang="en-US" altLang="en-US" sz="1100" b="0" i="0" u="none" strike="noStrike" cap="none" normalizeH="0" baseline="0" dirty="0">
                <a:ln>
                  <a:noFill/>
                </a:ln>
                <a:solidFill>
                  <a:srgbClr val="000000"/>
                </a:solidFill>
                <a:effectLst/>
                <a:latin typeface="Consolas" panose="020B0609020204030204" pitchFamily="49" charset="0"/>
              </a:rPr>
              <a:t>&gt;CSS Selectors&lt;/</a:t>
            </a:r>
            <a:r>
              <a:rPr kumimoji="0" lang="en-US" altLang="en-US" sz="1100" b="1" i="0" u="none" strike="noStrike" cap="none" normalizeH="0" baseline="0" dirty="0">
                <a:ln>
                  <a:noFill/>
                </a:ln>
                <a:solidFill>
                  <a:srgbClr val="006699"/>
                </a:solidFill>
                <a:effectLst/>
                <a:latin typeface="Consolas" panose="020B0609020204030204" pitchFamily="49" charset="0"/>
              </a:rPr>
              <a:t>title</a:t>
            </a:r>
            <a:r>
              <a:rPr kumimoji="0" lang="en-US" altLang="en-US" sz="1100" b="0" i="0" u="none" strike="noStrike" cap="none" normalizeH="0" baseline="0" dirty="0">
                <a:ln>
                  <a:noFill/>
                </a:ln>
                <a:solidFill>
                  <a:srgbClr val="000000"/>
                </a:solidFill>
                <a:effectLst/>
                <a:latin typeface="Consolas" panose="020B0609020204030204" pitchFamily="49" charset="0"/>
              </a:rPr>
              <a:t>&gt;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&lt;</a:t>
            </a:r>
            <a:r>
              <a:rPr kumimoji="0" lang="en-US" altLang="en-US" sz="1100" b="1" i="0" u="none" strike="noStrike" cap="none" normalizeH="0" baseline="0" dirty="0">
                <a:ln>
                  <a:noFill/>
                </a:ln>
                <a:solidFill>
                  <a:srgbClr val="006699"/>
                </a:solidFill>
                <a:effectLst/>
                <a:latin typeface="Consolas" panose="020B0609020204030204" pitchFamily="49" charset="0"/>
              </a:rPr>
              <a:t>link</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808080"/>
                </a:solidFill>
                <a:effectLst/>
                <a:latin typeface="Consolas" panose="020B0609020204030204" pitchFamily="49" charset="0"/>
              </a:rPr>
              <a:t>rel</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0000FF"/>
                </a:solidFill>
                <a:effectLst/>
                <a:latin typeface="Consolas" panose="020B0609020204030204" pitchFamily="49" charset="0"/>
              </a:rPr>
              <a:t>"stylesheet"</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808080"/>
                </a:solidFill>
                <a:effectLst/>
                <a:latin typeface="Consolas" panose="020B0609020204030204" pitchFamily="49" charset="0"/>
              </a:rPr>
              <a:t>href</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0000FF"/>
                </a:solidFill>
                <a:effectLst/>
                <a:latin typeface="Consolas" panose="020B0609020204030204" pitchFamily="49" charset="0"/>
              </a:rPr>
              <a:t>"simpleselect.css"</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/&gt;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&lt;/</a:t>
            </a:r>
            <a:r>
              <a:rPr kumimoji="0" lang="en-US" altLang="en-US" sz="1100" b="1" i="0" u="none" strike="noStrike" cap="none" normalizeH="0" baseline="0" dirty="0">
                <a:ln>
                  <a:noFill/>
                </a:ln>
                <a:solidFill>
                  <a:srgbClr val="006699"/>
                </a:solidFill>
                <a:effectLst/>
                <a:latin typeface="Consolas" panose="020B0609020204030204" pitchFamily="49" charset="0"/>
              </a:rPr>
              <a:t>head</a:t>
            </a:r>
            <a:r>
              <a:rPr kumimoji="0" lang="en-US" altLang="en-US" sz="1100" b="0" i="0" u="none" strike="noStrike" cap="none" normalizeH="0" baseline="0" dirty="0">
                <a:ln>
                  <a:noFill/>
                </a:ln>
                <a:solidFill>
                  <a:srgbClr val="000000"/>
                </a:solidFill>
                <a:effectLst/>
                <a:latin typeface="Consolas" panose="020B0609020204030204" pitchFamily="49" charset="0"/>
              </a:rPr>
              <a:t>&gt;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6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&lt;</a:t>
            </a:r>
            <a:r>
              <a:rPr kumimoji="0" lang="en-US" altLang="en-US" sz="1100" b="1" i="0" u="none" strike="noStrike" cap="none" normalizeH="0" baseline="0" dirty="0">
                <a:ln>
                  <a:noFill/>
                </a:ln>
                <a:solidFill>
                  <a:srgbClr val="006699"/>
                </a:solidFill>
                <a:effectLst/>
                <a:latin typeface="Consolas" panose="020B0609020204030204" pitchFamily="49" charset="0"/>
              </a:rPr>
              <a:t>body</a:t>
            </a:r>
            <a:r>
              <a:rPr kumimoji="0" lang="en-US" altLang="en-US" sz="1100" b="0" i="0" u="none" strike="noStrike" cap="none" normalizeH="0" baseline="0" dirty="0">
                <a:ln>
                  <a:noFill/>
                </a:ln>
                <a:solidFill>
                  <a:srgbClr val="000000"/>
                </a:solidFill>
                <a:effectLst/>
                <a:latin typeface="Consolas" panose="020B0609020204030204" pitchFamily="49" charset="0"/>
              </a:rPr>
              <a:t>&gt;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&lt;</a:t>
            </a:r>
            <a:r>
              <a:rPr kumimoji="0" lang="en-US" altLang="en-US" sz="1100" b="1" i="0" u="none" strike="noStrike" cap="none" normalizeH="0" baseline="0" dirty="0">
                <a:ln>
                  <a:noFill/>
                </a:ln>
                <a:solidFill>
                  <a:srgbClr val="006699"/>
                </a:solidFill>
                <a:effectLst/>
                <a:latin typeface="Consolas" panose="020B0609020204030204" pitchFamily="49" charset="0"/>
              </a:rPr>
              <a:t>h1</a:t>
            </a:r>
            <a:r>
              <a:rPr kumimoji="0" lang="en-US" altLang="en-US" sz="1100" b="0" i="0" u="none" strike="noStrike" cap="none" normalizeH="0" baseline="0" dirty="0">
                <a:ln>
                  <a:noFill/>
                </a:ln>
                <a:solidFill>
                  <a:srgbClr val="000000"/>
                </a:solidFill>
                <a:effectLst/>
                <a:latin typeface="Consolas" panose="020B0609020204030204" pitchFamily="49" charset="0"/>
              </a:rPr>
              <a:t>&gt;Sample Heading&lt;/</a:t>
            </a:r>
            <a:r>
              <a:rPr kumimoji="0" lang="en-US" altLang="en-US" sz="1100" b="1" i="0" u="none" strike="noStrike" cap="none" normalizeH="0" baseline="0" dirty="0">
                <a:ln>
                  <a:noFill/>
                </a:ln>
                <a:solidFill>
                  <a:srgbClr val="006699"/>
                </a:solidFill>
                <a:effectLst/>
                <a:latin typeface="Consolas" panose="020B0609020204030204" pitchFamily="49" charset="0"/>
              </a:rPr>
              <a:t>h1</a:t>
            </a:r>
            <a:r>
              <a:rPr kumimoji="0" lang="en-US" altLang="en-US" sz="1100" b="0" i="0" u="none" strike="noStrike" cap="none" normalizeH="0" baseline="0" dirty="0">
                <a:ln>
                  <a:noFill/>
                </a:ln>
                <a:solidFill>
                  <a:srgbClr val="000000"/>
                </a:solidFill>
                <a:effectLst/>
                <a:latin typeface="Consolas" panose="020B0609020204030204" pitchFamily="49" charset="0"/>
              </a:rPr>
              <a:t>&gt;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&lt;</a:t>
            </a:r>
            <a:r>
              <a:rPr kumimoji="0" lang="en-US" altLang="en-US" sz="1100" b="1" i="0" u="none" strike="noStrike" cap="none" normalizeH="0" baseline="0" dirty="0">
                <a:ln>
                  <a:noFill/>
                </a:ln>
                <a:solidFill>
                  <a:srgbClr val="006699"/>
                </a:solidFill>
                <a:effectLst/>
                <a:latin typeface="Consolas" panose="020B0609020204030204" pitchFamily="49" charset="0"/>
              </a:rPr>
              <a:t>p</a:t>
            </a:r>
            <a:r>
              <a:rPr kumimoji="0" lang="en-US" altLang="en-US" sz="1100" b="0" i="0" u="none" strike="noStrike" cap="none" normalizeH="0" baseline="0" dirty="0">
                <a:ln>
                  <a:noFill/>
                </a:ln>
                <a:solidFill>
                  <a:srgbClr val="000000"/>
                </a:solidFill>
                <a:effectLst/>
                <a:latin typeface="Consolas" panose="020B0609020204030204" pitchFamily="49" charset="0"/>
              </a:rPr>
              <a:t>&gt;This is Content inside first paragraph&lt;/</a:t>
            </a:r>
            <a:r>
              <a:rPr kumimoji="0" lang="en-US" altLang="en-US" sz="1100" b="1" i="0" u="none" strike="noStrike" cap="none" normalizeH="0" baseline="0" dirty="0">
                <a:ln>
                  <a:noFill/>
                </a:ln>
                <a:solidFill>
                  <a:srgbClr val="006699"/>
                </a:solidFill>
                <a:effectLst/>
                <a:latin typeface="Consolas" panose="020B0609020204030204" pitchFamily="49" charset="0"/>
              </a:rPr>
              <a:t>p</a:t>
            </a:r>
            <a:r>
              <a:rPr kumimoji="0" lang="en-US" altLang="en-US" sz="1100" b="0" i="0" u="none" strike="noStrike" cap="none" normalizeH="0" baseline="0" dirty="0">
                <a:ln>
                  <a:noFill/>
                </a:ln>
                <a:solidFill>
                  <a:srgbClr val="000000"/>
                </a:solidFill>
                <a:effectLst/>
                <a:latin typeface="Consolas" panose="020B0609020204030204" pitchFamily="49" charset="0"/>
              </a:rPr>
              <a:t>&gt;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&lt;</a:t>
            </a:r>
            <a:r>
              <a:rPr kumimoji="0" lang="en-US" altLang="en-US" sz="1100" b="1" i="0" u="none" strike="noStrike" cap="none" normalizeH="0" baseline="0" dirty="0">
                <a:ln>
                  <a:noFill/>
                </a:ln>
                <a:solidFill>
                  <a:srgbClr val="006699"/>
                </a:solidFill>
                <a:effectLst/>
                <a:latin typeface="Consolas" panose="020B0609020204030204" pitchFamily="49" charset="0"/>
              </a:rPr>
              <a:t>div</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808080"/>
                </a:solidFill>
                <a:effectLst/>
                <a:latin typeface="Consolas" panose="020B0609020204030204" pitchFamily="49" charset="0"/>
              </a:rPr>
              <a:t>id</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0000FF"/>
                </a:solidFill>
                <a:effectLst/>
                <a:latin typeface="Consolas" panose="020B0609020204030204" pitchFamily="49" charset="0"/>
              </a:rPr>
              <a:t>"div-container"</a:t>
            </a:r>
            <a:r>
              <a:rPr kumimoji="0" lang="en-US" altLang="en-US" sz="1100" b="0" i="0" u="none" strike="noStrike" cap="none" normalizeH="0" baseline="0" dirty="0">
                <a:ln>
                  <a:noFill/>
                </a:ln>
                <a:solidFill>
                  <a:srgbClr val="000000"/>
                </a:solidFill>
                <a:effectLst/>
                <a:latin typeface="Consolas" panose="020B0609020204030204" pitchFamily="49" charset="0"/>
              </a:rPr>
              <a:t>&gt;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This is a div with id div-container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&lt;/</a:t>
            </a:r>
            <a:r>
              <a:rPr kumimoji="0" lang="en-US" altLang="en-US" sz="1100" b="1" i="0" u="none" strike="noStrike" cap="none" normalizeH="0" baseline="0" dirty="0">
                <a:ln>
                  <a:noFill/>
                </a:ln>
                <a:solidFill>
                  <a:srgbClr val="006699"/>
                </a:solidFill>
                <a:effectLst/>
                <a:latin typeface="Consolas" panose="020B0609020204030204" pitchFamily="49" charset="0"/>
              </a:rPr>
              <a:t>div</a:t>
            </a:r>
            <a:r>
              <a:rPr kumimoji="0" lang="en-US" altLang="en-US" sz="1100" b="0" i="0" u="none" strike="noStrike" cap="none" normalizeH="0" baseline="0" dirty="0">
                <a:ln>
                  <a:noFill/>
                </a:ln>
                <a:solidFill>
                  <a:srgbClr val="000000"/>
                </a:solidFill>
                <a:effectLst/>
                <a:latin typeface="Consolas" panose="020B0609020204030204" pitchFamily="49" charset="0"/>
              </a:rPr>
              <a:t>&gt;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&lt;</a:t>
            </a:r>
            <a:r>
              <a:rPr kumimoji="0" lang="en-US" altLang="en-US" sz="1100" b="1" i="0" u="none" strike="noStrike" cap="none" normalizeH="0" baseline="0" dirty="0">
                <a:ln>
                  <a:noFill/>
                </a:ln>
                <a:solidFill>
                  <a:srgbClr val="006699"/>
                </a:solidFill>
                <a:effectLst/>
                <a:latin typeface="Consolas" panose="020B0609020204030204" pitchFamily="49" charset="0"/>
              </a:rPr>
              <a:t>p</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808080"/>
                </a:solidFill>
                <a:effectLst/>
                <a:latin typeface="Consolas" panose="020B0609020204030204" pitchFamily="49" charset="0"/>
              </a:rPr>
              <a:t>class</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0000FF"/>
                </a:solidFill>
                <a:effectLst/>
                <a:latin typeface="Consolas" panose="020B0609020204030204" pitchFamily="49" charset="0"/>
              </a:rPr>
              <a:t>"paragraph-class"</a:t>
            </a:r>
            <a:r>
              <a:rPr kumimoji="0" lang="en-US" altLang="en-US" sz="1100" b="0" i="0" u="none" strike="noStrike" cap="none" normalizeH="0" baseline="0" dirty="0">
                <a:ln>
                  <a:noFill/>
                </a:ln>
                <a:solidFill>
                  <a:srgbClr val="000000"/>
                </a:solidFill>
                <a:effectLst/>
                <a:latin typeface="Consolas" panose="020B0609020204030204" pitchFamily="49" charset="0"/>
              </a:rPr>
              <a:t>&gt;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This is a paragraph with class paragraph-class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&lt;/</a:t>
            </a:r>
            <a:r>
              <a:rPr kumimoji="0" lang="en-US" altLang="en-US" sz="1100" b="1" i="0" u="none" strike="noStrike" cap="none" normalizeH="0" baseline="0" dirty="0">
                <a:ln>
                  <a:noFill/>
                </a:ln>
                <a:solidFill>
                  <a:srgbClr val="006699"/>
                </a:solidFill>
                <a:effectLst/>
                <a:latin typeface="Consolas" panose="020B0609020204030204" pitchFamily="49" charset="0"/>
              </a:rPr>
              <a:t>p</a:t>
            </a:r>
            <a:r>
              <a:rPr kumimoji="0" lang="en-US" altLang="en-US" sz="1100" b="0" i="0" u="none" strike="noStrike" cap="none" normalizeH="0" baseline="0" dirty="0">
                <a:ln>
                  <a:noFill/>
                </a:ln>
                <a:solidFill>
                  <a:srgbClr val="000000"/>
                </a:solidFill>
                <a:effectLst/>
                <a:latin typeface="Consolas" panose="020B0609020204030204" pitchFamily="49" charset="0"/>
              </a:rPr>
              <a:t>&gt;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&lt;/</a:t>
            </a:r>
            <a:r>
              <a:rPr kumimoji="0" lang="en-US" altLang="en-US" sz="1100" b="1" i="0" u="none" strike="noStrike" cap="none" normalizeH="0" baseline="0" dirty="0">
                <a:ln>
                  <a:noFill/>
                </a:ln>
                <a:solidFill>
                  <a:srgbClr val="006699"/>
                </a:solidFill>
                <a:effectLst/>
                <a:latin typeface="Consolas" panose="020B0609020204030204" pitchFamily="49" charset="0"/>
              </a:rPr>
              <a:t>body</a:t>
            </a:r>
            <a:r>
              <a:rPr kumimoji="0" lang="en-US" altLang="en-US" sz="1100" b="0" i="0" u="none" strike="noStrike" cap="none" normalizeH="0" baseline="0" dirty="0">
                <a:ln>
                  <a:noFill/>
                </a:ln>
                <a:solidFill>
                  <a:srgbClr val="000000"/>
                </a:solidFill>
                <a:effectLst/>
                <a:latin typeface="Consolas" panose="020B0609020204030204" pitchFamily="49" charset="0"/>
              </a:rPr>
              <a:t>&gt;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rPr>
              <a:t>&lt;/</a:t>
            </a:r>
            <a:r>
              <a:rPr kumimoji="0" lang="en-US" altLang="en-US" sz="1100" b="1" i="0" u="none" strike="noStrike" cap="none" normalizeH="0" baseline="0" dirty="0">
                <a:ln>
                  <a:noFill/>
                </a:ln>
                <a:solidFill>
                  <a:srgbClr val="006699"/>
                </a:solidFill>
                <a:effectLst/>
                <a:latin typeface="Consolas" panose="020B0609020204030204" pitchFamily="49" charset="0"/>
              </a:rPr>
              <a:t>html</a:t>
            </a:r>
            <a:r>
              <a:rPr kumimoji="0" lang="en-US" altLang="en-US" sz="1100" b="0" i="0" u="none" strike="noStrike" cap="none" normalizeH="0" baseline="0" dirty="0">
                <a:ln>
                  <a:noFill/>
                </a:ln>
                <a:solidFill>
                  <a:srgbClr val="000000"/>
                </a:solidFill>
                <a:effectLst/>
                <a:latin typeface="Consolas" panose="020B0609020204030204" pitchFamily="49" charset="0"/>
              </a:rPr>
              <a:t>&gt;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2521BE1C-E043-D69A-39C9-6A14E410CA66}"/>
              </a:ext>
            </a:extLst>
          </p:cNvPr>
          <p:cNvSpPr txBox="1"/>
          <p:nvPr/>
        </p:nvSpPr>
        <p:spPr>
          <a:xfrm>
            <a:off x="640423" y="6035584"/>
            <a:ext cx="4998376" cy="307777"/>
          </a:xfrm>
          <a:prstGeom prst="rect">
            <a:avLst/>
          </a:prstGeom>
          <a:noFill/>
        </p:spPr>
        <p:txBody>
          <a:bodyPr wrap="square">
            <a:spAutoFit/>
          </a:bodyPr>
          <a:lstStyle/>
          <a:p>
            <a:r>
              <a:rPr lang="en-US" b="1" i="0" dirty="0">
                <a:solidFill>
                  <a:srgbClr val="273239"/>
                </a:solidFill>
                <a:effectLst/>
                <a:latin typeface="Nunito" pitchFamily="2" charset="0"/>
              </a:rPr>
              <a:t>Note:</a:t>
            </a:r>
            <a:r>
              <a:rPr lang="en-US" b="0" i="0" dirty="0">
                <a:solidFill>
                  <a:srgbClr val="273239"/>
                </a:solidFill>
                <a:effectLst/>
                <a:latin typeface="Nunito" pitchFamily="2" charset="0"/>
              </a:rPr>
              <a:t> We will apply CSS rules to the above Example.</a:t>
            </a:r>
            <a:endParaRPr lang="en-IN" dirty="0"/>
          </a:p>
        </p:txBody>
      </p:sp>
    </p:spTree>
    <p:extLst>
      <p:ext uri="{BB962C8B-B14F-4D97-AF65-F5344CB8AC3E}">
        <p14:creationId xmlns:p14="http://schemas.microsoft.com/office/powerpoint/2010/main" val="2592752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1047210"/>
          </a:xfrm>
          <a:prstGeom prst="rect">
            <a:avLst/>
          </a:prstGeom>
          <a:noFill/>
        </p:spPr>
        <p:txBody>
          <a:bodyPr wrap="square">
            <a:spAutoFit/>
          </a:bodyPr>
          <a:lstStyle/>
          <a:p>
            <a:pPr algn="just">
              <a:lnSpc>
                <a:spcPct val="150000"/>
              </a:lnSpc>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7DEBDE8-2D10-F8C3-61D9-0DCEE1A8BF41}"/>
              </a:ext>
            </a:extLst>
          </p:cNvPr>
          <p:cNvSpPr txBox="1"/>
          <p:nvPr/>
        </p:nvSpPr>
        <p:spPr>
          <a:xfrm>
            <a:off x="377576" y="1761354"/>
            <a:ext cx="4659330" cy="430887"/>
          </a:xfrm>
          <a:prstGeom prst="rect">
            <a:avLst/>
          </a:prstGeom>
          <a:noFill/>
        </p:spPr>
        <p:txBody>
          <a:bodyPr wrap="square">
            <a:spAutoFit/>
          </a:bodyPr>
          <a:lstStyle/>
          <a:p>
            <a:pPr algn="l" fontAlgn="base"/>
            <a:r>
              <a:rPr lang="en-IN" sz="2200" b="1" i="0" dirty="0">
                <a:solidFill>
                  <a:srgbClr val="273239"/>
                </a:solidFill>
                <a:effectLst/>
                <a:latin typeface="Nunito" pitchFamily="2" charset="0"/>
              </a:rPr>
              <a:t>CSS Selectors Types</a:t>
            </a:r>
          </a:p>
        </p:txBody>
      </p:sp>
      <p:sp>
        <p:nvSpPr>
          <p:cNvPr id="18" name="TextBox 17">
            <a:extLst>
              <a:ext uri="{FF2B5EF4-FFF2-40B4-BE49-F238E27FC236}">
                <a16:creationId xmlns:a16="http://schemas.microsoft.com/office/drawing/2014/main" id="{7B135995-41AC-A24A-B16B-EB3DCECCCA8B}"/>
              </a:ext>
            </a:extLst>
          </p:cNvPr>
          <p:cNvSpPr txBox="1"/>
          <p:nvPr/>
        </p:nvSpPr>
        <p:spPr>
          <a:xfrm>
            <a:off x="377576" y="2390971"/>
            <a:ext cx="8406828" cy="738664"/>
          </a:xfrm>
          <a:prstGeom prst="rect">
            <a:avLst/>
          </a:prstGeom>
          <a:noFill/>
        </p:spPr>
        <p:txBody>
          <a:bodyPr wrap="square">
            <a:spAutoFit/>
          </a:bodyPr>
          <a:lstStyle/>
          <a:p>
            <a:pPr algn="l" fontAlgn="base"/>
            <a:r>
              <a:rPr lang="en-US" b="1" i="0" dirty="0">
                <a:solidFill>
                  <a:srgbClr val="273239"/>
                </a:solidFill>
                <a:effectLst/>
                <a:latin typeface="Nunito" pitchFamily="2" charset="0"/>
              </a:rPr>
              <a:t>Element Selector</a:t>
            </a:r>
          </a:p>
          <a:p>
            <a:pPr algn="l" rtl="0" fontAlgn="base"/>
            <a:r>
              <a:rPr lang="en-US" b="0" i="0" dirty="0">
                <a:solidFill>
                  <a:srgbClr val="273239"/>
                </a:solidFill>
                <a:effectLst/>
                <a:latin typeface="Nunito" pitchFamily="2" charset="0"/>
              </a:rPr>
              <a:t>The </a:t>
            </a:r>
            <a:r>
              <a:rPr lang="en-US" b="0" i="0" u="sng" dirty="0">
                <a:solidFill>
                  <a:srgbClr val="273239"/>
                </a:solidFill>
                <a:effectLst/>
                <a:latin typeface="Nunito" pitchFamily="2" charset="0"/>
                <a:hlinkClick r:id="rId4"/>
              </a:rPr>
              <a:t>element selector </a:t>
            </a:r>
            <a:r>
              <a:rPr lang="en-US" b="0" i="0" dirty="0">
                <a:solidFill>
                  <a:srgbClr val="273239"/>
                </a:solidFill>
                <a:effectLst/>
                <a:latin typeface="Nunito" pitchFamily="2" charset="0"/>
              </a:rPr>
              <a:t>selects HTML elements based on the element name (or tag) for example p, h1, div, span, etc.</a:t>
            </a:r>
          </a:p>
        </p:txBody>
      </p:sp>
      <p:sp>
        <p:nvSpPr>
          <p:cNvPr id="19" name="Rectangle 21">
            <a:extLst>
              <a:ext uri="{FF2B5EF4-FFF2-40B4-BE49-F238E27FC236}">
                <a16:creationId xmlns:a16="http://schemas.microsoft.com/office/drawing/2014/main" id="{28FB4475-3D38-8105-6231-11EEED1B0941}"/>
              </a:ext>
            </a:extLst>
          </p:cNvPr>
          <p:cNvSpPr>
            <a:spLocks noChangeArrowheads="1"/>
          </p:cNvSpPr>
          <p:nvPr/>
        </p:nvSpPr>
        <p:spPr bwMode="auto">
          <a:xfrm>
            <a:off x="640423" y="3065831"/>
            <a:ext cx="6294633" cy="1002818"/>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273239"/>
                </a:solidFill>
                <a:effectLst/>
                <a:latin typeface="Nunito" pitchFamily="2" charset="0"/>
              </a:rPr>
              <a:t>CSS: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h1 { color: red; font-size: 3rem;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tx1"/>
                </a:solidFill>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p { color: white; background-color: gray;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tx1"/>
                </a:solidFill>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239" name="Picture 23" descr="Lightbox">
            <a:extLst>
              <a:ext uri="{FF2B5EF4-FFF2-40B4-BE49-F238E27FC236}">
                <a16:creationId xmlns:a16="http://schemas.microsoft.com/office/drawing/2014/main" id="{ADFB78F5-8606-2227-7372-50EADD240C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5874" y="4202288"/>
            <a:ext cx="6625227"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794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1047210"/>
          </a:xfrm>
          <a:prstGeom prst="rect">
            <a:avLst/>
          </a:prstGeom>
          <a:noFill/>
        </p:spPr>
        <p:txBody>
          <a:bodyPr wrap="square">
            <a:spAutoFit/>
          </a:bodyPr>
          <a:lstStyle/>
          <a:p>
            <a:pPr algn="just">
              <a:lnSpc>
                <a:spcPct val="150000"/>
              </a:lnSpc>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7DEBDE8-2D10-F8C3-61D9-0DCEE1A8BF41}"/>
              </a:ext>
            </a:extLst>
          </p:cNvPr>
          <p:cNvSpPr txBox="1"/>
          <p:nvPr/>
        </p:nvSpPr>
        <p:spPr>
          <a:xfrm>
            <a:off x="377576" y="1761354"/>
            <a:ext cx="4659330" cy="430887"/>
          </a:xfrm>
          <a:prstGeom prst="rect">
            <a:avLst/>
          </a:prstGeom>
          <a:noFill/>
        </p:spPr>
        <p:txBody>
          <a:bodyPr wrap="square">
            <a:spAutoFit/>
          </a:bodyPr>
          <a:lstStyle/>
          <a:p>
            <a:pPr algn="l" fontAlgn="base"/>
            <a:r>
              <a:rPr lang="en-IN" sz="2200" b="1" i="0" dirty="0">
                <a:solidFill>
                  <a:srgbClr val="273239"/>
                </a:solidFill>
                <a:effectLst/>
                <a:latin typeface="Nunito" pitchFamily="2" charset="0"/>
              </a:rPr>
              <a:t>CSS Selectors Types</a:t>
            </a:r>
          </a:p>
        </p:txBody>
      </p:sp>
      <p:sp>
        <p:nvSpPr>
          <p:cNvPr id="4" name="TextBox 3">
            <a:extLst>
              <a:ext uri="{FF2B5EF4-FFF2-40B4-BE49-F238E27FC236}">
                <a16:creationId xmlns:a16="http://schemas.microsoft.com/office/drawing/2014/main" id="{2EF86B19-87BF-4B57-5505-C49881943F60}"/>
              </a:ext>
            </a:extLst>
          </p:cNvPr>
          <p:cNvSpPr txBox="1"/>
          <p:nvPr/>
        </p:nvSpPr>
        <p:spPr>
          <a:xfrm>
            <a:off x="377575" y="2284959"/>
            <a:ext cx="7913669" cy="861774"/>
          </a:xfrm>
          <a:prstGeom prst="rect">
            <a:avLst/>
          </a:prstGeom>
          <a:noFill/>
        </p:spPr>
        <p:txBody>
          <a:bodyPr wrap="square">
            <a:spAutoFit/>
          </a:bodyPr>
          <a:lstStyle/>
          <a:p>
            <a:pPr algn="l" fontAlgn="base"/>
            <a:r>
              <a:rPr lang="en-US" b="1" i="0" dirty="0">
                <a:solidFill>
                  <a:srgbClr val="273239"/>
                </a:solidFill>
                <a:effectLst/>
                <a:latin typeface="Nunito" pitchFamily="2" charset="0"/>
              </a:rPr>
              <a:t>Id Selector</a:t>
            </a:r>
          </a:p>
          <a:p>
            <a:pPr algn="l" rtl="0" fontAlgn="base"/>
            <a:r>
              <a:rPr lang="en-US" b="0" i="0" dirty="0">
                <a:solidFill>
                  <a:srgbClr val="273239"/>
                </a:solidFill>
                <a:effectLst/>
                <a:latin typeface="Nunito" pitchFamily="2" charset="0"/>
              </a:rPr>
              <a:t>The </a:t>
            </a:r>
            <a:r>
              <a:rPr lang="en-US" b="1" i="0" u="sng" dirty="0">
                <a:solidFill>
                  <a:srgbClr val="273239"/>
                </a:solidFill>
                <a:effectLst/>
                <a:latin typeface="Nunito" pitchFamily="2" charset="0"/>
              </a:rPr>
              <a:t>id selector</a:t>
            </a:r>
            <a:r>
              <a:rPr lang="en-US" b="0" i="0" dirty="0">
                <a:solidFill>
                  <a:srgbClr val="273239"/>
                </a:solidFill>
                <a:effectLst/>
                <a:latin typeface="Nunito" pitchFamily="2" charset="0"/>
              </a:rPr>
              <a:t> uses the </a:t>
            </a:r>
            <a:r>
              <a:rPr lang="en-US" b="0" i="1" u="sng" dirty="0">
                <a:solidFill>
                  <a:srgbClr val="273239"/>
                </a:solidFill>
                <a:effectLst/>
                <a:latin typeface="Nunito" pitchFamily="2" charset="0"/>
              </a:rPr>
              <a:t>id </a:t>
            </a:r>
            <a:r>
              <a:rPr lang="en-US" sz="2200" b="0" i="1" u="sng" dirty="0">
                <a:solidFill>
                  <a:srgbClr val="273239"/>
                </a:solidFill>
                <a:effectLst/>
                <a:latin typeface="Nunito" pitchFamily="2" charset="0"/>
              </a:rPr>
              <a:t>attribute</a:t>
            </a:r>
            <a:r>
              <a:rPr lang="en-US" b="0" i="0" dirty="0">
                <a:solidFill>
                  <a:srgbClr val="273239"/>
                </a:solidFill>
                <a:effectLst/>
                <a:latin typeface="Nunito" pitchFamily="2" charset="0"/>
              </a:rPr>
              <a:t> of an HTML element to select a specific element.</a:t>
            </a:r>
            <a:r>
              <a:rPr lang="en-US" b="1" i="0" dirty="0">
                <a:solidFill>
                  <a:srgbClr val="273239"/>
                </a:solidFill>
                <a:effectLst/>
                <a:latin typeface="Nunito" pitchFamily="2" charset="0"/>
              </a:rPr>
              <a:t> </a:t>
            </a:r>
            <a:r>
              <a:rPr lang="en-US" b="0" i="0" dirty="0">
                <a:solidFill>
                  <a:srgbClr val="273239"/>
                </a:solidFill>
                <a:effectLst/>
                <a:latin typeface="Nunito" pitchFamily="2" charset="0"/>
              </a:rPr>
              <a:t>An </a:t>
            </a:r>
            <a:r>
              <a:rPr lang="en-US" b="1" i="0" dirty="0">
                <a:solidFill>
                  <a:srgbClr val="273239"/>
                </a:solidFill>
                <a:effectLst/>
                <a:latin typeface="Nunito" pitchFamily="2" charset="0"/>
              </a:rPr>
              <a:t>id</a:t>
            </a:r>
            <a:r>
              <a:rPr lang="en-US" b="0" i="0" dirty="0">
                <a:solidFill>
                  <a:srgbClr val="273239"/>
                </a:solidFill>
                <a:effectLst/>
                <a:latin typeface="Nunito" pitchFamily="2" charset="0"/>
              </a:rPr>
              <a:t> of the element is unique on a page to use</a:t>
            </a:r>
            <a:r>
              <a:rPr lang="en-US" b="1" i="0" dirty="0">
                <a:solidFill>
                  <a:srgbClr val="273239"/>
                </a:solidFill>
                <a:effectLst/>
                <a:latin typeface="Nunito" pitchFamily="2" charset="0"/>
              </a:rPr>
              <a:t> the id</a:t>
            </a:r>
            <a:r>
              <a:rPr lang="en-US" b="0" i="0" dirty="0">
                <a:solidFill>
                  <a:srgbClr val="273239"/>
                </a:solidFill>
                <a:effectLst/>
                <a:latin typeface="Nunito" pitchFamily="2" charset="0"/>
              </a:rPr>
              <a:t> selector.</a:t>
            </a:r>
          </a:p>
        </p:txBody>
      </p:sp>
      <p:sp>
        <p:nvSpPr>
          <p:cNvPr id="5" name="Rectangle 1">
            <a:extLst>
              <a:ext uri="{FF2B5EF4-FFF2-40B4-BE49-F238E27FC236}">
                <a16:creationId xmlns:a16="http://schemas.microsoft.com/office/drawing/2014/main" id="{C7AC1993-171F-D81E-0DFF-7984A8A98959}"/>
              </a:ext>
            </a:extLst>
          </p:cNvPr>
          <p:cNvSpPr>
            <a:spLocks noChangeArrowheads="1"/>
          </p:cNvSpPr>
          <p:nvPr/>
        </p:nvSpPr>
        <p:spPr bwMode="auto">
          <a:xfrm>
            <a:off x="552236" y="3408834"/>
            <a:ext cx="6033499" cy="248766"/>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onsolas" panose="020B0609020204030204" pitchFamily="49" charset="0"/>
              </a:rPr>
              <a:t>#div-container{ color: blue; background-color: gray; }</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43" name="Picture 3" descr="Lightbox">
            <a:extLst>
              <a:ext uri="{FF2B5EF4-FFF2-40B4-BE49-F238E27FC236}">
                <a16:creationId xmlns:a16="http://schemas.microsoft.com/office/drawing/2014/main" id="{24D199BE-54E9-7075-2992-780A53DFD8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788" y="3967591"/>
            <a:ext cx="4333875" cy="1704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5911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1047210"/>
          </a:xfrm>
          <a:prstGeom prst="rect">
            <a:avLst/>
          </a:prstGeom>
          <a:noFill/>
        </p:spPr>
        <p:txBody>
          <a:bodyPr wrap="square">
            <a:spAutoFit/>
          </a:bodyPr>
          <a:lstStyle/>
          <a:p>
            <a:pPr algn="just">
              <a:lnSpc>
                <a:spcPct val="150000"/>
              </a:lnSpc>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7DEBDE8-2D10-F8C3-61D9-0DCEE1A8BF41}"/>
              </a:ext>
            </a:extLst>
          </p:cNvPr>
          <p:cNvSpPr txBox="1"/>
          <p:nvPr/>
        </p:nvSpPr>
        <p:spPr>
          <a:xfrm>
            <a:off x="377576" y="1761354"/>
            <a:ext cx="4659330" cy="430887"/>
          </a:xfrm>
          <a:prstGeom prst="rect">
            <a:avLst/>
          </a:prstGeom>
          <a:noFill/>
        </p:spPr>
        <p:txBody>
          <a:bodyPr wrap="square">
            <a:spAutoFit/>
          </a:bodyPr>
          <a:lstStyle/>
          <a:p>
            <a:pPr algn="l" fontAlgn="base"/>
            <a:r>
              <a:rPr lang="en-IN" sz="2200" b="1" i="0" dirty="0">
                <a:solidFill>
                  <a:srgbClr val="273239"/>
                </a:solidFill>
                <a:effectLst/>
                <a:latin typeface="Nunito" pitchFamily="2" charset="0"/>
              </a:rPr>
              <a:t>CSS Selectors Types</a:t>
            </a:r>
          </a:p>
        </p:txBody>
      </p:sp>
      <p:sp>
        <p:nvSpPr>
          <p:cNvPr id="7" name="TextBox 6">
            <a:extLst>
              <a:ext uri="{FF2B5EF4-FFF2-40B4-BE49-F238E27FC236}">
                <a16:creationId xmlns:a16="http://schemas.microsoft.com/office/drawing/2014/main" id="{4A4A88B0-2DCB-2624-908C-53D064E056D9}"/>
              </a:ext>
            </a:extLst>
          </p:cNvPr>
          <p:cNvSpPr txBox="1"/>
          <p:nvPr/>
        </p:nvSpPr>
        <p:spPr>
          <a:xfrm>
            <a:off x="377576" y="2357431"/>
            <a:ext cx="8376006" cy="2462213"/>
          </a:xfrm>
          <a:prstGeom prst="rect">
            <a:avLst/>
          </a:prstGeom>
          <a:noFill/>
        </p:spPr>
        <p:txBody>
          <a:bodyPr wrap="square">
            <a:spAutoFit/>
          </a:bodyPr>
          <a:lstStyle/>
          <a:p>
            <a:pPr algn="just" fontAlgn="base"/>
            <a:r>
              <a:rPr lang="en-US" sz="2200" b="1" i="0" dirty="0">
                <a:solidFill>
                  <a:srgbClr val="273239"/>
                </a:solidFill>
                <a:effectLst/>
                <a:latin typeface="Nunito" pitchFamily="2" charset="0"/>
              </a:rPr>
              <a:t>Class Selector</a:t>
            </a:r>
          </a:p>
          <a:p>
            <a:pPr algn="just" rtl="0" fontAlgn="base"/>
            <a:r>
              <a:rPr lang="en-US" sz="2200" b="0" i="0" dirty="0">
                <a:solidFill>
                  <a:srgbClr val="273239"/>
                </a:solidFill>
                <a:effectLst/>
                <a:latin typeface="Nunito" pitchFamily="2" charset="0"/>
              </a:rPr>
              <a:t>The </a:t>
            </a:r>
            <a:r>
              <a:rPr lang="en-US" sz="2200" b="1" i="0" u="sng" dirty="0">
                <a:solidFill>
                  <a:srgbClr val="273239"/>
                </a:solidFill>
                <a:effectLst/>
                <a:latin typeface="Nunito" pitchFamily="2" charset="0"/>
              </a:rPr>
              <a:t>class selector</a:t>
            </a:r>
            <a:r>
              <a:rPr lang="en-US" sz="2200" b="0" i="0" dirty="0">
                <a:solidFill>
                  <a:srgbClr val="273239"/>
                </a:solidFill>
                <a:effectLst/>
                <a:latin typeface="Nunito" pitchFamily="2" charset="0"/>
              </a:rPr>
              <a:t> selects HTML elements with a specific class attribute.</a:t>
            </a:r>
          </a:p>
          <a:p>
            <a:pPr algn="just" rtl="0" fontAlgn="base"/>
            <a:r>
              <a:rPr lang="en-US" sz="2200" b="1" i="0" dirty="0">
                <a:solidFill>
                  <a:srgbClr val="273239"/>
                </a:solidFill>
                <a:effectLst/>
                <a:latin typeface="Nunito" pitchFamily="2" charset="0"/>
              </a:rPr>
              <a:t>Note:</a:t>
            </a:r>
            <a:r>
              <a:rPr lang="en-US" sz="2200" b="0" i="0" dirty="0">
                <a:solidFill>
                  <a:srgbClr val="273239"/>
                </a:solidFill>
                <a:effectLst/>
                <a:latin typeface="Nunito" pitchFamily="2" charset="0"/>
              </a:rPr>
              <a:t> The following code is used in the above Example using the class selector. To use a class selector you must use ( . ) followed by class name in CSS. This rule will be applied to the HTML element with the class attribute “</a:t>
            </a:r>
            <a:r>
              <a:rPr lang="en-US" sz="2200" b="0" i="1" dirty="0">
                <a:solidFill>
                  <a:srgbClr val="273239"/>
                </a:solidFill>
                <a:effectLst/>
                <a:latin typeface="Nunito" pitchFamily="2" charset="0"/>
              </a:rPr>
              <a:t>paragraph-class</a:t>
            </a:r>
            <a:r>
              <a:rPr lang="en-US" sz="2200" b="0" i="0" dirty="0">
                <a:solidFill>
                  <a:srgbClr val="273239"/>
                </a:solidFill>
                <a:effectLst/>
                <a:latin typeface="Nunito" pitchFamily="2" charset="0"/>
              </a:rPr>
              <a:t>“</a:t>
            </a:r>
          </a:p>
        </p:txBody>
      </p:sp>
    </p:spTree>
    <p:extLst>
      <p:ext uri="{BB962C8B-B14F-4D97-AF65-F5344CB8AC3E}">
        <p14:creationId xmlns:p14="http://schemas.microsoft.com/office/powerpoint/2010/main" val="102684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9"/>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lgn="l">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E3E2EE8E-B2E2-B659-8A96-E2C234D605C3}"/>
              </a:ext>
            </a:extLst>
          </p:cNvPr>
          <p:cNvSpPr txBox="1"/>
          <p:nvPr/>
        </p:nvSpPr>
        <p:spPr>
          <a:xfrm>
            <a:off x="454660" y="1091273"/>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3" name="TextBox 2">
            <a:extLst>
              <a:ext uri="{FF2B5EF4-FFF2-40B4-BE49-F238E27FC236}">
                <a16:creationId xmlns:a16="http://schemas.microsoft.com/office/drawing/2014/main" id="{9CF7D1AE-7A10-75D0-D65B-2C547CB0FF8C}"/>
              </a:ext>
            </a:extLst>
          </p:cNvPr>
          <p:cNvSpPr txBox="1"/>
          <p:nvPr/>
        </p:nvSpPr>
        <p:spPr>
          <a:xfrm>
            <a:off x="454660" y="1552938"/>
            <a:ext cx="8103713" cy="4401974"/>
          </a:xfrm>
          <a:prstGeom prst="rect">
            <a:avLst/>
          </a:prstGeom>
          <a:noFill/>
        </p:spPr>
        <p:txBody>
          <a:bodyPr wrap="square">
            <a:spAutoFit/>
          </a:bodyPr>
          <a:lstStyle/>
          <a:p>
            <a:pPr algn="just">
              <a:lnSpc>
                <a:spcPct val="150000"/>
              </a:lnSpc>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a:p>
            <a:pPr algn="just">
              <a:lnSpc>
                <a:spcPct val="150000"/>
              </a:lnSpc>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CSS </a:t>
            </a:r>
            <a:r>
              <a:rPr lang="en-US" sz="2200"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200" dirty="0">
                <a:effectLst/>
                <a:latin typeface="Times New Roman" panose="02020603050405020304" pitchFamily="18" charset="0"/>
                <a:ea typeface="Trebuchet MS" panose="020B0603020202020204" pitchFamily="34" charset="0"/>
                <a:cs typeface="Times New Roman" panose="02020603050405020304" pitchFamily="18" charset="0"/>
              </a:rPr>
              <a:t>Types of CSS, CSS Properties -CSS3: Selector String, Box Model, Text Properties, CSS 3D Transformation, CSS Animation-</a:t>
            </a: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 Bootstrap Framework:</a:t>
            </a:r>
            <a:r>
              <a:rPr lang="en-US" sz="2200"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200" dirty="0">
                <a:effectLst/>
                <a:latin typeface="Times New Roman" panose="02020603050405020304" pitchFamily="18" charset="0"/>
                <a:ea typeface="Trebuchet MS" panose="020B0603020202020204" pitchFamily="34" charset="0"/>
                <a:cs typeface="Times New Roman" panose="02020603050405020304" pitchFamily="18" charset="0"/>
              </a:rPr>
              <a:t>BS Grid, Tables, Images, Alerts, Form Elements</a:t>
            </a:r>
            <a:r>
              <a:rPr lang="en-US" sz="2200"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Representing Web Data</a:t>
            </a:r>
            <a:r>
              <a:rPr lang="en-US" sz="2200"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200" dirty="0">
                <a:effectLst/>
                <a:latin typeface="Times New Roman" panose="02020603050405020304" pitchFamily="18" charset="0"/>
                <a:ea typeface="Trebuchet MS" panose="020B0603020202020204" pitchFamily="34" charset="0"/>
                <a:cs typeface="Times New Roman" panose="02020603050405020304" pitchFamily="18" charset="0"/>
              </a:rPr>
              <a:t>Basic XML- DTD- Namespaces-XML Schema, DOM, XSL and XSLT Transformation-</a:t>
            </a:r>
            <a:r>
              <a:rPr lang="en-US" sz="2200"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Case study:</a:t>
            </a:r>
            <a:r>
              <a:rPr lang="en-US" sz="2200"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200" dirty="0">
                <a:effectLst/>
                <a:latin typeface="Times New Roman" panose="02020603050405020304" pitchFamily="18" charset="0"/>
                <a:ea typeface="Trebuchet MS" panose="020B0603020202020204" pitchFamily="34" charset="0"/>
                <a:cs typeface="Times New Roman" panose="02020603050405020304" pitchFamily="18" charset="0"/>
              </a:rPr>
              <a:t>Online Blog Creation</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Tree>
    <p:extLst>
      <p:ext uri="{BB962C8B-B14F-4D97-AF65-F5344CB8AC3E}">
        <p14:creationId xmlns:p14="http://schemas.microsoft.com/office/powerpoint/2010/main" val="4081511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1047210"/>
          </a:xfrm>
          <a:prstGeom prst="rect">
            <a:avLst/>
          </a:prstGeom>
          <a:noFill/>
        </p:spPr>
        <p:txBody>
          <a:bodyPr wrap="square">
            <a:spAutoFit/>
          </a:bodyPr>
          <a:lstStyle/>
          <a:p>
            <a:pPr algn="just">
              <a:lnSpc>
                <a:spcPct val="150000"/>
              </a:lnSpc>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7DEBDE8-2D10-F8C3-61D9-0DCEE1A8BF41}"/>
              </a:ext>
            </a:extLst>
          </p:cNvPr>
          <p:cNvSpPr txBox="1"/>
          <p:nvPr/>
        </p:nvSpPr>
        <p:spPr>
          <a:xfrm>
            <a:off x="377576" y="1761354"/>
            <a:ext cx="4659330" cy="430887"/>
          </a:xfrm>
          <a:prstGeom prst="rect">
            <a:avLst/>
          </a:prstGeom>
          <a:noFill/>
        </p:spPr>
        <p:txBody>
          <a:bodyPr wrap="square">
            <a:spAutoFit/>
          </a:bodyPr>
          <a:lstStyle/>
          <a:p>
            <a:pPr algn="l" fontAlgn="base"/>
            <a:r>
              <a:rPr lang="en-IN" sz="2200" b="1" i="0" dirty="0">
                <a:solidFill>
                  <a:srgbClr val="273239"/>
                </a:solidFill>
                <a:effectLst/>
                <a:latin typeface="Nunito" pitchFamily="2" charset="0"/>
              </a:rPr>
              <a:t>CSS Selectors Types</a:t>
            </a:r>
          </a:p>
        </p:txBody>
      </p:sp>
      <p:sp>
        <p:nvSpPr>
          <p:cNvPr id="7" name="TextBox 6">
            <a:extLst>
              <a:ext uri="{FF2B5EF4-FFF2-40B4-BE49-F238E27FC236}">
                <a16:creationId xmlns:a16="http://schemas.microsoft.com/office/drawing/2014/main" id="{4A4A88B0-2DCB-2624-908C-53D064E056D9}"/>
              </a:ext>
            </a:extLst>
          </p:cNvPr>
          <p:cNvSpPr txBox="1"/>
          <p:nvPr/>
        </p:nvSpPr>
        <p:spPr>
          <a:xfrm>
            <a:off x="377576" y="2357431"/>
            <a:ext cx="8376006" cy="430887"/>
          </a:xfrm>
          <a:prstGeom prst="rect">
            <a:avLst/>
          </a:prstGeom>
          <a:noFill/>
        </p:spPr>
        <p:txBody>
          <a:bodyPr wrap="square">
            <a:spAutoFit/>
          </a:bodyPr>
          <a:lstStyle/>
          <a:p>
            <a:pPr algn="just" fontAlgn="base"/>
            <a:r>
              <a:rPr lang="en-US" sz="2200" b="1" i="0" dirty="0">
                <a:solidFill>
                  <a:srgbClr val="273239"/>
                </a:solidFill>
                <a:effectLst/>
                <a:latin typeface="Nunito" pitchFamily="2" charset="0"/>
              </a:rPr>
              <a:t>Class Selector</a:t>
            </a:r>
          </a:p>
        </p:txBody>
      </p:sp>
      <p:sp>
        <p:nvSpPr>
          <p:cNvPr id="2" name="Rectangle 1">
            <a:extLst>
              <a:ext uri="{FF2B5EF4-FFF2-40B4-BE49-F238E27FC236}">
                <a16:creationId xmlns:a16="http://schemas.microsoft.com/office/drawing/2014/main" id="{9CF81EF4-DD73-2CD4-3879-805D743BE3DA}"/>
              </a:ext>
            </a:extLst>
          </p:cNvPr>
          <p:cNvSpPr>
            <a:spLocks noChangeArrowheads="1"/>
          </p:cNvSpPr>
          <p:nvPr/>
        </p:nvSpPr>
        <p:spPr bwMode="auto">
          <a:xfrm>
            <a:off x="927243" y="2838450"/>
            <a:ext cx="6747552" cy="1418317"/>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273239"/>
                </a:solidFill>
                <a:effectLst/>
                <a:latin typeface="Nunito" pitchFamily="2" charset="0"/>
              </a:rPr>
              <a:t>CSS: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Consolas" panose="020B0609020204030204" pitchFamily="49" charset="0"/>
              </a:rPr>
              <a:t>.paragraph-class { </a:t>
            </a:r>
            <a:r>
              <a:rPr kumimoji="0" lang="en-US" altLang="en-US" sz="2200" b="0" i="0" u="none" strike="noStrike" cap="none" normalizeH="0" baseline="0" dirty="0" err="1">
                <a:ln>
                  <a:noFill/>
                </a:ln>
                <a:solidFill>
                  <a:schemeClr val="tx1"/>
                </a:solidFill>
                <a:effectLst/>
                <a:latin typeface="Consolas" panose="020B0609020204030204" pitchFamily="49" charset="0"/>
              </a:rPr>
              <a:t>color:white</a:t>
            </a:r>
            <a:r>
              <a:rPr kumimoji="0" lang="en-US" altLang="en-US" sz="2200" b="0" i="0" u="none" strike="noStrike" cap="none" normalizeH="0" baseline="0" dirty="0">
                <a:ln>
                  <a:noFill/>
                </a:ln>
                <a:solidFill>
                  <a:schemeClr val="tx1"/>
                </a:solidFill>
                <a:effectLst/>
                <a:latin typeface="Consolas" panose="020B0609020204030204" pitchFamily="49" charset="0"/>
              </a:rPr>
              <a:t>; font-family: monospace; background-color: purple; }</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pic>
        <p:nvPicPr>
          <p:cNvPr id="11267" name="Picture 3" descr="CSS-Class-Selectors-Example-Output">
            <a:extLst>
              <a:ext uri="{FF2B5EF4-FFF2-40B4-BE49-F238E27FC236}">
                <a16:creationId xmlns:a16="http://schemas.microsoft.com/office/drawing/2014/main" id="{EAACC423-E2F6-7ED8-81B9-2EF9C629D3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4676" y="4526883"/>
            <a:ext cx="4305300" cy="161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594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1047210"/>
          </a:xfrm>
          <a:prstGeom prst="rect">
            <a:avLst/>
          </a:prstGeom>
          <a:noFill/>
        </p:spPr>
        <p:txBody>
          <a:bodyPr wrap="square">
            <a:spAutoFit/>
          </a:bodyPr>
          <a:lstStyle/>
          <a:p>
            <a:pPr algn="just">
              <a:lnSpc>
                <a:spcPct val="150000"/>
              </a:lnSpc>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7DEBDE8-2D10-F8C3-61D9-0DCEE1A8BF41}"/>
              </a:ext>
            </a:extLst>
          </p:cNvPr>
          <p:cNvSpPr txBox="1"/>
          <p:nvPr/>
        </p:nvSpPr>
        <p:spPr>
          <a:xfrm>
            <a:off x="377576" y="1761354"/>
            <a:ext cx="4659330" cy="430887"/>
          </a:xfrm>
          <a:prstGeom prst="rect">
            <a:avLst/>
          </a:prstGeom>
          <a:noFill/>
        </p:spPr>
        <p:txBody>
          <a:bodyPr wrap="square">
            <a:spAutoFit/>
          </a:bodyPr>
          <a:lstStyle/>
          <a:p>
            <a:pPr algn="l" fontAlgn="base"/>
            <a:r>
              <a:rPr lang="en-IN" sz="2200" b="1" i="0" dirty="0">
                <a:solidFill>
                  <a:srgbClr val="273239"/>
                </a:solidFill>
                <a:effectLst/>
                <a:latin typeface="Nunito" pitchFamily="2" charset="0"/>
              </a:rPr>
              <a:t>CSS Selectors Types</a:t>
            </a:r>
          </a:p>
        </p:txBody>
      </p:sp>
      <p:sp>
        <p:nvSpPr>
          <p:cNvPr id="5" name="TextBox 4">
            <a:extLst>
              <a:ext uri="{FF2B5EF4-FFF2-40B4-BE49-F238E27FC236}">
                <a16:creationId xmlns:a16="http://schemas.microsoft.com/office/drawing/2014/main" id="{F0E30446-8407-FCE1-05F7-08A24CAFD922}"/>
              </a:ext>
            </a:extLst>
          </p:cNvPr>
          <p:cNvSpPr txBox="1"/>
          <p:nvPr/>
        </p:nvSpPr>
        <p:spPr>
          <a:xfrm>
            <a:off x="377576" y="2269174"/>
            <a:ext cx="4659330" cy="430887"/>
          </a:xfrm>
          <a:prstGeom prst="rect">
            <a:avLst/>
          </a:prstGeom>
          <a:noFill/>
        </p:spPr>
        <p:txBody>
          <a:bodyPr wrap="square">
            <a:spAutoFit/>
          </a:bodyPr>
          <a:lstStyle/>
          <a:p>
            <a:pPr algn="l" fontAlgn="base"/>
            <a:r>
              <a:rPr lang="en-IN" sz="2200" b="1" i="0" dirty="0">
                <a:solidFill>
                  <a:srgbClr val="273239"/>
                </a:solidFill>
                <a:effectLst/>
                <a:latin typeface="Nunito" pitchFamily="2" charset="0"/>
              </a:rPr>
              <a:t>Universal Selector</a:t>
            </a:r>
          </a:p>
        </p:txBody>
      </p:sp>
      <p:sp>
        <p:nvSpPr>
          <p:cNvPr id="10" name="TextBox 9">
            <a:extLst>
              <a:ext uri="{FF2B5EF4-FFF2-40B4-BE49-F238E27FC236}">
                <a16:creationId xmlns:a16="http://schemas.microsoft.com/office/drawing/2014/main" id="{5D646FB0-93D6-E945-D9CF-27CA1031B914}"/>
              </a:ext>
            </a:extLst>
          </p:cNvPr>
          <p:cNvSpPr txBox="1"/>
          <p:nvPr/>
        </p:nvSpPr>
        <p:spPr>
          <a:xfrm>
            <a:off x="377576" y="2876211"/>
            <a:ext cx="8273264" cy="2462213"/>
          </a:xfrm>
          <a:prstGeom prst="rect">
            <a:avLst/>
          </a:prstGeom>
          <a:noFill/>
        </p:spPr>
        <p:txBody>
          <a:bodyPr wrap="square">
            <a:spAutoFit/>
          </a:bodyPr>
          <a:lstStyle/>
          <a:p>
            <a:pPr algn="just" rtl="0" fontAlgn="base"/>
            <a:r>
              <a:rPr lang="en-US" sz="2200" b="0" i="0" dirty="0">
                <a:solidFill>
                  <a:srgbClr val="273239"/>
                </a:solidFill>
                <a:effectLst/>
                <a:latin typeface="Nunito" pitchFamily="2" charset="0"/>
              </a:rPr>
              <a:t>The </a:t>
            </a:r>
            <a:r>
              <a:rPr lang="en-US" sz="2200" b="0" i="0" u="sng" dirty="0">
                <a:solidFill>
                  <a:srgbClr val="273239"/>
                </a:solidFill>
                <a:effectLst/>
                <a:latin typeface="Nunito" pitchFamily="2" charset="0"/>
              </a:rPr>
              <a:t>Universal selector</a:t>
            </a:r>
            <a:r>
              <a:rPr lang="en-US" sz="2200" b="0" i="0" dirty="0">
                <a:solidFill>
                  <a:srgbClr val="273239"/>
                </a:solidFill>
                <a:effectLst/>
                <a:latin typeface="Nunito" pitchFamily="2" charset="0"/>
              </a:rPr>
              <a:t> (*) in CSS is used to select all the elements in an HTML document. It also includes other elements which are inside under another element.</a:t>
            </a:r>
          </a:p>
          <a:p>
            <a:pPr algn="just" rtl="0" fontAlgn="base"/>
            <a:endParaRPr lang="en-US" sz="2200" b="0" i="0" dirty="0">
              <a:solidFill>
                <a:srgbClr val="273239"/>
              </a:solidFill>
              <a:effectLst/>
              <a:latin typeface="Nunito" pitchFamily="2" charset="0"/>
            </a:endParaRPr>
          </a:p>
          <a:p>
            <a:pPr algn="just" rtl="0" fontAlgn="base"/>
            <a:r>
              <a:rPr lang="en-US" sz="2200" b="1" i="0" dirty="0">
                <a:solidFill>
                  <a:srgbClr val="273239"/>
                </a:solidFill>
                <a:effectLst/>
                <a:latin typeface="Nunito" pitchFamily="2" charset="0"/>
              </a:rPr>
              <a:t>Note: </a:t>
            </a:r>
            <a:r>
              <a:rPr lang="en-US" sz="2200" b="0" i="0" dirty="0">
                <a:solidFill>
                  <a:srgbClr val="273239"/>
                </a:solidFill>
                <a:effectLst/>
                <a:latin typeface="Nunito" pitchFamily="2" charset="0"/>
              </a:rPr>
              <a:t>The following code is used in the above Example using the universal selector. This CSS rule will be applied to every HTML element on the page: </a:t>
            </a:r>
          </a:p>
        </p:txBody>
      </p:sp>
    </p:spTree>
    <p:extLst>
      <p:ext uri="{BB962C8B-B14F-4D97-AF65-F5344CB8AC3E}">
        <p14:creationId xmlns:p14="http://schemas.microsoft.com/office/powerpoint/2010/main" val="2193048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1047210"/>
          </a:xfrm>
          <a:prstGeom prst="rect">
            <a:avLst/>
          </a:prstGeom>
          <a:noFill/>
        </p:spPr>
        <p:txBody>
          <a:bodyPr wrap="square">
            <a:spAutoFit/>
          </a:bodyPr>
          <a:lstStyle/>
          <a:p>
            <a:pPr algn="just">
              <a:lnSpc>
                <a:spcPct val="150000"/>
              </a:lnSpc>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7DEBDE8-2D10-F8C3-61D9-0DCEE1A8BF41}"/>
              </a:ext>
            </a:extLst>
          </p:cNvPr>
          <p:cNvSpPr txBox="1"/>
          <p:nvPr/>
        </p:nvSpPr>
        <p:spPr>
          <a:xfrm>
            <a:off x="377576" y="1761354"/>
            <a:ext cx="4659330" cy="430887"/>
          </a:xfrm>
          <a:prstGeom prst="rect">
            <a:avLst/>
          </a:prstGeom>
          <a:noFill/>
        </p:spPr>
        <p:txBody>
          <a:bodyPr wrap="square">
            <a:spAutoFit/>
          </a:bodyPr>
          <a:lstStyle/>
          <a:p>
            <a:pPr algn="l" fontAlgn="base"/>
            <a:r>
              <a:rPr lang="en-IN" sz="2200" b="1" i="0" dirty="0">
                <a:solidFill>
                  <a:srgbClr val="273239"/>
                </a:solidFill>
                <a:effectLst/>
                <a:latin typeface="Nunito" pitchFamily="2" charset="0"/>
              </a:rPr>
              <a:t>CSS Selectors Types</a:t>
            </a:r>
          </a:p>
        </p:txBody>
      </p:sp>
      <p:sp>
        <p:nvSpPr>
          <p:cNvPr id="5" name="TextBox 4">
            <a:extLst>
              <a:ext uri="{FF2B5EF4-FFF2-40B4-BE49-F238E27FC236}">
                <a16:creationId xmlns:a16="http://schemas.microsoft.com/office/drawing/2014/main" id="{F0E30446-8407-FCE1-05F7-08A24CAFD922}"/>
              </a:ext>
            </a:extLst>
          </p:cNvPr>
          <p:cNvSpPr txBox="1"/>
          <p:nvPr/>
        </p:nvSpPr>
        <p:spPr>
          <a:xfrm>
            <a:off x="377576" y="2269174"/>
            <a:ext cx="4659330" cy="430887"/>
          </a:xfrm>
          <a:prstGeom prst="rect">
            <a:avLst/>
          </a:prstGeom>
          <a:noFill/>
        </p:spPr>
        <p:txBody>
          <a:bodyPr wrap="square">
            <a:spAutoFit/>
          </a:bodyPr>
          <a:lstStyle/>
          <a:p>
            <a:pPr algn="l" fontAlgn="base"/>
            <a:r>
              <a:rPr lang="en-IN" sz="2200" b="1" i="0" dirty="0">
                <a:solidFill>
                  <a:srgbClr val="273239"/>
                </a:solidFill>
                <a:effectLst/>
                <a:latin typeface="Nunito" pitchFamily="2" charset="0"/>
              </a:rPr>
              <a:t>Universal Selector</a:t>
            </a:r>
          </a:p>
        </p:txBody>
      </p:sp>
      <p:sp>
        <p:nvSpPr>
          <p:cNvPr id="2" name="Rectangle 1">
            <a:extLst>
              <a:ext uri="{FF2B5EF4-FFF2-40B4-BE49-F238E27FC236}">
                <a16:creationId xmlns:a16="http://schemas.microsoft.com/office/drawing/2014/main" id="{47E87532-A801-6F62-40E2-E388AA7A7F82}"/>
              </a:ext>
            </a:extLst>
          </p:cNvPr>
          <p:cNvSpPr>
            <a:spLocks noChangeArrowheads="1"/>
          </p:cNvSpPr>
          <p:nvPr/>
        </p:nvSpPr>
        <p:spPr bwMode="auto">
          <a:xfrm>
            <a:off x="575353" y="2886074"/>
            <a:ext cx="7181636" cy="741208"/>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273239"/>
                </a:solidFill>
                <a:effectLst/>
                <a:latin typeface="Nunito" pitchFamily="2" charset="0"/>
              </a:rPr>
              <a:t>CSS: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Consolas" panose="020B0609020204030204" pitchFamily="49" charset="0"/>
              </a:rPr>
              <a:t>* { color: white; background-color: black; }</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pic>
        <p:nvPicPr>
          <p:cNvPr id="1027" name="Picture 3" descr="CSS-Universal-Selector-Example-Output">
            <a:extLst>
              <a:ext uri="{FF2B5EF4-FFF2-40B4-BE49-F238E27FC236}">
                <a16:creationId xmlns:a16="http://schemas.microsoft.com/office/drawing/2014/main" id="{B9A93EE8-D0D9-295E-3280-18EB7573F3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257929"/>
            <a:ext cx="3629025" cy="150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5405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1047210"/>
          </a:xfrm>
          <a:prstGeom prst="rect">
            <a:avLst/>
          </a:prstGeom>
          <a:noFill/>
        </p:spPr>
        <p:txBody>
          <a:bodyPr wrap="square">
            <a:spAutoFit/>
          </a:bodyPr>
          <a:lstStyle/>
          <a:p>
            <a:pPr algn="just">
              <a:lnSpc>
                <a:spcPct val="150000"/>
              </a:lnSpc>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7DEBDE8-2D10-F8C3-61D9-0DCEE1A8BF41}"/>
              </a:ext>
            </a:extLst>
          </p:cNvPr>
          <p:cNvSpPr txBox="1"/>
          <p:nvPr/>
        </p:nvSpPr>
        <p:spPr>
          <a:xfrm>
            <a:off x="377576" y="1761354"/>
            <a:ext cx="4659330" cy="430887"/>
          </a:xfrm>
          <a:prstGeom prst="rect">
            <a:avLst/>
          </a:prstGeom>
          <a:noFill/>
        </p:spPr>
        <p:txBody>
          <a:bodyPr wrap="square">
            <a:spAutoFit/>
          </a:bodyPr>
          <a:lstStyle/>
          <a:p>
            <a:pPr algn="l" fontAlgn="base"/>
            <a:r>
              <a:rPr lang="en-IN" sz="2200" b="1" i="0" dirty="0">
                <a:solidFill>
                  <a:srgbClr val="273239"/>
                </a:solidFill>
                <a:effectLst/>
                <a:latin typeface="Nunito" pitchFamily="2" charset="0"/>
              </a:rPr>
              <a:t>CSS Selectors Types</a:t>
            </a:r>
          </a:p>
        </p:txBody>
      </p:sp>
      <p:sp>
        <p:nvSpPr>
          <p:cNvPr id="7" name="TextBox 6">
            <a:extLst>
              <a:ext uri="{FF2B5EF4-FFF2-40B4-BE49-F238E27FC236}">
                <a16:creationId xmlns:a16="http://schemas.microsoft.com/office/drawing/2014/main" id="{CE501FB1-2210-4ADD-1B72-F6A63BEB5829}"/>
              </a:ext>
            </a:extLst>
          </p:cNvPr>
          <p:cNvSpPr txBox="1"/>
          <p:nvPr/>
        </p:nvSpPr>
        <p:spPr>
          <a:xfrm>
            <a:off x="377576" y="2449390"/>
            <a:ext cx="8355458" cy="2123658"/>
          </a:xfrm>
          <a:prstGeom prst="rect">
            <a:avLst/>
          </a:prstGeom>
          <a:noFill/>
        </p:spPr>
        <p:txBody>
          <a:bodyPr wrap="square">
            <a:spAutoFit/>
          </a:bodyPr>
          <a:lstStyle/>
          <a:p>
            <a:pPr algn="just" fontAlgn="base"/>
            <a:r>
              <a:rPr lang="en-US" sz="2200" b="1" i="0" dirty="0">
                <a:solidFill>
                  <a:srgbClr val="273239"/>
                </a:solidFill>
                <a:effectLst/>
                <a:latin typeface="Nunito" pitchFamily="2" charset="0"/>
              </a:rPr>
              <a:t>Group Selector</a:t>
            </a:r>
          </a:p>
          <a:p>
            <a:pPr algn="just" rtl="0" fontAlgn="base"/>
            <a:r>
              <a:rPr lang="en-US" sz="2200" b="0" i="0" dirty="0">
                <a:solidFill>
                  <a:srgbClr val="273239"/>
                </a:solidFill>
                <a:effectLst/>
                <a:latin typeface="Nunito" pitchFamily="2" charset="0"/>
              </a:rPr>
              <a:t>The </a:t>
            </a:r>
            <a:r>
              <a:rPr lang="en-US" sz="2200" b="1" i="0" u="sng" dirty="0">
                <a:solidFill>
                  <a:srgbClr val="273239"/>
                </a:solidFill>
                <a:effectLst/>
                <a:latin typeface="Nunito" pitchFamily="2" charset="0"/>
              </a:rPr>
              <a:t>Group selector</a:t>
            </a:r>
            <a:r>
              <a:rPr lang="en-US" sz="2200" b="0" i="0" dirty="0">
                <a:solidFill>
                  <a:srgbClr val="273239"/>
                </a:solidFill>
                <a:effectLst/>
                <a:latin typeface="Nunito" pitchFamily="2" charset="0"/>
              </a:rPr>
              <a:t> is used to style all </a:t>
            </a:r>
            <a:r>
              <a:rPr lang="en-US" sz="2200" b="1" i="0" dirty="0">
                <a:solidFill>
                  <a:srgbClr val="273239"/>
                </a:solidFill>
                <a:effectLst/>
                <a:latin typeface="Nunito" pitchFamily="2" charset="0"/>
              </a:rPr>
              <a:t>comma-separated </a:t>
            </a:r>
            <a:r>
              <a:rPr lang="en-US" sz="2200" b="0" i="0" dirty="0">
                <a:solidFill>
                  <a:srgbClr val="273239"/>
                </a:solidFill>
                <a:effectLst/>
                <a:latin typeface="Nunito" pitchFamily="2" charset="0"/>
              </a:rPr>
              <a:t>elements with the same style.</a:t>
            </a:r>
          </a:p>
          <a:p>
            <a:pPr algn="just" rtl="0" fontAlgn="base"/>
            <a:r>
              <a:rPr lang="en-US" sz="2200" b="1" i="0" dirty="0">
                <a:solidFill>
                  <a:srgbClr val="273239"/>
                </a:solidFill>
                <a:effectLst/>
                <a:latin typeface="Nunito" pitchFamily="2" charset="0"/>
              </a:rPr>
              <a:t>Note:</a:t>
            </a:r>
            <a:r>
              <a:rPr lang="en-US" sz="2200" b="0" i="0" dirty="0">
                <a:solidFill>
                  <a:srgbClr val="273239"/>
                </a:solidFill>
                <a:effectLst/>
                <a:latin typeface="Nunito" pitchFamily="2" charset="0"/>
              </a:rPr>
              <a:t> Suppose you want to apply common styles to different selectors, instead of writing rules separately you can write them in groups as shown below.</a:t>
            </a:r>
          </a:p>
        </p:txBody>
      </p:sp>
    </p:spTree>
    <p:extLst>
      <p:ext uri="{BB962C8B-B14F-4D97-AF65-F5344CB8AC3E}">
        <p14:creationId xmlns:p14="http://schemas.microsoft.com/office/powerpoint/2010/main" val="1646885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1047210"/>
          </a:xfrm>
          <a:prstGeom prst="rect">
            <a:avLst/>
          </a:prstGeom>
          <a:noFill/>
        </p:spPr>
        <p:txBody>
          <a:bodyPr wrap="square">
            <a:spAutoFit/>
          </a:bodyPr>
          <a:lstStyle/>
          <a:p>
            <a:pPr algn="just">
              <a:lnSpc>
                <a:spcPct val="150000"/>
              </a:lnSpc>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7DEBDE8-2D10-F8C3-61D9-0DCEE1A8BF41}"/>
              </a:ext>
            </a:extLst>
          </p:cNvPr>
          <p:cNvSpPr txBox="1"/>
          <p:nvPr/>
        </p:nvSpPr>
        <p:spPr>
          <a:xfrm>
            <a:off x="377576" y="1761354"/>
            <a:ext cx="4659330" cy="430887"/>
          </a:xfrm>
          <a:prstGeom prst="rect">
            <a:avLst/>
          </a:prstGeom>
          <a:noFill/>
        </p:spPr>
        <p:txBody>
          <a:bodyPr wrap="square">
            <a:spAutoFit/>
          </a:bodyPr>
          <a:lstStyle/>
          <a:p>
            <a:pPr algn="l" fontAlgn="base"/>
            <a:r>
              <a:rPr lang="en-IN" sz="2200" b="1" i="0" dirty="0">
                <a:solidFill>
                  <a:srgbClr val="273239"/>
                </a:solidFill>
                <a:effectLst/>
                <a:latin typeface="Nunito" pitchFamily="2" charset="0"/>
              </a:rPr>
              <a:t>CSS Selectors Types</a:t>
            </a:r>
          </a:p>
        </p:txBody>
      </p:sp>
      <p:sp>
        <p:nvSpPr>
          <p:cNvPr id="2" name="Rectangle 1">
            <a:extLst>
              <a:ext uri="{FF2B5EF4-FFF2-40B4-BE49-F238E27FC236}">
                <a16:creationId xmlns:a16="http://schemas.microsoft.com/office/drawing/2014/main" id="{605736CF-E8BE-3E01-7C96-84D55017E68B}"/>
              </a:ext>
            </a:extLst>
          </p:cNvPr>
          <p:cNvSpPr>
            <a:spLocks noChangeArrowheads="1"/>
          </p:cNvSpPr>
          <p:nvPr/>
        </p:nvSpPr>
        <p:spPr bwMode="auto">
          <a:xfrm>
            <a:off x="386906" y="2294053"/>
            <a:ext cx="8037903" cy="1079763"/>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a:ln>
                  <a:noFill/>
                </a:ln>
                <a:solidFill>
                  <a:srgbClr val="273239"/>
                </a:solidFill>
                <a:effectLst/>
                <a:latin typeface="Nunito" pitchFamily="2" charset="0"/>
              </a:rPr>
              <a:t>CSS: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Consolas" panose="020B0609020204030204" pitchFamily="49" charset="0"/>
              </a:rPr>
              <a:t>#div-container, .paragraph-class, h1{ color: white; background-color: purple; font-family: monospace; }</a:t>
            </a:r>
            <a:r>
              <a:rPr kumimoji="0" lang="en-US" altLang="en-US" sz="2200" b="0" i="0" u="none" strike="noStrike" cap="none" normalizeH="0" baseline="0">
                <a:ln>
                  <a:noFill/>
                </a:ln>
                <a:solidFill>
                  <a:schemeClr val="tx1"/>
                </a:solidFill>
                <a:effectLst/>
              </a:rPr>
              <a:t> </a:t>
            </a:r>
            <a:endParaRPr kumimoji="0" lang="en-US" altLang="en-US" sz="2200" b="0" i="0" u="none" strike="noStrike" cap="none" normalizeH="0" baseline="0">
              <a:ln>
                <a:noFill/>
              </a:ln>
              <a:solidFill>
                <a:schemeClr val="tx1"/>
              </a:solidFill>
              <a:effectLst/>
              <a:latin typeface="Arial" panose="020B0604020202020204" pitchFamily="34" charset="0"/>
            </a:endParaRPr>
          </a:p>
        </p:txBody>
      </p:sp>
      <p:pic>
        <p:nvPicPr>
          <p:cNvPr id="2051" name="Picture 3" descr="Lightbox">
            <a:extLst>
              <a:ext uri="{FF2B5EF4-FFF2-40B4-BE49-F238E27FC236}">
                <a16:creationId xmlns:a16="http://schemas.microsoft.com/office/drawing/2014/main" id="{06538A42-81D9-2689-45D7-88372B728C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7721" y="3723205"/>
            <a:ext cx="6629243" cy="2107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25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1047210"/>
          </a:xfrm>
          <a:prstGeom prst="rect">
            <a:avLst/>
          </a:prstGeom>
          <a:noFill/>
        </p:spPr>
        <p:txBody>
          <a:bodyPr wrap="square">
            <a:spAutoFit/>
          </a:bodyPr>
          <a:lstStyle/>
          <a:p>
            <a:pPr algn="just">
              <a:lnSpc>
                <a:spcPct val="150000"/>
              </a:lnSpc>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7DEBDE8-2D10-F8C3-61D9-0DCEE1A8BF41}"/>
              </a:ext>
            </a:extLst>
          </p:cNvPr>
          <p:cNvSpPr txBox="1"/>
          <p:nvPr/>
        </p:nvSpPr>
        <p:spPr>
          <a:xfrm>
            <a:off x="377576" y="1761354"/>
            <a:ext cx="4659330" cy="430887"/>
          </a:xfrm>
          <a:prstGeom prst="rect">
            <a:avLst/>
          </a:prstGeom>
          <a:noFill/>
        </p:spPr>
        <p:txBody>
          <a:bodyPr wrap="square">
            <a:spAutoFit/>
          </a:bodyPr>
          <a:lstStyle/>
          <a:p>
            <a:pPr algn="l" fontAlgn="base"/>
            <a:r>
              <a:rPr lang="en-IN" sz="2200" b="1" i="0" dirty="0">
                <a:solidFill>
                  <a:srgbClr val="273239"/>
                </a:solidFill>
                <a:effectLst/>
                <a:latin typeface="Nunito" pitchFamily="2" charset="0"/>
              </a:rPr>
              <a:t>CSS Selectors Types</a:t>
            </a:r>
          </a:p>
        </p:txBody>
      </p:sp>
      <p:sp>
        <p:nvSpPr>
          <p:cNvPr id="5" name="TextBox 4">
            <a:extLst>
              <a:ext uri="{FF2B5EF4-FFF2-40B4-BE49-F238E27FC236}">
                <a16:creationId xmlns:a16="http://schemas.microsoft.com/office/drawing/2014/main" id="{8C5D2B6A-7FAD-3DBA-4D16-0D01B19EEA86}"/>
              </a:ext>
            </a:extLst>
          </p:cNvPr>
          <p:cNvSpPr txBox="1"/>
          <p:nvPr/>
        </p:nvSpPr>
        <p:spPr>
          <a:xfrm>
            <a:off x="377575" y="2357623"/>
            <a:ext cx="8458199" cy="2123658"/>
          </a:xfrm>
          <a:prstGeom prst="rect">
            <a:avLst/>
          </a:prstGeom>
          <a:noFill/>
        </p:spPr>
        <p:txBody>
          <a:bodyPr wrap="square">
            <a:spAutoFit/>
          </a:bodyPr>
          <a:lstStyle/>
          <a:p>
            <a:pPr algn="just" fontAlgn="base"/>
            <a:r>
              <a:rPr lang="en-US" sz="2200" b="1" i="0" dirty="0">
                <a:solidFill>
                  <a:srgbClr val="273239"/>
                </a:solidFill>
                <a:effectLst/>
                <a:latin typeface="Nunito" pitchFamily="2" charset="0"/>
              </a:rPr>
              <a:t>Attribute Selector</a:t>
            </a:r>
          </a:p>
          <a:p>
            <a:pPr algn="just" rtl="0" fontAlgn="base"/>
            <a:r>
              <a:rPr lang="en-US" sz="2200" b="0" i="0" dirty="0">
                <a:solidFill>
                  <a:srgbClr val="273239"/>
                </a:solidFill>
                <a:effectLst/>
                <a:latin typeface="Nunito" pitchFamily="2" charset="0"/>
              </a:rPr>
              <a:t>The </a:t>
            </a:r>
            <a:r>
              <a:rPr lang="en-US" sz="2200" b="1" i="0" u="sng" dirty="0">
                <a:solidFill>
                  <a:srgbClr val="273239"/>
                </a:solidFill>
                <a:effectLst/>
                <a:latin typeface="Nunito" pitchFamily="2" charset="0"/>
              </a:rPr>
              <a:t>attribute selector</a:t>
            </a:r>
            <a:r>
              <a:rPr lang="en-US" sz="2200" b="0" i="0" dirty="0">
                <a:solidFill>
                  <a:srgbClr val="273239"/>
                </a:solidFill>
                <a:effectLst/>
                <a:latin typeface="Nunito" pitchFamily="2" charset="0"/>
              </a:rPr>
              <a:t> [attribute] is used to select the elements with a specified attribute or attribute value.</a:t>
            </a:r>
          </a:p>
          <a:p>
            <a:pPr algn="just" rtl="0" fontAlgn="base"/>
            <a:r>
              <a:rPr lang="en-US" sz="2200" b="1" i="0" dirty="0">
                <a:solidFill>
                  <a:srgbClr val="273239"/>
                </a:solidFill>
                <a:effectLst/>
                <a:latin typeface="Nunito" pitchFamily="2" charset="0"/>
              </a:rPr>
              <a:t>Note:</a:t>
            </a:r>
            <a:r>
              <a:rPr lang="en-US" sz="2200" b="0" i="0" dirty="0">
                <a:solidFill>
                  <a:srgbClr val="273239"/>
                </a:solidFill>
                <a:effectLst/>
                <a:latin typeface="Nunito" pitchFamily="2" charset="0"/>
              </a:rPr>
              <a:t> The following code is used in the above Example using the attribute selector. This CSS rule will be applied to every HTML element on the page:</a:t>
            </a:r>
          </a:p>
        </p:txBody>
      </p:sp>
      <p:sp>
        <p:nvSpPr>
          <p:cNvPr id="7" name="Rectangle 1">
            <a:extLst>
              <a:ext uri="{FF2B5EF4-FFF2-40B4-BE49-F238E27FC236}">
                <a16:creationId xmlns:a16="http://schemas.microsoft.com/office/drawing/2014/main" id="{5946999E-FB53-10A3-6278-31DBC45B77EC}"/>
              </a:ext>
            </a:extLst>
          </p:cNvPr>
          <p:cNvSpPr>
            <a:spLocks noChangeArrowheads="1"/>
          </p:cNvSpPr>
          <p:nvPr/>
        </p:nvSpPr>
        <p:spPr bwMode="auto">
          <a:xfrm>
            <a:off x="464906" y="4662219"/>
            <a:ext cx="8247579" cy="1079763"/>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a:ln>
                  <a:noFill/>
                </a:ln>
                <a:solidFill>
                  <a:srgbClr val="273239"/>
                </a:solidFill>
                <a:effectLst/>
                <a:latin typeface="Nunito" pitchFamily="2" charset="0"/>
              </a:rPr>
              <a:t>CSS: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Consolas" panose="020B0609020204030204" pitchFamily="49" charset="0"/>
              </a:rPr>
              <a:t>[href] { background-color: lightgreen; color: black; font-family: monospace; font-size: 1rem; }</a:t>
            </a:r>
            <a:r>
              <a:rPr kumimoji="0" lang="en-US" altLang="en-US" sz="2200" b="0" i="0" u="none" strike="noStrike" cap="none" normalizeH="0" baseline="0">
                <a:ln>
                  <a:noFill/>
                </a:ln>
                <a:solidFill>
                  <a:schemeClr val="tx1"/>
                </a:solidFill>
                <a:effectLst/>
              </a:rPr>
              <a:t> </a:t>
            </a:r>
            <a:endParaRPr kumimoji="0" lang="en-US" altLang="en-US" sz="2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2235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1047210"/>
          </a:xfrm>
          <a:prstGeom prst="rect">
            <a:avLst/>
          </a:prstGeom>
          <a:noFill/>
        </p:spPr>
        <p:txBody>
          <a:bodyPr wrap="square">
            <a:spAutoFit/>
          </a:bodyPr>
          <a:lstStyle/>
          <a:p>
            <a:pPr algn="just">
              <a:lnSpc>
                <a:spcPct val="150000"/>
              </a:lnSpc>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7DEBDE8-2D10-F8C3-61D9-0DCEE1A8BF41}"/>
              </a:ext>
            </a:extLst>
          </p:cNvPr>
          <p:cNvSpPr txBox="1"/>
          <p:nvPr/>
        </p:nvSpPr>
        <p:spPr>
          <a:xfrm>
            <a:off x="377576" y="1761354"/>
            <a:ext cx="4659330" cy="430887"/>
          </a:xfrm>
          <a:prstGeom prst="rect">
            <a:avLst/>
          </a:prstGeom>
          <a:noFill/>
        </p:spPr>
        <p:txBody>
          <a:bodyPr wrap="square">
            <a:spAutoFit/>
          </a:bodyPr>
          <a:lstStyle/>
          <a:p>
            <a:pPr algn="l" fontAlgn="base"/>
            <a:r>
              <a:rPr lang="en-IN" sz="2200" b="1" i="0" dirty="0">
                <a:solidFill>
                  <a:srgbClr val="273239"/>
                </a:solidFill>
                <a:effectLst/>
                <a:latin typeface="Nunito" pitchFamily="2" charset="0"/>
              </a:rPr>
              <a:t>CSS Selectors Types</a:t>
            </a:r>
          </a:p>
        </p:txBody>
      </p:sp>
      <p:sp>
        <p:nvSpPr>
          <p:cNvPr id="5" name="TextBox 4">
            <a:extLst>
              <a:ext uri="{FF2B5EF4-FFF2-40B4-BE49-F238E27FC236}">
                <a16:creationId xmlns:a16="http://schemas.microsoft.com/office/drawing/2014/main" id="{8C5D2B6A-7FAD-3DBA-4D16-0D01B19EEA86}"/>
              </a:ext>
            </a:extLst>
          </p:cNvPr>
          <p:cNvSpPr txBox="1"/>
          <p:nvPr/>
        </p:nvSpPr>
        <p:spPr>
          <a:xfrm>
            <a:off x="377575" y="2357623"/>
            <a:ext cx="8458199" cy="430887"/>
          </a:xfrm>
          <a:prstGeom prst="rect">
            <a:avLst/>
          </a:prstGeom>
          <a:noFill/>
        </p:spPr>
        <p:txBody>
          <a:bodyPr wrap="square">
            <a:spAutoFit/>
          </a:bodyPr>
          <a:lstStyle/>
          <a:p>
            <a:pPr algn="just" fontAlgn="base"/>
            <a:r>
              <a:rPr lang="en-US" sz="2200" b="1" i="0" dirty="0">
                <a:solidFill>
                  <a:srgbClr val="273239"/>
                </a:solidFill>
                <a:effectLst/>
                <a:latin typeface="Nunito" pitchFamily="2" charset="0"/>
              </a:rPr>
              <a:t>Attribute Selector</a:t>
            </a:r>
          </a:p>
        </p:txBody>
      </p:sp>
      <p:pic>
        <p:nvPicPr>
          <p:cNvPr id="4098" name="Picture 2" descr="Lightbox">
            <a:extLst>
              <a:ext uri="{FF2B5EF4-FFF2-40B4-BE49-F238E27FC236}">
                <a16:creationId xmlns:a16="http://schemas.microsoft.com/office/drawing/2014/main" id="{86FB9BDA-908E-F485-A013-C8B4F8CACE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933977"/>
            <a:ext cx="5275781" cy="2820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932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1047210"/>
          </a:xfrm>
          <a:prstGeom prst="rect">
            <a:avLst/>
          </a:prstGeom>
          <a:noFill/>
        </p:spPr>
        <p:txBody>
          <a:bodyPr wrap="square">
            <a:spAutoFit/>
          </a:bodyPr>
          <a:lstStyle/>
          <a:p>
            <a:pPr algn="just">
              <a:lnSpc>
                <a:spcPct val="150000"/>
              </a:lnSpc>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7DEBDE8-2D10-F8C3-61D9-0DCEE1A8BF41}"/>
              </a:ext>
            </a:extLst>
          </p:cNvPr>
          <p:cNvSpPr txBox="1"/>
          <p:nvPr/>
        </p:nvSpPr>
        <p:spPr>
          <a:xfrm>
            <a:off x="377576" y="1761354"/>
            <a:ext cx="4659330" cy="430887"/>
          </a:xfrm>
          <a:prstGeom prst="rect">
            <a:avLst/>
          </a:prstGeom>
          <a:noFill/>
        </p:spPr>
        <p:txBody>
          <a:bodyPr wrap="square">
            <a:spAutoFit/>
          </a:bodyPr>
          <a:lstStyle/>
          <a:p>
            <a:pPr algn="l" fontAlgn="base"/>
            <a:r>
              <a:rPr lang="en-IN" sz="2200" b="1" i="0" dirty="0">
                <a:solidFill>
                  <a:srgbClr val="273239"/>
                </a:solidFill>
                <a:effectLst/>
                <a:latin typeface="Nunito" pitchFamily="2" charset="0"/>
              </a:rPr>
              <a:t>CSS Selectors Types</a:t>
            </a:r>
          </a:p>
        </p:txBody>
      </p:sp>
      <p:sp>
        <p:nvSpPr>
          <p:cNvPr id="5" name="TextBox 4">
            <a:extLst>
              <a:ext uri="{FF2B5EF4-FFF2-40B4-BE49-F238E27FC236}">
                <a16:creationId xmlns:a16="http://schemas.microsoft.com/office/drawing/2014/main" id="{8C5D2B6A-7FAD-3DBA-4D16-0D01B19EEA86}"/>
              </a:ext>
            </a:extLst>
          </p:cNvPr>
          <p:cNvSpPr txBox="1"/>
          <p:nvPr/>
        </p:nvSpPr>
        <p:spPr>
          <a:xfrm>
            <a:off x="377575" y="2357623"/>
            <a:ext cx="8458199" cy="430887"/>
          </a:xfrm>
          <a:prstGeom prst="rect">
            <a:avLst/>
          </a:prstGeom>
          <a:noFill/>
        </p:spPr>
        <p:txBody>
          <a:bodyPr wrap="square">
            <a:spAutoFit/>
          </a:bodyPr>
          <a:lstStyle/>
          <a:p>
            <a:pPr algn="just" fontAlgn="base"/>
            <a:r>
              <a:rPr lang="en-US" sz="2200" b="1" i="0" dirty="0">
                <a:solidFill>
                  <a:srgbClr val="273239"/>
                </a:solidFill>
                <a:effectLst/>
                <a:latin typeface="Nunito" pitchFamily="2" charset="0"/>
              </a:rPr>
              <a:t>Attribute Selector</a:t>
            </a:r>
          </a:p>
        </p:txBody>
      </p:sp>
      <p:sp>
        <p:nvSpPr>
          <p:cNvPr id="2" name="Rectangle 1">
            <a:extLst>
              <a:ext uri="{FF2B5EF4-FFF2-40B4-BE49-F238E27FC236}">
                <a16:creationId xmlns:a16="http://schemas.microsoft.com/office/drawing/2014/main" id="{408AAE00-1E36-094D-2727-5C77B8D66F98}"/>
              </a:ext>
            </a:extLst>
          </p:cNvPr>
          <p:cNvSpPr>
            <a:spLocks noChangeArrowheads="1"/>
          </p:cNvSpPr>
          <p:nvPr/>
        </p:nvSpPr>
        <p:spPr bwMode="auto">
          <a:xfrm>
            <a:off x="431515" y="3027868"/>
            <a:ext cx="8270696" cy="2772534"/>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273239"/>
                </a:solidFill>
                <a:effectLst/>
                <a:latin typeface="Nunito" pitchFamily="2" charset="0"/>
              </a:rPr>
              <a:t>Pseudo-Class Selector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273239"/>
                </a:solidFill>
                <a:effectLst/>
                <a:latin typeface="Nunito" pitchFamily="2" charset="0"/>
              </a:rPr>
              <a:t>It is used to style a special type of state of any element. For example- It is used to style an element when a mouse cursor hovers over it.</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273239"/>
                </a:solidFill>
                <a:effectLst/>
                <a:latin typeface="Nunito" pitchFamily="2" charset="0"/>
              </a:rPr>
              <a:t>Note:</a:t>
            </a:r>
            <a:r>
              <a:rPr kumimoji="0" lang="en-US" altLang="en-US" sz="2200" b="0" i="0" u="none" strike="noStrike" cap="none" normalizeH="0" baseline="0" dirty="0">
                <a:ln>
                  <a:noFill/>
                </a:ln>
                <a:solidFill>
                  <a:srgbClr val="273239"/>
                </a:solidFill>
                <a:effectLst/>
                <a:latin typeface="Nunito" pitchFamily="2" charset="0"/>
              </a:rPr>
              <a:t> We use a single colon(:) in the case of a </a:t>
            </a:r>
            <a:r>
              <a:rPr kumimoji="0" lang="en-US" altLang="en-US" sz="2200" b="0" i="0" u="sng" strike="noStrike" cap="none" normalizeH="0" baseline="0" dirty="0">
                <a:ln>
                  <a:noFill/>
                </a:ln>
                <a:solidFill>
                  <a:srgbClr val="273239"/>
                </a:solidFill>
                <a:effectLst/>
                <a:latin typeface="Nunito" pitchFamily="2" charset="0"/>
              </a:rPr>
              <a:t>Pseudo-Class Selector</a:t>
            </a:r>
            <a:r>
              <a:rPr kumimoji="0" lang="en-US" altLang="en-US" sz="2200" b="0" i="0" u="none" strike="noStrike" cap="none" normalizeH="0" baseline="0" dirty="0">
                <a:ln>
                  <a:noFill/>
                </a:ln>
                <a:solidFill>
                  <a:srgbClr val="273239"/>
                </a:solidFill>
                <a:effectLst/>
                <a:latin typeface="Nunito" pitchFamily="2" charset="0"/>
              </a:rPr>
              <a:t>.</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273239"/>
                </a:solidFill>
                <a:effectLst/>
                <a:latin typeface="Nunito" pitchFamily="2" charset="0"/>
              </a:rPr>
              <a:t>Syntax:</a:t>
            </a:r>
            <a:endParaRPr kumimoji="0" lang="en-US" altLang="en-US" sz="22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err="1">
                <a:ln>
                  <a:noFill/>
                </a:ln>
                <a:solidFill>
                  <a:schemeClr val="tx1"/>
                </a:solidFill>
                <a:effectLst/>
                <a:latin typeface="Consolas" panose="020B0609020204030204" pitchFamily="49" charset="0"/>
              </a:rPr>
              <a:t>Selector:Pseudo-Class</a:t>
            </a:r>
            <a:r>
              <a:rPr kumimoji="0" lang="en-US" altLang="en-US" sz="2200" b="0" i="0" u="none" strike="noStrike" cap="none" normalizeH="0" baseline="0" dirty="0">
                <a:ln>
                  <a:noFill/>
                </a:ln>
                <a:solidFill>
                  <a:schemeClr val="tx1"/>
                </a:solidFill>
                <a:effectLst/>
                <a:latin typeface="Consolas" panose="020B0609020204030204" pitchFamily="49" charset="0"/>
              </a:rPr>
              <a:t> { Property: Value; }</a:t>
            </a:r>
            <a:r>
              <a:rPr kumimoji="0" lang="en-US" altLang="en-US" sz="22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2271012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1047210"/>
          </a:xfrm>
          <a:prstGeom prst="rect">
            <a:avLst/>
          </a:prstGeom>
          <a:noFill/>
        </p:spPr>
        <p:txBody>
          <a:bodyPr wrap="square">
            <a:spAutoFit/>
          </a:bodyPr>
          <a:lstStyle/>
          <a:p>
            <a:pPr algn="just">
              <a:lnSpc>
                <a:spcPct val="150000"/>
              </a:lnSpc>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7DEBDE8-2D10-F8C3-61D9-0DCEE1A8BF41}"/>
              </a:ext>
            </a:extLst>
          </p:cNvPr>
          <p:cNvSpPr txBox="1"/>
          <p:nvPr/>
        </p:nvSpPr>
        <p:spPr>
          <a:xfrm>
            <a:off x="377576" y="1761354"/>
            <a:ext cx="4659330" cy="430887"/>
          </a:xfrm>
          <a:prstGeom prst="rect">
            <a:avLst/>
          </a:prstGeom>
          <a:noFill/>
        </p:spPr>
        <p:txBody>
          <a:bodyPr wrap="square">
            <a:spAutoFit/>
          </a:bodyPr>
          <a:lstStyle/>
          <a:p>
            <a:pPr algn="l" fontAlgn="base"/>
            <a:r>
              <a:rPr lang="en-IN" sz="2200" b="1" i="0" dirty="0">
                <a:solidFill>
                  <a:srgbClr val="273239"/>
                </a:solidFill>
                <a:effectLst/>
                <a:latin typeface="Nunito" pitchFamily="2" charset="0"/>
              </a:rPr>
              <a:t>CSS Selectors Types</a:t>
            </a:r>
          </a:p>
        </p:txBody>
      </p:sp>
      <p:sp>
        <p:nvSpPr>
          <p:cNvPr id="2" name="Rectangle 1">
            <a:extLst>
              <a:ext uri="{FF2B5EF4-FFF2-40B4-BE49-F238E27FC236}">
                <a16:creationId xmlns:a16="http://schemas.microsoft.com/office/drawing/2014/main" id="{408AAE00-1E36-094D-2727-5C77B8D66F98}"/>
              </a:ext>
            </a:extLst>
          </p:cNvPr>
          <p:cNvSpPr>
            <a:spLocks noChangeArrowheads="1"/>
          </p:cNvSpPr>
          <p:nvPr/>
        </p:nvSpPr>
        <p:spPr bwMode="auto">
          <a:xfrm>
            <a:off x="450506" y="2390125"/>
            <a:ext cx="8270696" cy="402654"/>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273239"/>
                </a:solidFill>
                <a:effectLst/>
                <a:latin typeface="Nunito" pitchFamily="2" charset="0"/>
              </a:rPr>
              <a:t>Pseudo-Class Selector</a:t>
            </a:r>
          </a:p>
        </p:txBody>
      </p:sp>
      <p:sp>
        <p:nvSpPr>
          <p:cNvPr id="4" name="Rectangle 1">
            <a:extLst>
              <a:ext uri="{FF2B5EF4-FFF2-40B4-BE49-F238E27FC236}">
                <a16:creationId xmlns:a16="http://schemas.microsoft.com/office/drawing/2014/main" id="{B87CFE78-E2ED-CE1D-BBE4-6B3791158405}"/>
              </a:ext>
            </a:extLst>
          </p:cNvPr>
          <p:cNvSpPr>
            <a:spLocks noChangeArrowheads="1"/>
          </p:cNvSpPr>
          <p:nvPr/>
        </p:nvSpPr>
        <p:spPr bwMode="auto">
          <a:xfrm>
            <a:off x="1047964" y="2727833"/>
            <a:ext cx="5597686" cy="35240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273239"/>
                </a:solidFill>
                <a:effectLst/>
                <a:latin typeface="Nunito" pitchFamily="2" charset="0"/>
              </a:rPr>
              <a:t>CSS: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Consolas" panose="020B0609020204030204" pitchFamily="49" charset="0"/>
              </a:rPr>
              <a:t>h1:hover{ background-color: aqua; } </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273239"/>
                </a:solidFill>
                <a:effectLst/>
                <a:latin typeface="Nunito" pitchFamily="2" charset="0"/>
              </a:rPr>
              <a:t>Output:</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Nunito" pitchFamily="2" charset="0"/>
              </a:rPr>
              <a:t>  </a:t>
            </a:r>
            <a:r>
              <a:rPr kumimoji="0" lang="en-US" altLang="en-US" sz="12700" b="0" i="0" u="none" strike="noStrike" cap="none" normalizeH="0" baseline="0" dirty="0">
                <a:ln>
                  <a:noFill/>
                </a:ln>
                <a:solidFill>
                  <a:srgbClr val="273239"/>
                </a:solidFill>
                <a:effectLst/>
                <a:latin typeface="Nunito" pitchFamily="2" charset="0"/>
              </a:rPr>
              <a:t>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146" name="Picture 2" descr="CSS-Pseudo-Selector-Example-Output">
            <a:extLst>
              <a:ext uri="{FF2B5EF4-FFF2-40B4-BE49-F238E27FC236}">
                <a16:creationId xmlns:a16="http://schemas.microsoft.com/office/drawing/2014/main" id="{4CD9B377-965B-E591-801D-00A03FCAAD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9726" y="3744165"/>
            <a:ext cx="5414628" cy="256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1235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1047210"/>
          </a:xfrm>
          <a:prstGeom prst="rect">
            <a:avLst/>
          </a:prstGeom>
          <a:noFill/>
        </p:spPr>
        <p:txBody>
          <a:bodyPr wrap="square">
            <a:spAutoFit/>
          </a:bodyPr>
          <a:lstStyle/>
          <a:p>
            <a:pPr algn="just">
              <a:lnSpc>
                <a:spcPct val="150000"/>
              </a:lnSpc>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7DEBDE8-2D10-F8C3-61D9-0DCEE1A8BF41}"/>
              </a:ext>
            </a:extLst>
          </p:cNvPr>
          <p:cNvSpPr txBox="1"/>
          <p:nvPr/>
        </p:nvSpPr>
        <p:spPr>
          <a:xfrm>
            <a:off x="377576" y="1761354"/>
            <a:ext cx="4659330" cy="430887"/>
          </a:xfrm>
          <a:prstGeom prst="rect">
            <a:avLst/>
          </a:prstGeom>
          <a:noFill/>
        </p:spPr>
        <p:txBody>
          <a:bodyPr wrap="square">
            <a:spAutoFit/>
          </a:bodyPr>
          <a:lstStyle/>
          <a:p>
            <a:pPr algn="l" fontAlgn="base"/>
            <a:r>
              <a:rPr lang="en-IN" sz="2200" b="1" i="0" dirty="0">
                <a:solidFill>
                  <a:srgbClr val="273239"/>
                </a:solidFill>
                <a:effectLst/>
                <a:latin typeface="Nunito" pitchFamily="2" charset="0"/>
              </a:rPr>
              <a:t>CSS Selectors Types</a:t>
            </a:r>
          </a:p>
        </p:txBody>
      </p:sp>
      <p:sp>
        <p:nvSpPr>
          <p:cNvPr id="5" name="Rectangle 1">
            <a:extLst>
              <a:ext uri="{FF2B5EF4-FFF2-40B4-BE49-F238E27FC236}">
                <a16:creationId xmlns:a16="http://schemas.microsoft.com/office/drawing/2014/main" id="{A975A888-34BA-9787-0D5A-F16AD08A719C}"/>
              </a:ext>
            </a:extLst>
          </p:cNvPr>
          <p:cNvSpPr>
            <a:spLocks noChangeArrowheads="1"/>
          </p:cNvSpPr>
          <p:nvPr/>
        </p:nvSpPr>
        <p:spPr bwMode="auto">
          <a:xfrm>
            <a:off x="420967" y="2385119"/>
            <a:ext cx="8329773" cy="2772534"/>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273239"/>
                </a:solidFill>
                <a:effectLst/>
                <a:latin typeface="Nunito" pitchFamily="2" charset="0"/>
              </a:rPr>
              <a:t>Pseudo-Element Selector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273239"/>
                </a:solidFill>
                <a:effectLst/>
                <a:latin typeface="Nunito" pitchFamily="2" charset="0"/>
              </a:rPr>
              <a:t>It is used to style any specific part of the element. For Example- It is used to style the first letter or the first line of any element.</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273239"/>
                </a:solidFill>
                <a:effectLst/>
                <a:latin typeface="Nunito" pitchFamily="2" charset="0"/>
              </a:rPr>
              <a:t>Note: </a:t>
            </a:r>
            <a:r>
              <a:rPr kumimoji="0" lang="en-US" altLang="en-US" sz="2200" b="0" i="0" u="none" strike="noStrike" cap="none" normalizeH="0" baseline="0" dirty="0">
                <a:ln>
                  <a:noFill/>
                </a:ln>
                <a:solidFill>
                  <a:srgbClr val="273239"/>
                </a:solidFill>
                <a:effectLst/>
                <a:latin typeface="Nunito" pitchFamily="2" charset="0"/>
              </a:rPr>
              <a:t>We use a double colon(::) in the case of a</a:t>
            </a:r>
            <a:r>
              <a:rPr kumimoji="0" lang="en-US" altLang="en-US" sz="2200" b="0" i="0" u="sng" strike="noStrike" cap="none" normalizeH="0" baseline="0" dirty="0">
                <a:ln>
                  <a:noFill/>
                </a:ln>
                <a:solidFill>
                  <a:srgbClr val="273239"/>
                </a:solidFill>
                <a:effectLst/>
                <a:latin typeface="Nunito" pitchFamily="2" charset="0"/>
              </a:rPr>
              <a:t> Pseudo-Element Selector</a:t>
            </a:r>
            <a:r>
              <a:rPr kumimoji="0" lang="en-US" altLang="en-US" sz="2200" b="0" i="0" u="none" strike="noStrike" cap="none" normalizeH="0" baseline="0" dirty="0">
                <a:ln>
                  <a:noFill/>
                </a:ln>
                <a:solidFill>
                  <a:srgbClr val="273239"/>
                </a:solidFill>
                <a:effectLst/>
                <a:latin typeface="Nunito" pitchFamily="2"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273239"/>
                </a:solidFill>
                <a:effectLst/>
                <a:latin typeface="Nunito" pitchFamily="2" charset="0"/>
              </a:rPr>
              <a:t>Syntax:</a:t>
            </a:r>
            <a:endParaRPr kumimoji="0" lang="en-US" altLang="en-US" sz="22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err="1">
                <a:ln>
                  <a:noFill/>
                </a:ln>
                <a:solidFill>
                  <a:schemeClr val="tx1"/>
                </a:solidFill>
                <a:effectLst/>
                <a:latin typeface="Consolas" panose="020B0609020204030204" pitchFamily="49" charset="0"/>
              </a:rPr>
              <a:t>Selector:Pseudo-Element</a:t>
            </a:r>
            <a:r>
              <a:rPr kumimoji="0" lang="en-US" altLang="en-US" sz="2200" b="0" i="0" u="none" strike="noStrike" cap="none" normalizeH="0" baseline="0" dirty="0">
                <a:ln>
                  <a:noFill/>
                </a:ln>
                <a:solidFill>
                  <a:schemeClr val="tx1"/>
                </a:solidFill>
                <a:effectLst/>
                <a:latin typeface="Consolas" panose="020B0609020204030204" pitchFamily="49" charset="0"/>
              </a:rPr>
              <a:t>{ </a:t>
            </a:r>
            <a:r>
              <a:rPr kumimoji="0" lang="en-US" altLang="en-US" sz="2200" b="0" i="0" u="none" strike="noStrike" cap="none" normalizeH="0" baseline="0" dirty="0" err="1">
                <a:ln>
                  <a:noFill/>
                </a:ln>
                <a:solidFill>
                  <a:schemeClr val="tx1"/>
                </a:solidFill>
                <a:effectLst/>
                <a:latin typeface="Consolas" panose="020B0609020204030204" pitchFamily="49" charset="0"/>
              </a:rPr>
              <a:t>Property:Value</a:t>
            </a:r>
            <a:r>
              <a:rPr kumimoji="0" lang="en-US" altLang="en-US" sz="2200" b="0" i="0" u="none" strike="noStrike" cap="none" normalizeH="0" baseline="0" dirty="0">
                <a:ln>
                  <a:noFill/>
                </a:ln>
                <a:solidFill>
                  <a:schemeClr val="tx1"/>
                </a:solidFill>
                <a:effectLst/>
                <a:latin typeface="Consolas" panose="020B0609020204030204" pitchFamily="49" charset="0"/>
              </a:rPr>
              <a:t>; }</a:t>
            </a:r>
            <a:r>
              <a:rPr kumimoji="0" lang="en-US" altLang="en-US" sz="22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2553767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1047210"/>
          </a:xfrm>
          <a:prstGeom prst="rect">
            <a:avLst/>
          </a:prstGeom>
          <a:noFill/>
        </p:spPr>
        <p:txBody>
          <a:bodyPr wrap="square">
            <a:spAutoFit/>
          </a:bodyPr>
          <a:lstStyle/>
          <a:p>
            <a:pPr algn="just">
              <a:lnSpc>
                <a:spcPct val="150000"/>
              </a:lnSpc>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37FDE66F-FE44-205A-7B58-B2CD326C9ECD}"/>
              </a:ext>
            </a:extLst>
          </p:cNvPr>
          <p:cNvSpPr txBox="1"/>
          <p:nvPr/>
        </p:nvSpPr>
        <p:spPr>
          <a:xfrm>
            <a:off x="377575" y="2097688"/>
            <a:ext cx="4659330" cy="430887"/>
          </a:xfrm>
          <a:prstGeom prst="rect">
            <a:avLst/>
          </a:prstGeom>
          <a:noFill/>
        </p:spPr>
        <p:txBody>
          <a:bodyPr wrap="square">
            <a:spAutoFit/>
          </a:bodyPr>
          <a:lstStyle/>
          <a:p>
            <a:pPr algn="l"/>
            <a:r>
              <a:rPr lang="en-IN" sz="2200" b="1" i="0" dirty="0">
                <a:solidFill>
                  <a:srgbClr val="1B1B1B"/>
                </a:solidFill>
                <a:effectLst/>
                <a:latin typeface="Times New Roman" panose="02020603050405020304" pitchFamily="18" charset="0"/>
                <a:cs typeface="Times New Roman" panose="02020603050405020304" pitchFamily="18" charset="0"/>
              </a:rPr>
              <a:t>CSS: Cascading Style Sheets</a:t>
            </a:r>
          </a:p>
        </p:txBody>
      </p:sp>
      <p:sp>
        <p:nvSpPr>
          <p:cNvPr id="12" name="TextBox 11">
            <a:extLst>
              <a:ext uri="{FF2B5EF4-FFF2-40B4-BE49-F238E27FC236}">
                <a16:creationId xmlns:a16="http://schemas.microsoft.com/office/drawing/2014/main" id="{FA4DA34D-7E38-0692-81DE-42E82B5FFA55}"/>
              </a:ext>
            </a:extLst>
          </p:cNvPr>
          <p:cNvSpPr txBox="1"/>
          <p:nvPr/>
        </p:nvSpPr>
        <p:spPr>
          <a:xfrm>
            <a:off x="377575" y="2788317"/>
            <a:ext cx="8191072" cy="2462213"/>
          </a:xfrm>
          <a:prstGeom prst="rect">
            <a:avLst/>
          </a:prstGeom>
          <a:noFill/>
        </p:spPr>
        <p:txBody>
          <a:bodyPr wrap="square">
            <a:spAutoFit/>
          </a:bodyPr>
          <a:lstStyle/>
          <a:p>
            <a:pPr algn="just"/>
            <a:r>
              <a:rPr lang="en-US" sz="2200" b="1" i="0" dirty="0">
                <a:solidFill>
                  <a:srgbClr val="1B1B1B"/>
                </a:solidFill>
                <a:effectLst/>
                <a:latin typeface="Times New Roman" panose="02020603050405020304" pitchFamily="18" charset="0"/>
                <a:cs typeface="Times New Roman" panose="02020603050405020304" pitchFamily="18" charset="0"/>
              </a:rPr>
              <a:t>Cascading Style Sheets</a:t>
            </a:r>
            <a:r>
              <a:rPr lang="en-US" sz="2200" b="0" i="0" dirty="0">
                <a:solidFill>
                  <a:srgbClr val="1B1B1B"/>
                </a:solidFill>
                <a:effectLst/>
                <a:latin typeface="Times New Roman" panose="02020603050405020304" pitchFamily="18" charset="0"/>
                <a:cs typeface="Times New Roman" panose="02020603050405020304" pitchFamily="18" charset="0"/>
              </a:rPr>
              <a:t> (</a:t>
            </a:r>
            <a:r>
              <a:rPr lang="en-US" sz="2200" b="1" i="0" dirty="0">
                <a:solidFill>
                  <a:srgbClr val="1B1B1B"/>
                </a:solidFill>
                <a:effectLst/>
                <a:latin typeface="Times New Roman" panose="02020603050405020304" pitchFamily="18" charset="0"/>
                <a:cs typeface="Times New Roman" panose="02020603050405020304" pitchFamily="18" charset="0"/>
              </a:rPr>
              <a:t>CSS</a:t>
            </a:r>
            <a:r>
              <a:rPr lang="en-US" sz="2200" b="0" i="0" dirty="0">
                <a:solidFill>
                  <a:srgbClr val="1B1B1B"/>
                </a:solidFill>
                <a:effectLst/>
                <a:latin typeface="Times New Roman" panose="02020603050405020304" pitchFamily="18" charset="0"/>
                <a:cs typeface="Times New Roman" panose="02020603050405020304" pitchFamily="18" charset="0"/>
              </a:rPr>
              <a:t>) is a </a:t>
            </a:r>
            <a:r>
              <a:rPr lang="en-US" sz="2200" b="0" i="0" u="sng" dirty="0">
                <a:effectLst/>
                <a:latin typeface="Times New Roman" panose="02020603050405020304" pitchFamily="18" charset="0"/>
                <a:cs typeface="Times New Roman" panose="02020603050405020304" pitchFamily="18" charset="0"/>
              </a:rPr>
              <a:t>stylesheet</a:t>
            </a:r>
            <a:r>
              <a:rPr lang="en-US" sz="2200" b="0" i="0" dirty="0">
                <a:solidFill>
                  <a:srgbClr val="1B1B1B"/>
                </a:solidFill>
                <a:effectLst/>
                <a:latin typeface="Times New Roman" panose="02020603050405020304" pitchFamily="18" charset="0"/>
                <a:cs typeface="Times New Roman" panose="02020603050405020304" pitchFamily="18" charset="0"/>
              </a:rPr>
              <a:t> language used to describe the presentation of a document written in </a:t>
            </a:r>
            <a:r>
              <a:rPr lang="en-US" sz="2200" b="0" i="0" u="sng" dirty="0">
                <a:effectLst/>
                <a:latin typeface="Times New Roman" panose="02020603050405020304" pitchFamily="18" charset="0"/>
                <a:cs typeface="Times New Roman" panose="02020603050405020304" pitchFamily="18" charset="0"/>
              </a:rPr>
              <a:t>HTML</a:t>
            </a:r>
            <a:r>
              <a:rPr lang="en-US" sz="2200" b="0" i="0" dirty="0">
                <a:solidFill>
                  <a:srgbClr val="1B1B1B"/>
                </a:solidFill>
                <a:effectLst/>
                <a:latin typeface="Times New Roman" panose="02020603050405020304" pitchFamily="18" charset="0"/>
                <a:cs typeface="Times New Roman" panose="02020603050405020304" pitchFamily="18" charset="0"/>
              </a:rPr>
              <a:t> or </a:t>
            </a:r>
            <a:r>
              <a:rPr lang="en-US" sz="2200" b="0" i="0" u="sng" dirty="0">
                <a:effectLst/>
                <a:latin typeface="Times New Roman" panose="02020603050405020304" pitchFamily="18" charset="0"/>
                <a:cs typeface="Times New Roman" panose="02020603050405020304" pitchFamily="18" charset="0"/>
              </a:rPr>
              <a:t>XML</a:t>
            </a:r>
            <a:r>
              <a:rPr lang="en-US" sz="2200" b="0" i="0" dirty="0">
                <a:solidFill>
                  <a:srgbClr val="1B1B1B"/>
                </a:solidFill>
                <a:effectLst/>
                <a:latin typeface="Times New Roman" panose="02020603050405020304" pitchFamily="18" charset="0"/>
                <a:cs typeface="Times New Roman" panose="02020603050405020304" pitchFamily="18" charset="0"/>
              </a:rPr>
              <a:t> (including XML dialects such as </a:t>
            </a:r>
            <a:r>
              <a:rPr lang="en-US" sz="2200" b="0" i="0" u="sng" dirty="0">
                <a:effectLst/>
                <a:latin typeface="Times New Roman" panose="02020603050405020304" pitchFamily="18" charset="0"/>
                <a:cs typeface="Times New Roman" panose="02020603050405020304" pitchFamily="18" charset="0"/>
              </a:rPr>
              <a:t>SVG</a:t>
            </a:r>
            <a:r>
              <a:rPr lang="en-US" sz="2200" b="0" i="0" dirty="0">
                <a:solidFill>
                  <a:srgbClr val="1B1B1B"/>
                </a:solidFill>
                <a:effectLst/>
                <a:latin typeface="Times New Roman" panose="02020603050405020304" pitchFamily="18" charset="0"/>
                <a:cs typeface="Times New Roman" panose="02020603050405020304" pitchFamily="18" charset="0"/>
              </a:rPr>
              <a:t>, </a:t>
            </a:r>
            <a:r>
              <a:rPr lang="en-US" sz="2200" b="0" i="0" u="sng" dirty="0">
                <a:effectLst/>
                <a:latin typeface="Times New Roman" panose="02020603050405020304" pitchFamily="18" charset="0"/>
                <a:cs typeface="Times New Roman" panose="02020603050405020304" pitchFamily="18" charset="0"/>
              </a:rPr>
              <a:t>MathML</a:t>
            </a:r>
            <a:r>
              <a:rPr lang="en-US" sz="2200" b="0" i="0" dirty="0">
                <a:solidFill>
                  <a:srgbClr val="1B1B1B"/>
                </a:solidFill>
                <a:effectLst/>
                <a:latin typeface="Times New Roman" panose="02020603050405020304" pitchFamily="18" charset="0"/>
                <a:cs typeface="Times New Roman" panose="02020603050405020304" pitchFamily="18" charset="0"/>
              </a:rPr>
              <a:t> or </a:t>
            </a:r>
            <a:r>
              <a:rPr lang="en-US" sz="2200" b="0" i="0" u="sng" dirty="0">
                <a:effectLst/>
                <a:latin typeface="Times New Roman" panose="02020603050405020304" pitchFamily="18" charset="0"/>
                <a:cs typeface="Times New Roman" panose="02020603050405020304" pitchFamily="18" charset="0"/>
              </a:rPr>
              <a:t>XHTML</a:t>
            </a:r>
            <a:r>
              <a:rPr lang="en-US" sz="2200" b="0" i="0" dirty="0">
                <a:solidFill>
                  <a:srgbClr val="1B1B1B"/>
                </a:solidFill>
                <a:effectLst/>
                <a:latin typeface="Times New Roman" panose="02020603050405020304" pitchFamily="18" charset="0"/>
                <a:cs typeface="Times New Roman" panose="02020603050405020304" pitchFamily="18" charset="0"/>
              </a:rPr>
              <a:t>). </a:t>
            </a:r>
          </a:p>
          <a:p>
            <a:pPr algn="just"/>
            <a:endParaRPr lang="en-US" sz="2200" dirty="0">
              <a:solidFill>
                <a:srgbClr val="1B1B1B"/>
              </a:solidFill>
              <a:latin typeface="Times New Roman" panose="02020603050405020304" pitchFamily="18" charset="0"/>
              <a:cs typeface="Times New Roman" panose="02020603050405020304" pitchFamily="18" charset="0"/>
            </a:endParaRPr>
          </a:p>
          <a:p>
            <a:pPr algn="just"/>
            <a:r>
              <a:rPr lang="en-US" sz="2200" b="0" i="0" dirty="0">
                <a:solidFill>
                  <a:srgbClr val="1B1B1B"/>
                </a:solidFill>
                <a:effectLst/>
                <a:latin typeface="Times New Roman" panose="02020603050405020304" pitchFamily="18" charset="0"/>
                <a:cs typeface="Times New Roman" panose="02020603050405020304" pitchFamily="18" charset="0"/>
              </a:rPr>
              <a:t>CSS describes how elements should be rendered on screen, on paper, in speech, or on other media.</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72161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1047210"/>
          </a:xfrm>
          <a:prstGeom prst="rect">
            <a:avLst/>
          </a:prstGeom>
          <a:noFill/>
        </p:spPr>
        <p:txBody>
          <a:bodyPr wrap="square">
            <a:spAutoFit/>
          </a:bodyPr>
          <a:lstStyle/>
          <a:p>
            <a:pPr algn="just">
              <a:lnSpc>
                <a:spcPct val="150000"/>
              </a:lnSpc>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7DEBDE8-2D10-F8C3-61D9-0DCEE1A8BF41}"/>
              </a:ext>
            </a:extLst>
          </p:cNvPr>
          <p:cNvSpPr txBox="1"/>
          <p:nvPr/>
        </p:nvSpPr>
        <p:spPr>
          <a:xfrm>
            <a:off x="377576" y="1761354"/>
            <a:ext cx="4659330" cy="430887"/>
          </a:xfrm>
          <a:prstGeom prst="rect">
            <a:avLst/>
          </a:prstGeom>
          <a:noFill/>
        </p:spPr>
        <p:txBody>
          <a:bodyPr wrap="square">
            <a:spAutoFit/>
          </a:bodyPr>
          <a:lstStyle/>
          <a:p>
            <a:pPr algn="l" fontAlgn="base"/>
            <a:r>
              <a:rPr lang="en-IN" sz="2200" b="1" i="0" dirty="0">
                <a:solidFill>
                  <a:srgbClr val="273239"/>
                </a:solidFill>
                <a:effectLst/>
                <a:latin typeface="Nunito" pitchFamily="2" charset="0"/>
              </a:rPr>
              <a:t>CSS Selectors Types</a:t>
            </a:r>
          </a:p>
        </p:txBody>
      </p:sp>
      <p:sp>
        <p:nvSpPr>
          <p:cNvPr id="2" name="Rectangle 1">
            <a:extLst>
              <a:ext uri="{FF2B5EF4-FFF2-40B4-BE49-F238E27FC236}">
                <a16:creationId xmlns:a16="http://schemas.microsoft.com/office/drawing/2014/main" id="{0E456A44-65B5-C471-DEE9-3CD377E65005}"/>
              </a:ext>
            </a:extLst>
          </p:cNvPr>
          <p:cNvSpPr>
            <a:spLocks noChangeArrowheads="1"/>
          </p:cNvSpPr>
          <p:nvPr/>
        </p:nvSpPr>
        <p:spPr bwMode="auto">
          <a:xfrm>
            <a:off x="729465" y="2218967"/>
            <a:ext cx="7152599" cy="37087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kumimoji="0" lang="en-US" altLang="en-US" sz="2200" b="1" i="0" u="none" strike="noStrike" cap="none" normalizeH="0" baseline="0" dirty="0">
                <a:ln>
                  <a:noFill/>
                </a:ln>
                <a:solidFill>
                  <a:srgbClr val="273239"/>
                </a:solidFill>
                <a:effectLst/>
                <a:latin typeface="Nunito" pitchFamily="2" charset="0"/>
              </a:rPr>
              <a:t>Pseudo-Element Selector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273239"/>
                </a:solidFill>
                <a:effectLst/>
                <a:latin typeface="Nunito" pitchFamily="2" charset="0"/>
              </a:rPr>
              <a:t>CSS: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Consolas" panose="020B0609020204030204" pitchFamily="49" charset="0"/>
              </a:rPr>
              <a:t>p::first-line{ background-color: goldenrod; } </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273239"/>
                </a:solidFill>
                <a:effectLst/>
                <a:latin typeface="Nunito" pitchFamily="2" charset="0"/>
              </a:rPr>
              <a:t>Output:</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Nunito" pitchFamily="2" charset="0"/>
              </a:rPr>
              <a:t>  </a:t>
            </a:r>
            <a:r>
              <a:rPr kumimoji="0" lang="en-US" altLang="en-US" sz="11700" b="0" i="0" u="none" strike="noStrike" cap="none" normalizeH="0" baseline="0" dirty="0">
                <a:ln>
                  <a:noFill/>
                </a:ln>
                <a:solidFill>
                  <a:srgbClr val="273239"/>
                </a:solidFill>
                <a:effectLst/>
                <a:latin typeface="Nunito" pitchFamily="2" charset="0"/>
              </a:rPr>
              <a:t>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194" name="Picture 2" descr="CSS-Pseudo-Element-Selector-Example-Output">
            <a:extLst>
              <a:ext uri="{FF2B5EF4-FFF2-40B4-BE49-F238E27FC236}">
                <a16:creationId xmlns:a16="http://schemas.microsoft.com/office/drawing/2014/main" id="{9F3CA57F-0C32-E54D-B1D9-1B2ACE8683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3865" y="3428999"/>
            <a:ext cx="5082980" cy="2601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1460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1047210"/>
          </a:xfrm>
          <a:prstGeom prst="rect">
            <a:avLst/>
          </a:prstGeom>
          <a:noFill/>
        </p:spPr>
        <p:txBody>
          <a:bodyPr wrap="square">
            <a:spAutoFit/>
          </a:bodyPr>
          <a:lstStyle/>
          <a:p>
            <a:pPr algn="just">
              <a:lnSpc>
                <a:spcPct val="150000"/>
              </a:lnSpc>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7738C8AB-F7BB-8C00-A344-B0F7739F3444}"/>
              </a:ext>
            </a:extLst>
          </p:cNvPr>
          <p:cNvSpPr txBox="1"/>
          <p:nvPr/>
        </p:nvSpPr>
        <p:spPr>
          <a:xfrm>
            <a:off x="541962" y="1977540"/>
            <a:ext cx="4659330" cy="430887"/>
          </a:xfrm>
          <a:prstGeom prst="rect">
            <a:avLst/>
          </a:prstGeom>
          <a:noFill/>
        </p:spPr>
        <p:txBody>
          <a:bodyPr wrap="square">
            <a:spAutoFit/>
          </a:bodyPr>
          <a:lstStyle/>
          <a:p>
            <a:pPr algn="l" fontAlgn="base"/>
            <a:r>
              <a:rPr lang="en-IN" sz="2200" b="1" i="0" dirty="0">
                <a:solidFill>
                  <a:srgbClr val="273239"/>
                </a:solidFill>
                <a:effectLst/>
                <a:latin typeface="Source Sans 3"/>
              </a:rPr>
              <a:t>CSS Box model</a:t>
            </a:r>
          </a:p>
        </p:txBody>
      </p:sp>
      <p:sp>
        <p:nvSpPr>
          <p:cNvPr id="9" name="TextBox 8">
            <a:extLst>
              <a:ext uri="{FF2B5EF4-FFF2-40B4-BE49-F238E27FC236}">
                <a16:creationId xmlns:a16="http://schemas.microsoft.com/office/drawing/2014/main" id="{8CE5D37B-36A4-A9EC-1172-A9859ED81746}"/>
              </a:ext>
            </a:extLst>
          </p:cNvPr>
          <p:cNvSpPr txBox="1"/>
          <p:nvPr/>
        </p:nvSpPr>
        <p:spPr>
          <a:xfrm>
            <a:off x="541962" y="2598637"/>
            <a:ext cx="8242442" cy="1785104"/>
          </a:xfrm>
          <a:prstGeom prst="rect">
            <a:avLst/>
          </a:prstGeom>
          <a:noFill/>
        </p:spPr>
        <p:txBody>
          <a:bodyPr wrap="square">
            <a:spAutoFit/>
          </a:bodyPr>
          <a:lstStyle/>
          <a:p>
            <a:pPr algn="just"/>
            <a:r>
              <a:rPr lang="en-US" sz="2200" b="1" i="0" dirty="0">
                <a:solidFill>
                  <a:srgbClr val="273239"/>
                </a:solidFill>
                <a:effectLst/>
                <a:latin typeface="Nunito" pitchFamily="2" charset="0"/>
              </a:rPr>
              <a:t>CSS Box Model</a:t>
            </a:r>
            <a:r>
              <a:rPr lang="en-US" sz="2200" b="0" i="0" dirty="0">
                <a:solidFill>
                  <a:srgbClr val="273239"/>
                </a:solidFill>
                <a:effectLst/>
                <a:latin typeface="Nunito" pitchFamily="2" charset="0"/>
              </a:rPr>
              <a:t> is a Fundamental concept in </a:t>
            </a:r>
            <a:r>
              <a:rPr lang="en-US" sz="2200" b="0" i="0" u="sng" dirty="0">
                <a:effectLst/>
                <a:latin typeface="Nunito" pitchFamily="2" charset="0"/>
              </a:rPr>
              <a:t>CSS</a:t>
            </a:r>
            <a:r>
              <a:rPr lang="en-US" sz="2200" b="0" i="0" dirty="0">
                <a:solidFill>
                  <a:srgbClr val="273239"/>
                </a:solidFill>
                <a:effectLst/>
                <a:latin typeface="Nunito" pitchFamily="2" charset="0"/>
              </a:rPr>
              <a:t> that governs how elements are structured and positioned on a webpage. By learning this model, you’ll create elements visually appealing that adjust seamlessly to various screen sizes. It is used to create the design and layout of web pages.</a:t>
            </a:r>
            <a:endParaRPr lang="en-IN" sz="2200" dirty="0"/>
          </a:p>
        </p:txBody>
      </p:sp>
      <p:sp>
        <p:nvSpPr>
          <p:cNvPr id="11" name="TextBox 10">
            <a:extLst>
              <a:ext uri="{FF2B5EF4-FFF2-40B4-BE49-F238E27FC236}">
                <a16:creationId xmlns:a16="http://schemas.microsoft.com/office/drawing/2014/main" id="{DC01E74B-BE99-4131-09A0-BD0F032E4748}"/>
              </a:ext>
            </a:extLst>
          </p:cNvPr>
          <p:cNvSpPr txBox="1"/>
          <p:nvPr/>
        </p:nvSpPr>
        <p:spPr>
          <a:xfrm>
            <a:off x="541962" y="4537818"/>
            <a:ext cx="7800653" cy="1785104"/>
          </a:xfrm>
          <a:prstGeom prst="rect">
            <a:avLst/>
          </a:prstGeom>
          <a:noFill/>
        </p:spPr>
        <p:txBody>
          <a:bodyPr wrap="square">
            <a:spAutoFit/>
          </a:bodyPr>
          <a:lstStyle/>
          <a:p>
            <a:pPr algn="l" fontAlgn="base"/>
            <a:r>
              <a:rPr lang="en-US" sz="2200" b="1" i="0" dirty="0">
                <a:solidFill>
                  <a:srgbClr val="273239"/>
                </a:solidFill>
                <a:effectLst/>
                <a:latin typeface="Nunito" pitchFamily="2" charset="0"/>
              </a:rPr>
              <a:t>What is the CSS Box Model?</a:t>
            </a:r>
          </a:p>
          <a:p>
            <a:pPr algn="l" rtl="0" fontAlgn="base"/>
            <a:r>
              <a:rPr lang="en-US" sz="2200" b="0" i="0" dirty="0">
                <a:solidFill>
                  <a:srgbClr val="273239"/>
                </a:solidFill>
                <a:effectLst/>
                <a:latin typeface="Nunito" pitchFamily="2" charset="0"/>
              </a:rPr>
              <a:t>The box model in CSS is a container that contains various properties, including </a:t>
            </a:r>
            <a:r>
              <a:rPr lang="en-US" sz="2200" b="1" i="0" dirty="0">
                <a:solidFill>
                  <a:srgbClr val="273239"/>
                </a:solidFill>
                <a:effectLst/>
                <a:latin typeface="Nunito" pitchFamily="2" charset="0"/>
              </a:rPr>
              <a:t>borders</a:t>
            </a:r>
            <a:r>
              <a:rPr lang="en-US" sz="2200" b="0" i="0" dirty="0">
                <a:solidFill>
                  <a:srgbClr val="273239"/>
                </a:solidFill>
                <a:effectLst/>
                <a:latin typeface="Nunito" pitchFamily="2" charset="0"/>
              </a:rPr>
              <a:t>, </a:t>
            </a:r>
            <a:r>
              <a:rPr lang="en-US" sz="2200" b="1" i="0" dirty="0">
                <a:solidFill>
                  <a:srgbClr val="273239"/>
                </a:solidFill>
                <a:effectLst/>
                <a:latin typeface="Nunito" pitchFamily="2" charset="0"/>
              </a:rPr>
              <a:t>margins</a:t>
            </a:r>
            <a:r>
              <a:rPr lang="en-US" sz="2200" b="0" i="0" dirty="0">
                <a:solidFill>
                  <a:srgbClr val="273239"/>
                </a:solidFill>
                <a:effectLst/>
                <a:latin typeface="Nunito" pitchFamily="2" charset="0"/>
              </a:rPr>
              <a:t>, </a:t>
            </a:r>
            <a:r>
              <a:rPr lang="en-US" sz="2200" b="1" i="0" dirty="0">
                <a:solidFill>
                  <a:srgbClr val="273239"/>
                </a:solidFill>
                <a:effectLst/>
                <a:latin typeface="Nunito" pitchFamily="2" charset="0"/>
              </a:rPr>
              <a:t>padding</a:t>
            </a:r>
            <a:r>
              <a:rPr lang="en-US" sz="2200" b="0" i="0" dirty="0">
                <a:solidFill>
                  <a:srgbClr val="273239"/>
                </a:solidFill>
                <a:effectLst/>
                <a:latin typeface="Nunito" pitchFamily="2" charset="0"/>
              </a:rPr>
              <a:t>, and </a:t>
            </a:r>
            <a:r>
              <a:rPr lang="en-US" sz="2200" b="1" i="0" dirty="0">
                <a:solidFill>
                  <a:srgbClr val="273239"/>
                </a:solidFill>
                <a:effectLst/>
                <a:latin typeface="Nunito" pitchFamily="2" charset="0"/>
              </a:rPr>
              <a:t>the content itself</a:t>
            </a:r>
            <a:r>
              <a:rPr lang="en-US" sz="2200" b="0" i="0" dirty="0">
                <a:solidFill>
                  <a:srgbClr val="273239"/>
                </a:solidFill>
                <a:effectLst/>
                <a:latin typeface="Nunito" pitchFamily="2" charset="0"/>
              </a:rPr>
              <a:t>. These properties collectively determine the dimensions and spacing of an element.</a:t>
            </a:r>
          </a:p>
        </p:txBody>
      </p:sp>
    </p:spTree>
    <p:extLst>
      <p:ext uri="{BB962C8B-B14F-4D97-AF65-F5344CB8AC3E}">
        <p14:creationId xmlns:p14="http://schemas.microsoft.com/office/powerpoint/2010/main" val="4432960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1047210"/>
          </a:xfrm>
          <a:prstGeom prst="rect">
            <a:avLst/>
          </a:prstGeom>
          <a:noFill/>
        </p:spPr>
        <p:txBody>
          <a:bodyPr wrap="square">
            <a:spAutoFit/>
          </a:bodyPr>
          <a:lstStyle/>
          <a:p>
            <a:pPr algn="just">
              <a:lnSpc>
                <a:spcPct val="150000"/>
              </a:lnSpc>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7738C8AB-F7BB-8C00-A344-B0F7739F3444}"/>
              </a:ext>
            </a:extLst>
          </p:cNvPr>
          <p:cNvSpPr txBox="1"/>
          <p:nvPr/>
        </p:nvSpPr>
        <p:spPr>
          <a:xfrm>
            <a:off x="541962" y="1977540"/>
            <a:ext cx="4659330" cy="430887"/>
          </a:xfrm>
          <a:prstGeom prst="rect">
            <a:avLst/>
          </a:prstGeom>
          <a:noFill/>
        </p:spPr>
        <p:txBody>
          <a:bodyPr wrap="square">
            <a:spAutoFit/>
          </a:bodyPr>
          <a:lstStyle/>
          <a:p>
            <a:pPr algn="l" fontAlgn="base"/>
            <a:r>
              <a:rPr lang="en-IN" sz="2200" b="1" i="0" dirty="0">
                <a:solidFill>
                  <a:srgbClr val="273239"/>
                </a:solidFill>
                <a:effectLst/>
                <a:latin typeface="Source Sans 3"/>
              </a:rPr>
              <a:t>CSS Box model</a:t>
            </a:r>
          </a:p>
        </p:txBody>
      </p:sp>
      <p:sp>
        <p:nvSpPr>
          <p:cNvPr id="3" name="TextBox 2">
            <a:extLst>
              <a:ext uri="{FF2B5EF4-FFF2-40B4-BE49-F238E27FC236}">
                <a16:creationId xmlns:a16="http://schemas.microsoft.com/office/drawing/2014/main" id="{23F3BC2E-ABBE-A64D-F7B1-C7D17591857E}"/>
              </a:ext>
            </a:extLst>
          </p:cNvPr>
          <p:cNvSpPr txBox="1"/>
          <p:nvPr/>
        </p:nvSpPr>
        <p:spPr>
          <a:xfrm>
            <a:off x="541961" y="2559039"/>
            <a:ext cx="8170523" cy="3816429"/>
          </a:xfrm>
          <a:prstGeom prst="rect">
            <a:avLst/>
          </a:prstGeom>
          <a:noFill/>
        </p:spPr>
        <p:txBody>
          <a:bodyPr wrap="square">
            <a:spAutoFit/>
          </a:bodyPr>
          <a:lstStyle/>
          <a:p>
            <a:pPr algn="l" fontAlgn="base">
              <a:buFont typeface="Arial" panose="020B0604020202020204" pitchFamily="34" charset="0"/>
              <a:buChar char="•"/>
            </a:pPr>
            <a:r>
              <a:rPr lang="en-US" sz="2200" b="1" i="0" dirty="0">
                <a:solidFill>
                  <a:srgbClr val="273239"/>
                </a:solidFill>
                <a:effectLst/>
                <a:latin typeface="Nunito" pitchFamily="2" charset="0"/>
              </a:rPr>
              <a:t>Content</a:t>
            </a:r>
            <a:r>
              <a:rPr lang="en-US" sz="2200" b="0" i="0" dirty="0">
                <a:solidFill>
                  <a:srgbClr val="273239"/>
                </a:solidFill>
                <a:effectLst/>
                <a:latin typeface="Nunito" pitchFamily="2" charset="0"/>
              </a:rPr>
              <a:t>: The actual data in text, images, or other media forms can be sized using the width and height property.</a:t>
            </a:r>
          </a:p>
          <a:p>
            <a:pPr algn="l" fontAlgn="base">
              <a:buFont typeface="Arial" panose="020B0604020202020204" pitchFamily="34" charset="0"/>
              <a:buChar char="•"/>
            </a:pPr>
            <a:endParaRPr lang="en-US" sz="2200" b="0" i="0" dirty="0">
              <a:solidFill>
                <a:srgbClr val="273239"/>
              </a:solidFill>
              <a:effectLst/>
              <a:latin typeface="Nunito" pitchFamily="2" charset="0"/>
            </a:endParaRPr>
          </a:p>
          <a:p>
            <a:pPr algn="l" fontAlgn="base">
              <a:buFont typeface="Arial" panose="020B0604020202020204" pitchFamily="34" charset="0"/>
              <a:buChar char="•"/>
            </a:pPr>
            <a:r>
              <a:rPr lang="en-US" sz="2200" b="1" i="0" dirty="0">
                <a:solidFill>
                  <a:srgbClr val="273239"/>
                </a:solidFill>
                <a:effectLst/>
                <a:latin typeface="Nunito" pitchFamily="2" charset="0"/>
              </a:rPr>
              <a:t>Padding</a:t>
            </a:r>
            <a:r>
              <a:rPr lang="en-US" sz="2200" b="0" i="0" dirty="0">
                <a:solidFill>
                  <a:srgbClr val="273239"/>
                </a:solidFill>
                <a:effectLst/>
                <a:latin typeface="Nunito" pitchFamily="2" charset="0"/>
              </a:rPr>
              <a:t>: </a:t>
            </a:r>
            <a:r>
              <a:rPr lang="en-US" sz="2200" b="0" i="0" u="sng" dirty="0">
                <a:solidFill>
                  <a:srgbClr val="273239"/>
                </a:solidFill>
                <a:effectLst/>
                <a:latin typeface="Nunito" pitchFamily="2" charset="0"/>
              </a:rPr>
              <a:t>Padding</a:t>
            </a:r>
            <a:r>
              <a:rPr lang="en-US" sz="2200" b="0" i="0" dirty="0">
                <a:solidFill>
                  <a:srgbClr val="273239"/>
                </a:solidFill>
                <a:effectLst/>
                <a:latin typeface="Nunito" pitchFamily="2" charset="0"/>
              </a:rPr>
              <a:t> is used to create space around the element, inside any defined border.</a:t>
            </a:r>
          </a:p>
          <a:p>
            <a:pPr algn="l" fontAlgn="base">
              <a:buFont typeface="Arial" panose="020B0604020202020204" pitchFamily="34" charset="0"/>
              <a:buChar char="•"/>
            </a:pPr>
            <a:endParaRPr lang="en-US" sz="2200" b="0" i="0" dirty="0">
              <a:solidFill>
                <a:srgbClr val="273239"/>
              </a:solidFill>
              <a:effectLst/>
              <a:latin typeface="Nunito" pitchFamily="2" charset="0"/>
            </a:endParaRPr>
          </a:p>
          <a:p>
            <a:pPr algn="l" fontAlgn="base">
              <a:buFont typeface="Arial" panose="020B0604020202020204" pitchFamily="34" charset="0"/>
              <a:buChar char="•"/>
            </a:pPr>
            <a:r>
              <a:rPr lang="en-US" sz="2200" b="1" i="0" dirty="0">
                <a:solidFill>
                  <a:srgbClr val="273239"/>
                </a:solidFill>
                <a:effectLst/>
                <a:latin typeface="Nunito" pitchFamily="2" charset="0"/>
              </a:rPr>
              <a:t>Border</a:t>
            </a:r>
            <a:r>
              <a:rPr lang="en-US" sz="2200" b="0" i="0" dirty="0">
                <a:solidFill>
                  <a:srgbClr val="273239"/>
                </a:solidFill>
                <a:effectLst/>
                <a:latin typeface="Nunito" pitchFamily="2" charset="0"/>
              </a:rPr>
              <a:t>: The </a:t>
            </a:r>
            <a:r>
              <a:rPr lang="en-US" sz="2200" b="0" i="0" u="sng" dirty="0">
                <a:solidFill>
                  <a:srgbClr val="273239"/>
                </a:solidFill>
                <a:effectLst/>
                <a:latin typeface="Nunito" pitchFamily="2" charset="0"/>
              </a:rPr>
              <a:t>border</a:t>
            </a:r>
            <a:r>
              <a:rPr lang="en-US" sz="2200" b="0" i="0" dirty="0">
                <a:solidFill>
                  <a:srgbClr val="273239"/>
                </a:solidFill>
                <a:effectLst/>
                <a:latin typeface="Nunito" pitchFamily="2" charset="0"/>
              </a:rPr>
              <a:t> is used to cover the content &amp; any padding, &amp; also allows setting the style, color, and width of the border.</a:t>
            </a:r>
          </a:p>
          <a:p>
            <a:pPr algn="l" fontAlgn="base">
              <a:buFont typeface="Arial" panose="020B0604020202020204" pitchFamily="34" charset="0"/>
              <a:buChar char="•"/>
            </a:pPr>
            <a:endParaRPr lang="en-US" sz="2200" b="0" i="0" dirty="0">
              <a:solidFill>
                <a:srgbClr val="273239"/>
              </a:solidFill>
              <a:effectLst/>
              <a:latin typeface="Nunito" pitchFamily="2" charset="0"/>
            </a:endParaRPr>
          </a:p>
          <a:p>
            <a:pPr algn="l" fontAlgn="base">
              <a:buFont typeface="Arial" panose="020B0604020202020204" pitchFamily="34" charset="0"/>
              <a:buChar char="•"/>
            </a:pPr>
            <a:r>
              <a:rPr lang="en-US" sz="2200" b="1" i="0" dirty="0">
                <a:solidFill>
                  <a:srgbClr val="273239"/>
                </a:solidFill>
                <a:effectLst/>
                <a:latin typeface="Nunito" pitchFamily="2" charset="0"/>
              </a:rPr>
              <a:t>Margin</a:t>
            </a:r>
            <a:r>
              <a:rPr lang="en-US" sz="2200" b="0" i="0" dirty="0">
                <a:solidFill>
                  <a:srgbClr val="273239"/>
                </a:solidFill>
                <a:effectLst/>
                <a:latin typeface="Nunito" pitchFamily="2" charset="0"/>
              </a:rPr>
              <a:t>: </a:t>
            </a:r>
            <a:r>
              <a:rPr lang="en-US" sz="2200" b="0" i="0" u="sng" dirty="0">
                <a:solidFill>
                  <a:srgbClr val="273239"/>
                </a:solidFill>
                <a:effectLst/>
                <a:latin typeface="Nunito" pitchFamily="2" charset="0"/>
              </a:rPr>
              <a:t>Margin</a:t>
            </a:r>
            <a:r>
              <a:rPr lang="en-US" sz="2200" b="0" i="0" dirty="0">
                <a:solidFill>
                  <a:srgbClr val="273239"/>
                </a:solidFill>
                <a:effectLst/>
                <a:latin typeface="Nunito" pitchFamily="2" charset="0"/>
              </a:rPr>
              <a:t> is used to create space around the element </a:t>
            </a:r>
            <a:r>
              <a:rPr lang="en-US" sz="2200" b="0" i="0" dirty="0" err="1">
                <a:solidFill>
                  <a:srgbClr val="273239"/>
                </a:solidFill>
                <a:effectLst/>
                <a:latin typeface="Nunito" pitchFamily="2" charset="0"/>
              </a:rPr>
              <a:t>ie</a:t>
            </a:r>
            <a:r>
              <a:rPr lang="en-US" sz="2200" b="0" i="0" dirty="0">
                <a:solidFill>
                  <a:srgbClr val="273239"/>
                </a:solidFill>
                <a:effectLst/>
                <a:latin typeface="Nunito" pitchFamily="2" charset="0"/>
              </a:rPr>
              <a:t>., around the border area.</a:t>
            </a:r>
          </a:p>
        </p:txBody>
      </p:sp>
    </p:spTree>
    <p:extLst>
      <p:ext uri="{BB962C8B-B14F-4D97-AF65-F5344CB8AC3E}">
        <p14:creationId xmlns:p14="http://schemas.microsoft.com/office/powerpoint/2010/main" val="8953353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1047210"/>
          </a:xfrm>
          <a:prstGeom prst="rect">
            <a:avLst/>
          </a:prstGeom>
          <a:noFill/>
        </p:spPr>
        <p:txBody>
          <a:bodyPr wrap="square">
            <a:spAutoFit/>
          </a:bodyPr>
          <a:lstStyle/>
          <a:p>
            <a:pPr algn="just">
              <a:lnSpc>
                <a:spcPct val="150000"/>
              </a:lnSpc>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7738C8AB-F7BB-8C00-A344-B0F7739F3444}"/>
              </a:ext>
            </a:extLst>
          </p:cNvPr>
          <p:cNvSpPr txBox="1"/>
          <p:nvPr/>
        </p:nvSpPr>
        <p:spPr>
          <a:xfrm>
            <a:off x="541962" y="1977540"/>
            <a:ext cx="4659330" cy="430887"/>
          </a:xfrm>
          <a:prstGeom prst="rect">
            <a:avLst/>
          </a:prstGeom>
          <a:noFill/>
        </p:spPr>
        <p:txBody>
          <a:bodyPr wrap="square">
            <a:spAutoFit/>
          </a:bodyPr>
          <a:lstStyle/>
          <a:p>
            <a:pPr algn="l" fontAlgn="base"/>
            <a:r>
              <a:rPr lang="en-IN" sz="2200" b="1" i="0" dirty="0">
                <a:solidFill>
                  <a:srgbClr val="273239"/>
                </a:solidFill>
                <a:effectLst/>
                <a:latin typeface="Source Sans 3"/>
              </a:rPr>
              <a:t>CSS Box model</a:t>
            </a:r>
          </a:p>
        </p:txBody>
      </p:sp>
      <p:sp>
        <p:nvSpPr>
          <p:cNvPr id="4" name="TextBox 3">
            <a:extLst>
              <a:ext uri="{FF2B5EF4-FFF2-40B4-BE49-F238E27FC236}">
                <a16:creationId xmlns:a16="http://schemas.microsoft.com/office/drawing/2014/main" id="{E634B076-49C3-82C7-7ECA-9AEC118342F6}"/>
              </a:ext>
            </a:extLst>
          </p:cNvPr>
          <p:cNvSpPr txBox="1"/>
          <p:nvPr/>
        </p:nvSpPr>
        <p:spPr>
          <a:xfrm>
            <a:off x="541961" y="2488049"/>
            <a:ext cx="8036959" cy="1446550"/>
          </a:xfrm>
          <a:prstGeom prst="rect">
            <a:avLst/>
          </a:prstGeom>
          <a:noFill/>
        </p:spPr>
        <p:txBody>
          <a:bodyPr wrap="square">
            <a:spAutoFit/>
          </a:bodyPr>
          <a:lstStyle/>
          <a:p>
            <a:pPr algn="l" fontAlgn="base"/>
            <a:r>
              <a:rPr lang="en-US" sz="2200" b="1" i="0" dirty="0">
                <a:solidFill>
                  <a:srgbClr val="273239"/>
                </a:solidFill>
                <a:effectLst/>
                <a:latin typeface="Nunito" pitchFamily="2" charset="0"/>
              </a:rPr>
              <a:t>1. Content Area</a:t>
            </a:r>
          </a:p>
          <a:p>
            <a:pPr algn="l" fontAlgn="base">
              <a:buFont typeface="Arial" panose="020B0604020202020204" pitchFamily="34" charset="0"/>
              <a:buChar char="•"/>
            </a:pPr>
            <a:r>
              <a:rPr lang="en-US" sz="2200" b="0" i="0" dirty="0">
                <a:solidFill>
                  <a:srgbClr val="273239"/>
                </a:solidFill>
                <a:effectLst/>
                <a:latin typeface="Nunito" pitchFamily="2" charset="0"/>
              </a:rPr>
              <a:t>Contains the actual data, such as text, images, or other media.</a:t>
            </a:r>
          </a:p>
          <a:p>
            <a:pPr algn="l" fontAlgn="base">
              <a:buFont typeface="Arial" panose="020B0604020202020204" pitchFamily="34" charset="0"/>
              <a:buChar char="•"/>
            </a:pPr>
            <a:r>
              <a:rPr lang="en-US" sz="2200" b="0" i="0" dirty="0">
                <a:solidFill>
                  <a:srgbClr val="273239"/>
                </a:solidFill>
                <a:effectLst/>
                <a:latin typeface="Nunito" pitchFamily="2" charset="0"/>
              </a:rPr>
              <a:t>Sized using the width and height properties.</a:t>
            </a:r>
          </a:p>
          <a:p>
            <a:pPr algn="l" fontAlgn="base">
              <a:buFont typeface="Arial" panose="020B0604020202020204" pitchFamily="34" charset="0"/>
              <a:buChar char="•"/>
            </a:pPr>
            <a:r>
              <a:rPr lang="en-US" sz="2200" b="0" i="0" dirty="0">
                <a:solidFill>
                  <a:srgbClr val="273239"/>
                </a:solidFill>
                <a:effectLst/>
                <a:latin typeface="Nunito" pitchFamily="2" charset="0"/>
              </a:rPr>
              <a:t>Bounded by the content edge.</a:t>
            </a:r>
          </a:p>
        </p:txBody>
      </p:sp>
      <p:sp>
        <p:nvSpPr>
          <p:cNvPr id="9" name="TextBox 8">
            <a:extLst>
              <a:ext uri="{FF2B5EF4-FFF2-40B4-BE49-F238E27FC236}">
                <a16:creationId xmlns:a16="http://schemas.microsoft.com/office/drawing/2014/main" id="{19750DF2-D7B8-C0DD-18B0-349209E4E4E3}"/>
              </a:ext>
            </a:extLst>
          </p:cNvPr>
          <p:cNvSpPr txBox="1"/>
          <p:nvPr/>
        </p:nvSpPr>
        <p:spPr>
          <a:xfrm>
            <a:off x="541962" y="4209442"/>
            <a:ext cx="8036958" cy="1785104"/>
          </a:xfrm>
          <a:prstGeom prst="rect">
            <a:avLst/>
          </a:prstGeom>
          <a:noFill/>
        </p:spPr>
        <p:txBody>
          <a:bodyPr wrap="square">
            <a:spAutoFit/>
          </a:bodyPr>
          <a:lstStyle/>
          <a:p>
            <a:pPr algn="l" fontAlgn="base"/>
            <a:r>
              <a:rPr lang="en-US" sz="2200" b="1" i="0" dirty="0">
                <a:solidFill>
                  <a:srgbClr val="273239"/>
                </a:solidFill>
                <a:effectLst/>
                <a:latin typeface="Nunito" pitchFamily="2" charset="0"/>
              </a:rPr>
              <a:t>2. Padding Area</a:t>
            </a:r>
          </a:p>
          <a:p>
            <a:pPr algn="l" fontAlgn="base">
              <a:buFont typeface="Arial" panose="020B0604020202020204" pitchFamily="34" charset="0"/>
              <a:buChar char="•"/>
            </a:pPr>
            <a:r>
              <a:rPr lang="en-US" sz="2200" b="0" i="0" dirty="0">
                <a:solidFill>
                  <a:srgbClr val="273239"/>
                </a:solidFill>
                <a:effectLst/>
                <a:latin typeface="Nunito" pitchFamily="2" charset="0"/>
              </a:rPr>
              <a:t>Surrounds the content area.</a:t>
            </a:r>
          </a:p>
          <a:p>
            <a:pPr algn="l" fontAlgn="base">
              <a:buFont typeface="Arial" panose="020B0604020202020204" pitchFamily="34" charset="0"/>
              <a:buChar char="•"/>
            </a:pPr>
            <a:r>
              <a:rPr lang="en-US" sz="2200" b="0" i="0" dirty="0">
                <a:solidFill>
                  <a:srgbClr val="273239"/>
                </a:solidFill>
                <a:effectLst/>
                <a:latin typeface="Nunito" pitchFamily="2" charset="0"/>
              </a:rPr>
              <a:t>Space within the border box.</a:t>
            </a:r>
          </a:p>
          <a:p>
            <a:pPr algn="l" fontAlgn="base">
              <a:buFont typeface="Arial" panose="020B0604020202020204" pitchFamily="34" charset="0"/>
              <a:buChar char="•"/>
            </a:pPr>
            <a:r>
              <a:rPr lang="en-US" sz="2200" b="0" i="0" dirty="0">
                <a:solidFill>
                  <a:srgbClr val="273239"/>
                </a:solidFill>
                <a:effectLst/>
                <a:latin typeface="Nunito" pitchFamily="2" charset="0"/>
              </a:rPr>
              <a:t>Dimensions are determined by the width and height of the padding box.</a:t>
            </a:r>
          </a:p>
        </p:txBody>
      </p:sp>
    </p:spTree>
    <p:extLst>
      <p:ext uri="{BB962C8B-B14F-4D97-AF65-F5344CB8AC3E}">
        <p14:creationId xmlns:p14="http://schemas.microsoft.com/office/powerpoint/2010/main" val="29119333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1047210"/>
          </a:xfrm>
          <a:prstGeom prst="rect">
            <a:avLst/>
          </a:prstGeom>
          <a:noFill/>
        </p:spPr>
        <p:txBody>
          <a:bodyPr wrap="square">
            <a:spAutoFit/>
          </a:bodyPr>
          <a:lstStyle/>
          <a:p>
            <a:pPr algn="just">
              <a:lnSpc>
                <a:spcPct val="150000"/>
              </a:lnSpc>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7738C8AB-F7BB-8C00-A344-B0F7739F3444}"/>
              </a:ext>
            </a:extLst>
          </p:cNvPr>
          <p:cNvSpPr txBox="1"/>
          <p:nvPr/>
        </p:nvSpPr>
        <p:spPr>
          <a:xfrm>
            <a:off x="541962" y="1977540"/>
            <a:ext cx="4659330" cy="430887"/>
          </a:xfrm>
          <a:prstGeom prst="rect">
            <a:avLst/>
          </a:prstGeom>
          <a:noFill/>
        </p:spPr>
        <p:txBody>
          <a:bodyPr wrap="square">
            <a:spAutoFit/>
          </a:bodyPr>
          <a:lstStyle/>
          <a:p>
            <a:pPr algn="l" fontAlgn="base"/>
            <a:r>
              <a:rPr lang="en-IN" sz="2200" b="1" i="0" dirty="0">
                <a:solidFill>
                  <a:srgbClr val="273239"/>
                </a:solidFill>
                <a:effectLst/>
                <a:latin typeface="Source Sans 3"/>
              </a:rPr>
              <a:t>CSS Box model</a:t>
            </a:r>
          </a:p>
        </p:txBody>
      </p:sp>
      <p:sp>
        <p:nvSpPr>
          <p:cNvPr id="3" name="TextBox 2">
            <a:extLst>
              <a:ext uri="{FF2B5EF4-FFF2-40B4-BE49-F238E27FC236}">
                <a16:creationId xmlns:a16="http://schemas.microsoft.com/office/drawing/2014/main" id="{C2BE214B-D697-2327-C561-FD3714C20A0F}"/>
              </a:ext>
            </a:extLst>
          </p:cNvPr>
          <p:cNvSpPr txBox="1"/>
          <p:nvPr/>
        </p:nvSpPr>
        <p:spPr>
          <a:xfrm>
            <a:off x="470043" y="2516341"/>
            <a:ext cx="6680770" cy="1107996"/>
          </a:xfrm>
          <a:prstGeom prst="rect">
            <a:avLst/>
          </a:prstGeom>
          <a:noFill/>
        </p:spPr>
        <p:txBody>
          <a:bodyPr wrap="square">
            <a:spAutoFit/>
          </a:bodyPr>
          <a:lstStyle/>
          <a:p>
            <a:pPr algn="l" fontAlgn="base"/>
            <a:r>
              <a:rPr lang="en-US" sz="2200" b="1" i="0" dirty="0">
                <a:solidFill>
                  <a:srgbClr val="273239"/>
                </a:solidFill>
                <a:effectLst/>
                <a:latin typeface="Nunito" pitchFamily="2" charset="0"/>
              </a:rPr>
              <a:t>3. Border Area</a:t>
            </a:r>
          </a:p>
          <a:p>
            <a:pPr algn="l" fontAlgn="base">
              <a:buFont typeface="Arial" panose="020B0604020202020204" pitchFamily="34" charset="0"/>
              <a:buChar char="•"/>
            </a:pPr>
            <a:r>
              <a:rPr lang="en-US" sz="2200" b="0" i="0" dirty="0">
                <a:solidFill>
                  <a:srgbClr val="273239"/>
                </a:solidFill>
                <a:effectLst/>
                <a:latin typeface="Nunito" pitchFamily="2" charset="0"/>
              </a:rPr>
              <a:t>Lies between the padding and margin.</a:t>
            </a:r>
          </a:p>
          <a:p>
            <a:pPr algn="l" fontAlgn="base">
              <a:buFont typeface="Arial" panose="020B0604020202020204" pitchFamily="34" charset="0"/>
              <a:buChar char="•"/>
            </a:pPr>
            <a:r>
              <a:rPr lang="en-US" sz="2200" b="0" i="0" dirty="0">
                <a:solidFill>
                  <a:srgbClr val="273239"/>
                </a:solidFill>
                <a:effectLst/>
                <a:latin typeface="Nunito" pitchFamily="2" charset="0"/>
              </a:rPr>
              <a:t>Width and height are defined by the border.</a:t>
            </a:r>
          </a:p>
        </p:txBody>
      </p:sp>
      <p:sp>
        <p:nvSpPr>
          <p:cNvPr id="10" name="TextBox 9">
            <a:extLst>
              <a:ext uri="{FF2B5EF4-FFF2-40B4-BE49-F238E27FC236}">
                <a16:creationId xmlns:a16="http://schemas.microsoft.com/office/drawing/2014/main" id="{99DBA64F-9C76-6F1D-F094-75AFE73146B2}"/>
              </a:ext>
            </a:extLst>
          </p:cNvPr>
          <p:cNvSpPr txBox="1"/>
          <p:nvPr/>
        </p:nvSpPr>
        <p:spPr>
          <a:xfrm>
            <a:off x="541962" y="4096561"/>
            <a:ext cx="7954766" cy="1107996"/>
          </a:xfrm>
          <a:prstGeom prst="rect">
            <a:avLst/>
          </a:prstGeom>
          <a:noFill/>
        </p:spPr>
        <p:txBody>
          <a:bodyPr wrap="square">
            <a:spAutoFit/>
          </a:bodyPr>
          <a:lstStyle/>
          <a:p>
            <a:pPr algn="l" fontAlgn="base"/>
            <a:r>
              <a:rPr lang="en-US" sz="2200" b="1" i="0" dirty="0">
                <a:solidFill>
                  <a:srgbClr val="273239"/>
                </a:solidFill>
                <a:effectLst/>
                <a:latin typeface="Nunito" pitchFamily="2" charset="0"/>
              </a:rPr>
              <a:t>4. Margin Area</a:t>
            </a:r>
          </a:p>
          <a:p>
            <a:pPr algn="l" fontAlgn="base">
              <a:buFont typeface="Arial" panose="020B0604020202020204" pitchFamily="34" charset="0"/>
              <a:buChar char="•"/>
            </a:pPr>
            <a:r>
              <a:rPr lang="en-US" sz="2200" b="0" i="0" dirty="0">
                <a:solidFill>
                  <a:srgbClr val="273239"/>
                </a:solidFill>
                <a:effectLst/>
                <a:latin typeface="Nunito" pitchFamily="2" charset="0"/>
              </a:rPr>
              <a:t>Separates the element from neighboring elements.</a:t>
            </a:r>
          </a:p>
          <a:p>
            <a:pPr algn="l" fontAlgn="base">
              <a:buFont typeface="Arial" panose="020B0604020202020204" pitchFamily="34" charset="0"/>
              <a:buChar char="•"/>
            </a:pPr>
            <a:r>
              <a:rPr lang="en-US" sz="2200" b="0" i="0" dirty="0">
                <a:solidFill>
                  <a:srgbClr val="273239"/>
                </a:solidFill>
                <a:effectLst/>
                <a:latin typeface="Nunito" pitchFamily="2" charset="0"/>
              </a:rPr>
              <a:t>Dimensions specified by the margin-box width and height.</a:t>
            </a:r>
          </a:p>
        </p:txBody>
      </p:sp>
    </p:spTree>
    <p:extLst>
      <p:ext uri="{BB962C8B-B14F-4D97-AF65-F5344CB8AC3E}">
        <p14:creationId xmlns:p14="http://schemas.microsoft.com/office/powerpoint/2010/main" val="3567045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1047210"/>
          </a:xfrm>
          <a:prstGeom prst="rect">
            <a:avLst/>
          </a:prstGeom>
          <a:noFill/>
        </p:spPr>
        <p:txBody>
          <a:bodyPr wrap="square">
            <a:spAutoFit/>
          </a:bodyPr>
          <a:lstStyle/>
          <a:p>
            <a:pPr algn="just">
              <a:lnSpc>
                <a:spcPct val="150000"/>
              </a:lnSpc>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7738C8AB-F7BB-8C00-A344-B0F7739F3444}"/>
              </a:ext>
            </a:extLst>
          </p:cNvPr>
          <p:cNvSpPr txBox="1"/>
          <p:nvPr/>
        </p:nvSpPr>
        <p:spPr>
          <a:xfrm>
            <a:off x="541962" y="1977540"/>
            <a:ext cx="4659330" cy="430887"/>
          </a:xfrm>
          <a:prstGeom prst="rect">
            <a:avLst/>
          </a:prstGeom>
          <a:noFill/>
        </p:spPr>
        <p:txBody>
          <a:bodyPr wrap="square">
            <a:spAutoFit/>
          </a:bodyPr>
          <a:lstStyle/>
          <a:p>
            <a:pPr algn="l" fontAlgn="base"/>
            <a:r>
              <a:rPr lang="en-IN" sz="2200" b="1" i="0" dirty="0">
                <a:solidFill>
                  <a:srgbClr val="273239"/>
                </a:solidFill>
                <a:effectLst/>
                <a:latin typeface="Source Sans 3"/>
              </a:rPr>
              <a:t>CSS Box model</a:t>
            </a: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220" name="Picture 4" descr="box model property">
            <a:extLst>
              <a:ext uri="{FF2B5EF4-FFF2-40B4-BE49-F238E27FC236}">
                <a16:creationId xmlns:a16="http://schemas.microsoft.com/office/drawing/2014/main" id="{8890DE62-C408-9AF1-09BC-70FFF77F2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8374" y="2692041"/>
            <a:ext cx="4466957" cy="30592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B68EB6C-6AEA-DCB7-C356-D81B326134FF}"/>
              </a:ext>
            </a:extLst>
          </p:cNvPr>
          <p:cNvSpPr/>
          <p:nvPr/>
        </p:nvSpPr>
        <p:spPr>
          <a:xfrm>
            <a:off x="3571420" y="3848096"/>
            <a:ext cx="2321959" cy="101286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801184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1047210"/>
          </a:xfrm>
          <a:prstGeom prst="rect">
            <a:avLst/>
          </a:prstGeom>
          <a:noFill/>
        </p:spPr>
        <p:txBody>
          <a:bodyPr wrap="square">
            <a:spAutoFit/>
          </a:bodyPr>
          <a:lstStyle/>
          <a:p>
            <a:pPr algn="just">
              <a:lnSpc>
                <a:spcPct val="150000"/>
              </a:lnSpc>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7738C8AB-F7BB-8C00-A344-B0F7739F3444}"/>
              </a:ext>
            </a:extLst>
          </p:cNvPr>
          <p:cNvSpPr txBox="1"/>
          <p:nvPr/>
        </p:nvSpPr>
        <p:spPr>
          <a:xfrm>
            <a:off x="541962" y="1977540"/>
            <a:ext cx="4659330" cy="430887"/>
          </a:xfrm>
          <a:prstGeom prst="rect">
            <a:avLst/>
          </a:prstGeom>
          <a:noFill/>
        </p:spPr>
        <p:txBody>
          <a:bodyPr wrap="square">
            <a:spAutoFit/>
          </a:bodyPr>
          <a:lstStyle/>
          <a:p>
            <a:pPr algn="l" fontAlgn="base"/>
            <a:r>
              <a:rPr lang="en-IN" sz="2200" b="1" i="0" dirty="0">
                <a:solidFill>
                  <a:srgbClr val="273239"/>
                </a:solidFill>
                <a:effectLst/>
                <a:latin typeface="Source Sans 3"/>
              </a:rPr>
              <a:t>CSS Box model</a:t>
            </a: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1">
            <a:extLst>
              <a:ext uri="{FF2B5EF4-FFF2-40B4-BE49-F238E27FC236}">
                <a16:creationId xmlns:a16="http://schemas.microsoft.com/office/drawing/2014/main" id="{4517A638-20D8-62BA-B855-4F227C4B40C4}"/>
              </a:ext>
            </a:extLst>
          </p:cNvPr>
          <p:cNvSpPr>
            <a:spLocks noChangeArrowheads="1"/>
          </p:cNvSpPr>
          <p:nvPr/>
        </p:nvSpPr>
        <p:spPr bwMode="auto">
          <a:xfrm>
            <a:off x="760288" y="2465921"/>
            <a:ext cx="6822040" cy="243397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Consolas" panose="020B0609020204030204" pitchFamily="49" charset="0"/>
              </a:rPr>
              <a:t>p {</a:t>
            </a:r>
            <a:br>
              <a:rPr kumimoji="0" lang="en-US" altLang="en-US" sz="2200" b="0" i="0" u="none" strike="noStrike" cap="none" normalizeH="0" baseline="0">
                <a:ln>
                  <a:noFill/>
                </a:ln>
                <a:solidFill>
                  <a:schemeClr val="tx1"/>
                </a:solidFill>
                <a:effectLst/>
                <a:latin typeface="Consolas" panose="020B0609020204030204" pitchFamily="49" charset="0"/>
              </a:rPr>
            </a:br>
            <a:r>
              <a:rPr kumimoji="0" lang="en-US" altLang="en-US" sz="2200" b="0" i="0" u="none" strike="noStrike" cap="none" normalizeH="0" baseline="0">
                <a:ln>
                  <a:noFill/>
                </a:ln>
                <a:solidFill>
                  <a:schemeClr val="tx1"/>
                </a:solidFill>
                <a:effectLst/>
                <a:latin typeface="Consolas" panose="020B0609020204030204" pitchFamily="49" charset="0"/>
              </a:rPr>
              <a:t>width: 80px;</a:t>
            </a:r>
            <a:br>
              <a:rPr kumimoji="0" lang="en-US" altLang="en-US" sz="2200" b="0" i="0" u="none" strike="noStrike" cap="none" normalizeH="0" baseline="0">
                <a:ln>
                  <a:noFill/>
                </a:ln>
                <a:solidFill>
                  <a:schemeClr val="tx1"/>
                </a:solidFill>
                <a:effectLst/>
                <a:latin typeface="Consolas" panose="020B0609020204030204" pitchFamily="49" charset="0"/>
              </a:rPr>
            </a:br>
            <a:r>
              <a:rPr kumimoji="0" lang="en-US" altLang="en-US" sz="2200" b="0" i="0" u="none" strike="noStrike" cap="none" normalizeH="0" baseline="0">
                <a:ln>
                  <a:noFill/>
                </a:ln>
                <a:solidFill>
                  <a:schemeClr val="tx1"/>
                </a:solidFill>
                <a:effectLst/>
                <a:latin typeface="Consolas" panose="020B0609020204030204" pitchFamily="49" charset="0"/>
              </a:rPr>
              <a:t>height: 70px;</a:t>
            </a:r>
            <a:br>
              <a:rPr kumimoji="0" lang="en-US" altLang="en-US" sz="2200" b="0" i="0" u="none" strike="noStrike" cap="none" normalizeH="0" baseline="0">
                <a:ln>
                  <a:noFill/>
                </a:ln>
                <a:solidFill>
                  <a:schemeClr val="tx1"/>
                </a:solidFill>
                <a:effectLst/>
                <a:latin typeface="Consolas" panose="020B0609020204030204" pitchFamily="49" charset="0"/>
              </a:rPr>
            </a:br>
            <a:r>
              <a:rPr kumimoji="0" lang="en-US" altLang="en-US" sz="2200" b="0" i="0" u="none" strike="noStrike" cap="none" normalizeH="0" baseline="0">
                <a:ln>
                  <a:noFill/>
                </a:ln>
                <a:solidFill>
                  <a:schemeClr val="tx1"/>
                </a:solidFill>
                <a:effectLst/>
                <a:latin typeface="Consolas" panose="020B0609020204030204" pitchFamily="49" charset="0"/>
              </a:rPr>
              <a:t>margin: 0;</a:t>
            </a:r>
            <a:br>
              <a:rPr kumimoji="0" lang="en-US" altLang="en-US" sz="2200" b="0" i="0" u="none" strike="noStrike" cap="none" normalizeH="0" baseline="0">
                <a:ln>
                  <a:noFill/>
                </a:ln>
                <a:solidFill>
                  <a:schemeClr val="tx1"/>
                </a:solidFill>
                <a:effectLst/>
                <a:latin typeface="Consolas" panose="020B0609020204030204" pitchFamily="49" charset="0"/>
              </a:rPr>
            </a:br>
            <a:r>
              <a:rPr kumimoji="0" lang="en-US" altLang="en-US" sz="2200" b="0" i="0" u="none" strike="noStrike" cap="none" normalizeH="0" baseline="0">
                <a:ln>
                  <a:noFill/>
                </a:ln>
                <a:solidFill>
                  <a:schemeClr val="tx1"/>
                </a:solidFill>
                <a:effectLst/>
                <a:latin typeface="Consolas" panose="020B0609020204030204" pitchFamily="49" charset="0"/>
              </a:rPr>
              <a:t>border: 2px solid black;</a:t>
            </a:r>
            <a:br>
              <a:rPr kumimoji="0" lang="en-US" altLang="en-US" sz="2200" b="0" i="0" u="none" strike="noStrike" cap="none" normalizeH="0" baseline="0">
                <a:ln>
                  <a:noFill/>
                </a:ln>
                <a:solidFill>
                  <a:schemeClr val="tx1"/>
                </a:solidFill>
                <a:effectLst/>
                <a:latin typeface="Consolas" panose="020B0609020204030204" pitchFamily="49" charset="0"/>
              </a:rPr>
            </a:br>
            <a:r>
              <a:rPr kumimoji="0" lang="en-US" altLang="en-US" sz="2200" b="0" i="0" u="none" strike="noStrike" cap="none" normalizeH="0" baseline="0">
                <a:ln>
                  <a:noFill/>
                </a:ln>
                <a:solidFill>
                  <a:schemeClr val="tx1"/>
                </a:solidFill>
                <a:effectLst/>
                <a:latin typeface="Consolas" panose="020B0609020204030204" pitchFamily="49" charset="0"/>
              </a:rPr>
              <a:t>padding: 5px;</a:t>
            </a:r>
            <a:br>
              <a:rPr kumimoji="0" lang="en-US" altLang="en-US" sz="2200" b="0" i="0" u="none" strike="noStrike" cap="none" normalizeH="0" baseline="0">
                <a:ln>
                  <a:noFill/>
                </a:ln>
                <a:solidFill>
                  <a:schemeClr val="tx1"/>
                </a:solidFill>
                <a:effectLst/>
                <a:latin typeface="Consolas" panose="020B0609020204030204" pitchFamily="49" charset="0"/>
              </a:rPr>
            </a:br>
            <a:r>
              <a:rPr kumimoji="0" lang="en-US" altLang="en-US" sz="2200" b="0" i="0" u="none" strike="noStrike" cap="none" normalizeH="0" baseline="0">
                <a:ln>
                  <a:noFill/>
                </a:ln>
                <a:solidFill>
                  <a:schemeClr val="tx1"/>
                </a:solidFill>
                <a:effectLst/>
                <a:latin typeface="Consolas" panose="020B0609020204030204" pitchFamily="49" charset="0"/>
              </a:rPr>
              <a:t>}</a:t>
            </a:r>
            <a:r>
              <a:rPr kumimoji="0" lang="en-US" altLang="en-US" sz="2200" b="0" i="0" u="none" strike="noStrike" cap="none" normalizeH="0" baseline="0">
                <a:ln>
                  <a:noFill/>
                </a:ln>
                <a:solidFill>
                  <a:schemeClr val="tx1"/>
                </a:solidFill>
                <a:effectLst/>
              </a:rPr>
              <a:t> </a:t>
            </a:r>
            <a:endParaRPr kumimoji="0" lang="en-US" altLang="en-US" sz="2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50627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1047210"/>
          </a:xfrm>
          <a:prstGeom prst="rect">
            <a:avLst/>
          </a:prstGeom>
          <a:noFill/>
        </p:spPr>
        <p:txBody>
          <a:bodyPr wrap="square">
            <a:spAutoFit/>
          </a:bodyPr>
          <a:lstStyle/>
          <a:p>
            <a:pPr algn="just">
              <a:lnSpc>
                <a:spcPct val="150000"/>
              </a:lnSpc>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aphicFrame>
        <p:nvGraphicFramePr>
          <p:cNvPr id="4" name="Table 3">
            <a:extLst>
              <a:ext uri="{FF2B5EF4-FFF2-40B4-BE49-F238E27FC236}">
                <a16:creationId xmlns:a16="http://schemas.microsoft.com/office/drawing/2014/main" id="{D424D8C8-3E79-BAB2-9662-E5BE085B59DA}"/>
              </a:ext>
            </a:extLst>
          </p:cNvPr>
          <p:cNvGraphicFramePr>
            <a:graphicFrameLocks noGrp="1"/>
          </p:cNvGraphicFramePr>
          <p:nvPr>
            <p:extLst>
              <p:ext uri="{D42A27DB-BD31-4B8C-83A1-F6EECF244321}">
                <p14:modId xmlns:p14="http://schemas.microsoft.com/office/powerpoint/2010/main" val="2387323684"/>
              </p:ext>
            </p:extLst>
          </p:nvPr>
        </p:nvGraphicFramePr>
        <p:xfrm>
          <a:off x="457200" y="3039946"/>
          <a:ext cx="8229600" cy="3175000"/>
        </p:xfrm>
        <a:graphic>
          <a:graphicData uri="http://schemas.openxmlformats.org/drawingml/2006/table">
            <a:tbl>
              <a:tblPr/>
              <a:tblGrid>
                <a:gridCol w="2743200">
                  <a:extLst>
                    <a:ext uri="{9D8B030D-6E8A-4147-A177-3AD203B41FA5}">
                      <a16:colId xmlns:a16="http://schemas.microsoft.com/office/drawing/2014/main" val="1701727059"/>
                    </a:ext>
                  </a:extLst>
                </a:gridCol>
                <a:gridCol w="2743200">
                  <a:extLst>
                    <a:ext uri="{9D8B030D-6E8A-4147-A177-3AD203B41FA5}">
                      <a16:colId xmlns:a16="http://schemas.microsoft.com/office/drawing/2014/main" val="4048235430"/>
                    </a:ext>
                  </a:extLst>
                </a:gridCol>
                <a:gridCol w="2743200">
                  <a:extLst>
                    <a:ext uri="{9D8B030D-6E8A-4147-A177-3AD203B41FA5}">
                      <a16:colId xmlns:a16="http://schemas.microsoft.com/office/drawing/2014/main" val="707735095"/>
                    </a:ext>
                  </a:extLst>
                </a:gridCol>
              </a:tblGrid>
              <a:tr h="0">
                <a:tc>
                  <a:txBody>
                    <a:bodyPr/>
                    <a:lstStyle/>
                    <a:p>
                      <a:r>
                        <a:rPr lang="en-IN" sz="1500">
                          <a:effectLst/>
                        </a:rPr>
                        <a:t>Property</a:t>
                      </a:r>
                    </a:p>
                  </a:txBody>
                  <a:tcPr marL="31750" marR="31750" marT="1270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r>
                        <a:rPr lang="en-IN" sz="1500">
                          <a:effectLst/>
                        </a:rPr>
                        <a:t>Description</a:t>
                      </a:r>
                    </a:p>
                  </a:txBody>
                  <a:tcPr marL="31750" marR="31750" marT="1270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r>
                        <a:rPr lang="en-IN" sz="1500">
                          <a:effectLst/>
                        </a:rPr>
                        <a:t>Values</a:t>
                      </a:r>
                    </a:p>
                  </a:txBody>
                  <a:tcPr marL="31750" marR="31750" marT="1270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47506403"/>
                  </a:ext>
                </a:extLst>
              </a:tr>
              <a:tr h="0">
                <a:tc>
                  <a:txBody>
                    <a:bodyPr/>
                    <a:lstStyle/>
                    <a:p>
                      <a:r>
                        <a:rPr lang="en-IN" sz="1500" b="1">
                          <a:solidFill>
                            <a:srgbClr val="008000"/>
                          </a:solidFill>
                          <a:effectLst/>
                        </a:rPr>
                        <a:t>color</a:t>
                      </a:r>
                    </a:p>
                  </a:txBody>
                  <a:tcPr marL="31750" marR="31750" marT="1270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r>
                        <a:rPr lang="en-US" sz="1500">
                          <a:effectLst/>
                        </a:rPr>
                        <a:t>Sets the color of a text</a:t>
                      </a:r>
                    </a:p>
                  </a:txBody>
                  <a:tcPr marL="31750" marR="31750" marT="1270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r>
                        <a:rPr lang="en-IN" sz="1500">
                          <a:effectLst/>
                        </a:rPr>
                        <a:t>RGB, hex, keyword</a:t>
                      </a:r>
                    </a:p>
                  </a:txBody>
                  <a:tcPr marL="31750" marR="31750" marT="1270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47717862"/>
                  </a:ext>
                </a:extLst>
              </a:tr>
              <a:tr h="0">
                <a:tc>
                  <a:txBody>
                    <a:bodyPr/>
                    <a:lstStyle/>
                    <a:p>
                      <a:r>
                        <a:rPr lang="en-IN" sz="1500" b="1">
                          <a:solidFill>
                            <a:srgbClr val="008000"/>
                          </a:solidFill>
                          <a:effectLst/>
                        </a:rPr>
                        <a:t>line-height</a:t>
                      </a:r>
                    </a:p>
                  </a:txBody>
                  <a:tcPr marL="31750" marR="31750" marT="1270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r>
                        <a:rPr lang="en-US" sz="1500" dirty="0">
                          <a:effectLst/>
                        </a:rPr>
                        <a:t>Sets the distance between lines</a:t>
                      </a:r>
                    </a:p>
                  </a:txBody>
                  <a:tcPr marL="31750" marR="31750" marT="1270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r>
                        <a:rPr lang="en-IN" sz="1500">
                          <a:effectLst/>
                        </a:rPr>
                        <a:t>normal, </a:t>
                      </a:r>
                      <a:r>
                        <a:rPr lang="en-IN" sz="1500" i="1">
                          <a:effectLst/>
                        </a:rPr>
                        <a:t>number, length, %</a:t>
                      </a:r>
                      <a:endParaRPr lang="en-IN" sz="1500">
                        <a:effectLst/>
                      </a:endParaRPr>
                    </a:p>
                  </a:txBody>
                  <a:tcPr marL="31750" marR="31750" marT="1270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83453118"/>
                  </a:ext>
                </a:extLst>
              </a:tr>
              <a:tr h="0">
                <a:tc>
                  <a:txBody>
                    <a:bodyPr/>
                    <a:lstStyle/>
                    <a:p>
                      <a:r>
                        <a:rPr lang="en-IN" sz="1500" b="1">
                          <a:solidFill>
                            <a:srgbClr val="008000"/>
                          </a:solidFill>
                          <a:effectLst/>
                        </a:rPr>
                        <a:t>letter-spacing</a:t>
                      </a:r>
                    </a:p>
                  </a:txBody>
                  <a:tcPr marL="31750" marR="31750" marT="1270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r>
                        <a:rPr lang="en-US" sz="1500">
                          <a:effectLst/>
                        </a:rPr>
                        <a:t>Increase or decrease the space between characters</a:t>
                      </a:r>
                    </a:p>
                  </a:txBody>
                  <a:tcPr marL="31750" marR="31750" marT="1270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r>
                        <a:rPr lang="en-IN" sz="1500">
                          <a:effectLst/>
                        </a:rPr>
                        <a:t>normal, </a:t>
                      </a:r>
                      <a:r>
                        <a:rPr lang="en-IN" sz="1500" i="1">
                          <a:effectLst/>
                        </a:rPr>
                        <a:t>length</a:t>
                      </a:r>
                      <a:endParaRPr lang="en-IN" sz="1500">
                        <a:effectLst/>
                      </a:endParaRPr>
                    </a:p>
                  </a:txBody>
                  <a:tcPr marL="31750" marR="31750" marT="1270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80975508"/>
                  </a:ext>
                </a:extLst>
              </a:tr>
              <a:tr h="0">
                <a:tc>
                  <a:txBody>
                    <a:bodyPr/>
                    <a:lstStyle/>
                    <a:p>
                      <a:r>
                        <a:rPr lang="en-IN" sz="1500" b="1">
                          <a:solidFill>
                            <a:srgbClr val="008000"/>
                          </a:solidFill>
                          <a:effectLst/>
                        </a:rPr>
                        <a:t>text-align</a:t>
                      </a:r>
                    </a:p>
                  </a:txBody>
                  <a:tcPr marL="31750" marR="31750" marT="1270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r>
                        <a:rPr lang="en-US" sz="1500">
                          <a:effectLst/>
                        </a:rPr>
                        <a:t>Aligns the text in an element</a:t>
                      </a:r>
                    </a:p>
                  </a:txBody>
                  <a:tcPr marL="31750" marR="31750" marT="1270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r>
                        <a:rPr lang="en-IN" sz="1500">
                          <a:effectLst/>
                        </a:rPr>
                        <a:t>left, right, center, justify</a:t>
                      </a:r>
                    </a:p>
                  </a:txBody>
                  <a:tcPr marL="31750" marR="31750" marT="1270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67499197"/>
                  </a:ext>
                </a:extLst>
              </a:tr>
              <a:tr h="0">
                <a:tc>
                  <a:txBody>
                    <a:bodyPr/>
                    <a:lstStyle/>
                    <a:p>
                      <a:r>
                        <a:rPr lang="en-IN" sz="1500" b="1">
                          <a:solidFill>
                            <a:srgbClr val="008000"/>
                          </a:solidFill>
                          <a:effectLst/>
                        </a:rPr>
                        <a:t>text-decoration</a:t>
                      </a:r>
                    </a:p>
                  </a:txBody>
                  <a:tcPr marL="31750" marR="31750" marT="1270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r>
                        <a:rPr lang="en-IN" sz="1500">
                          <a:effectLst/>
                        </a:rPr>
                        <a:t>Adds decoration to text</a:t>
                      </a:r>
                    </a:p>
                  </a:txBody>
                  <a:tcPr marL="31750" marR="31750" marT="1270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r>
                        <a:rPr lang="en-IN" sz="1500">
                          <a:effectLst/>
                        </a:rPr>
                        <a:t>none, underline, overline, line-through</a:t>
                      </a:r>
                    </a:p>
                  </a:txBody>
                  <a:tcPr marL="31750" marR="31750" marT="1270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01817255"/>
                  </a:ext>
                </a:extLst>
              </a:tr>
              <a:tr h="0">
                <a:tc>
                  <a:txBody>
                    <a:bodyPr/>
                    <a:lstStyle/>
                    <a:p>
                      <a:r>
                        <a:rPr lang="en-IN" sz="1500" b="1">
                          <a:solidFill>
                            <a:srgbClr val="008000"/>
                          </a:solidFill>
                          <a:effectLst/>
                        </a:rPr>
                        <a:t>text-indent</a:t>
                      </a:r>
                    </a:p>
                  </a:txBody>
                  <a:tcPr marL="31750" marR="31750" marT="1270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r>
                        <a:rPr lang="en-US" sz="1500">
                          <a:effectLst/>
                        </a:rPr>
                        <a:t>Indents the first line of text in an element</a:t>
                      </a:r>
                    </a:p>
                  </a:txBody>
                  <a:tcPr marL="31750" marR="31750" marT="1270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r>
                        <a:rPr lang="en-IN" sz="1500" i="1">
                          <a:effectLst/>
                        </a:rPr>
                        <a:t>length, %</a:t>
                      </a:r>
                      <a:endParaRPr lang="en-IN" sz="1500">
                        <a:effectLst/>
                      </a:endParaRPr>
                    </a:p>
                  </a:txBody>
                  <a:tcPr marL="31750" marR="31750" marT="1270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25347478"/>
                  </a:ext>
                </a:extLst>
              </a:tr>
              <a:tr h="0">
                <a:tc>
                  <a:txBody>
                    <a:bodyPr/>
                    <a:lstStyle/>
                    <a:p>
                      <a:r>
                        <a:rPr lang="en-IN" sz="1500" b="1">
                          <a:solidFill>
                            <a:srgbClr val="008000"/>
                          </a:solidFill>
                          <a:effectLst/>
                        </a:rPr>
                        <a:t>text-transform</a:t>
                      </a:r>
                    </a:p>
                  </a:txBody>
                  <a:tcPr marL="31750" marR="31750" marT="1270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r>
                        <a:rPr lang="en-US" sz="1500">
                          <a:effectLst/>
                        </a:rPr>
                        <a:t>Controls the letters in an element</a:t>
                      </a:r>
                    </a:p>
                  </a:txBody>
                  <a:tcPr marL="31750" marR="31750" marT="1270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r>
                        <a:rPr lang="en-IN" sz="1500" dirty="0">
                          <a:effectLst/>
                        </a:rPr>
                        <a:t>none, capitalize, uppercase, lowercase</a:t>
                      </a:r>
                    </a:p>
                  </a:txBody>
                  <a:tcPr marL="31750" marR="31750" marT="1270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31205227"/>
                  </a:ext>
                </a:extLst>
              </a:tr>
            </a:tbl>
          </a:graphicData>
        </a:graphic>
      </p:graphicFrame>
      <p:sp>
        <p:nvSpPr>
          <p:cNvPr id="7" name="Rectangle 1">
            <a:extLst>
              <a:ext uri="{FF2B5EF4-FFF2-40B4-BE49-F238E27FC236}">
                <a16:creationId xmlns:a16="http://schemas.microsoft.com/office/drawing/2014/main" id="{A12E9CAE-941F-F7AC-1087-84AECDE5AADE}"/>
              </a:ext>
            </a:extLst>
          </p:cNvPr>
          <p:cNvSpPr>
            <a:spLocks noChangeArrowheads="1"/>
          </p:cNvSpPr>
          <p:nvPr/>
        </p:nvSpPr>
        <p:spPr bwMode="auto">
          <a:xfrm>
            <a:off x="457200" y="2067471"/>
            <a:ext cx="1883529" cy="1284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80880" rIns="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333333"/>
                </a:solidFill>
                <a:effectLst/>
                <a:latin typeface="Corbel" panose="020B0503020204020204" pitchFamily="34" charset="0"/>
              </a:rPr>
              <a:t>Text Properties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6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35712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1047210"/>
          </a:xfrm>
          <a:prstGeom prst="rect">
            <a:avLst/>
          </a:prstGeom>
          <a:noFill/>
        </p:spPr>
        <p:txBody>
          <a:bodyPr wrap="square">
            <a:spAutoFit/>
          </a:bodyPr>
          <a:lstStyle/>
          <a:p>
            <a:pPr algn="just">
              <a:lnSpc>
                <a:spcPct val="150000"/>
              </a:lnSpc>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a:extLst>
              <a:ext uri="{FF2B5EF4-FFF2-40B4-BE49-F238E27FC236}">
                <a16:creationId xmlns:a16="http://schemas.microsoft.com/office/drawing/2014/main" id="{8B91D889-A076-94D8-7A82-C5CBFBCDB0D2}"/>
              </a:ext>
            </a:extLst>
          </p:cNvPr>
          <p:cNvSpPr txBox="1"/>
          <p:nvPr/>
        </p:nvSpPr>
        <p:spPr>
          <a:xfrm>
            <a:off x="377575" y="2104666"/>
            <a:ext cx="4659330" cy="430887"/>
          </a:xfrm>
          <a:prstGeom prst="rect">
            <a:avLst/>
          </a:prstGeom>
          <a:noFill/>
        </p:spPr>
        <p:txBody>
          <a:bodyPr wrap="square">
            <a:spAutoFit/>
          </a:bodyPr>
          <a:lstStyle/>
          <a:p>
            <a:pPr algn="l" fontAlgn="base"/>
            <a:r>
              <a:rPr lang="en-IN" sz="2200" b="1" i="0" dirty="0">
                <a:solidFill>
                  <a:srgbClr val="273239"/>
                </a:solidFill>
                <a:effectLst/>
                <a:latin typeface="Source Sans 3"/>
              </a:rPr>
              <a:t>CSS 3D Transforms</a:t>
            </a:r>
          </a:p>
        </p:txBody>
      </p:sp>
      <p:sp>
        <p:nvSpPr>
          <p:cNvPr id="11" name="TextBox 10">
            <a:extLst>
              <a:ext uri="{FF2B5EF4-FFF2-40B4-BE49-F238E27FC236}">
                <a16:creationId xmlns:a16="http://schemas.microsoft.com/office/drawing/2014/main" id="{1397338C-206C-2ADC-37BE-F95F33CF2C03}"/>
              </a:ext>
            </a:extLst>
          </p:cNvPr>
          <p:cNvSpPr txBox="1"/>
          <p:nvPr/>
        </p:nvSpPr>
        <p:spPr>
          <a:xfrm>
            <a:off x="377575" y="2680404"/>
            <a:ext cx="8324636" cy="3477875"/>
          </a:xfrm>
          <a:prstGeom prst="rect">
            <a:avLst/>
          </a:prstGeom>
          <a:noFill/>
        </p:spPr>
        <p:txBody>
          <a:bodyPr wrap="square">
            <a:spAutoFit/>
          </a:bodyPr>
          <a:lstStyle/>
          <a:p>
            <a:pPr algn="l" rtl="0" fontAlgn="base"/>
            <a:r>
              <a:rPr lang="en-US" sz="2200" b="0" i="0" dirty="0">
                <a:solidFill>
                  <a:srgbClr val="273239"/>
                </a:solidFill>
                <a:effectLst/>
                <a:latin typeface="Nunito" pitchFamily="2" charset="0"/>
              </a:rPr>
              <a:t>It allows changing elements using 3D transformations. In 3D transformation, the elements are rotated along X-axis, Y-axis, and Z-axis. There are three main types of transformation which are listed below:</a:t>
            </a:r>
          </a:p>
          <a:p>
            <a:pPr algn="l" fontAlgn="base">
              <a:buFont typeface="Arial" panose="020B0604020202020204" pitchFamily="34" charset="0"/>
              <a:buChar char="•"/>
            </a:pPr>
            <a:r>
              <a:rPr lang="en-US" sz="2200" b="1" i="0" dirty="0" err="1">
                <a:solidFill>
                  <a:srgbClr val="273239"/>
                </a:solidFill>
                <a:effectLst/>
                <a:latin typeface="Nunito" pitchFamily="2" charset="0"/>
              </a:rPr>
              <a:t>rotateX</a:t>
            </a:r>
            <a:r>
              <a:rPr lang="en-US" sz="2200" b="1" i="0" dirty="0">
                <a:solidFill>
                  <a:srgbClr val="273239"/>
                </a:solidFill>
                <a:effectLst/>
                <a:latin typeface="Nunito" pitchFamily="2" charset="0"/>
              </a:rPr>
              <a:t>()</a:t>
            </a:r>
            <a:endParaRPr lang="en-US" sz="2200" b="0" i="0" dirty="0">
              <a:solidFill>
                <a:srgbClr val="273239"/>
              </a:solidFill>
              <a:effectLst/>
              <a:latin typeface="Nunito" pitchFamily="2" charset="0"/>
            </a:endParaRPr>
          </a:p>
          <a:p>
            <a:pPr algn="l" fontAlgn="base">
              <a:buFont typeface="Arial" panose="020B0604020202020204" pitchFamily="34" charset="0"/>
              <a:buChar char="•"/>
            </a:pPr>
            <a:r>
              <a:rPr lang="en-US" sz="2200" b="1" i="0" dirty="0" err="1">
                <a:solidFill>
                  <a:srgbClr val="273239"/>
                </a:solidFill>
                <a:effectLst/>
                <a:latin typeface="Nunito" pitchFamily="2" charset="0"/>
              </a:rPr>
              <a:t>rotateY</a:t>
            </a:r>
            <a:r>
              <a:rPr lang="en-US" sz="2200" b="1" i="0" dirty="0">
                <a:solidFill>
                  <a:srgbClr val="273239"/>
                </a:solidFill>
                <a:effectLst/>
                <a:latin typeface="Nunito" pitchFamily="2" charset="0"/>
              </a:rPr>
              <a:t>()</a:t>
            </a:r>
            <a:endParaRPr lang="en-US" sz="2200" b="0" i="0" dirty="0">
              <a:solidFill>
                <a:srgbClr val="273239"/>
              </a:solidFill>
              <a:effectLst/>
              <a:latin typeface="Nunito" pitchFamily="2" charset="0"/>
            </a:endParaRPr>
          </a:p>
          <a:p>
            <a:pPr algn="l" fontAlgn="base">
              <a:buFont typeface="Arial" panose="020B0604020202020204" pitchFamily="34" charset="0"/>
              <a:buChar char="•"/>
            </a:pPr>
            <a:r>
              <a:rPr lang="en-US" sz="2200" b="1" i="0" dirty="0" err="1">
                <a:solidFill>
                  <a:srgbClr val="273239"/>
                </a:solidFill>
                <a:effectLst/>
                <a:latin typeface="Nunito" pitchFamily="2" charset="0"/>
              </a:rPr>
              <a:t>rotateZ</a:t>
            </a:r>
            <a:r>
              <a:rPr lang="en-US" sz="2200" b="1" i="0" dirty="0">
                <a:solidFill>
                  <a:srgbClr val="273239"/>
                </a:solidFill>
                <a:effectLst/>
                <a:latin typeface="Nunito" pitchFamily="2" charset="0"/>
              </a:rPr>
              <a:t>()</a:t>
            </a:r>
            <a:endParaRPr lang="en-US" sz="2200" b="0" i="0" dirty="0">
              <a:solidFill>
                <a:srgbClr val="273239"/>
              </a:solidFill>
              <a:effectLst/>
              <a:latin typeface="Nunito" pitchFamily="2" charset="0"/>
            </a:endParaRPr>
          </a:p>
          <a:p>
            <a:pPr algn="l" rtl="0" fontAlgn="base"/>
            <a:r>
              <a:rPr lang="en-US" sz="2200" b="1" i="0" dirty="0">
                <a:solidFill>
                  <a:srgbClr val="273239"/>
                </a:solidFill>
                <a:effectLst/>
                <a:latin typeface="Nunito" pitchFamily="2" charset="0"/>
              </a:rPr>
              <a:t>The </a:t>
            </a:r>
            <a:r>
              <a:rPr lang="en-US" sz="2200" b="1" i="0" dirty="0" err="1">
                <a:solidFill>
                  <a:srgbClr val="273239"/>
                </a:solidFill>
                <a:effectLst/>
                <a:latin typeface="Nunito" pitchFamily="2" charset="0"/>
              </a:rPr>
              <a:t>rotateX</a:t>
            </a:r>
            <a:r>
              <a:rPr lang="en-US" sz="2200" b="1" i="0" dirty="0">
                <a:solidFill>
                  <a:srgbClr val="273239"/>
                </a:solidFill>
                <a:effectLst/>
                <a:latin typeface="Nunito" pitchFamily="2" charset="0"/>
              </a:rPr>
              <a:t>() Method:</a:t>
            </a:r>
            <a:r>
              <a:rPr lang="en-US" sz="2200" b="0" i="0" dirty="0">
                <a:solidFill>
                  <a:srgbClr val="273239"/>
                </a:solidFill>
                <a:effectLst/>
                <a:latin typeface="Nunito" pitchFamily="2" charset="0"/>
              </a:rPr>
              <a:t> This rotation is used to rotate an element around X-axis at a given degree. </a:t>
            </a:r>
          </a:p>
          <a:p>
            <a:pPr algn="l" rtl="0" fontAlgn="base"/>
            <a:r>
              <a:rPr lang="en-US" sz="2200" b="1" i="0" dirty="0">
                <a:solidFill>
                  <a:srgbClr val="273239"/>
                </a:solidFill>
                <a:effectLst/>
                <a:latin typeface="Nunito" pitchFamily="2" charset="0"/>
              </a:rPr>
              <a:t>Example:</a:t>
            </a:r>
            <a:r>
              <a:rPr lang="en-US" sz="2200" b="0" i="0" dirty="0">
                <a:solidFill>
                  <a:srgbClr val="273239"/>
                </a:solidFill>
                <a:effectLst/>
                <a:latin typeface="Nunito" pitchFamily="2" charset="0"/>
              </a:rPr>
              <a:t> This example shows the use of the </a:t>
            </a:r>
            <a:r>
              <a:rPr lang="en-US" sz="2200" b="0" i="0" dirty="0" err="1">
                <a:solidFill>
                  <a:srgbClr val="273239"/>
                </a:solidFill>
                <a:effectLst/>
                <a:latin typeface="Nunito" pitchFamily="2" charset="0"/>
              </a:rPr>
              <a:t>rotateX</a:t>
            </a:r>
            <a:r>
              <a:rPr lang="en-US" sz="2200" b="0" i="0" dirty="0">
                <a:solidFill>
                  <a:srgbClr val="273239"/>
                </a:solidFill>
                <a:effectLst/>
                <a:latin typeface="Nunito" pitchFamily="2" charset="0"/>
              </a:rPr>
              <a:t>() method.</a:t>
            </a:r>
          </a:p>
        </p:txBody>
      </p:sp>
    </p:spTree>
    <p:extLst>
      <p:ext uri="{BB962C8B-B14F-4D97-AF65-F5344CB8AC3E}">
        <p14:creationId xmlns:p14="http://schemas.microsoft.com/office/powerpoint/2010/main" val="29509897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1047210"/>
          </a:xfrm>
          <a:prstGeom prst="rect">
            <a:avLst/>
          </a:prstGeom>
          <a:noFill/>
        </p:spPr>
        <p:txBody>
          <a:bodyPr wrap="square">
            <a:spAutoFit/>
          </a:bodyPr>
          <a:lstStyle/>
          <a:p>
            <a:pPr algn="just">
              <a:lnSpc>
                <a:spcPct val="150000"/>
              </a:lnSpc>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a:extLst>
              <a:ext uri="{FF2B5EF4-FFF2-40B4-BE49-F238E27FC236}">
                <a16:creationId xmlns:a16="http://schemas.microsoft.com/office/drawing/2014/main" id="{8B91D889-A076-94D8-7A82-C5CBFBCDB0D2}"/>
              </a:ext>
            </a:extLst>
          </p:cNvPr>
          <p:cNvSpPr txBox="1"/>
          <p:nvPr/>
        </p:nvSpPr>
        <p:spPr>
          <a:xfrm>
            <a:off x="377575" y="2104666"/>
            <a:ext cx="4659330" cy="430887"/>
          </a:xfrm>
          <a:prstGeom prst="rect">
            <a:avLst/>
          </a:prstGeom>
          <a:noFill/>
        </p:spPr>
        <p:txBody>
          <a:bodyPr wrap="square">
            <a:spAutoFit/>
          </a:bodyPr>
          <a:lstStyle/>
          <a:p>
            <a:pPr algn="l" fontAlgn="base"/>
            <a:r>
              <a:rPr lang="en-IN" sz="2200" b="1" i="0" dirty="0">
                <a:solidFill>
                  <a:srgbClr val="273239"/>
                </a:solidFill>
                <a:effectLst/>
                <a:latin typeface="Source Sans 3"/>
              </a:rPr>
              <a:t>CSS 3D Transforms</a:t>
            </a:r>
          </a:p>
        </p:txBody>
      </p:sp>
      <p:sp>
        <p:nvSpPr>
          <p:cNvPr id="4" name="TextBox 3">
            <a:extLst>
              <a:ext uri="{FF2B5EF4-FFF2-40B4-BE49-F238E27FC236}">
                <a16:creationId xmlns:a16="http://schemas.microsoft.com/office/drawing/2014/main" id="{77E57FE5-B0FF-64A3-803B-AC7693BDFEC7}"/>
              </a:ext>
            </a:extLst>
          </p:cNvPr>
          <p:cNvSpPr txBox="1"/>
          <p:nvPr/>
        </p:nvSpPr>
        <p:spPr>
          <a:xfrm>
            <a:off x="1756881" y="3276600"/>
            <a:ext cx="891591" cy="430887"/>
          </a:xfrm>
          <a:prstGeom prst="rect">
            <a:avLst/>
          </a:prstGeom>
          <a:noFill/>
        </p:spPr>
        <p:txBody>
          <a:bodyPr wrap="none" rtlCol="0">
            <a:spAutoFit/>
          </a:bodyPr>
          <a:lstStyle/>
          <a:p>
            <a:r>
              <a:rPr lang="en-IN" sz="2200" b="1" dirty="0">
                <a:hlinkClick r:id="rId4" action="ppaction://hlinkfile"/>
              </a:rPr>
              <a:t>Code</a:t>
            </a:r>
            <a:endParaRPr lang="en-IN" sz="2200" b="1" dirty="0"/>
          </a:p>
        </p:txBody>
      </p:sp>
    </p:spTree>
    <p:extLst>
      <p:ext uri="{BB962C8B-B14F-4D97-AF65-F5344CB8AC3E}">
        <p14:creationId xmlns:p14="http://schemas.microsoft.com/office/powerpoint/2010/main" val="2670268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1047210"/>
          </a:xfrm>
          <a:prstGeom prst="rect">
            <a:avLst/>
          </a:prstGeom>
          <a:noFill/>
        </p:spPr>
        <p:txBody>
          <a:bodyPr wrap="square">
            <a:spAutoFit/>
          </a:bodyPr>
          <a:lstStyle/>
          <a:p>
            <a:pPr algn="just">
              <a:lnSpc>
                <a:spcPct val="150000"/>
              </a:lnSpc>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37FDE66F-FE44-205A-7B58-B2CD326C9ECD}"/>
              </a:ext>
            </a:extLst>
          </p:cNvPr>
          <p:cNvSpPr txBox="1"/>
          <p:nvPr/>
        </p:nvSpPr>
        <p:spPr>
          <a:xfrm>
            <a:off x="377575" y="2097688"/>
            <a:ext cx="4659330" cy="769441"/>
          </a:xfrm>
          <a:prstGeom prst="rect">
            <a:avLst/>
          </a:prstGeom>
          <a:noFill/>
        </p:spPr>
        <p:txBody>
          <a:bodyPr wrap="square">
            <a:spAutoFit/>
          </a:bodyPr>
          <a:lstStyle/>
          <a:p>
            <a:pPr algn="l"/>
            <a:r>
              <a:rPr lang="en-IN" sz="2200" b="1" i="0" dirty="0">
                <a:solidFill>
                  <a:srgbClr val="1B1B1B"/>
                </a:solidFill>
                <a:effectLst/>
                <a:latin typeface="Times New Roman" panose="02020603050405020304" pitchFamily="18" charset="0"/>
                <a:cs typeface="Times New Roman" panose="02020603050405020304" pitchFamily="18" charset="0"/>
              </a:rPr>
              <a:t>CSS Types</a:t>
            </a:r>
          </a:p>
          <a:p>
            <a:pPr algn="l"/>
            <a:endParaRPr lang="en-IN" sz="2200" b="1" i="0" dirty="0">
              <a:solidFill>
                <a:srgbClr val="1B1B1B"/>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629D15D-FAED-E315-996A-DDA23CE39203}"/>
              </a:ext>
            </a:extLst>
          </p:cNvPr>
          <p:cNvSpPr txBox="1"/>
          <p:nvPr/>
        </p:nvSpPr>
        <p:spPr>
          <a:xfrm>
            <a:off x="500865" y="2680222"/>
            <a:ext cx="4659330" cy="430887"/>
          </a:xfrm>
          <a:prstGeom prst="rect">
            <a:avLst/>
          </a:prstGeom>
          <a:noFill/>
        </p:spPr>
        <p:txBody>
          <a:bodyPr wrap="square">
            <a:spAutoFit/>
          </a:bodyPr>
          <a:lstStyle/>
          <a:p>
            <a:pPr algn="l">
              <a:buFont typeface="Arial" panose="020B0604020202020204" pitchFamily="34" charset="0"/>
              <a:buChar char="•"/>
            </a:pPr>
            <a:r>
              <a:rPr lang="en-IN" sz="2200" b="1" i="0" u="sng" dirty="0">
                <a:solidFill>
                  <a:srgbClr val="472D94"/>
                </a:solidFill>
                <a:effectLst/>
                <a:latin typeface="Muli"/>
              </a:rPr>
              <a:t>Internal CSS</a:t>
            </a:r>
            <a:endParaRPr lang="en-IN" sz="2200" b="0" i="0" dirty="0">
              <a:solidFill>
                <a:srgbClr val="36344D"/>
              </a:solidFill>
              <a:effectLst/>
              <a:latin typeface="Muli"/>
            </a:endParaRPr>
          </a:p>
        </p:txBody>
      </p:sp>
      <p:sp>
        <p:nvSpPr>
          <p:cNvPr id="5" name="TextBox 4">
            <a:extLst>
              <a:ext uri="{FF2B5EF4-FFF2-40B4-BE49-F238E27FC236}">
                <a16:creationId xmlns:a16="http://schemas.microsoft.com/office/drawing/2014/main" id="{4A3FD29F-72B8-7A79-A7D3-2E735BD0A2DB}"/>
              </a:ext>
            </a:extLst>
          </p:cNvPr>
          <p:cNvSpPr txBox="1"/>
          <p:nvPr/>
        </p:nvSpPr>
        <p:spPr>
          <a:xfrm>
            <a:off x="500865" y="3164912"/>
            <a:ext cx="4659330" cy="430887"/>
          </a:xfrm>
          <a:prstGeom prst="rect">
            <a:avLst/>
          </a:prstGeom>
          <a:noFill/>
        </p:spPr>
        <p:txBody>
          <a:bodyPr wrap="square">
            <a:spAutoFit/>
          </a:bodyPr>
          <a:lstStyle/>
          <a:p>
            <a:pPr algn="l">
              <a:buFont typeface="Arial" panose="020B0604020202020204" pitchFamily="34" charset="0"/>
              <a:buChar char="•"/>
            </a:pPr>
            <a:r>
              <a:rPr lang="en-IN" sz="2200" b="1" i="0" u="none" strike="noStrike" dirty="0">
                <a:solidFill>
                  <a:srgbClr val="673DE6"/>
                </a:solidFill>
                <a:effectLst/>
                <a:latin typeface="Muli"/>
              </a:rPr>
              <a:t>External CSS</a:t>
            </a:r>
            <a:endParaRPr lang="en-IN" sz="2200" b="0" i="0" dirty="0">
              <a:solidFill>
                <a:srgbClr val="36344D"/>
              </a:solidFill>
              <a:effectLst/>
              <a:latin typeface="Muli"/>
            </a:endParaRPr>
          </a:p>
        </p:txBody>
      </p:sp>
      <p:sp>
        <p:nvSpPr>
          <p:cNvPr id="9" name="TextBox 8">
            <a:extLst>
              <a:ext uri="{FF2B5EF4-FFF2-40B4-BE49-F238E27FC236}">
                <a16:creationId xmlns:a16="http://schemas.microsoft.com/office/drawing/2014/main" id="{84A13618-2B20-1001-C8B5-E65C5D40B276}"/>
              </a:ext>
            </a:extLst>
          </p:cNvPr>
          <p:cNvSpPr txBox="1"/>
          <p:nvPr/>
        </p:nvSpPr>
        <p:spPr>
          <a:xfrm>
            <a:off x="500865" y="3734808"/>
            <a:ext cx="4659330" cy="430887"/>
          </a:xfrm>
          <a:prstGeom prst="rect">
            <a:avLst/>
          </a:prstGeom>
          <a:noFill/>
        </p:spPr>
        <p:txBody>
          <a:bodyPr wrap="square">
            <a:spAutoFit/>
          </a:bodyPr>
          <a:lstStyle/>
          <a:p>
            <a:pPr algn="l">
              <a:buFont typeface="Arial" panose="020B0604020202020204" pitchFamily="34" charset="0"/>
              <a:buChar char="•"/>
            </a:pPr>
            <a:r>
              <a:rPr lang="en-IN" sz="2200" b="1" i="0" u="sng" dirty="0">
                <a:solidFill>
                  <a:srgbClr val="472D94"/>
                </a:solidFill>
                <a:effectLst/>
                <a:latin typeface="Muli"/>
              </a:rPr>
              <a:t>Inline CSS</a:t>
            </a:r>
            <a:endParaRPr lang="en-IN" sz="2200" b="0" i="0" dirty="0">
              <a:solidFill>
                <a:srgbClr val="36344D"/>
              </a:solidFill>
              <a:effectLst/>
              <a:latin typeface="Muli"/>
            </a:endParaRPr>
          </a:p>
        </p:txBody>
      </p:sp>
    </p:spTree>
    <p:extLst>
      <p:ext uri="{BB962C8B-B14F-4D97-AF65-F5344CB8AC3E}">
        <p14:creationId xmlns:p14="http://schemas.microsoft.com/office/powerpoint/2010/main" val="6037718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1047210"/>
          </a:xfrm>
          <a:prstGeom prst="rect">
            <a:avLst/>
          </a:prstGeom>
          <a:noFill/>
        </p:spPr>
        <p:txBody>
          <a:bodyPr wrap="square">
            <a:spAutoFit/>
          </a:bodyPr>
          <a:lstStyle/>
          <a:p>
            <a:pPr algn="just">
              <a:lnSpc>
                <a:spcPct val="150000"/>
              </a:lnSpc>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a:extLst>
              <a:ext uri="{FF2B5EF4-FFF2-40B4-BE49-F238E27FC236}">
                <a16:creationId xmlns:a16="http://schemas.microsoft.com/office/drawing/2014/main" id="{8B91D889-A076-94D8-7A82-C5CBFBCDB0D2}"/>
              </a:ext>
            </a:extLst>
          </p:cNvPr>
          <p:cNvSpPr txBox="1"/>
          <p:nvPr/>
        </p:nvSpPr>
        <p:spPr>
          <a:xfrm>
            <a:off x="377575" y="2104666"/>
            <a:ext cx="4659330" cy="430887"/>
          </a:xfrm>
          <a:prstGeom prst="rect">
            <a:avLst/>
          </a:prstGeom>
          <a:noFill/>
        </p:spPr>
        <p:txBody>
          <a:bodyPr wrap="square">
            <a:spAutoFit/>
          </a:bodyPr>
          <a:lstStyle/>
          <a:p>
            <a:pPr algn="l" fontAlgn="base"/>
            <a:r>
              <a:rPr lang="en-IN" sz="2200" b="1" i="0" dirty="0">
                <a:solidFill>
                  <a:srgbClr val="273239"/>
                </a:solidFill>
                <a:effectLst/>
                <a:latin typeface="Source Sans 3"/>
              </a:rPr>
              <a:t>CSS 3D Transforms</a:t>
            </a:r>
          </a:p>
        </p:txBody>
      </p:sp>
      <p:sp>
        <p:nvSpPr>
          <p:cNvPr id="5" name="TextBox 4">
            <a:extLst>
              <a:ext uri="{FF2B5EF4-FFF2-40B4-BE49-F238E27FC236}">
                <a16:creationId xmlns:a16="http://schemas.microsoft.com/office/drawing/2014/main" id="{9173D7D9-C69D-463F-4C61-AE3F1B7E24A6}"/>
              </a:ext>
            </a:extLst>
          </p:cNvPr>
          <p:cNvSpPr txBox="1"/>
          <p:nvPr/>
        </p:nvSpPr>
        <p:spPr>
          <a:xfrm>
            <a:off x="500865" y="2770593"/>
            <a:ext cx="8026686" cy="1446550"/>
          </a:xfrm>
          <a:prstGeom prst="rect">
            <a:avLst/>
          </a:prstGeom>
          <a:noFill/>
        </p:spPr>
        <p:txBody>
          <a:bodyPr wrap="square">
            <a:spAutoFit/>
          </a:bodyPr>
          <a:lstStyle/>
          <a:p>
            <a:pPr algn="l" rtl="0" fontAlgn="base"/>
            <a:r>
              <a:rPr lang="en-US" sz="2200" b="1" i="0" dirty="0">
                <a:solidFill>
                  <a:srgbClr val="273239"/>
                </a:solidFill>
                <a:effectLst/>
                <a:latin typeface="Nunito" pitchFamily="2" charset="0"/>
              </a:rPr>
              <a:t>The </a:t>
            </a:r>
            <a:r>
              <a:rPr lang="en-US" sz="2200" b="1" i="0" dirty="0" err="1">
                <a:solidFill>
                  <a:srgbClr val="273239"/>
                </a:solidFill>
                <a:effectLst/>
                <a:latin typeface="Nunito" pitchFamily="2" charset="0"/>
              </a:rPr>
              <a:t>rotateY</a:t>
            </a:r>
            <a:r>
              <a:rPr lang="en-US" sz="2200" b="1" i="0" dirty="0">
                <a:solidFill>
                  <a:srgbClr val="273239"/>
                </a:solidFill>
                <a:effectLst/>
                <a:latin typeface="Nunito" pitchFamily="2" charset="0"/>
              </a:rPr>
              <a:t>() Method:</a:t>
            </a:r>
            <a:r>
              <a:rPr lang="en-US" sz="2200" b="0" i="0" dirty="0">
                <a:solidFill>
                  <a:srgbClr val="273239"/>
                </a:solidFill>
                <a:effectLst/>
                <a:latin typeface="Nunito" pitchFamily="2" charset="0"/>
              </a:rPr>
              <a:t> This method is used to rotate an element around Y-axis at given degrees. </a:t>
            </a:r>
          </a:p>
          <a:p>
            <a:pPr algn="l" rtl="0" fontAlgn="base"/>
            <a:r>
              <a:rPr lang="en-US" sz="2200" b="1" i="0" dirty="0">
                <a:solidFill>
                  <a:srgbClr val="273239"/>
                </a:solidFill>
                <a:effectLst/>
                <a:latin typeface="Nunito" pitchFamily="2" charset="0"/>
              </a:rPr>
              <a:t>Example:</a:t>
            </a:r>
            <a:r>
              <a:rPr lang="en-US" sz="2200" b="0" i="0" dirty="0">
                <a:solidFill>
                  <a:srgbClr val="273239"/>
                </a:solidFill>
                <a:effectLst/>
                <a:latin typeface="Nunito" pitchFamily="2" charset="0"/>
              </a:rPr>
              <a:t> This example shows the use of the </a:t>
            </a:r>
            <a:r>
              <a:rPr lang="en-US" sz="2200" b="0" i="0" dirty="0" err="1">
                <a:solidFill>
                  <a:srgbClr val="273239"/>
                </a:solidFill>
                <a:effectLst/>
                <a:latin typeface="Nunito" pitchFamily="2" charset="0"/>
              </a:rPr>
              <a:t>rotateY</a:t>
            </a:r>
            <a:r>
              <a:rPr lang="en-US" sz="2200" b="0" i="0" dirty="0">
                <a:solidFill>
                  <a:srgbClr val="273239"/>
                </a:solidFill>
                <a:effectLst/>
                <a:latin typeface="Nunito" pitchFamily="2" charset="0"/>
              </a:rPr>
              <a:t>() method.</a:t>
            </a:r>
          </a:p>
        </p:txBody>
      </p:sp>
      <p:sp>
        <p:nvSpPr>
          <p:cNvPr id="7" name="TextBox 6">
            <a:extLst>
              <a:ext uri="{FF2B5EF4-FFF2-40B4-BE49-F238E27FC236}">
                <a16:creationId xmlns:a16="http://schemas.microsoft.com/office/drawing/2014/main" id="{FF85EF7A-4215-38DA-3135-87D4C6165EC4}"/>
              </a:ext>
            </a:extLst>
          </p:cNvPr>
          <p:cNvSpPr txBox="1"/>
          <p:nvPr/>
        </p:nvSpPr>
        <p:spPr>
          <a:xfrm>
            <a:off x="1938939" y="4075389"/>
            <a:ext cx="891591" cy="430887"/>
          </a:xfrm>
          <a:prstGeom prst="rect">
            <a:avLst/>
          </a:prstGeom>
          <a:noFill/>
        </p:spPr>
        <p:txBody>
          <a:bodyPr wrap="none" rtlCol="0">
            <a:spAutoFit/>
          </a:bodyPr>
          <a:lstStyle/>
          <a:p>
            <a:r>
              <a:rPr lang="en-IN" sz="2200" b="1" dirty="0">
                <a:hlinkClick r:id="rId4" action="ppaction://hlinkfile"/>
              </a:rPr>
              <a:t>Code</a:t>
            </a:r>
            <a:endParaRPr lang="en-IN" sz="2200" b="1" dirty="0"/>
          </a:p>
        </p:txBody>
      </p:sp>
    </p:spTree>
    <p:extLst>
      <p:ext uri="{BB962C8B-B14F-4D97-AF65-F5344CB8AC3E}">
        <p14:creationId xmlns:p14="http://schemas.microsoft.com/office/powerpoint/2010/main" val="4106714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1047210"/>
          </a:xfrm>
          <a:prstGeom prst="rect">
            <a:avLst/>
          </a:prstGeom>
          <a:noFill/>
        </p:spPr>
        <p:txBody>
          <a:bodyPr wrap="square">
            <a:spAutoFit/>
          </a:bodyPr>
          <a:lstStyle/>
          <a:p>
            <a:pPr algn="just">
              <a:lnSpc>
                <a:spcPct val="150000"/>
              </a:lnSpc>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a:extLst>
              <a:ext uri="{FF2B5EF4-FFF2-40B4-BE49-F238E27FC236}">
                <a16:creationId xmlns:a16="http://schemas.microsoft.com/office/drawing/2014/main" id="{8B91D889-A076-94D8-7A82-C5CBFBCDB0D2}"/>
              </a:ext>
            </a:extLst>
          </p:cNvPr>
          <p:cNvSpPr txBox="1"/>
          <p:nvPr/>
        </p:nvSpPr>
        <p:spPr>
          <a:xfrm>
            <a:off x="377575" y="2104666"/>
            <a:ext cx="4659330" cy="430887"/>
          </a:xfrm>
          <a:prstGeom prst="rect">
            <a:avLst/>
          </a:prstGeom>
          <a:noFill/>
        </p:spPr>
        <p:txBody>
          <a:bodyPr wrap="square">
            <a:spAutoFit/>
          </a:bodyPr>
          <a:lstStyle/>
          <a:p>
            <a:pPr algn="l" fontAlgn="base"/>
            <a:r>
              <a:rPr lang="en-IN" sz="2200" b="1" i="0" dirty="0">
                <a:solidFill>
                  <a:srgbClr val="273239"/>
                </a:solidFill>
                <a:effectLst/>
                <a:latin typeface="Source Sans 3"/>
              </a:rPr>
              <a:t>CSS 3D Transforms</a:t>
            </a:r>
          </a:p>
        </p:txBody>
      </p:sp>
      <p:sp>
        <p:nvSpPr>
          <p:cNvPr id="7" name="TextBox 6">
            <a:extLst>
              <a:ext uri="{FF2B5EF4-FFF2-40B4-BE49-F238E27FC236}">
                <a16:creationId xmlns:a16="http://schemas.microsoft.com/office/drawing/2014/main" id="{FF85EF7A-4215-38DA-3135-87D4C6165EC4}"/>
              </a:ext>
            </a:extLst>
          </p:cNvPr>
          <p:cNvSpPr txBox="1"/>
          <p:nvPr/>
        </p:nvSpPr>
        <p:spPr>
          <a:xfrm>
            <a:off x="3860361" y="4159797"/>
            <a:ext cx="891591" cy="430887"/>
          </a:xfrm>
          <a:prstGeom prst="rect">
            <a:avLst/>
          </a:prstGeom>
          <a:noFill/>
        </p:spPr>
        <p:txBody>
          <a:bodyPr wrap="none" rtlCol="0">
            <a:spAutoFit/>
          </a:bodyPr>
          <a:lstStyle/>
          <a:p>
            <a:r>
              <a:rPr lang="en-IN" sz="2200" b="1" dirty="0">
                <a:hlinkClick r:id="rId4" action="ppaction://hlinkfile"/>
              </a:rPr>
              <a:t>Code</a:t>
            </a:r>
            <a:endParaRPr lang="en-IN" sz="2200" b="1" dirty="0"/>
          </a:p>
        </p:txBody>
      </p:sp>
      <p:sp>
        <p:nvSpPr>
          <p:cNvPr id="10" name="TextBox 9">
            <a:extLst>
              <a:ext uri="{FF2B5EF4-FFF2-40B4-BE49-F238E27FC236}">
                <a16:creationId xmlns:a16="http://schemas.microsoft.com/office/drawing/2014/main" id="{E84F11A9-9EDD-3D58-6DC5-C3B1AA123606}"/>
              </a:ext>
            </a:extLst>
          </p:cNvPr>
          <p:cNvSpPr txBox="1"/>
          <p:nvPr/>
        </p:nvSpPr>
        <p:spPr>
          <a:xfrm>
            <a:off x="377575" y="2601317"/>
            <a:ext cx="8334910" cy="1446550"/>
          </a:xfrm>
          <a:prstGeom prst="rect">
            <a:avLst/>
          </a:prstGeom>
          <a:noFill/>
        </p:spPr>
        <p:txBody>
          <a:bodyPr wrap="square">
            <a:spAutoFit/>
          </a:bodyPr>
          <a:lstStyle/>
          <a:p>
            <a:pPr algn="l" rtl="0" fontAlgn="base"/>
            <a:r>
              <a:rPr lang="en-US" sz="2200" b="1" i="0" dirty="0">
                <a:solidFill>
                  <a:srgbClr val="273239"/>
                </a:solidFill>
                <a:effectLst/>
                <a:latin typeface="Nunito" pitchFamily="2" charset="0"/>
              </a:rPr>
              <a:t>The </a:t>
            </a:r>
            <a:r>
              <a:rPr lang="en-US" sz="2200" b="1" i="0" dirty="0" err="1">
                <a:solidFill>
                  <a:srgbClr val="273239"/>
                </a:solidFill>
                <a:effectLst/>
                <a:latin typeface="Nunito" pitchFamily="2" charset="0"/>
              </a:rPr>
              <a:t>rotateZ</a:t>
            </a:r>
            <a:r>
              <a:rPr lang="en-US" sz="2200" b="1" i="0" dirty="0">
                <a:solidFill>
                  <a:srgbClr val="273239"/>
                </a:solidFill>
                <a:effectLst/>
                <a:latin typeface="Nunito" pitchFamily="2" charset="0"/>
              </a:rPr>
              <a:t>() Method:</a:t>
            </a:r>
            <a:r>
              <a:rPr lang="en-US" sz="2200" b="0" i="0" dirty="0">
                <a:solidFill>
                  <a:srgbClr val="273239"/>
                </a:solidFill>
                <a:effectLst/>
                <a:latin typeface="Nunito" pitchFamily="2" charset="0"/>
              </a:rPr>
              <a:t> This method is used to rotate an element around Z-axis at a given degree. </a:t>
            </a:r>
          </a:p>
          <a:p>
            <a:pPr algn="l" rtl="0" fontAlgn="base"/>
            <a:endParaRPr lang="en-US" sz="2200" b="0" i="0" dirty="0">
              <a:solidFill>
                <a:srgbClr val="273239"/>
              </a:solidFill>
              <a:effectLst/>
              <a:latin typeface="Nunito" pitchFamily="2" charset="0"/>
            </a:endParaRPr>
          </a:p>
          <a:p>
            <a:pPr algn="l" rtl="0" fontAlgn="base"/>
            <a:r>
              <a:rPr lang="en-US" sz="2200" b="1" i="0" dirty="0">
                <a:solidFill>
                  <a:srgbClr val="273239"/>
                </a:solidFill>
                <a:effectLst/>
                <a:latin typeface="Nunito" pitchFamily="2" charset="0"/>
              </a:rPr>
              <a:t>Example:</a:t>
            </a:r>
            <a:r>
              <a:rPr lang="en-US" sz="2200" b="0" i="0" dirty="0">
                <a:solidFill>
                  <a:srgbClr val="273239"/>
                </a:solidFill>
                <a:effectLst/>
                <a:latin typeface="Nunito" pitchFamily="2" charset="0"/>
              </a:rPr>
              <a:t> This example shows the use of the </a:t>
            </a:r>
            <a:r>
              <a:rPr lang="en-US" sz="2200" b="0" i="0" dirty="0" err="1">
                <a:solidFill>
                  <a:srgbClr val="273239"/>
                </a:solidFill>
                <a:effectLst/>
                <a:latin typeface="Nunito" pitchFamily="2" charset="0"/>
              </a:rPr>
              <a:t>rotateZ</a:t>
            </a:r>
            <a:r>
              <a:rPr lang="en-US" sz="2200" b="0" i="0" dirty="0">
                <a:solidFill>
                  <a:srgbClr val="273239"/>
                </a:solidFill>
                <a:effectLst/>
                <a:latin typeface="Nunito" pitchFamily="2" charset="0"/>
              </a:rPr>
              <a:t>() method.</a:t>
            </a:r>
          </a:p>
        </p:txBody>
      </p:sp>
    </p:spTree>
    <p:extLst>
      <p:ext uri="{BB962C8B-B14F-4D97-AF65-F5344CB8AC3E}">
        <p14:creationId xmlns:p14="http://schemas.microsoft.com/office/powerpoint/2010/main" val="17811226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1047210"/>
          </a:xfrm>
          <a:prstGeom prst="rect">
            <a:avLst/>
          </a:prstGeom>
          <a:noFill/>
        </p:spPr>
        <p:txBody>
          <a:bodyPr wrap="square">
            <a:spAutoFit/>
          </a:bodyPr>
          <a:lstStyle/>
          <a:p>
            <a:pPr algn="just">
              <a:lnSpc>
                <a:spcPct val="150000"/>
              </a:lnSpc>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a:extLst>
              <a:ext uri="{FF2B5EF4-FFF2-40B4-BE49-F238E27FC236}">
                <a16:creationId xmlns:a16="http://schemas.microsoft.com/office/drawing/2014/main" id="{8B91D889-A076-94D8-7A82-C5CBFBCDB0D2}"/>
              </a:ext>
            </a:extLst>
          </p:cNvPr>
          <p:cNvSpPr txBox="1"/>
          <p:nvPr/>
        </p:nvSpPr>
        <p:spPr>
          <a:xfrm>
            <a:off x="377575" y="2104666"/>
            <a:ext cx="4659330" cy="430887"/>
          </a:xfrm>
          <a:prstGeom prst="rect">
            <a:avLst/>
          </a:prstGeom>
          <a:noFill/>
        </p:spPr>
        <p:txBody>
          <a:bodyPr wrap="square">
            <a:spAutoFit/>
          </a:bodyPr>
          <a:lstStyle/>
          <a:p>
            <a:pPr algn="l" fontAlgn="base"/>
            <a:r>
              <a:rPr lang="en-IN" sz="2200" b="1" i="0" dirty="0">
                <a:solidFill>
                  <a:srgbClr val="273239"/>
                </a:solidFill>
                <a:effectLst/>
                <a:latin typeface="Source Sans 3"/>
              </a:rPr>
              <a:t>CSS </a:t>
            </a:r>
            <a:r>
              <a:rPr lang="en-IN" sz="2200" b="1" dirty="0">
                <a:solidFill>
                  <a:srgbClr val="273239"/>
                </a:solidFill>
                <a:latin typeface="Source Sans 3"/>
              </a:rPr>
              <a:t>Animations</a:t>
            </a:r>
            <a:endParaRPr lang="en-IN" sz="2200" b="1" i="0" dirty="0">
              <a:solidFill>
                <a:srgbClr val="273239"/>
              </a:solidFill>
              <a:effectLst/>
              <a:latin typeface="Source Sans 3"/>
            </a:endParaRPr>
          </a:p>
        </p:txBody>
      </p:sp>
      <p:sp>
        <p:nvSpPr>
          <p:cNvPr id="4" name="TextBox 3">
            <a:extLst>
              <a:ext uri="{FF2B5EF4-FFF2-40B4-BE49-F238E27FC236}">
                <a16:creationId xmlns:a16="http://schemas.microsoft.com/office/drawing/2014/main" id="{3FE1CABC-A826-75D7-2728-FF94F49A30E1}"/>
              </a:ext>
            </a:extLst>
          </p:cNvPr>
          <p:cNvSpPr txBox="1"/>
          <p:nvPr/>
        </p:nvSpPr>
        <p:spPr>
          <a:xfrm>
            <a:off x="377574" y="2840348"/>
            <a:ext cx="8406829" cy="2800767"/>
          </a:xfrm>
          <a:prstGeom prst="rect">
            <a:avLst/>
          </a:prstGeom>
          <a:noFill/>
        </p:spPr>
        <p:txBody>
          <a:bodyPr wrap="square">
            <a:spAutoFit/>
          </a:bodyPr>
          <a:lstStyle/>
          <a:p>
            <a:pPr algn="just" rtl="0" fontAlgn="base"/>
            <a:r>
              <a:rPr lang="en-US" sz="2200" b="1" i="0" dirty="0">
                <a:solidFill>
                  <a:srgbClr val="273239"/>
                </a:solidFill>
                <a:effectLst/>
                <a:latin typeface="Times New Roman" panose="02020603050405020304" pitchFamily="18" charset="0"/>
                <a:cs typeface="Times New Roman" panose="02020603050405020304" pitchFamily="18" charset="0"/>
              </a:rPr>
              <a:t>CSS Animations</a:t>
            </a:r>
            <a:r>
              <a:rPr lang="en-US" sz="2200" b="0" i="0" dirty="0">
                <a:solidFill>
                  <a:srgbClr val="273239"/>
                </a:solidFill>
                <a:effectLst/>
                <a:latin typeface="Times New Roman" panose="02020603050405020304" pitchFamily="18" charset="0"/>
                <a:cs typeface="Times New Roman" panose="02020603050405020304" pitchFamily="18" charset="0"/>
              </a:rPr>
              <a:t> allows to control the elements by changing their motions or display. Animation is a technique to change the appearance and </a:t>
            </a:r>
            <a:r>
              <a:rPr lang="en-US" sz="2200" b="0" i="0" dirty="0" err="1">
                <a:solidFill>
                  <a:srgbClr val="273239"/>
                </a:solidFill>
                <a:effectLst/>
                <a:latin typeface="Times New Roman" panose="02020603050405020304" pitchFamily="18" charset="0"/>
                <a:cs typeface="Times New Roman" panose="02020603050405020304" pitchFamily="18" charset="0"/>
              </a:rPr>
              <a:t>behaviour</a:t>
            </a:r>
            <a:r>
              <a:rPr lang="en-US" sz="2200" b="0" i="0" dirty="0">
                <a:solidFill>
                  <a:srgbClr val="273239"/>
                </a:solidFill>
                <a:effectLst/>
                <a:latin typeface="Times New Roman" panose="02020603050405020304" pitchFamily="18" charset="0"/>
                <a:cs typeface="Times New Roman" panose="02020603050405020304" pitchFamily="18" charset="0"/>
              </a:rPr>
              <a:t> of various elements in web pages.</a:t>
            </a:r>
          </a:p>
          <a:p>
            <a:pPr algn="just" rtl="0" fontAlgn="base"/>
            <a:endParaRPr lang="en-US" sz="2200" b="0" i="0" dirty="0">
              <a:solidFill>
                <a:srgbClr val="273239"/>
              </a:solidFill>
              <a:effectLst/>
              <a:latin typeface="Times New Roman" panose="02020603050405020304" pitchFamily="18" charset="0"/>
              <a:cs typeface="Times New Roman" panose="02020603050405020304" pitchFamily="18" charset="0"/>
            </a:endParaRPr>
          </a:p>
          <a:p>
            <a:pPr algn="just" rtl="0" fontAlgn="base"/>
            <a:r>
              <a:rPr lang="en-US" sz="2200" b="0" i="0" dirty="0">
                <a:solidFill>
                  <a:srgbClr val="273239"/>
                </a:solidFill>
                <a:effectLst/>
                <a:latin typeface="Times New Roman" panose="02020603050405020304" pitchFamily="18" charset="0"/>
                <a:cs typeface="Times New Roman" panose="02020603050405020304" pitchFamily="18" charset="0"/>
              </a:rPr>
              <a:t>It has two parts, one contains the CSS properties which describe the animation of the elements and the other contains certain keyframes which indicate the animation properties of the element and the specific time intervals at which those have to occur. </a:t>
            </a:r>
          </a:p>
        </p:txBody>
      </p:sp>
    </p:spTree>
    <p:extLst>
      <p:ext uri="{BB962C8B-B14F-4D97-AF65-F5344CB8AC3E}">
        <p14:creationId xmlns:p14="http://schemas.microsoft.com/office/powerpoint/2010/main" val="30085378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1047210"/>
          </a:xfrm>
          <a:prstGeom prst="rect">
            <a:avLst/>
          </a:prstGeom>
          <a:noFill/>
        </p:spPr>
        <p:txBody>
          <a:bodyPr wrap="square">
            <a:spAutoFit/>
          </a:bodyPr>
          <a:lstStyle/>
          <a:p>
            <a:pPr algn="just">
              <a:lnSpc>
                <a:spcPct val="150000"/>
              </a:lnSpc>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a:extLst>
              <a:ext uri="{FF2B5EF4-FFF2-40B4-BE49-F238E27FC236}">
                <a16:creationId xmlns:a16="http://schemas.microsoft.com/office/drawing/2014/main" id="{8B91D889-A076-94D8-7A82-C5CBFBCDB0D2}"/>
              </a:ext>
            </a:extLst>
          </p:cNvPr>
          <p:cNvSpPr txBox="1"/>
          <p:nvPr/>
        </p:nvSpPr>
        <p:spPr>
          <a:xfrm>
            <a:off x="377575" y="2104666"/>
            <a:ext cx="4659330" cy="430887"/>
          </a:xfrm>
          <a:prstGeom prst="rect">
            <a:avLst/>
          </a:prstGeom>
          <a:noFill/>
        </p:spPr>
        <p:txBody>
          <a:bodyPr wrap="square">
            <a:spAutoFit/>
          </a:bodyPr>
          <a:lstStyle/>
          <a:p>
            <a:pPr algn="l" fontAlgn="base"/>
            <a:r>
              <a:rPr lang="en-IN" sz="2200" b="1" i="0" dirty="0">
                <a:solidFill>
                  <a:srgbClr val="273239"/>
                </a:solidFill>
                <a:effectLst/>
                <a:latin typeface="Source Sans 3"/>
              </a:rPr>
              <a:t>CSS </a:t>
            </a:r>
            <a:r>
              <a:rPr lang="en-IN" sz="2200" b="1" dirty="0">
                <a:solidFill>
                  <a:srgbClr val="273239"/>
                </a:solidFill>
                <a:latin typeface="Source Sans 3"/>
              </a:rPr>
              <a:t>Animations</a:t>
            </a:r>
            <a:endParaRPr lang="en-IN" sz="2200" b="1" i="0" dirty="0">
              <a:solidFill>
                <a:srgbClr val="273239"/>
              </a:solidFill>
              <a:effectLst/>
              <a:latin typeface="Source Sans 3"/>
            </a:endParaRPr>
          </a:p>
        </p:txBody>
      </p:sp>
      <p:graphicFrame>
        <p:nvGraphicFramePr>
          <p:cNvPr id="3" name="Table 2">
            <a:extLst>
              <a:ext uri="{FF2B5EF4-FFF2-40B4-BE49-F238E27FC236}">
                <a16:creationId xmlns:a16="http://schemas.microsoft.com/office/drawing/2014/main" id="{D2DA770B-F3E4-6EA8-857F-C4C2B85C85EB}"/>
              </a:ext>
            </a:extLst>
          </p:cNvPr>
          <p:cNvGraphicFramePr>
            <a:graphicFrameLocks noGrp="1"/>
          </p:cNvGraphicFramePr>
          <p:nvPr>
            <p:extLst>
              <p:ext uri="{D42A27DB-BD31-4B8C-83A1-F6EECF244321}">
                <p14:modId xmlns:p14="http://schemas.microsoft.com/office/powerpoint/2010/main" val="2008513062"/>
              </p:ext>
            </p:extLst>
          </p:nvPr>
        </p:nvGraphicFramePr>
        <p:xfrm>
          <a:off x="500084" y="2506415"/>
          <a:ext cx="8191853" cy="3999724"/>
        </p:xfrm>
        <a:graphic>
          <a:graphicData uri="http://schemas.openxmlformats.org/drawingml/2006/table">
            <a:tbl>
              <a:tblPr/>
              <a:tblGrid>
                <a:gridCol w="3276741">
                  <a:extLst>
                    <a:ext uri="{9D8B030D-6E8A-4147-A177-3AD203B41FA5}">
                      <a16:colId xmlns:a16="http://schemas.microsoft.com/office/drawing/2014/main" val="1828471531"/>
                    </a:ext>
                  </a:extLst>
                </a:gridCol>
                <a:gridCol w="4915112">
                  <a:extLst>
                    <a:ext uri="{9D8B030D-6E8A-4147-A177-3AD203B41FA5}">
                      <a16:colId xmlns:a16="http://schemas.microsoft.com/office/drawing/2014/main" val="2931221604"/>
                    </a:ext>
                  </a:extLst>
                </a:gridCol>
              </a:tblGrid>
              <a:tr h="378371">
                <a:tc>
                  <a:txBody>
                    <a:bodyPr/>
                    <a:lstStyle/>
                    <a:p>
                      <a:pPr algn="just" rtl="0" fontAlgn="base"/>
                      <a:r>
                        <a:rPr lang="en-IN" sz="2000" b="1" dirty="0">
                          <a:effectLst/>
                          <a:latin typeface="Times New Roman" panose="02020603050405020304" pitchFamily="18" charset="0"/>
                          <a:cs typeface="Times New Roman" panose="02020603050405020304" pitchFamily="18" charset="0"/>
                        </a:rPr>
                        <a:t>Property</a:t>
                      </a:r>
                    </a:p>
                  </a:txBody>
                  <a:tcPr marL="37322" marR="37322" marT="62204" marB="62204"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rtl="0" fontAlgn="base"/>
                      <a:r>
                        <a:rPr lang="en-IN" sz="2000" b="1">
                          <a:effectLst/>
                          <a:latin typeface="Times New Roman" panose="02020603050405020304" pitchFamily="18" charset="0"/>
                          <a:cs typeface="Times New Roman" panose="02020603050405020304" pitchFamily="18" charset="0"/>
                        </a:rPr>
                        <a:t>Description</a:t>
                      </a:r>
                    </a:p>
                  </a:txBody>
                  <a:tcPr marL="62204" marR="62204" marT="62204" marB="62204"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25976936"/>
                  </a:ext>
                </a:extLst>
              </a:tr>
              <a:tr h="690940">
                <a:tc>
                  <a:txBody>
                    <a:bodyPr/>
                    <a:lstStyle/>
                    <a:p>
                      <a:pPr algn="just" rtl="0" fontAlgn="base"/>
                      <a:r>
                        <a:rPr lang="en-IN" sz="2000" b="1" u="sng" dirty="0">
                          <a:effectLst/>
                          <a:latin typeface="Times New Roman" panose="02020603050405020304" pitchFamily="18" charset="0"/>
                          <a:cs typeface="Times New Roman" panose="02020603050405020304" pitchFamily="18" charset="0"/>
                        </a:rPr>
                        <a:t>animation-name</a:t>
                      </a:r>
                      <a:endParaRPr lang="en-IN" sz="2000" b="1" dirty="0">
                        <a:effectLst/>
                        <a:latin typeface="Times New Roman" panose="02020603050405020304" pitchFamily="18" charset="0"/>
                        <a:cs typeface="Times New Roman" panose="02020603050405020304" pitchFamily="18" charset="0"/>
                      </a:endParaRPr>
                    </a:p>
                  </a:txBody>
                  <a:tcPr marL="37322" marR="37322" marT="60213" marB="60213"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rtl="0" fontAlgn="base"/>
                      <a:r>
                        <a:rPr lang="en-US" sz="2000" b="0">
                          <a:effectLst/>
                          <a:latin typeface="Times New Roman" panose="02020603050405020304" pitchFamily="18" charset="0"/>
                          <a:cs typeface="Times New Roman" panose="02020603050405020304" pitchFamily="18" charset="0"/>
                        </a:rPr>
                        <a:t>It is used to specify the name of the @keyframes describing the animation.</a:t>
                      </a:r>
                    </a:p>
                  </a:txBody>
                  <a:tcPr marL="62204" marR="62204" marT="87086" marB="87086"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894750491"/>
                  </a:ext>
                </a:extLst>
              </a:tr>
              <a:tr h="690940">
                <a:tc>
                  <a:txBody>
                    <a:bodyPr/>
                    <a:lstStyle/>
                    <a:p>
                      <a:pPr algn="just" rtl="0" fontAlgn="base"/>
                      <a:r>
                        <a:rPr lang="en-IN" sz="2000" b="1" u="sng" dirty="0">
                          <a:effectLst/>
                          <a:latin typeface="Times New Roman" panose="02020603050405020304" pitchFamily="18" charset="0"/>
                          <a:cs typeface="Times New Roman" panose="02020603050405020304" pitchFamily="18" charset="0"/>
                        </a:rPr>
                        <a:t>animation-duration</a:t>
                      </a:r>
                      <a:endParaRPr lang="en-IN" sz="2000" b="1" dirty="0">
                        <a:effectLst/>
                        <a:latin typeface="Times New Roman" panose="02020603050405020304" pitchFamily="18" charset="0"/>
                        <a:cs typeface="Times New Roman" panose="02020603050405020304" pitchFamily="18" charset="0"/>
                      </a:endParaRPr>
                    </a:p>
                  </a:txBody>
                  <a:tcPr marL="37322" marR="37322" marT="60213" marB="60213"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rtl="0" fontAlgn="base"/>
                      <a:r>
                        <a:rPr lang="en-US" sz="2000" b="0">
                          <a:effectLst/>
                          <a:latin typeface="Times New Roman" panose="02020603050405020304" pitchFamily="18" charset="0"/>
                          <a:cs typeface="Times New Roman" panose="02020603050405020304" pitchFamily="18" charset="0"/>
                        </a:rPr>
                        <a:t>It is used to specify the time duration it takes animation to complete one cycle.</a:t>
                      </a:r>
                    </a:p>
                  </a:txBody>
                  <a:tcPr marL="62204" marR="62204" marT="87086" marB="87086"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640172137"/>
                  </a:ext>
                </a:extLst>
              </a:tr>
              <a:tr h="1765735">
                <a:tc>
                  <a:txBody>
                    <a:bodyPr/>
                    <a:lstStyle/>
                    <a:p>
                      <a:pPr algn="just" fontAlgn="base"/>
                      <a:r>
                        <a:rPr lang="en-IN" sz="2000" b="1" u="sng" dirty="0">
                          <a:effectLst/>
                          <a:latin typeface="Times New Roman" panose="02020603050405020304" pitchFamily="18" charset="0"/>
                          <a:cs typeface="Times New Roman" panose="02020603050405020304" pitchFamily="18" charset="0"/>
                        </a:rPr>
                        <a:t>animation-timing-function</a:t>
                      </a:r>
                      <a:endParaRPr lang="en-IN" sz="2000" b="1" dirty="0">
                        <a:effectLst/>
                        <a:latin typeface="Times New Roman" panose="02020603050405020304" pitchFamily="18" charset="0"/>
                        <a:cs typeface="Times New Roman" panose="02020603050405020304" pitchFamily="18" charset="0"/>
                      </a:endParaRPr>
                    </a:p>
                  </a:txBody>
                  <a:tcPr marL="37322" marR="37322" marT="60213" marB="60213"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rtl="0" fontAlgn="base"/>
                      <a:r>
                        <a:rPr lang="en-US" sz="2000" b="0" dirty="0">
                          <a:effectLst/>
                          <a:latin typeface="Times New Roman" panose="02020603050405020304" pitchFamily="18" charset="0"/>
                          <a:cs typeface="Times New Roman" panose="02020603050405020304" pitchFamily="18" charset="0"/>
                        </a:rPr>
                        <a:t>It specifies how animations make transitions through keyframes. There are several presets available in CSS which are used as the value for the animation-timing-function like </a:t>
                      </a:r>
                      <a:r>
                        <a:rPr lang="en-US" sz="2000" b="1" dirty="0">
                          <a:effectLst/>
                          <a:latin typeface="Times New Roman" panose="02020603050405020304" pitchFamily="18" charset="0"/>
                          <a:cs typeface="Times New Roman" panose="02020603050405020304" pitchFamily="18" charset="0"/>
                        </a:rPr>
                        <a:t>linear</a:t>
                      </a:r>
                      <a:r>
                        <a:rPr lang="en-US" sz="2000" b="0" dirty="0">
                          <a:effectLst/>
                          <a:latin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cs typeface="Times New Roman" panose="02020603050405020304" pitchFamily="18" charset="0"/>
                        </a:rPr>
                        <a:t>ease,ease</a:t>
                      </a:r>
                      <a:r>
                        <a:rPr lang="en-US" sz="2000" b="1" dirty="0">
                          <a:effectLst/>
                          <a:latin typeface="Times New Roman" panose="02020603050405020304" pitchFamily="18" charset="0"/>
                          <a:cs typeface="Times New Roman" panose="02020603050405020304" pitchFamily="18" charset="0"/>
                        </a:rPr>
                        <a:t>-</a:t>
                      </a:r>
                      <a:r>
                        <a:rPr lang="en-US" sz="2000" b="1" dirty="0" err="1">
                          <a:effectLst/>
                          <a:latin typeface="Times New Roman" panose="02020603050405020304" pitchFamily="18" charset="0"/>
                          <a:cs typeface="Times New Roman" panose="02020603050405020304" pitchFamily="18" charset="0"/>
                        </a:rPr>
                        <a:t>in</a:t>
                      </a:r>
                      <a:r>
                        <a:rPr lang="en-US" sz="2000" b="0" dirty="0" err="1">
                          <a:effectLst/>
                          <a:latin typeface="Times New Roman" panose="02020603050405020304" pitchFamily="18" charset="0"/>
                          <a:cs typeface="Times New Roman" panose="02020603050405020304" pitchFamily="18" charset="0"/>
                        </a:rPr>
                        <a:t>,</a:t>
                      </a:r>
                      <a:r>
                        <a:rPr lang="en-US" sz="2000" b="1" dirty="0" err="1">
                          <a:effectLst/>
                          <a:latin typeface="Times New Roman" panose="02020603050405020304" pitchFamily="18" charset="0"/>
                          <a:cs typeface="Times New Roman" panose="02020603050405020304" pitchFamily="18" charset="0"/>
                        </a:rPr>
                        <a:t>ease</a:t>
                      </a:r>
                      <a:r>
                        <a:rPr lang="en-US" sz="2000" b="1" dirty="0">
                          <a:effectLst/>
                          <a:latin typeface="Times New Roman" panose="02020603050405020304" pitchFamily="18" charset="0"/>
                          <a:cs typeface="Times New Roman" panose="02020603050405020304" pitchFamily="18" charset="0"/>
                        </a:rPr>
                        <a:t>-out</a:t>
                      </a:r>
                      <a:r>
                        <a:rPr lang="en-US" sz="2000" b="0" dirty="0">
                          <a:effectLst/>
                          <a:latin typeface="Times New Roman" panose="02020603050405020304" pitchFamily="18" charset="0"/>
                          <a:cs typeface="Times New Roman" panose="02020603050405020304" pitchFamily="18" charset="0"/>
                        </a:rPr>
                        <a:t>, and </a:t>
                      </a:r>
                      <a:r>
                        <a:rPr lang="en-US" sz="2000" b="1" dirty="0">
                          <a:effectLst/>
                          <a:latin typeface="Times New Roman" panose="02020603050405020304" pitchFamily="18" charset="0"/>
                          <a:cs typeface="Times New Roman" panose="02020603050405020304" pitchFamily="18" charset="0"/>
                        </a:rPr>
                        <a:t>ease-in-out. </a:t>
                      </a:r>
                      <a:endParaRPr lang="en-US" sz="2000" b="0" dirty="0">
                        <a:effectLst/>
                        <a:latin typeface="Times New Roman" panose="02020603050405020304" pitchFamily="18" charset="0"/>
                        <a:cs typeface="Times New Roman" panose="02020603050405020304" pitchFamily="18" charset="0"/>
                      </a:endParaRPr>
                    </a:p>
                  </a:txBody>
                  <a:tcPr marL="62204" marR="62204" marT="87086" marB="87086"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845580838"/>
                  </a:ext>
                </a:extLst>
              </a:tr>
            </a:tbl>
          </a:graphicData>
        </a:graphic>
      </p:graphicFrame>
    </p:spTree>
    <p:extLst>
      <p:ext uri="{BB962C8B-B14F-4D97-AF65-F5344CB8AC3E}">
        <p14:creationId xmlns:p14="http://schemas.microsoft.com/office/powerpoint/2010/main" val="40854840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1047210"/>
          </a:xfrm>
          <a:prstGeom prst="rect">
            <a:avLst/>
          </a:prstGeom>
          <a:noFill/>
        </p:spPr>
        <p:txBody>
          <a:bodyPr wrap="square">
            <a:spAutoFit/>
          </a:bodyPr>
          <a:lstStyle/>
          <a:p>
            <a:pPr algn="just">
              <a:lnSpc>
                <a:spcPct val="150000"/>
              </a:lnSpc>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a:extLst>
              <a:ext uri="{FF2B5EF4-FFF2-40B4-BE49-F238E27FC236}">
                <a16:creationId xmlns:a16="http://schemas.microsoft.com/office/drawing/2014/main" id="{8B91D889-A076-94D8-7A82-C5CBFBCDB0D2}"/>
              </a:ext>
            </a:extLst>
          </p:cNvPr>
          <p:cNvSpPr txBox="1"/>
          <p:nvPr/>
        </p:nvSpPr>
        <p:spPr>
          <a:xfrm>
            <a:off x="299576" y="1738638"/>
            <a:ext cx="4659330" cy="430887"/>
          </a:xfrm>
          <a:prstGeom prst="rect">
            <a:avLst/>
          </a:prstGeom>
          <a:noFill/>
        </p:spPr>
        <p:txBody>
          <a:bodyPr wrap="square">
            <a:spAutoFit/>
          </a:bodyPr>
          <a:lstStyle/>
          <a:p>
            <a:pPr algn="l" fontAlgn="base"/>
            <a:r>
              <a:rPr lang="en-IN" sz="2200" b="1" i="0" dirty="0">
                <a:solidFill>
                  <a:srgbClr val="273239"/>
                </a:solidFill>
                <a:effectLst/>
                <a:latin typeface="Source Sans 3"/>
              </a:rPr>
              <a:t>CSS </a:t>
            </a:r>
            <a:r>
              <a:rPr lang="en-IN" sz="2200" b="1" dirty="0">
                <a:solidFill>
                  <a:srgbClr val="273239"/>
                </a:solidFill>
                <a:latin typeface="Source Sans 3"/>
              </a:rPr>
              <a:t>Animations</a:t>
            </a:r>
            <a:endParaRPr lang="en-IN" sz="2200" b="1" i="0" dirty="0">
              <a:solidFill>
                <a:srgbClr val="273239"/>
              </a:solidFill>
              <a:effectLst/>
              <a:latin typeface="Source Sans 3"/>
            </a:endParaRPr>
          </a:p>
        </p:txBody>
      </p:sp>
      <p:graphicFrame>
        <p:nvGraphicFramePr>
          <p:cNvPr id="4" name="Table 3">
            <a:extLst>
              <a:ext uri="{FF2B5EF4-FFF2-40B4-BE49-F238E27FC236}">
                <a16:creationId xmlns:a16="http://schemas.microsoft.com/office/drawing/2014/main" id="{1511D157-33A0-5968-7CDE-D2FA676BB7A2}"/>
              </a:ext>
            </a:extLst>
          </p:cNvPr>
          <p:cNvGraphicFramePr>
            <a:graphicFrameLocks noGrp="1"/>
          </p:cNvGraphicFramePr>
          <p:nvPr>
            <p:extLst>
              <p:ext uri="{D42A27DB-BD31-4B8C-83A1-F6EECF244321}">
                <p14:modId xmlns:p14="http://schemas.microsoft.com/office/powerpoint/2010/main" val="2672001912"/>
              </p:ext>
            </p:extLst>
          </p:nvPr>
        </p:nvGraphicFramePr>
        <p:xfrm>
          <a:off x="360278" y="2262244"/>
          <a:ext cx="8680980" cy="3949464"/>
        </p:xfrm>
        <a:graphic>
          <a:graphicData uri="http://schemas.openxmlformats.org/drawingml/2006/table">
            <a:tbl>
              <a:tblPr/>
              <a:tblGrid>
                <a:gridCol w="3472392">
                  <a:extLst>
                    <a:ext uri="{9D8B030D-6E8A-4147-A177-3AD203B41FA5}">
                      <a16:colId xmlns:a16="http://schemas.microsoft.com/office/drawing/2014/main" val="3378639224"/>
                    </a:ext>
                  </a:extLst>
                </a:gridCol>
                <a:gridCol w="5208588">
                  <a:extLst>
                    <a:ext uri="{9D8B030D-6E8A-4147-A177-3AD203B41FA5}">
                      <a16:colId xmlns:a16="http://schemas.microsoft.com/office/drawing/2014/main" val="1234139895"/>
                    </a:ext>
                  </a:extLst>
                </a:gridCol>
              </a:tblGrid>
              <a:tr h="405672">
                <a:tc>
                  <a:txBody>
                    <a:bodyPr/>
                    <a:lstStyle/>
                    <a:p>
                      <a:pPr algn="just" rtl="0" fontAlgn="base"/>
                      <a:r>
                        <a:rPr lang="en-IN" sz="1700" b="1" u="sng" dirty="0">
                          <a:effectLst/>
                          <a:latin typeface="Times New Roman" panose="02020603050405020304" pitchFamily="18" charset="0"/>
                          <a:cs typeface="Times New Roman" panose="02020603050405020304" pitchFamily="18" charset="0"/>
                        </a:rPr>
                        <a:t>animation-delay</a:t>
                      </a:r>
                      <a:endParaRPr lang="en-IN" sz="1700" b="1" dirty="0">
                        <a:effectLst/>
                        <a:latin typeface="Times New Roman" panose="02020603050405020304" pitchFamily="18" charset="0"/>
                        <a:cs typeface="Times New Roman" panose="02020603050405020304" pitchFamily="18" charset="0"/>
                      </a:endParaRPr>
                    </a:p>
                  </a:txBody>
                  <a:tcPr marL="37322" marR="37322" marT="60213" marB="60213"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rtl="0" fontAlgn="base"/>
                      <a:r>
                        <a:rPr lang="en-US" sz="1700" b="0">
                          <a:effectLst/>
                          <a:latin typeface="Times New Roman" panose="02020603050405020304" pitchFamily="18" charset="0"/>
                          <a:cs typeface="Times New Roman" panose="02020603050405020304" pitchFamily="18" charset="0"/>
                        </a:rPr>
                        <a:t>It specifies the delay of the start of an animation.</a:t>
                      </a:r>
                    </a:p>
                  </a:txBody>
                  <a:tcPr marL="62204" marR="62204" marT="87086" marB="87086"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66639173"/>
                  </a:ext>
                </a:extLst>
              </a:tr>
              <a:tr h="663827">
                <a:tc>
                  <a:txBody>
                    <a:bodyPr/>
                    <a:lstStyle/>
                    <a:p>
                      <a:pPr algn="just" fontAlgn="base"/>
                      <a:r>
                        <a:rPr lang="en-IN" sz="1700" b="1" u="sng" dirty="0">
                          <a:effectLst/>
                          <a:latin typeface="Times New Roman" panose="02020603050405020304" pitchFamily="18" charset="0"/>
                          <a:cs typeface="Times New Roman" panose="02020603050405020304" pitchFamily="18" charset="0"/>
                        </a:rPr>
                        <a:t>animation-iteration-count</a:t>
                      </a:r>
                      <a:endParaRPr lang="en-IN" sz="1700" b="1" dirty="0">
                        <a:effectLst/>
                        <a:latin typeface="Times New Roman" panose="02020603050405020304" pitchFamily="18" charset="0"/>
                        <a:cs typeface="Times New Roman" panose="02020603050405020304" pitchFamily="18" charset="0"/>
                      </a:endParaRPr>
                    </a:p>
                  </a:txBody>
                  <a:tcPr marL="37322" marR="37322" marT="60213" marB="60213"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rtl="0" fontAlgn="base"/>
                      <a:r>
                        <a:rPr lang="en-US" sz="1700" b="0" dirty="0">
                          <a:effectLst/>
                          <a:latin typeface="Times New Roman" panose="02020603050405020304" pitchFamily="18" charset="0"/>
                          <a:cs typeface="Times New Roman" panose="02020603050405020304" pitchFamily="18" charset="0"/>
                        </a:rPr>
                        <a:t>This specifies the number of times the animation will be repeated.</a:t>
                      </a:r>
                    </a:p>
                  </a:txBody>
                  <a:tcPr marL="62204" marR="62204" marT="87086" marB="87086"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329022859"/>
                  </a:ext>
                </a:extLst>
              </a:tr>
              <a:tr h="1180136">
                <a:tc>
                  <a:txBody>
                    <a:bodyPr/>
                    <a:lstStyle/>
                    <a:p>
                      <a:pPr algn="just" rtl="0" fontAlgn="base"/>
                      <a:r>
                        <a:rPr lang="en-IN" sz="1700" b="1" u="sng" dirty="0">
                          <a:effectLst/>
                          <a:latin typeface="Times New Roman" panose="02020603050405020304" pitchFamily="18" charset="0"/>
                          <a:cs typeface="Times New Roman" panose="02020603050405020304" pitchFamily="18" charset="0"/>
                        </a:rPr>
                        <a:t>animation-direction</a:t>
                      </a:r>
                      <a:endParaRPr lang="en-IN" sz="1700" b="1" dirty="0">
                        <a:effectLst/>
                        <a:latin typeface="Times New Roman" panose="02020603050405020304" pitchFamily="18" charset="0"/>
                        <a:cs typeface="Times New Roman" panose="02020603050405020304" pitchFamily="18" charset="0"/>
                      </a:endParaRPr>
                    </a:p>
                  </a:txBody>
                  <a:tcPr marL="37322" marR="37322" marT="60213" marB="60213"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rtl="0" fontAlgn="base"/>
                      <a:r>
                        <a:rPr lang="en-US" sz="1700" b="0" dirty="0">
                          <a:effectLst/>
                          <a:latin typeface="Times New Roman" panose="02020603050405020304" pitchFamily="18" charset="0"/>
                          <a:cs typeface="Times New Roman" panose="02020603050405020304" pitchFamily="18" charset="0"/>
                        </a:rPr>
                        <a:t>It defines the direction of the animation. animation direction can be </a:t>
                      </a:r>
                      <a:r>
                        <a:rPr lang="en-US" sz="1700" b="1" dirty="0">
                          <a:effectLst/>
                          <a:latin typeface="Times New Roman" panose="02020603050405020304" pitchFamily="18" charset="0"/>
                          <a:cs typeface="Times New Roman" panose="02020603050405020304" pitchFamily="18" charset="0"/>
                        </a:rPr>
                        <a:t>normal</a:t>
                      </a:r>
                      <a:r>
                        <a:rPr lang="en-US" sz="1700" b="0" dirty="0">
                          <a:effectLst/>
                          <a:latin typeface="Times New Roman" panose="02020603050405020304" pitchFamily="18" charset="0"/>
                          <a:cs typeface="Times New Roman" panose="02020603050405020304" pitchFamily="18" charset="0"/>
                        </a:rPr>
                        <a:t>, </a:t>
                      </a:r>
                      <a:r>
                        <a:rPr lang="en-US" sz="1700" b="1" dirty="0">
                          <a:effectLst/>
                          <a:latin typeface="Times New Roman" panose="02020603050405020304" pitchFamily="18" charset="0"/>
                          <a:cs typeface="Times New Roman" panose="02020603050405020304" pitchFamily="18" charset="0"/>
                        </a:rPr>
                        <a:t>reverse</a:t>
                      </a:r>
                      <a:r>
                        <a:rPr lang="en-US" sz="1700" b="0" dirty="0">
                          <a:effectLst/>
                          <a:latin typeface="Times New Roman" panose="02020603050405020304" pitchFamily="18" charset="0"/>
                          <a:cs typeface="Times New Roman" panose="02020603050405020304" pitchFamily="18" charset="0"/>
                        </a:rPr>
                        <a:t>, </a:t>
                      </a:r>
                      <a:r>
                        <a:rPr lang="en-US" sz="1700" b="1" dirty="0">
                          <a:effectLst/>
                          <a:latin typeface="Times New Roman" panose="02020603050405020304" pitchFamily="18" charset="0"/>
                          <a:cs typeface="Times New Roman" panose="02020603050405020304" pitchFamily="18" charset="0"/>
                        </a:rPr>
                        <a:t>alternate</a:t>
                      </a:r>
                      <a:r>
                        <a:rPr lang="en-US" sz="1700" b="0" dirty="0">
                          <a:effectLst/>
                          <a:latin typeface="Times New Roman" panose="02020603050405020304" pitchFamily="18" charset="0"/>
                          <a:cs typeface="Times New Roman" panose="02020603050405020304" pitchFamily="18" charset="0"/>
                        </a:rPr>
                        <a:t>, and </a:t>
                      </a:r>
                      <a:r>
                        <a:rPr lang="en-US" sz="1700" b="1" dirty="0">
                          <a:effectLst/>
                          <a:latin typeface="Times New Roman" panose="02020603050405020304" pitchFamily="18" charset="0"/>
                          <a:cs typeface="Times New Roman" panose="02020603050405020304" pitchFamily="18" charset="0"/>
                        </a:rPr>
                        <a:t>alternate-reverse</a:t>
                      </a:r>
                      <a:r>
                        <a:rPr lang="en-US" sz="1700" b="0" dirty="0">
                          <a:effectLst/>
                          <a:latin typeface="Times New Roman" panose="02020603050405020304" pitchFamily="18" charset="0"/>
                          <a:cs typeface="Times New Roman" panose="02020603050405020304" pitchFamily="18" charset="0"/>
                        </a:rPr>
                        <a:t>.</a:t>
                      </a:r>
                    </a:p>
                  </a:txBody>
                  <a:tcPr marL="62204" marR="62204" marT="87086" marB="87086"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907445313"/>
                  </a:ext>
                </a:extLst>
              </a:tr>
              <a:tr h="921981">
                <a:tc>
                  <a:txBody>
                    <a:bodyPr/>
                    <a:lstStyle/>
                    <a:p>
                      <a:pPr algn="just" fontAlgn="base"/>
                      <a:r>
                        <a:rPr lang="en-IN" sz="1700" b="1" u="sng" dirty="0">
                          <a:effectLst/>
                          <a:latin typeface="Times New Roman" panose="02020603050405020304" pitchFamily="18" charset="0"/>
                          <a:cs typeface="Times New Roman" panose="02020603050405020304" pitchFamily="18" charset="0"/>
                        </a:rPr>
                        <a:t>animation-fill-mode</a:t>
                      </a:r>
                      <a:endParaRPr lang="en-IN" sz="1700" b="1" dirty="0">
                        <a:effectLst/>
                        <a:latin typeface="Times New Roman" panose="02020603050405020304" pitchFamily="18" charset="0"/>
                        <a:cs typeface="Times New Roman" panose="02020603050405020304" pitchFamily="18" charset="0"/>
                      </a:endParaRPr>
                    </a:p>
                  </a:txBody>
                  <a:tcPr marL="37322" marR="37322" marT="60213" marB="60213"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rtl="0" fontAlgn="base"/>
                      <a:r>
                        <a:rPr lang="en-US" sz="1700" b="0" dirty="0">
                          <a:effectLst/>
                          <a:latin typeface="Times New Roman" panose="02020603050405020304" pitchFamily="18" charset="0"/>
                          <a:cs typeface="Times New Roman" panose="02020603050405020304" pitchFamily="18" charset="0"/>
                        </a:rPr>
                        <a:t>It defines how styles are applied before and after animation. The animation fill mode can be none, forwards, backwards, or both.</a:t>
                      </a:r>
                    </a:p>
                  </a:txBody>
                  <a:tcPr marL="62204" marR="62204" marT="87086" marB="87086"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711539554"/>
                  </a:ext>
                </a:extLst>
              </a:tr>
              <a:tr h="663827">
                <a:tc>
                  <a:txBody>
                    <a:bodyPr/>
                    <a:lstStyle/>
                    <a:p>
                      <a:pPr algn="just" rtl="0" fontAlgn="base"/>
                      <a:r>
                        <a:rPr lang="en-IN" sz="1700" b="1" u="sng" dirty="0">
                          <a:effectLst/>
                          <a:latin typeface="Times New Roman" panose="02020603050405020304" pitchFamily="18" charset="0"/>
                          <a:cs typeface="Times New Roman" panose="02020603050405020304" pitchFamily="18" charset="0"/>
                        </a:rPr>
                        <a:t>animation-play-state</a:t>
                      </a:r>
                      <a:endParaRPr lang="en-IN" sz="1700" b="1" dirty="0">
                        <a:effectLst/>
                        <a:latin typeface="Times New Roman" panose="02020603050405020304" pitchFamily="18" charset="0"/>
                        <a:cs typeface="Times New Roman" panose="02020603050405020304" pitchFamily="18" charset="0"/>
                      </a:endParaRPr>
                    </a:p>
                  </a:txBody>
                  <a:tcPr marL="37322" marR="37322" marT="60213" marB="60213"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rtl="0" fontAlgn="base"/>
                      <a:r>
                        <a:rPr lang="en-US" sz="1700" b="0" dirty="0">
                          <a:effectLst/>
                          <a:latin typeface="Times New Roman" panose="02020603050405020304" pitchFamily="18" charset="0"/>
                          <a:cs typeface="Times New Roman" panose="02020603050405020304" pitchFamily="18" charset="0"/>
                        </a:rPr>
                        <a:t>This property specifies whether the animation is running or paused.</a:t>
                      </a:r>
                    </a:p>
                  </a:txBody>
                  <a:tcPr marL="62204" marR="62204" marT="87086" marB="87086"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803869954"/>
                  </a:ext>
                </a:extLst>
              </a:tr>
            </a:tbl>
          </a:graphicData>
        </a:graphic>
      </p:graphicFrame>
    </p:spTree>
    <p:extLst>
      <p:ext uri="{BB962C8B-B14F-4D97-AF65-F5344CB8AC3E}">
        <p14:creationId xmlns:p14="http://schemas.microsoft.com/office/powerpoint/2010/main" val="21363024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1047210"/>
          </a:xfrm>
          <a:prstGeom prst="rect">
            <a:avLst/>
          </a:prstGeom>
          <a:noFill/>
        </p:spPr>
        <p:txBody>
          <a:bodyPr wrap="square">
            <a:spAutoFit/>
          </a:bodyPr>
          <a:lstStyle/>
          <a:p>
            <a:pPr algn="just">
              <a:lnSpc>
                <a:spcPct val="150000"/>
              </a:lnSpc>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a:extLst>
              <a:ext uri="{FF2B5EF4-FFF2-40B4-BE49-F238E27FC236}">
                <a16:creationId xmlns:a16="http://schemas.microsoft.com/office/drawing/2014/main" id="{8B91D889-A076-94D8-7A82-C5CBFBCDB0D2}"/>
              </a:ext>
            </a:extLst>
          </p:cNvPr>
          <p:cNvSpPr txBox="1"/>
          <p:nvPr/>
        </p:nvSpPr>
        <p:spPr>
          <a:xfrm>
            <a:off x="377575" y="2104666"/>
            <a:ext cx="4659330" cy="430887"/>
          </a:xfrm>
          <a:prstGeom prst="rect">
            <a:avLst/>
          </a:prstGeom>
          <a:noFill/>
        </p:spPr>
        <p:txBody>
          <a:bodyPr wrap="square">
            <a:spAutoFit/>
          </a:bodyPr>
          <a:lstStyle/>
          <a:p>
            <a:pPr algn="l" fontAlgn="base"/>
            <a:r>
              <a:rPr lang="en-IN" sz="2200" b="1" i="0" dirty="0">
                <a:solidFill>
                  <a:srgbClr val="273239"/>
                </a:solidFill>
                <a:effectLst/>
                <a:latin typeface="Source Sans 3"/>
              </a:rPr>
              <a:t>CSS </a:t>
            </a:r>
            <a:r>
              <a:rPr lang="en-IN" sz="2200" b="1" dirty="0">
                <a:solidFill>
                  <a:srgbClr val="273239"/>
                </a:solidFill>
                <a:latin typeface="Source Sans 3"/>
              </a:rPr>
              <a:t>Animations</a:t>
            </a:r>
            <a:endParaRPr lang="en-IN" sz="2200" b="1" i="0" dirty="0">
              <a:solidFill>
                <a:srgbClr val="273239"/>
              </a:solidFill>
              <a:effectLst/>
              <a:latin typeface="Source Sans 3"/>
            </a:endParaRPr>
          </a:p>
        </p:txBody>
      </p:sp>
      <p:sp>
        <p:nvSpPr>
          <p:cNvPr id="3" name="Rectangle 1">
            <a:extLst>
              <a:ext uri="{FF2B5EF4-FFF2-40B4-BE49-F238E27FC236}">
                <a16:creationId xmlns:a16="http://schemas.microsoft.com/office/drawing/2014/main" id="{E47AF0EC-65A6-8633-907F-C8933B654811}"/>
              </a:ext>
            </a:extLst>
          </p:cNvPr>
          <p:cNvSpPr>
            <a:spLocks noChangeArrowheads="1"/>
          </p:cNvSpPr>
          <p:nvPr/>
        </p:nvSpPr>
        <p:spPr bwMode="auto">
          <a:xfrm>
            <a:off x="565079" y="3540267"/>
            <a:ext cx="7592602" cy="6001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a:ln>
                  <a:noFill/>
                </a:ln>
                <a:solidFill>
                  <a:srgbClr val="273239"/>
                </a:solidFill>
                <a:effectLst/>
                <a:latin typeface="Source Sans 3"/>
              </a:rPr>
              <a:t>CSS animation-name Property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DF110885-8721-5703-F268-10E3A3573F2E}"/>
              </a:ext>
            </a:extLst>
          </p:cNvPr>
          <p:cNvSpPr>
            <a:spLocks noChangeArrowheads="1"/>
          </p:cNvSpPr>
          <p:nvPr/>
        </p:nvSpPr>
        <p:spPr bwMode="auto">
          <a:xfrm>
            <a:off x="418672" y="2383455"/>
            <a:ext cx="8116584" cy="38779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The </a:t>
            </a:r>
            <a:r>
              <a:rPr kumimoji="0" lang="en-US" altLang="en-US" sz="18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animation-name property</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is used to specify the name of the @keyframes describing the animation.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Syntax:</a:t>
            </a:r>
            <a:endPar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animation-name: </a:t>
            </a:r>
            <a:r>
              <a:rPr kumimoji="0" lang="en-US" altLang="en-US" sz="1800"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keyframename|none|initial|inherit</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br>
            <a:b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Property Value:</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The animation-name property value are listed below: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keyframename</a:t>
            </a:r>
            <a:r>
              <a:rPr kumimoji="0" lang="en-US" altLang="en-US" sz="18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This property is used to specify the name of the keyframe which need to bind with selector.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none:</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It is the default value. It is used to specify that there will be no animation.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initial:</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This property is used to set this property to its default value.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inherit:</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This property is used to inherits this property from its parent element.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95510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1047210"/>
          </a:xfrm>
          <a:prstGeom prst="rect">
            <a:avLst/>
          </a:prstGeom>
          <a:noFill/>
        </p:spPr>
        <p:txBody>
          <a:bodyPr wrap="square">
            <a:spAutoFit/>
          </a:bodyPr>
          <a:lstStyle/>
          <a:p>
            <a:pPr algn="just">
              <a:lnSpc>
                <a:spcPct val="150000"/>
              </a:lnSpc>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a:extLst>
              <a:ext uri="{FF2B5EF4-FFF2-40B4-BE49-F238E27FC236}">
                <a16:creationId xmlns:a16="http://schemas.microsoft.com/office/drawing/2014/main" id="{8B91D889-A076-94D8-7A82-C5CBFBCDB0D2}"/>
              </a:ext>
            </a:extLst>
          </p:cNvPr>
          <p:cNvSpPr txBox="1"/>
          <p:nvPr/>
        </p:nvSpPr>
        <p:spPr>
          <a:xfrm>
            <a:off x="377575" y="2104666"/>
            <a:ext cx="4659330" cy="430887"/>
          </a:xfrm>
          <a:prstGeom prst="rect">
            <a:avLst/>
          </a:prstGeom>
          <a:noFill/>
        </p:spPr>
        <p:txBody>
          <a:bodyPr wrap="square">
            <a:spAutoFit/>
          </a:bodyPr>
          <a:lstStyle/>
          <a:p>
            <a:pPr algn="l" fontAlgn="base"/>
            <a:r>
              <a:rPr lang="en-IN" sz="2200" b="1" i="0" dirty="0">
                <a:solidFill>
                  <a:srgbClr val="273239"/>
                </a:solidFill>
                <a:effectLst/>
                <a:latin typeface="Source Sans 3"/>
              </a:rPr>
              <a:t>CSS </a:t>
            </a:r>
            <a:r>
              <a:rPr lang="en-IN" sz="2200" b="1" dirty="0">
                <a:solidFill>
                  <a:srgbClr val="273239"/>
                </a:solidFill>
                <a:latin typeface="Source Sans 3"/>
              </a:rPr>
              <a:t>Animations</a:t>
            </a:r>
            <a:endParaRPr lang="en-IN" sz="2200" b="1" i="0" dirty="0">
              <a:solidFill>
                <a:srgbClr val="273239"/>
              </a:solidFill>
              <a:effectLst/>
              <a:latin typeface="Source Sans 3"/>
            </a:endParaRPr>
          </a:p>
        </p:txBody>
      </p:sp>
      <p:sp>
        <p:nvSpPr>
          <p:cNvPr id="5" name="Rectangle 1">
            <a:extLst>
              <a:ext uri="{FF2B5EF4-FFF2-40B4-BE49-F238E27FC236}">
                <a16:creationId xmlns:a16="http://schemas.microsoft.com/office/drawing/2014/main" id="{60BB6DDB-7975-47F0-3C24-25403B1DA709}"/>
              </a:ext>
            </a:extLst>
          </p:cNvPr>
          <p:cNvSpPr>
            <a:spLocks noChangeArrowheads="1"/>
          </p:cNvSpPr>
          <p:nvPr/>
        </p:nvSpPr>
        <p:spPr bwMode="auto">
          <a:xfrm>
            <a:off x="300546" y="4126448"/>
            <a:ext cx="8514681"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273239"/>
                </a:solidFill>
                <a:effectLst/>
                <a:latin typeface="Times New Roman" panose="02020603050405020304" pitchFamily="18" charset="0"/>
                <a:cs typeface="Times New Roman" panose="02020603050405020304" pitchFamily="18" charset="0"/>
              </a:rPr>
              <a:t>CSS animation-duration Property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E8E4BA98-253F-0892-83AE-D5DAC65EB44E}"/>
              </a:ext>
            </a:extLst>
          </p:cNvPr>
          <p:cNvSpPr>
            <a:spLocks noChangeArrowheads="1"/>
          </p:cNvSpPr>
          <p:nvPr/>
        </p:nvSpPr>
        <p:spPr bwMode="auto">
          <a:xfrm>
            <a:off x="314659" y="2535553"/>
            <a:ext cx="8514681" cy="38779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The </a:t>
            </a:r>
            <a:r>
              <a:rPr kumimoji="0" lang="en-US" altLang="en-US" sz="18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animation-duration</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property in CSS is used to define how long an animation should take to complete one cycle. That is it is used to specify the time duration for which animation will be played.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Syntax:</a:t>
            </a:r>
            <a:endPar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animation-duration: </a:t>
            </a:r>
            <a:r>
              <a:rPr kumimoji="0" lang="en-US" altLang="en-US" sz="1800"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time|initial|inherit</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Property Value:</a:t>
            </a:r>
            <a:endPar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time:</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This value is used to specify the length of time for which an animation will complete one cycle. This can be specified in either in seconds or in milliseconds. The default value is 0, which means that no animation will occur.</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initial:</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This value is used to set the property to its default value.</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inherit:</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This value is used to inherit the property from its parent element.</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32454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1047210"/>
          </a:xfrm>
          <a:prstGeom prst="rect">
            <a:avLst/>
          </a:prstGeom>
          <a:noFill/>
        </p:spPr>
        <p:txBody>
          <a:bodyPr wrap="square">
            <a:spAutoFit/>
          </a:bodyPr>
          <a:lstStyle/>
          <a:p>
            <a:pPr algn="just">
              <a:lnSpc>
                <a:spcPct val="150000"/>
              </a:lnSpc>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a:extLst>
              <a:ext uri="{FF2B5EF4-FFF2-40B4-BE49-F238E27FC236}">
                <a16:creationId xmlns:a16="http://schemas.microsoft.com/office/drawing/2014/main" id="{8B91D889-A076-94D8-7A82-C5CBFBCDB0D2}"/>
              </a:ext>
            </a:extLst>
          </p:cNvPr>
          <p:cNvSpPr txBox="1"/>
          <p:nvPr/>
        </p:nvSpPr>
        <p:spPr>
          <a:xfrm>
            <a:off x="377575" y="2104666"/>
            <a:ext cx="4659330" cy="430887"/>
          </a:xfrm>
          <a:prstGeom prst="rect">
            <a:avLst/>
          </a:prstGeom>
          <a:noFill/>
        </p:spPr>
        <p:txBody>
          <a:bodyPr wrap="square">
            <a:spAutoFit/>
          </a:bodyPr>
          <a:lstStyle/>
          <a:p>
            <a:pPr algn="l" fontAlgn="base"/>
            <a:r>
              <a:rPr lang="en-IN" sz="2200" b="1" i="0" dirty="0">
                <a:solidFill>
                  <a:srgbClr val="273239"/>
                </a:solidFill>
                <a:effectLst/>
                <a:latin typeface="Source Sans 3"/>
              </a:rPr>
              <a:t>CSS </a:t>
            </a:r>
            <a:r>
              <a:rPr lang="en-IN" sz="2200" b="1" dirty="0">
                <a:solidFill>
                  <a:srgbClr val="273239"/>
                </a:solidFill>
                <a:latin typeface="Source Sans 3"/>
              </a:rPr>
              <a:t>Animations</a:t>
            </a:r>
            <a:endParaRPr lang="en-IN" sz="2200" b="1" i="0" dirty="0">
              <a:solidFill>
                <a:srgbClr val="273239"/>
              </a:solidFill>
              <a:effectLst/>
              <a:latin typeface="Source Sans 3"/>
            </a:endParaRPr>
          </a:p>
        </p:txBody>
      </p:sp>
      <p:sp>
        <p:nvSpPr>
          <p:cNvPr id="3" name="Rectangle 1">
            <a:extLst>
              <a:ext uri="{FF2B5EF4-FFF2-40B4-BE49-F238E27FC236}">
                <a16:creationId xmlns:a16="http://schemas.microsoft.com/office/drawing/2014/main" id="{110BDDE1-8686-4AF0-FB53-4F6712EB57D6}"/>
              </a:ext>
            </a:extLst>
          </p:cNvPr>
          <p:cNvSpPr>
            <a:spLocks noChangeArrowheads="1"/>
          </p:cNvSpPr>
          <p:nvPr/>
        </p:nvSpPr>
        <p:spPr bwMode="auto">
          <a:xfrm>
            <a:off x="300545" y="2650969"/>
            <a:ext cx="8617423" cy="34624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73239"/>
                </a:solidFill>
                <a:effectLst/>
                <a:latin typeface="Times New Roman" panose="02020603050405020304" pitchFamily="18" charset="0"/>
                <a:cs typeface="Times New Roman" panose="02020603050405020304" pitchFamily="18" charset="0"/>
              </a:rPr>
              <a:t>The </a:t>
            </a:r>
            <a:r>
              <a:rPr kumimoji="0" lang="en-US" altLang="en-US" sz="1500" b="1" i="0" u="none" strike="noStrike" cap="none" normalizeH="0" baseline="0">
                <a:ln>
                  <a:noFill/>
                </a:ln>
                <a:solidFill>
                  <a:srgbClr val="273239"/>
                </a:solidFill>
                <a:effectLst/>
                <a:latin typeface="Times New Roman" panose="02020603050405020304" pitchFamily="18" charset="0"/>
                <a:cs typeface="Times New Roman" panose="02020603050405020304" pitchFamily="18" charset="0"/>
              </a:rPr>
              <a:t>animation-timing-function</a:t>
            </a:r>
            <a:r>
              <a:rPr kumimoji="0" lang="en-US" altLang="en-US" sz="1500" b="0" i="0" u="none" strike="noStrike" cap="none" normalizeH="0" baseline="0">
                <a:ln>
                  <a:noFill/>
                </a:ln>
                <a:solidFill>
                  <a:srgbClr val="273239"/>
                </a:solidFill>
                <a:effectLst/>
                <a:latin typeface="Times New Roman" panose="02020603050405020304" pitchFamily="18" charset="0"/>
                <a:cs typeface="Times New Roman" panose="02020603050405020304" pitchFamily="18" charset="0"/>
              </a:rPr>
              <a:t> property in CSS is used to specify how the animation makes transitions through keyframes. That is, it is used to specify the motion of animation during transitions.</a:t>
            </a:r>
            <a:endParaRPr kumimoji="0" lang="en-US" altLang="en-US" sz="15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273239"/>
                </a:solidFill>
                <a:effectLst/>
                <a:latin typeface="Times New Roman" panose="02020603050405020304" pitchFamily="18" charset="0"/>
                <a:cs typeface="Times New Roman" panose="02020603050405020304" pitchFamily="18" charset="0"/>
              </a:rPr>
              <a:t>Syntax:</a:t>
            </a:r>
            <a:r>
              <a:rPr kumimoji="0" lang="en-US" altLang="en-US" sz="1500" b="0" i="0" u="none" strike="noStrike" cap="none" normalizeH="0" baseline="0">
                <a:ln>
                  <a:noFill/>
                </a:ln>
                <a:solidFill>
                  <a:srgbClr val="273239"/>
                </a:solidFill>
                <a:effectLst/>
                <a:latin typeface="Times New Roman" panose="02020603050405020304" pitchFamily="18" charset="0"/>
                <a:cs typeface="Times New Roman" panose="02020603050405020304" pitchFamily="18" charset="0"/>
              </a:rPr>
              <a:t> </a:t>
            </a:r>
            <a:endParaRPr kumimoji="0" lang="en-US" altLang="en-US" sz="15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animation-timing-function: linear | ease | ease-in | ease-out | ease-in-out |step-start | step-end|</a:t>
            </a:r>
            <a:br>
              <a:rPr kumimoji="0" lang="en-US" altLang="en-US" sz="15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r>
              <a:rPr kumimoji="0" lang="en-US" altLang="en-US" sz="15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steps(int, start | end) | cubic-bezier(n, n, n, n) | initial | inherit;</a:t>
            </a:r>
            <a:br>
              <a:rPr kumimoji="0" lang="en-US" altLang="en-US" sz="15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5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273239"/>
                </a:solidFill>
                <a:effectLst/>
                <a:latin typeface="Times New Roman" panose="02020603050405020304" pitchFamily="18" charset="0"/>
                <a:cs typeface="Times New Roman" panose="02020603050405020304" pitchFamily="18" charset="0"/>
              </a:rPr>
              <a:t>Property Value:</a:t>
            </a:r>
            <a:r>
              <a:rPr kumimoji="0" lang="en-US" altLang="en-US" sz="1500" b="0" i="0" u="none" strike="noStrike" cap="none" normalizeH="0" baseline="0">
                <a:ln>
                  <a:noFill/>
                </a:ln>
                <a:solidFill>
                  <a:srgbClr val="273239"/>
                </a:solidFill>
                <a:effectLst/>
                <a:latin typeface="Times New Roman" panose="02020603050405020304" pitchFamily="18" charset="0"/>
                <a:cs typeface="Times New Roman" panose="02020603050405020304" pitchFamily="18" charset="0"/>
              </a:rPr>
              <a:t> </a:t>
            </a:r>
            <a:endParaRPr kumimoji="0" lang="en-US" altLang="en-US" sz="15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a:ln>
                  <a:noFill/>
                </a:ln>
                <a:solidFill>
                  <a:srgbClr val="273239"/>
                </a:solidFill>
                <a:effectLst/>
                <a:latin typeface="Times New Roman" panose="02020603050405020304" pitchFamily="18" charset="0"/>
                <a:cs typeface="Times New Roman" panose="02020603050405020304" pitchFamily="18" charset="0"/>
              </a:rPr>
              <a:t>ease:</a:t>
            </a:r>
            <a:r>
              <a:rPr kumimoji="0" lang="en-US" altLang="en-US" sz="1500" b="0" i="0" u="none" strike="noStrike" cap="none" normalizeH="0" baseline="0">
                <a:ln>
                  <a:noFill/>
                </a:ln>
                <a:solidFill>
                  <a:srgbClr val="273239"/>
                </a:solidFill>
                <a:effectLst/>
                <a:latin typeface="Times New Roman" panose="02020603050405020304" pitchFamily="18" charset="0"/>
                <a:cs typeface="Times New Roman" panose="02020603050405020304" pitchFamily="18" charset="0"/>
              </a:rPr>
              <a:t> With this property value, the animation starts slowly, then fast, and then finally ends slowly (this is default).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a:ln>
                  <a:noFill/>
                </a:ln>
                <a:solidFill>
                  <a:srgbClr val="273239"/>
                </a:solidFill>
                <a:effectLst/>
                <a:latin typeface="Times New Roman" panose="02020603050405020304" pitchFamily="18" charset="0"/>
                <a:cs typeface="Times New Roman" panose="02020603050405020304" pitchFamily="18" charset="0"/>
              </a:rPr>
              <a:t>linear:</a:t>
            </a:r>
            <a:r>
              <a:rPr kumimoji="0" lang="en-US" altLang="en-US" sz="1500" b="0" i="0" u="none" strike="noStrike" cap="none" normalizeH="0" baseline="0">
                <a:ln>
                  <a:noFill/>
                </a:ln>
                <a:solidFill>
                  <a:srgbClr val="273239"/>
                </a:solidFill>
                <a:effectLst/>
                <a:latin typeface="Times New Roman" panose="02020603050405020304" pitchFamily="18" charset="0"/>
                <a:cs typeface="Times New Roman" panose="02020603050405020304" pitchFamily="18" charset="0"/>
              </a:rPr>
              <a:t> If this value is specified for the property then the animation plays with the same speed from start to end.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a:ln>
                  <a:noFill/>
                </a:ln>
                <a:solidFill>
                  <a:srgbClr val="273239"/>
                </a:solidFill>
                <a:effectLst/>
                <a:latin typeface="Times New Roman" panose="02020603050405020304" pitchFamily="18" charset="0"/>
                <a:cs typeface="Times New Roman" panose="02020603050405020304" pitchFamily="18" charset="0"/>
              </a:rPr>
              <a:t>ease-in:</a:t>
            </a:r>
            <a:r>
              <a:rPr kumimoji="0" lang="en-US" altLang="en-US" sz="1500" b="0" i="0" u="none" strike="noStrike" cap="none" normalizeH="0" baseline="0">
                <a:ln>
                  <a:noFill/>
                </a:ln>
                <a:solidFill>
                  <a:srgbClr val="273239"/>
                </a:solidFill>
                <a:effectLst/>
                <a:latin typeface="Times New Roman" panose="02020603050405020304" pitchFamily="18" charset="0"/>
                <a:cs typeface="Times New Roman" panose="02020603050405020304" pitchFamily="18" charset="0"/>
              </a:rPr>
              <a:t> If this value is specified then the animation begins with a slow start.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a:ln>
                  <a:noFill/>
                </a:ln>
                <a:solidFill>
                  <a:srgbClr val="273239"/>
                </a:solidFill>
                <a:effectLst/>
                <a:latin typeface="Times New Roman" panose="02020603050405020304" pitchFamily="18" charset="0"/>
                <a:cs typeface="Times New Roman" panose="02020603050405020304" pitchFamily="18" charset="0"/>
              </a:rPr>
              <a:t>ease-out:</a:t>
            </a:r>
            <a:r>
              <a:rPr kumimoji="0" lang="en-US" altLang="en-US" sz="1500" b="0" i="0" u="none" strike="noStrike" cap="none" normalizeH="0" baseline="0">
                <a:ln>
                  <a:noFill/>
                </a:ln>
                <a:solidFill>
                  <a:srgbClr val="273239"/>
                </a:solidFill>
                <a:effectLst/>
                <a:latin typeface="Times New Roman" panose="02020603050405020304" pitchFamily="18" charset="0"/>
                <a:cs typeface="Times New Roman" panose="02020603050405020304" pitchFamily="18" charset="0"/>
              </a:rPr>
              <a:t> If this value is specified for the property then the animation plays normally but ends slow. This is similar to ease-in.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a:ln>
                  <a:noFill/>
                </a:ln>
                <a:solidFill>
                  <a:srgbClr val="273239"/>
                </a:solidFill>
                <a:effectLst/>
                <a:latin typeface="Times New Roman" panose="02020603050405020304" pitchFamily="18" charset="0"/>
                <a:cs typeface="Times New Roman" panose="02020603050405020304" pitchFamily="18" charset="0"/>
              </a:rPr>
              <a:t>ease-in-out:</a:t>
            </a:r>
            <a:r>
              <a:rPr kumimoji="0" lang="en-US" altLang="en-US" sz="1500" b="0" i="0" u="none" strike="noStrike" cap="none" normalizeH="0" baseline="0">
                <a:ln>
                  <a:noFill/>
                </a:ln>
                <a:solidFill>
                  <a:srgbClr val="273239"/>
                </a:solidFill>
                <a:effectLst/>
                <a:latin typeface="Times New Roman" panose="02020603050405020304" pitchFamily="18" charset="0"/>
                <a:cs typeface="Times New Roman" panose="02020603050405020304" pitchFamily="18" charset="0"/>
              </a:rPr>
              <a:t> With this property value, the animation both starts and ends slow.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24398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1047210"/>
          </a:xfrm>
          <a:prstGeom prst="rect">
            <a:avLst/>
          </a:prstGeom>
          <a:noFill/>
        </p:spPr>
        <p:txBody>
          <a:bodyPr wrap="square">
            <a:spAutoFit/>
          </a:bodyPr>
          <a:lstStyle/>
          <a:p>
            <a:pPr algn="just">
              <a:lnSpc>
                <a:spcPct val="150000"/>
              </a:lnSpc>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a:extLst>
              <a:ext uri="{FF2B5EF4-FFF2-40B4-BE49-F238E27FC236}">
                <a16:creationId xmlns:a16="http://schemas.microsoft.com/office/drawing/2014/main" id="{8B91D889-A076-94D8-7A82-C5CBFBCDB0D2}"/>
              </a:ext>
            </a:extLst>
          </p:cNvPr>
          <p:cNvSpPr txBox="1"/>
          <p:nvPr/>
        </p:nvSpPr>
        <p:spPr>
          <a:xfrm>
            <a:off x="377575" y="2104666"/>
            <a:ext cx="4659330" cy="430887"/>
          </a:xfrm>
          <a:prstGeom prst="rect">
            <a:avLst/>
          </a:prstGeom>
          <a:noFill/>
        </p:spPr>
        <p:txBody>
          <a:bodyPr wrap="square">
            <a:spAutoFit/>
          </a:bodyPr>
          <a:lstStyle/>
          <a:p>
            <a:pPr algn="l" fontAlgn="base"/>
            <a:r>
              <a:rPr lang="en-IN" sz="2200" b="1" i="0" dirty="0">
                <a:solidFill>
                  <a:srgbClr val="273239"/>
                </a:solidFill>
                <a:effectLst/>
                <a:latin typeface="Source Sans 3"/>
              </a:rPr>
              <a:t>CSS </a:t>
            </a:r>
            <a:r>
              <a:rPr lang="en-IN" sz="2200" b="1" dirty="0">
                <a:solidFill>
                  <a:srgbClr val="273239"/>
                </a:solidFill>
                <a:latin typeface="Source Sans 3"/>
              </a:rPr>
              <a:t>Animations</a:t>
            </a:r>
            <a:endParaRPr lang="en-IN" sz="2200" b="1" i="0" dirty="0">
              <a:solidFill>
                <a:srgbClr val="273239"/>
              </a:solidFill>
              <a:effectLst/>
              <a:latin typeface="Source Sans 3"/>
            </a:endParaRPr>
          </a:p>
        </p:txBody>
      </p:sp>
      <p:sp>
        <p:nvSpPr>
          <p:cNvPr id="4" name="Rectangle 1">
            <a:extLst>
              <a:ext uri="{FF2B5EF4-FFF2-40B4-BE49-F238E27FC236}">
                <a16:creationId xmlns:a16="http://schemas.microsoft.com/office/drawing/2014/main" id="{32D7BA13-4882-6DB9-06BF-35C3FABB3B96}"/>
              </a:ext>
            </a:extLst>
          </p:cNvPr>
          <p:cNvSpPr>
            <a:spLocks noChangeArrowheads="1"/>
          </p:cNvSpPr>
          <p:nvPr/>
        </p:nvSpPr>
        <p:spPr bwMode="auto">
          <a:xfrm>
            <a:off x="300546" y="3764812"/>
            <a:ext cx="7878726" cy="6001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a:ln>
                  <a:noFill/>
                </a:ln>
                <a:solidFill>
                  <a:srgbClr val="273239"/>
                </a:solidFill>
                <a:effectLst/>
                <a:latin typeface="Source Sans 3"/>
              </a:rPr>
              <a:t>CSS animation-delay Property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139A9CC-8A50-3D5E-F13E-7609DB6B345A}"/>
              </a:ext>
            </a:extLst>
          </p:cNvPr>
          <p:cNvSpPr>
            <a:spLocks noChangeArrowheads="1"/>
          </p:cNvSpPr>
          <p:nvPr/>
        </p:nvSpPr>
        <p:spPr bwMode="auto">
          <a:xfrm>
            <a:off x="300546" y="2628271"/>
            <a:ext cx="8627697" cy="36009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The </a:t>
            </a:r>
            <a:r>
              <a:rPr kumimoji="0" lang="en-US" altLang="en-US" sz="17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animation-delay </a:t>
            </a:r>
            <a:r>
              <a:rPr kumimoji="0" lang="en-US" altLang="en-US" sz="17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property in CSS is used to specify the delay for the start of an animation. The animation-delay value is defined in seconds (s) or milliseconds (</a:t>
            </a:r>
            <a:r>
              <a:rPr kumimoji="0" lang="en-US" altLang="en-US" sz="1700"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ms</a:t>
            </a:r>
            <a:r>
              <a:rPr kumimoji="0" lang="en-US" altLang="en-US" sz="17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Syntax:</a:t>
            </a:r>
            <a:endParaRPr kumimoji="0" lang="en-US" altLang="en-US" sz="17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animation-delay: </a:t>
            </a:r>
            <a:r>
              <a:rPr kumimoji="0" lang="en-US" altLang="en-US" sz="1700"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time|initial|inherit</a:t>
            </a:r>
            <a:r>
              <a:rPr kumimoji="0" lang="en-US" altLang="en-US" sz="17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a:t>
            </a:r>
            <a:br>
              <a:rPr kumimoji="0" lang="en-US" altLang="en-US" sz="17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br>
            <a:endParaRPr kumimoji="0" lang="en-US" altLang="en-US" sz="17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Property Values:</a:t>
            </a:r>
            <a:endParaRPr kumimoji="0" lang="en-US" altLang="en-US" sz="17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time:</a:t>
            </a:r>
            <a:r>
              <a:rPr kumimoji="0" lang="en-US" altLang="en-US" sz="17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This value is optional. It is used to define the number of seconds (s) or milliseconds (</a:t>
            </a:r>
            <a:r>
              <a:rPr kumimoji="0" lang="en-US" altLang="en-US" sz="1700"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ms</a:t>
            </a:r>
            <a:r>
              <a:rPr kumimoji="0" lang="en-US" altLang="en-US" sz="17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to wait before the animation will start, that is the amount of time for which the animation will be delayed. The default value is 0. Negative values are allowed. If a negative value is used, the animation will start as if it had already been playing for N seconds/milliseconds.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initial:</a:t>
            </a:r>
            <a:r>
              <a:rPr kumimoji="0" lang="en-US" altLang="en-US" sz="17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This value is used to set the property to its default value.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inherit:</a:t>
            </a:r>
            <a:r>
              <a:rPr kumimoji="0" lang="en-US" altLang="en-US" sz="17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This value is used to inherits the property from its parent element.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74827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1047210"/>
          </a:xfrm>
          <a:prstGeom prst="rect">
            <a:avLst/>
          </a:prstGeom>
          <a:noFill/>
        </p:spPr>
        <p:txBody>
          <a:bodyPr wrap="square">
            <a:spAutoFit/>
          </a:bodyPr>
          <a:lstStyle/>
          <a:p>
            <a:pPr algn="just">
              <a:lnSpc>
                <a:spcPct val="150000"/>
              </a:lnSpc>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a:extLst>
              <a:ext uri="{FF2B5EF4-FFF2-40B4-BE49-F238E27FC236}">
                <a16:creationId xmlns:a16="http://schemas.microsoft.com/office/drawing/2014/main" id="{8B91D889-A076-94D8-7A82-C5CBFBCDB0D2}"/>
              </a:ext>
            </a:extLst>
          </p:cNvPr>
          <p:cNvSpPr txBox="1"/>
          <p:nvPr/>
        </p:nvSpPr>
        <p:spPr>
          <a:xfrm>
            <a:off x="300546" y="1775164"/>
            <a:ext cx="4659330" cy="430887"/>
          </a:xfrm>
          <a:prstGeom prst="rect">
            <a:avLst/>
          </a:prstGeom>
          <a:noFill/>
        </p:spPr>
        <p:txBody>
          <a:bodyPr wrap="square">
            <a:spAutoFit/>
          </a:bodyPr>
          <a:lstStyle/>
          <a:p>
            <a:pPr algn="l" fontAlgn="base"/>
            <a:r>
              <a:rPr lang="en-IN" sz="2200" b="1" i="0" dirty="0">
                <a:solidFill>
                  <a:srgbClr val="273239"/>
                </a:solidFill>
                <a:effectLst/>
                <a:latin typeface="Source Sans 3"/>
              </a:rPr>
              <a:t>CSS </a:t>
            </a:r>
            <a:r>
              <a:rPr lang="en-IN" sz="2200" b="1" dirty="0">
                <a:solidFill>
                  <a:srgbClr val="273239"/>
                </a:solidFill>
                <a:latin typeface="Source Sans 3"/>
              </a:rPr>
              <a:t>Animations</a:t>
            </a:r>
            <a:endParaRPr lang="en-IN" sz="2200" b="1" i="0" dirty="0">
              <a:solidFill>
                <a:srgbClr val="273239"/>
              </a:solidFill>
              <a:effectLst/>
              <a:latin typeface="Source Sans 3"/>
            </a:endParaRPr>
          </a:p>
        </p:txBody>
      </p:sp>
      <p:sp>
        <p:nvSpPr>
          <p:cNvPr id="3" name="Rectangle 1">
            <a:extLst>
              <a:ext uri="{FF2B5EF4-FFF2-40B4-BE49-F238E27FC236}">
                <a16:creationId xmlns:a16="http://schemas.microsoft.com/office/drawing/2014/main" id="{BCAA2E6B-6F09-07D6-24B9-F7867A8D522B}"/>
              </a:ext>
            </a:extLst>
          </p:cNvPr>
          <p:cNvSpPr>
            <a:spLocks noChangeArrowheads="1"/>
          </p:cNvSpPr>
          <p:nvPr/>
        </p:nvSpPr>
        <p:spPr bwMode="auto">
          <a:xfrm>
            <a:off x="280398" y="4541563"/>
            <a:ext cx="868894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a:ln>
                  <a:noFill/>
                </a:ln>
                <a:solidFill>
                  <a:srgbClr val="273239"/>
                </a:solidFill>
                <a:effectLst/>
                <a:latin typeface="Times New Roman" panose="02020603050405020304" pitchFamily="18" charset="0"/>
                <a:cs typeface="Times New Roman" panose="02020603050405020304" pitchFamily="18" charset="0"/>
              </a:rPr>
              <a:t>CSS animation-iteration-count Property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4C534AE4-382B-2D64-E68C-BFFEDFCEDD73}"/>
              </a:ext>
            </a:extLst>
          </p:cNvPr>
          <p:cNvSpPr>
            <a:spLocks noChangeArrowheads="1"/>
          </p:cNvSpPr>
          <p:nvPr/>
        </p:nvSpPr>
        <p:spPr bwMode="auto">
          <a:xfrm>
            <a:off x="241383" y="2206051"/>
            <a:ext cx="8688941" cy="36625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The </a:t>
            </a:r>
            <a:r>
              <a:rPr kumimoji="0" lang="en-US" altLang="en-US" sz="17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animation-iteration-count property</a:t>
            </a:r>
            <a:r>
              <a:rPr kumimoji="0" lang="en-US" altLang="en-US" sz="17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in CSS is used to specify the number of times the animation will be repeated. It can specify as infinite to repeat the animation indefinitely.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Syntax:</a:t>
            </a:r>
            <a:endParaRPr kumimoji="0" lang="en-US" altLang="en-US" sz="17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animation-iteration-count: </a:t>
            </a:r>
            <a:r>
              <a:rPr kumimoji="0" lang="en-US" altLang="en-US" sz="1700"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number|infinite|initial|inherit</a:t>
            </a:r>
            <a:r>
              <a:rPr kumimoji="0" lang="en-US" altLang="en-US" sz="17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a:t>
            </a:r>
            <a:br>
              <a:rPr kumimoji="0" lang="en-US" altLang="en-US" sz="17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br>
            <a:br>
              <a:rPr kumimoji="0" lang="en-US" altLang="en-US" sz="17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br>
            <a:endParaRPr kumimoji="0" lang="en-US" altLang="en-US" sz="17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Property Value:</a:t>
            </a:r>
            <a:endParaRPr kumimoji="0" lang="en-US" altLang="en-US" sz="17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number:</a:t>
            </a:r>
            <a:r>
              <a:rPr kumimoji="0" lang="en-US" altLang="en-US" sz="17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This property value is used to define the number of times an animation should be played. The default value is 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infinite:</a:t>
            </a:r>
            <a:r>
              <a:rPr kumimoji="0" lang="en-US" altLang="en-US" sz="17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This property value specifies that the animation should be played infinite times (forever).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initial:</a:t>
            </a:r>
            <a:r>
              <a:rPr kumimoji="0" lang="en-US" altLang="en-US" sz="17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This property value is used to set this property to its default value.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inherit:</a:t>
            </a:r>
            <a:r>
              <a:rPr kumimoji="0" lang="en-US" altLang="en-US" sz="17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This value is used to inherit this property from its parent element.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9068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1047210"/>
          </a:xfrm>
          <a:prstGeom prst="rect">
            <a:avLst/>
          </a:prstGeom>
          <a:noFill/>
        </p:spPr>
        <p:txBody>
          <a:bodyPr wrap="square">
            <a:spAutoFit/>
          </a:bodyPr>
          <a:lstStyle/>
          <a:p>
            <a:pPr algn="just">
              <a:lnSpc>
                <a:spcPct val="150000"/>
              </a:lnSpc>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37FDE66F-FE44-205A-7B58-B2CD326C9ECD}"/>
              </a:ext>
            </a:extLst>
          </p:cNvPr>
          <p:cNvSpPr txBox="1"/>
          <p:nvPr/>
        </p:nvSpPr>
        <p:spPr>
          <a:xfrm>
            <a:off x="377575" y="2097688"/>
            <a:ext cx="4659330" cy="769441"/>
          </a:xfrm>
          <a:prstGeom prst="rect">
            <a:avLst/>
          </a:prstGeom>
          <a:noFill/>
        </p:spPr>
        <p:txBody>
          <a:bodyPr wrap="square">
            <a:spAutoFit/>
          </a:bodyPr>
          <a:lstStyle/>
          <a:p>
            <a:pPr algn="l"/>
            <a:r>
              <a:rPr lang="en-IN" sz="2200" b="1" i="0" dirty="0">
                <a:solidFill>
                  <a:srgbClr val="1B1B1B"/>
                </a:solidFill>
                <a:effectLst/>
                <a:latin typeface="Times New Roman" panose="02020603050405020304" pitchFamily="18" charset="0"/>
                <a:cs typeface="Times New Roman" panose="02020603050405020304" pitchFamily="18" charset="0"/>
              </a:rPr>
              <a:t>CSS Types</a:t>
            </a:r>
          </a:p>
          <a:p>
            <a:pPr algn="l"/>
            <a:endParaRPr lang="en-IN" sz="2200" b="1" i="0" dirty="0">
              <a:solidFill>
                <a:srgbClr val="1B1B1B"/>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B1A9AE7-AAFB-BAAC-1D4A-A30A5FC63EE8}"/>
              </a:ext>
            </a:extLst>
          </p:cNvPr>
          <p:cNvSpPr txBox="1"/>
          <p:nvPr/>
        </p:nvSpPr>
        <p:spPr>
          <a:xfrm>
            <a:off x="377575" y="2735078"/>
            <a:ext cx="8047234" cy="2462213"/>
          </a:xfrm>
          <a:prstGeom prst="rect">
            <a:avLst/>
          </a:prstGeom>
          <a:noFill/>
        </p:spPr>
        <p:txBody>
          <a:bodyPr wrap="square">
            <a:spAutoFit/>
          </a:bodyPr>
          <a:lstStyle/>
          <a:p>
            <a:pPr algn="just"/>
            <a:r>
              <a:rPr lang="en-US" sz="2200" b="1" i="0" dirty="0">
                <a:solidFill>
                  <a:srgbClr val="2F1C6A"/>
                </a:solidFill>
                <a:effectLst/>
                <a:latin typeface="Times New Roman" panose="02020603050405020304" pitchFamily="18" charset="0"/>
                <a:cs typeface="Times New Roman" panose="02020603050405020304" pitchFamily="18" charset="0"/>
              </a:rPr>
              <a:t>Internal CSS</a:t>
            </a:r>
          </a:p>
          <a:p>
            <a:pPr algn="just"/>
            <a:r>
              <a:rPr lang="en-US" sz="2200" b="0" i="0" dirty="0">
                <a:solidFill>
                  <a:srgbClr val="36344D"/>
                </a:solidFill>
                <a:effectLst/>
                <a:latin typeface="Times New Roman" panose="02020603050405020304" pitchFamily="18" charset="0"/>
                <a:cs typeface="Times New Roman" panose="02020603050405020304" pitchFamily="18" charset="0"/>
              </a:rPr>
              <a:t>Internal or embedded CSS requires you to add a </a:t>
            </a:r>
            <a:r>
              <a:rPr lang="en-US" sz="2200" b="1" i="0" dirty="0">
                <a:solidFill>
                  <a:srgbClr val="36344D"/>
                </a:solidFill>
                <a:effectLst/>
                <a:latin typeface="Times New Roman" panose="02020603050405020304" pitchFamily="18" charset="0"/>
                <a:cs typeface="Times New Roman" panose="02020603050405020304" pitchFamily="18" charset="0"/>
              </a:rPr>
              <a:t>&lt;style&gt;</a:t>
            </a:r>
            <a:r>
              <a:rPr lang="en-US" sz="2200" b="0" i="0" dirty="0">
                <a:solidFill>
                  <a:srgbClr val="36344D"/>
                </a:solidFill>
                <a:effectLst/>
                <a:latin typeface="Times New Roman" panose="02020603050405020304" pitchFamily="18" charset="0"/>
                <a:cs typeface="Times New Roman" panose="02020603050405020304" pitchFamily="18" charset="0"/>
              </a:rPr>
              <a:t> tag in the </a:t>
            </a:r>
            <a:r>
              <a:rPr lang="en-US" sz="2200" b="1" i="0" dirty="0">
                <a:solidFill>
                  <a:srgbClr val="36344D"/>
                </a:solidFill>
                <a:effectLst/>
                <a:latin typeface="Times New Roman" panose="02020603050405020304" pitchFamily="18" charset="0"/>
                <a:cs typeface="Times New Roman" panose="02020603050405020304" pitchFamily="18" charset="0"/>
              </a:rPr>
              <a:t>&lt;head&gt;</a:t>
            </a:r>
            <a:r>
              <a:rPr lang="en-US" sz="2200" b="0" i="0" dirty="0">
                <a:solidFill>
                  <a:srgbClr val="36344D"/>
                </a:solidFill>
                <a:effectLst/>
                <a:latin typeface="Times New Roman" panose="02020603050405020304" pitchFamily="18" charset="0"/>
                <a:cs typeface="Times New Roman" panose="02020603050405020304" pitchFamily="18" charset="0"/>
              </a:rPr>
              <a:t> section of your HTML document.</a:t>
            </a:r>
          </a:p>
          <a:p>
            <a:pPr algn="just"/>
            <a:endParaRPr lang="en-US" sz="2200" b="0" i="0" dirty="0">
              <a:solidFill>
                <a:srgbClr val="36344D"/>
              </a:solidFill>
              <a:effectLst/>
              <a:latin typeface="Times New Roman" panose="02020603050405020304" pitchFamily="18" charset="0"/>
              <a:cs typeface="Times New Roman" panose="02020603050405020304" pitchFamily="18" charset="0"/>
            </a:endParaRPr>
          </a:p>
          <a:p>
            <a:pPr algn="just"/>
            <a:r>
              <a:rPr lang="en-US" sz="2200" b="0" i="0" dirty="0">
                <a:solidFill>
                  <a:srgbClr val="36344D"/>
                </a:solidFill>
                <a:effectLst/>
                <a:latin typeface="Times New Roman" panose="02020603050405020304" pitchFamily="18" charset="0"/>
                <a:cs typeface="Times New Roman" panose="02020603050405020304" pitchFamily="18" charset="0"/>
              </a:rPr>
              <a:t>This CSS style is an effective method of styling a single page. However, using this style for multiple pages is time-consuming as you need to put CSS rules on every page of your website.</a:t>
            </a:r>
          </a:p>
        </p:txBody>
      </p:sp>
    </p:spTree>
    <p:extLst>
      <p:ext uri="{BB962C8B-B14F-4D97-AF65-F5344CB8AC3E}">
        <p14:creationId xmlns:p14="http://schemas.microsoft.com/office/powerpoint/2010/main" val="10361542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1047210"/>
          </a:xfrm>
          <a:prstGeom prst="rect">
            <a:avLst/>
          </a:prstGeom>
          <a:noFill/>
        </p:spPr>
        <p:txBody>
          <a:bodyPr wrap="square">
            <a:spAutoFit/>
          </a:bodyPr>
          <a:lstStyle/>
          <a:p>
            <a:pPr algn="just">
              <a:lnSpc>
                <a:spcPct val="150000"/>
              </a:lnSpc>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a:extLst>
              <a:ext uri="{FF2B5EF4-FFF2-40B4-BE49-F238E27FC236}">
                <a16:creationId xmlns:a16="http://schemas.microsoft.com/office/drawing/2014/main" id="{8B91D889-A076-94D8-7A82-C5CBFBCDB0D2}"/>
              </a:ext>
            </a:extLst>
          </p:cNvPr>
          <p:cNvSpPr txBox="1"/>
          <p:nvPr/>
        </p:nvSpPr>
        <p:spPr>
          <a:xfrm>
            <a:off x="300546" y="1775164"/>
            <a:ext cx="4659330" cy="430887"/>
          </a:xfrm>
          <a:prstGeom prst="rect">
            <a:avLst/>
          </a:prstGeom>
          <a:noFill/>
        </p:spPr>
        <p:txBody>
          <a:bodyPr wrap="square">
            <a:spAutoFit/>
          </a:bodyPr>
          <a:lstStyle/>
          <a:p>
            <a:pPr algn="l" fontAlgn="base"/>
            <a:r>
              <a:rPr lang="en-IN" sz="2200" b="1" i="0" dirty="0">
                <a:solidFill>
                  <a:srgbClr val="273239"/>
                </a:solidFill>
                <a:effectLst/>
                <a:latin typeface="Source Sans 3"/>
              </a:rPr>
              <a:t>CSS </a:t>
            </a:r>
            <a:r>
              <a:rPr lang="en-IN" sz="2200" b="1" dirty="0">
                <a:solidFill>
                  <a:srgbClr val="273239"/>
                </a:solidFill>
                <a:latin typeface="Source Sans 3"/>
              </a:rPr>
              <a:t>Animations</a:t>
            </a:r>
            <a:endParaRPr lang="en-IN" sz="2200" b="1" i="0" dirty="0">
              <a:solidFill>
                <a:srgbClr val="273239"/>
              </a:solidFill>
              <a:effectLst/>
              <a:latin typeface="Source Sans 3"/>
            </a:endParaRPr>
          </a:p>
        </p:txBody>
      </p:sp>
      <p:sp>
        <p:nvSpPr>
          <p:cNvPr id="4" name="Rectangle 1">
            <a:extLst>
              <a:ext uri="{FF2B5EF4-FFF2-40B4-BE49-F238E27FC236}">
                <a16:creationId xmlns:a16="http://schemas.microsoft.com/office/drawing/2014/main" id="{7391FC39-9D5E-9F50-1D05-BEBF2D9E4DEF}"/>
              </a:ext>
            </a:extLst>
          </p:cNvPr>
          <p:cNvSpPr>
            <a:spLocks noChangeArrowheads="1"/>
          </p:cNvSpPr>
          <p:nvPr/>
        </p:nvSpPr>
        <p:spPr bwMode="auto">
          <a:xfrm>
            <a:off x="300546" y="4104502"/>
            <a:ext cx="8401665"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273239"/>
                </a:solidFill>
                <a:effectLst/>
                <a:latin typeface="Times New Roman" panose="02020603050405020304" pitchFamily="18" charset="0"/>
                <a:cs typeface="Times New Roman" panose="02020603050405020304" pitchFamily="18" charset="0"/>
              </a:rPr>
              <a:t>CSS animation-direction Property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4281B9E9-3F08-74A3-5086-A603050502B3}"/>
              </a:ext>
            </a:extLst>
          </p:cNvPr>
          <p:cNvSpPr>
            <a:spLocks noChangeArrowheads="1"/>
          </p:cNvSpPr>
          <p:nvPr/>
        </p:nvSpPr>
        <p:spPr bwMode="auto">
          <a:xfrm>
            <a:off x="300545" y="2151893"/>
            <a:ext cx="8401665" cy="41857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The </a:t>
            </a:r>
            <a:r>
              <a:rPr kumimoji="0" lang="en-US" altLang="en-US" sz="17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animation-direction property</a:t>
            </a:r>
            <a:r>
              <a:rPr kumimoji="0" lang="en-US" altLang="en-US" sz="17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in CSS is used to define the direction of the animation. The direction of animation should be forwards, backward, or in alternate cycles.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Syntax:</a:t>
            </a:r>
            <a:endParaRPr kumimoji="0" lang="en-US" altLang="en-US" sz="17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animation-direction: </a:t>
            </a:r>
            <a:r>
              <a:rPr kumimoji="0" lang="en-US" altLang="en-US" sz="1700"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normal|reverse|alternate|alternate-reverse</a:t>
            </a:r>
            <a:r>
              <a:rPr kumimoji="0" lang="en-US" altLang="en-US" sz="17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a:t>
            </a:r>
            <a:br>
              <a:rPr kumimoji="0" lang="en-US" altLang="en-US" sz="17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br>
            <a:r>
              <a:rPr kumimoji="0" lang="en-US" altLang="en-US" sz="1700"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initial|inherit</a:t>
            </a:r>
            <a:r>
              <a:rPr kumimoji="0" lang="en-US" altLang="en-US" sz="17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a:t>
            </a:r>
            <a:br>
              <a:rPr kumimoji="0" lang="en-US" altLang="en-US" sz="17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br>
            <a:br>
              <a:rPr kumimoji="0" lang="en-US" altLang="en-US" sz="17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br>
            <a:endParaRPr kumimoji="0" lang="en-US" altLang="en-US" sz="17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Property Value:</a:t>
            </a:r>
            <a:r>
              <a:rPr kumimoji="0" lang="en-US" altLang="en-US" sz="17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The animation-direction property are listed below: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normal:</a:t>
            </a:r>
            <a:r>
              <a:rPr kumimoji="0" lang="en-US" altLang="en-US" sz="17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This animation property plays the animation forward. It is the default value.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reverse:</a:t>
            </a:r>
            <a:r>
              <a:rPr kumimoji="0" lang="en-US" altLang="en-US" sz="17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This animation property plays the animation in the reverse direction.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alternate</a:t>
            </a:r>
            <a:r>
              <a:rPr kumimoji="0" lang="en-US" altLang="en-US" sz="17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This animation property plays the animation forwards first, and then backward.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alternate-reverse: </a:t>
            </a:r>
            <a:r>
              <a:rPr kumimoji="0" lang="en-US" altLang="en-US" sz="17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This animation property play animation backwards first, and then forwards.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initial:</a:t>
            </a:r>
            <a:r>
              <a:rPr kumimoji="0" lang="en-US" altLang="en-US" sz="17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This property is used to set the animation property to its default value.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inherit: </a:t>
            </a:r>
            <a:r>
              <a:rPr kumimoji="0" lang="en-US" altLang="en-US" sz="17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This property is used to inherit the animation property from its parent element.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24568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a:extLst>
              <a:ext uri="{FF2B5EF4-FFF2-40B4-BE49-F238E27FC236}">
                <a16:creationId xmlns:a16="http://schemas.microsoft.com/office/drawing/2014/main" id="{8B91D889-A076-94D8-7A82-C5CBFBCDB0D2}"/>
              </a:ext>
            </a:extLst>
          </p:cNvPr>
          <p:cNvSpPr txBox="1"/>
          <p:nvPr/>
        </p:nvSpPr>
        <p:spPr>
          <a:xfrm>
            <a:off x="332914" y="1499332"/>
            <a:ext cx="4659330" cy="430887"/>
          </a:xfrm>
          <a:prstGeom prst="rect">
            <a:avLst/>
          </a:prstGeom>
          <a:noFill/>
        </p:spPr>
        <p:txBody>
          <a:bodyPr wrap="square">
            <a:spAutoFit/>
          </a:bodyPr>
          <a:lstStyle/>
          <a:p>
            <a:pPr algn="l" fontAlgn="base"/>
            <a:r>
              <a:rPr lang="en-IN" sz="2200" b="1" i="0" dirty="0">
                <a:solidFill>
                  <a:srgbClr val="273239"/>
                </a:solidFill>
                <a:effectLst/>
                <a:latin typeface="Source Sans 3"/>
              </a:rPr>
              <a:t>CSS </a:t>
            </a:r>
            <a:r>
              <a:rPr lang="en-IN" sz="2200" b="1" dirty="0">
                <a:solidFill>
                  <a:srgbClr val="273239"/>
                </a:solidFill>
                <a:latin typeface="Source Sans 3"/>
              </a:rPr>
              <a:t>Animations</a:t>
            </a:r>
            <a:endParaRPr lang="en-IN" sz="2200" b="1" i="0" dirty="0">
              <a:solidFill>
                <a:srgbClr val="273239"/>
              </a:solidFill>
              <a:effectLst/>
              <a:latin typeface="Source Sans 3"/>
            </a:endParaRPr>
          </a:p>
        </p:txBody>
      </p:sp>
      <p:sp>
        <p:nvSpPr>
          <p:cNvPr id="3" name="Rectangle 1">
            <a:extLst>
              <a:ext uri="{FF2B5EF4-FFF2-40B4-BE49-F238E27FC236}">
                <a16:creationId xmlns:a16="http://schemas.microsoft.com/office/drawing/2014/main" id="{B7B2B19A-AE14-8F38-DF2B-3ACA55D5CD46}"/>
              </a:ext>
            </a:extLst>
          </p:cNvPr>
          <p:cNvSpPr>
            <a:spLocks noChangeArrowheads="1"/>
          </p:cNvSpPr>
          <p:nvPr/>
        </p:nvSpPr>
        <p:spPr bwMode="auto">
          <a:xfrm>
            <a:off x="332914" y="4649717"/>
            <a:ext cx="8478171"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273239"/>
                </a:solidFill>
                <a:effectLst/>
                <a:latin typeface="Times New Roman" panose="02020603050405020304" pitchFamily="18" charset="0"/>
                <a:cs typeface="Times New Roman" panose="02020603050405020304" pitchFamily="18" charset="0"/>
              </a:rPr>
              <a:t>CSS animation-fill-mode Property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DB7B3DAF-97FA-1987-8D98-5BD63311A746}"/>
              </a:ext>
            </a:extLst>
          </p:cNvPr>
          <p:cNvSpPr>
            <a:spLocks noChangeArrowheads="1"/>
          </p:cNvSpPr>
          <p:nvPr/>
        </p:nvSpPr>
        <p:spPr bwMode="auto">
          <a:xfrm>
            <a:off x="346768" y="1811281"/>
            <a:ext cx="8478171" cy="46166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The animation-fill-mode property is used to specify the values that are applied by the animation before and after it is executed. Before playing the first keyframe or after playing the last keyframe CSS animations do not affect the element. The animation-fill-mode property can override this behavior.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Syntax:</a:t>
            </a:r>
            <a:endParaRPr kumimoji="0" lang="en-US" altLang="en-US" sz="15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animation-fill-mode: none | forwards | backwards | both | initial | </a:t>
            </a:r>
            <a:br>
              <a:rPr kumimoji="0" lang="en-US" altLang="en-US" sz="15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br>
            <a:r>
              <a:rPr kumimoji="0" lang="en-US" altLang="en-US" sz="15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inherit;</a:t>
            </a:r>
            <a:br>
              <a:rPr kumimoji="0" lang="en-US" altLang="en-US" sz="15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br>
            <a:br>
              <a:rPr kumimoji="0" lang="en-US" altLang="en-US" sz="15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br>
            <a:endParaRPr kumimoji="0" lang="en-US" altLang="en-US" sz="15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Property Value:</a:t>
            </a:r>
            <a:r>
              <a:rPr kumimoji="0" lang="en-US" altLang="en-US" sz="15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The animation-fill-mode property contains many values which are listed below: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none:</a:t>
            </a:r>
            <a:r>
              <a:rPr kumimoji="0" lang="en-US" altLang="en-US" sz="15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It is the default value. The animation properties will not apply to any element before or after it is executed.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forwards:</a:t>
            </a:r>
            <a:r>
              <a:rPr kumimoji="0" lang="en-US" altLang="en-US" sz="15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The element will retain the same animation properties of the last keyframe after the animation completes.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backwards:</a:t>
            </a:r>
            <a:r>
              <a:rPr kumimoji="0" lang="en-US" altLang="en-US" sz="15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This property value is used to set the element to the first keyframe value before starting the animation.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both:</a:t>
            </a:r>
            <a:r>
              <a:rPr kumimoji="0" lang="en-US" altLang="en-US" sz="15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This property is used to follow the rules for both forwards and backward.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initial:</a:t>
            </a:r>
            <a:r>
              <a:rPr kumimoji="0" lang="en-US" altLang="en-US" sz="15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This property is used to set the property to its default value.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inherit:</a:t>
            </a:r>
            <a:r>
              <a:rPr kumimoji="0" lang="en-US" altLang="en-US" sz="15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This property is used to inherit this property from its parent element.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88609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a:extLst>
              <a:ext uri="{FF2B5EF4-FFF2-40B4-BE49-F238E27FC236}">
                <a16:creationId xmlns:a16="http://schemas.microsoft.com/office/drawing/2014/main" id="{8B91D889-A076-94D8-7A82-C5CBFBCDB0D2}"/>
              </a:ext>
            </a:extLst>
          </p:cNvPr>
          <p:cNvSpPr txBox="1"/>
          <p:nvPr/>
        </p:nvSpPr>
        <p:spPr>
          <a:xfrm>
            <a:off x="300546" y="1775164"/>
            <a:ext cx="4659330" cy="430887"/>
          </a:xfrm>
          <a:prstGeom prst="rect">
            <a:avLst/>
          </a:prstGeom>
          <a:noFill/>
        </p:spPr>
        <p:txBody>
          <a:bodyPr wrap="square">
            <a:spAutoFit/>
          </a:bodyPr>
          <a:lstStyle/>
          <a:p>
            <a:pPr algn="l" fontAlgn="base"/>
            <a:r>
              <a:rPr lang="en-IN" sz="2200" b="1" i="0" dirty="0">
                <a:solidFill>
                  <a:srgbClr val="273239"/>
                </a:solidFill>
                <a:effectLst/>
                <a:latin typeface="Source Sans 3"/>
              </a:rPr>
              <a:t>CSS </a:t>
            </a:r>
            <a:r>
              <a:rPr lang="en-IN" sz="2200" b="1" dirty="0">
                <a:solidFill>
                  <a:srgbClr val="273239"/>
                </a:solidFill>
                <a:latin typeface="Source Sans 3"/>
              </a:rPr>
              <a:t>Animations</a:t>
            </a:r>
            <a:endParaRPr lang="en-IN" sz="2200" b="1" i="0" dirty="0">
              <a:solidFill>
                <a:srgbClr val="273239"/>
              </a:solidFill>
              <a:effectLst/>
              <a:latin typeface="Source Sans 3"/>
            </a:endParaRPr>
          </a:p>
        </p:txBody>
      </p:sp>
      <p:sp>
        <p:nvSpPr>
          <p:cNvPr id="4" name="Rectangle 1">
            <a:extLst>
              <a:ext uri="{FF2B5EF4-FFF2-40B4-BE49-F238E27FC236}">
                <a16:creationId xmlns:a16="http://schemas.microsoft.com/office/drawing/2014/main" id="{62C8FC25-AE2D-BE05-09FB-34503BC425A2}"/>
              </a:ext>
            </a:extLst>
          </p:cNvPr>
          <p:cNvSpPr>
            <a:spLocks noChangeArrowheads="1"/>
          </p:cNvSpPr>
          <p:nvPr/>
        </p:nvSpPr>
        <p:spPr bwMode="auto">
          <a:xfrm>
            <a:off x="276486" y="3992343"/>
            <a:ext cx="8148323"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a:ln>
                  <a:noFill/>
                </a:ln>
                <a:solidFill>
                  <a:srgbClr val="273239"/>
                </a:solidFill>
                <a:effectLst/>
                <a:latin typeface="Times New Roman" panose="02020603050405020304" pitchFamily="18" charset="0"/>
                <a:cs typeface="Times New Roman" panose="02020603050405020304" pitchFamily="18" charset="0"/>
              </a:rPr>
              <a:t>CSS animation-play-state Property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6FA39989-BD51-E4E8-A9E8-8D4C7E8347C4}"/>
              </a:ext>
            </a:extLst>
          </p:cNvPr>
          <p:cNvSpPr>
            <a:spLocks noChangeArrowheads="1"/>
          </p:cNvSpPr>
          <p:nvPr/>
        </p:nvSpPr>
        <p:spPr bwMode="auto">
          <a:xfrm>
            <a:off x="276486" y="2194083"/>
            <a:ext cx="8148323" cy="36625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a:ln>
                  <a:noFill/>
                </a:ln>
                <a:solidFill>
                  <a:srgbClr val="273239"/>
                </a:solidFill>
                <a:effectLst/>
                <a:latin typeface="Times New Roman" panose="02020603050405020304" pitchFamily="18" charset="0"/>
                <a:cs typeface="Times New Roman" panose="02020603050405020304" pitchFamily="18" charset="0"/>
              </a:rPr>
              <a:t>The </a:t>
            </a:r>
            <a:r>
              <a:rPr kumimoji="0" lang="en-US" altLang="en-US" sz="1700" b="1" i="0" u="none" strike="noStrike" cap="none" normalizeH="0" baseline="0">
                <a:ln>
                  <a:noFill/>
                </a:ln>
                <a:solidFill>
                  <a:srgbClr val="273239"/>
                </a:solidFill>
                <a:effectLst/>
                <a:latin typeface="Times New Roman" panose="02020603050405020304" pitchFamily="18" charset="0"/>
                <a:cs typeface="Times New Roman" panose="02020603050405020304" pitchFamily="18" charset="0"/>
              </a:rPr>
              <a:t>animation-play-state property</a:t>
            </a:r>
            <a:r>
              <a:rPr kumimoji="0" lang="en-US" altLang="en-US" sz="1700" b="0" i="0" u="none" strike="noStrike" cap="none" normalizeH="0" baseline="0">
                <a:ln>
                  <a:noFill/>
                </a:ln>
                <a:solidFill>
                  <a:srgbClr val="273239"/>
                </a:solidFill>
                <a:effectLst/>
                <a:latin typeface="Times New Roman" panose="02020603050405020304" pitchFamily="18" charset="0"/>
                <a:cs typeface="Times New Roman" panose="02020603050405020304" pitchFamily="18" charset="0"/>
              </a:rPr>
              <a:t> is used to specify whether the animation is running or paused.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a:ln>
                  <a:noFill/>
                </a:ln>
                <a:solidFill>
                  <a:srgbClr val="273239"/>
                </a:solidFill>
                <a:effectLst/>
                <a:latin typeface="Times New Roman" panose="02020603050405020304" pitchFamily="18" charset="0"/>
                <a:cs typeface="Times New Roman" panose="02020603050405020304" pitchFamily="18" charset="0"/>
              </a:rPr>
              <a:t>Syntax:</a:t>
            </a:r>
            <a:endParaRPr kumimoji="0" lang="en-US" altLang="en-US" sz="1700" b="0" i="0" u="none" strike="noStrike" cap="none" normalizeH="0" baseline="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73239"/>
                </a:solidFill>
                <a:effectLst/>
                <a:latin typeface="Times New Roman" panose="02020603050405020304" pitchFamily="18" charset="0"/>
                <a:cs typeface="Times New Roman" panose="02020603050405020304" pitchFamily="18" charset="0"/>
              </a:rPr>
              <a:t>animation-play-state: paused|running|initial|inherit;</a:t>
            </a:r>
            <a:br>
              <a:rPr kumimoji="0" lang="en-US" altLang="en-US" sz="1700" b="0" i="0" u="none" strike="noStrike" cap="none" normalizeH="0" baseline="0">
                <a:ln>
                  <a:noFill/>
                </a:ln>
                <a:solidFill>
                  <a:srgbClr val="273239"/>
                </a:solidFill>
                <a:effectLst/>
                <a:latin typeface="Times New Roman" panose="02020603050405020304" pitchFamily="18" charset="0"/>
                <a:cs typeface="Times New Roman" panose="02020603050405020304" pitchFamily="18" charset="0"/>
              </a:rPr>
            </a:br>
            <a:br>
              <a:rPr kumimoji="0" lang="en-US" altLang="en-US" sz="1700" b="0" i="0" u="none" strike="noStrike" cap="none" normalizeH="0" baseline="0">
                <a:ln>
                  <a:noFill/>
                </a:ln>
                <a:solidFill>
                  <a:srgbClr val="273239"/>
                </a:solidFill>
                <a:effectLst/>
                <a:latin typeface="Times New Roman" panose="02020603050405020304" pitchFamily="18" charset="0"/>
                <a:cs typeface="Times New Roman" panose="02020603050405020304" pitchFamily="18" charset="0"/>
              </a:rPr>
            </a:br>
            <a:endParaRPr kumimoji="0" lang="en-US" altLang="en-US" sz="1700" b="0" i="0" u="none" strike="noStrike" cap="none" normalizeH="0" baseline="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a:ln>
                  <a:noFill/>
                </a:ln>
                <a:solidFill>
                  <a:srgbClr val="273239"/>
                </a:solidFill>
                <a:effectLst/>
                <a:latin typeface="Times New Roman" panose="02020603050405020304" pitchFamily="18" charset="0"/>
                <a:cs typeface="Times New Roman" panose="02020603050405020304" pitchFamily="18" charset="0"/>
              </a:rPr>
              <a:t>Property Value:</a:t>
            </a:r>
            <a:r>
              <a:rPr kumimoji="0" lang="en-US" altLang="en-US" sz="1700" b="0" i="0" u="none" strike="noStrike" cap="none" normalizeH="0" baseline="0">
                <a:ln>
                  <a:noFill/>
                </a:ln>
                <a:solidFill>
                  <a:srgbClr val="273239"/>
                </a:solidFill>
                <a:effectLst/>
                <a:latin typeface="Times New Roman" panose="02020603050405020304" pitchFamily="18" charset="0"/>
                <a:cs typeface="Times New Roman" panose="02020603050405020304" pitchFamily="18" charset="0"/>
              </a:rPr>
              <a:t> The animation-play-state property are listed below: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a:ln>
                  <a:noFill/>
                </a:ln>
                <a:solidFill>
                  <a:srgbClr val="273239"/>
                </a:solidFill>
                <a:effectLst/>
                <a:latin typeface="Times New Roman" panose="02020603050405020304" pitchFamily="18" charset="0"/>
                <a:cs typeface="Times New Roman" panose="02020603050405020304" pitchFamily="18" charset="0"/>
              </a:rPr>
              <a:t>paused:</a:t>
            </a:r>
            <a:r>
              <a:rPr kumimoji="0" lang="en-US" altLang="en-US" sz="1700" b="0" i="0" u="none" strike="noStrike" cap="none" normalizeH="0" baseline="0">
                <a:ln>
                  <a:noFill/>
                </a:ln>
                <a:solidFill>
                  <a:srgbClr val="273239"/>
                </a:solidFill>
                <a:effectLst/>
                <a:latin typeface="Times New Roman" panose="02020603050405020304" pitchFamily="18" charset="0"/>
                <a:cs typeface="Times New Roman" panose="02020603050405020304" pitchFamily="18" charset="0"/>
              </a:rPr>
              <a:t> This property is used to specify that the animation is paused.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a:ln>
                  <a:noFill/>
                </a:ln>
                <a:solidFill>
                  <a:srgbClr val="273239"/>
                </a:solidFill>
                <a:effectLst/>
                <a:latin typeface="Times New Roman" panose="02020603050405020304" pitchFamily="18" charset="0"/>
                <a:cs typeface="Times New Roman" panose="02020603050405020304" pitchFamily="18" charset="0"/>
              </a:rPr>
              <a:t>running:</a:t>
            </a:r>
            <a:r>
              <a:rPr kumimoji="0" lang="en-US" altLang="en-US" sz="1700" b="0" i="0" u="none" strike="noStrike" cap="none" normalizeH="0" baseline="0">
                <a:ln>
                  <a:noFill/>
                </a:ln>
                <a:solidFill>
                  <a:srgbClr val="273239"/>
                </a:solidFill>
                <a:effectLst/>
                <a:latin typeface="Times New Roman" panose="02020603050405020304" pitchFamily="18" charset="0"/>
                <a:cs typeface="Times New Roman" panose="02020603050405020304" pitchFamily="18" charset="0"/>
              </a:rPr>
              <a:t> It is the default value. This property is used to specify that the animation is running.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a:ln>
                  <a:noFill/>
                </a:ln>
                <a:solidFill>
                  <a:srgbClr val="273239"/>
                </a:solidFill>
                <a:effectLst/>
                <a:latin typeface="Times New Roman" panose="02020603050405020304" pitchFamily="18" charset="0"/>
                <a:cs typeface="Times New Roman" panose="02020603050405020304" pitchFamily="18" charset="0"/>
              </a:rPr>
              <a:t>initial:</a:t>
            </a:r>
            <a:r>
              <a:rPr kumimoji="0" lang="en-US" altLang="en-US" sz="1700" b="0" i="0" u="none" strike="noStrike" cap="none" normalizeH="0" baseline="0">
                <a:ln>
                  <a:noFill/>
                </a:ln>
                <a:solidFill>
                  <a:srgbClr val="273239"/>
                </a:solidFill>
                <a:effectLst/>
                <a:latin typeface="Times New Roman" panose="02020603050405020304" pitchFamily="18" charset="0"/>
                <a:cs typeface="Times New Roman" panose="02020603050405020304" pitchFamily="18" charset="0"/>
              </a:rPr>
              <a:t> This property is used to set its default value.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a:ln>
                  <a:noFill/>
                </a:ln>
                <a:solidFill>
                  <a:srgbClr val="273239"/>
                </a:solidFill>
                <a:effectLst/>
                <a:latin typeface="Times New Roman" panose="02020603050405020304" pitchFamily="18" charset="0"/>
                <a:cs typeface="Times New Roman" panose="02020603050405020304" pitchFamily="18" charset="0"/>
              </a:rPr>
              <a:t>inherit:</a:t>
            </a:r>
            <a:r>
              <a:rPr kumimoji="0" lang="en-US" altLang="en-US" sz="1700" b="0" i="0" u="none" strike="noStrike" cap="none" normalizeH="0" baseline="0">
                <a:ln>
                  <a:noFill/>
                </a:ln>
                <a:solidFill>
                  <a:srgbClr val="273239"/>
                </a:solidFill>
                <a:effectLst/>
                <a:latin typeface="Times New Roman" panose="02020603050405020304" pitchFamily="18" charset="0"/>
                <a:cs typeface="Times New Roman" panose="02020603050405020304" pitchFamily="18" charset="0"/>
              </a:rPr>
              <a:t> It is used to inherit the animation property from its parent.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85978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TextBox 6">
            <a:extLst>
              <a:ext uri="{FF2B5EF4-FFF2-40B4-BE49-F238E27FC236}">
                <a16:creationId xmlns:a16="http://schemas.microsoft.com/office/drawing/2014/main" id="{0D920327-2B1B-B7A3-24A0-385678E6D40E}"/>
              </a:ext>
            </a:extLst>
          </p:cNvPr>
          <p:cNvSpPr txBox="1"/>
          <p:nvPr/>
        </p:nvSpPr>
        <p:spPr>
          <a:xfrm>
            <a:off x="459769" y="2522944"/>
            <a:ext cx="8382087" cy="1446550"/>
          </a:xfrm>
          <a:prstGeom prst="rect">
            <a:avLst/>
          </a:prstGeom>
          <a:noFill/>
        </p:spPr>
        <p:txBody>
          <a:bodyPr wrap="square">
            <a:spAutoFit/>
          </a:bodyPr>
          <a:lstStyle/>
          <a:p>
            <a:pPr algn="just"/>
            <a:r>
              <a:rPr lang="en-US" sz="2200" b="0" i="0" dirty="0">
                <a:solidFill>
                  <a:srgbClr val="273239"/>
                </a:solidFill>
                <a:effectLst/>
                <a:latin typeface="Times New Roman" panose="02020603050405020304" pitchFamily="18" charset="0"/>
                <a:cs typeface="Times New Roman" panose="02020603050405020304" pitchFamily="18" charset="0"/>
              </a:rPr>
              <a:t>Bootstrap is a widely-used open-source front-end framework for web development, providing a collection of HTML, CSS, and JavaScript components and tools that enable developers to build responsive, mobile-first websites with ease.</a:t>
            </a:r>
            <a:endParaRPr lang="en-IN" sz="22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EED9483-AEB7-4BE0-D319-93C8A9F4E478}"/>
              </a:ext>
            </a:extLst>
          </p:cNvPr>
          <p:cNvSpPr txBox="1"/>
          <p:nvPr/>
        </p:nvSpPr>
        <p:spPr>
          <a:xfrm>
            <a:off x="459769" y="1794778"/>
            <a:ext cx="4659330" cy="430887"/>
          </a:xfrm>
          <a:prstGeom prst="rect">
            <a:avLst/>
          </a:prstGeom>
          <a:noFill/>
        </p:spPr>
        <p:txBody>
          <a:bodyPr wrap="square">
            <a:spAutoFit/>
          </a:bodyPr>
          <a:lstStyle/>
          <a:p>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BOOTSTRAP FRAMEWORK </a:t>
            </a:r>
            <a:endParaRPr lang="en-IN" sz="2200" dirty="0"/>
          </a:p>
        </p:txBody>
      </p:sp>
    </p:spTree>
    <p:extLst>
      <p:ext uri="{BB962C8B-B14F-4D97-AF65-F5344CB8AC3E}">
        <p14:creationId xmlns:p14="http://schemas.microsoft.com/office/powerpoint/2010/main" val="28876548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TextBox 10">
            <a:extLst>
              <a:ext uri="{FF2B5EF4-FFF2-40B4-BE49-F238E27FC236}">
                <a16:creationId xmlns:a16="http://schemas.microsoft.com/office/drawing/2014/main" id="{CEED9483-AEB7-4BE0-D319-93C8A9F4E478}"/>
              </a:ext>
            </a:extLst>
          </p:cNvPr>
          <p:cNvSpPr txBox="1"/>
          <p:nvPr/>
        </p:nvSpPr>
        <p:spPr>
          <a:xfrm>
            <a:off x="459769" y="1794778"/>
            <a:ext cx="4659330" cy="430887"/>
          </a:xfrm>
          <a:prstGeom prst="rect">
            <a:avLst/>
          </a:prstGeom>
          <a:noFill/>
        </p:spPr>
        <p:txBody>
          <a:bodyPr wrap="square">
            <a:spAutoFit/>
          </a:bodyPr>
          <a:lstStyle/>
          <a:p>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BOOTSTRAP FRAMEWORK </a:t>
            </a:r>
            <a:endParaRPr lang="en-IN" sz="2200" dirty="0"/>
          </a:p>
        </p:txBody>
      </p:sp>
      <p:sp>
        <p:nvSpPr>
          <p:cNvPr id="4" name="TextBox 3">
            <a:extLst>
              <a:ext uri="{FF2B5EF4-FFF2-40B4-BE49-F238E27FC236}">
                <a16:creationId xmlns:a16="http://schemas.microsoft.com/office/drawing/2014/main" id="{E31E7CCE-F038-D79A-5C43-E59A3FD17791}"/>
              </a:ext>
            </a:extLst>
          </p:cNvPr>
          <p:cNvSpPr txBox="1"/>
          <p:nvPr/>
        </p:nvSpPr>
        <p:spPr>
          <a:xfrm>
            <a:off x="459768" y="2305615"/>
            <a:ext cx="8293813" cy="2554545"/>
          </a:xfrm>
          <a:prstGeom prst="rect">
            <a:avLst/>
          </a:prstGeom>
          <a:noFill/>
        </p:spPr>
        <p:txBody>
          <a:bodyPr wrap="square">
            <a:spAutoFit/>
          </a:bodyPr>
          <a:lstStyle/>
          <a:p>
            <a:pPr algn="just"/>
            <a:r>
              <a:rPr lang="en-US" sz="2000" b="0" i="0" dirty="0">
                <a:solidFill>
                  <a:srgbClr val="273239"/>
                </a:solidFill>
                <a:effectLst/>
                <a:latin typeface="Times New Roman" panose="02020603050405020304" pitchFamily="18" charset="0"/>
                <a:cs typeface="Times New Roman" panose="02020603050405020304" pitchFamily="18" charset="0"/>
              </a:rPr>
              <a:t>Bootstrap is a free and open-source tool collection for creating responsive websites and web applications. </a:t>
            </a:r>
          </a:p>
          <a:p>
            <a:pPr algn="just"/>
            <a:endParaRPr lang="en-US" sz="2000" dirty="0">
              <a:solidFill>
                <a:srgbClr val="273239"/>
              </a:solidFill>
              <a:latin typeface="Times New Roman" panose="02020603050405020304" pitchFamily="18" charset="0"/>
              <a:cs typeface="Times New Roman" panose="02020603050405020304" pitchFamily="18" charset="0"/>
            </a:endParaRPr>
          </a:p>
          <a:p>
            <a:pPr algn="just"/>
            <a:r>
              <a:rPr lang="en-US" sz="2000" b="0" i="0" dirty="0">
                <a:solidFill>
                  <a:srgbClr val="273239"/>
                </a:solidFill>
                <a:effectLst/>
                <a:latin typeface="Times New Roman" panose="02020603050405020304" pitchFamily="18" charset="0"/>
                <a:cs typeface="Times New Roman" panose="02020603050405020304" pitchFamily="18" charset="0"/>
              </a:rPr>
              <a:t>It is the most popular </a:t>
            </a:r>
            <a:r>
              <a:rPr lang="en-US" sz="2000" b="0" i="0" u="none" strike="noStrike" dirty="0">
                <a:effectLst/>
                <a:latin typeface="Times New Roman" panose="02020603050405020304" pitchFamily="18" charset="0"/>
                <a:cs typeface="Times New Roman" panose="02020603050405020304" pitchFamily="18" charset="0"/>
              </a:rPr>
              <a:t>HTML</a:t>
            </a:r>
            <a:r>
              <a:rPr lang="en-US" sz="2000" b="0" i="0" dirty="0">
                <a:solidFill>
                  <a:srgbClr val="273239"/>
                </a:solidFill>
                <a:effectLst/>
                <a:latin typeface="Times New Roman" panose="02020603050405020304" pitchFamily="18" charset="0"/>
                <a:cs typeface="Times New Roman" panose="02020603050405020304" pitchFamily="18" charset="0"/>
              </a:rPr>
              <a:t>, </a:t>
            </a:r>
            <a:r>
              <a:rPr lang="en-US" sz="2000" b="0" i="0" u="none" strike="noStrike" dirty="0">
                <a:effectLst/>
                <a:latin typeface="Times New Roman" panose="02020603050405020304" pitchFamily="18" charset="0"/>
                <a:cs typeface="Times New Roman" panose="02020603050405020304" pitchFamily="18" charset="0"/>
              </a:rPr>
              <a:t>CSS</a:t>
            </a:r>
            <a:r>
              <a:rPr lang="en-US" sz="2000" b="0" i="0" dirty="0">
                <a:solidFill>
                  <a:srgbClr val="273239"/>
                </a:solidFill>
                <a:effectLst/>
                <a:latin typeface="Times New Roman" panose="02020603050405020304" pitchFamily="18" charset="0"/>
                <a:cs typeface="Times New Roman" panose="02020603050405020304" pitchFamily="18" charset="0"/>
              </a:rPr>
              <a:t>, and </a:t>
            </a:r>
            <a:r>
              <a:rPr lang="en-US" sz="2000" b="0" i="0" u="none" strike="noStrike" dirty="0">
                <a:effectLst/>
                <a:latin typeface="Times New Roman" panose="02020603050405020304" pitchFamily="18" charset="0"/>
                <a:cs typeface="Times New Roman" panose="02020603050405020304" pitchFamily="18" charset="0"/>
              </a:rPr>
              <a:t>JavaScript</a:t>
            </a:r>
            <a:r>
              <a:rPr lang="en-US" sz="2000" b="0" i="0" dirty="0">
                <a:solidFill>
                  <a:srgbClr val="273239"/>
                </a:solidFill>
                <a:effectLst/>
                <a:latin typeface="Times New Roman" panose="02020603050405020304" pitchFamily="18" charset="0"/>
                <a:cs typeface="Times New Roman" panose="02020603050405020304" pitchFamily="18" charset="0"/>
              </a:rPr>
              <a:t> framework for developing responsive, mobile-first websites. Nowadays, the websites are perfect for all browsers (IE, Firefox, and Chrome) and for all sizes of screens (Desktop, Tablets, Phablets, and Phones). </a:t>
            </a:r>
          </a:p>
          <a:p>
            <a:pPr algn="just"/>
            <a:endParaRPr lang="en-US" sz="2000" dirty="0">
              <a:solidFill>
                <a:srgbClr val="27323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56418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TextBox 10">
            <a:extLst>
              <a:ext uri="{FF2B5EF4-FFF2-40B4-BE49-F238E27FC236}">
                <a16:creationId xmlns:a16="http://schemas.microsoft.com/office/drawing/2014/main" id="{CEED9483-AEB7-4BE0-D319-93C8A9F4E478}"/>
              </a:ext>
            </a:extLst>
          </p:cNvPr>
          <p:cNvSpPr txBox="1"/>
          <p:nvPr/>
        </p:nvSpPr>
        <p:spPr>
          <a:xfrm>
            <a:off x="459769" y="1794778"/>
            <a:ext cx="4659330" cy="430887"/>
          </a:xfrm>
          <a:prstGeom prst="rect">
            <a:avLst/>
          </a:prstGeom>
          <a:noFill/>
        </p:spPr>
        <p:txBody>
          <a:bodyPr wrap="square">
            <a:spAutoFit/>
          </a:bodyPr>
          <a:lstStyle/>
          <a:p>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BOOTSTRAP FRAMEWORK </a:t>
            </a:r>
            <a:endParaRPr lang="en-IN" sz="2200" dirty="0"/>
          </a:p>
        </p:txBody>
      </p:sp>
      <p:sp>
        <p:nvSpPr>
          <p:cNvPr id="5" name="AutoShape 4" descr="Lightbox">
            <a:extLst>
              <a:ext uri="{FF2B5EF4-FFF2-40B4-BE49-F238E27FC236}">
                <a16:creationId xmlns:a16="http://schemas.microsoft.com/office/drawing/2014/main" id="{4A4C35AA-E1D7-C4C8-07C1-7261168F0886}"/>
              </a:ext>
            </a:extLst>
          </p:cNvPr>
          <p:cNvSpPr>
            <a:spLocks noChangeAspect="1" noChangeArrowheads="1"/>
          </p:cNvSpPr>
          <p:nvPr/>
        </p:nvSpPr>
        <p:spPr bwMode="auto">
          <a:xfrm>
            <a:off x="2404153" y="3276599"/>
            <a:ext cx="2320247" cy="232024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0F4A7F02-7486-F81C-5635-6322C98D5E47}"/>
              </a:ext>
            </a:extLst>
          </p:cNvPr>
          <p:cNvPicPr>
            <a:picLocks noChangeAspect="1"/>
          </p:cNvPicPr>
          <p:nvPr/>
        </p:nvPicPr>
        <p:blipFill>
          <a:blip r:embed="rId4"/>
          <a:stretch>
            <a:fillRect/>
          </a:stretch>
        </p:blipFill>
        <p:spPr>
          <a:xfrm>
            <a:off x="834841" y="2497301"/>
            <a:ext cx="7169518" cy="3359323"/>
          </a:xfrm>
          <a:prstGeom prst="rect">
            <a:avLst/>
          </a:prstGeom>
        </p:spPr>
      </p:pic>
    </p:spTree>
    <p:extLst>
      <p:ext uri="{BB962C8B-B14F-4D97-AF65-F5344CB8AC3E}">
        <p14:creationId xmlns:p14="http://schemas.microsoft.com/office/powerpoint/2010/main" val="4385973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TextBox 10">
            <a:extLst>
              <a:ext uri="{FF2B5EF4-FFF2-40B4-BE49-F238E27FC236}">
                <a16:creationId xmlns:a16="http://schemas.microsoft.com/office/drawing/2014/main" id="{CEED9483-AEB7-4BE0-D319-93C8A9F4E478}"/>
              </a:ext>
            </a:extLst>
          </p:cNvPr>
          <p:cNvSpPr txBox="1"/>
          <p:nvPr/>
        </p:nvSpPr>
        <p:spPr>
          <a:xfrm>
            <a:off x="459769" y="1794778"/>
            <a:ext cx="4659330" cy="430887"/>
          </a:xfrm>
          <a:prstGeom prst="rect">
            <a:avLst/>
          </a:prstGeom>
          <a:noFill/>
        </p:spPr>
        <p:txBody>
          <a:bodyPr wrap="square">
            <a:spAutoFit/>
          </a:bodyPr>
          <a:lstStyle/>
          <a:p>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BOOTSTRAP FRAMEWORK </a:t>
            </a:r>
            <a:endParaRPr lang="en-IN" sz="2200" dirty="0"/>
          </a:p>
        </p:txBody>
      </p:sp>
      <p:sp>
        <p:nvSpPr>
          <p:cNvPr id="5" name="AutoShape 4" descr="Lightbox">
            <a:extLst>
              <a:ext uri="{FF2B5EF4-FFF2-40B4-BE49-F238E27FC236}">
                <a16:creationId xmlns:a16="http://schemas.microsoft.com/office/drawing/2014/main" id="{4A4C35AA-E1D7-C4C8-07C1-7261168F0886}"/>
              </a:ext>
            </a:extLst>
          </p:cNvPr>
          <p:cNvSpPr>
            <a:spLocks noChangeAspect="1" noChangeArrowheads="1"/>
          </p:cNvSpPr>
          <p:nvPr/>
        </p:nvSpPr>
        <p:spPr bwMode="auto">
          <a:xfrm>
            <a:off x="309479" y="2268876"/>
            <a:ext cx="8454377" cy="232024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r>
              <a:rPr lang="en-US" sz="2000" dirty="0">
                <a:latin typeface="Times New Roman" panose="02020603050405020304" pitchFamily="18" charset="0"/>
                <a:cs typeface="Times New Roman" panose="02020603050405020304" pitchFamily="18" charset="0"/>
              </a:rPr>
              <a:t>By using this framework we can easily manipulate the styling of any web page, like font style, text color, background color, flex, grid system, etc.</a:t>
            </a:r>
          </a:p>
          <a:p>
            <a:pPr fontAlgn="base"/>
            <a:endParaRPr lang="en-US" sz="2000" dirty="0">
              <a:latin typeface="Times New Roman" panose="02020603050405020304" pitchFamily="18" charset="0"/>
              <a:cs typeface="Times New Roman" panose="02020603050405020304" pitchFamily="18" charset="0"/>
            </a:endParaRPr>
          </a:p>
          <a:p>
            <a:pPr fontAlgn="base"/>
            <a:r>
              <a:rPr lang="en-US" sz="2000" dirty="0">
                <a:latin typeface="Times New Roman" panose="02020603050405020304" pitchFamily="18" charset="0"/>
                <a:cs typeface="Times New Roman" panose="02020603050405020304" pitchFamily="18" charset="0"/>
              </a:rPr>
              <a:t>Bootstrap Version 4 &amp; Version 5 are the most popular versions. There are lots of other CSS frameworks like Tailwind CSS, </a:t>
            </a:r>
            <a:r>
              <a:rPr lang="en-US" sz="2000" dirty="0" err="1">
                <a:latin typeface="Times New Roman" panose="02020603050405020304" pitchFamily="18" charset="0"/>
                <a:cs typeface="Times New Roman" panose="02020603050405020304" pitchFamily="18" charset="0"/>
              </a:rPr>
              <a:t>Bulma</a:t>
            </a:r>
            <a:r>
              <a:rPr lang="en-US" sz="2000" dirty="0">
                <a:latin typeface="Times New Roman" panose="02020603050405020304" pitchFamily="18" charset="0"/>
                <a:cs typeface="Times New Roman" panose="02020603050405020304" pitchFamily="18" charset="0"/>
              </a:rPr>
              <a:t>, and Foundation but among them, this framework is the most popular because of below mentioned features:</a:t>
            </a:r>
          </a:p>
          <a:p>
            <a:pPr fontAlgn="base"/>
            <a:r>
              <a:rPr lang="en-US" sz="2000" dirty="0">
                <a:latin typeface="Times New Roman" panose="02020603050405020304" pitchFamily="18" charset="0"/>
                <a:cs typeface="Times New Roman" panose="02020603050405020304" pitchFamily="18" charset="0"/>
              </a:rPr>
              <a:t>It is a Faster and Easier way for Web-Development.</a:t>
            </a:r>
          </a:p>
          <a:p>
            <a:pPr fontAlgn="base"/>
            <a:endParaRPr lang="en-US" sz="2000" dirty="0">
              <a:latin typeface="Times New Roman" panose="02020603050405020304" pitchFamily="18" charset="0"/>
              <a:cs typeface="Times New Roman" panose="02020603050405020304" pitchFamily="18" charset="0"/>
            </a:endParaRPr>
          </a:p>
          <a:p>
            <a:pPr fontAlgn="base"/>
            <a:r>
              <a:rPr lang="en-US" sz="2000" dirty="0">
                <a:latin typeface="Times New Roman" panose="02020603050405020304" pitchFamily="18" charset="0"/>
                <a:cs typeface="Times New Roman" panose="02020603050405020304" pitchFamily="18" charset="0"/>
              </a:rPr>
              <a:t>It creates Platform-independent web pages.</a:t>
            </a:r>
          </a:p>
          <a:p>
            <a:pPr fontAlgn="base"/>
            <a:r>
              <a:rPr lang="en-US" sz="2000" dirty="0">
                <a:latin typeface="Times New Roman" panose="02020603050405020304" pitchFamily="18" charset="0"/>
                <a:cs typeface="Times New Roman" panose="02020603050405020304" pitchFamily="18" charset="0"/>
              </a:rPr>
              <a:t>It creates Responsive web pages.</a:t>
            </a:r>
          </a:p>
          <a:p>
            <a:pPr fontAlgn="base"/>
            <a:r>
              <a:rPr lang="en-US" sz="2000" dirty="0">
                <a:latin typeface="Times New Roman" panose="02020603050405020304" pitchFamily="18" charset="0"/>
                <a:cs typeface="Times New Roman" panose="02020603050405020304" pitchFamily="18" charset="0"/>
              </a:rPr>
              <a:t>It designs responsive web pages for mobile devices too.</a:t>
            </a:r>
          </a:p>
          <a:p>
            <a:pPr fontAlgn="base"/>
            <a:r>
              <a:rPr lang="en-US" sz="2000" dirty="0">
                <a:latin typeface="Times New Roman" panose="02020603050405020304" pitchFamily="18" charset="0"/>
                <a:cs typeface="Times New Roman" panose="02020603050405020304" pitchFamily="18" charset="0"/>
              </a:rPr>
              <a:t>It is a free and open-source framework available on www.getbootstrap.com</a:t>
            </a:r>
          </a:p>
        </p:txBody>
      </p:sp>
    </p:spTree>
    <p:extLst>
      <p:ext uri="{BB962C8B-B14F-4D97-AF65-F5344CB8AC3E}">
        <p14:creationId xmlns:p14="http://schemas.microsoft.com/office/powerpoint/2010/main" val="34995258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TextBox 10">
            <a:extLst>
              <a:ext uri="{FF2B5EF4-FFF2-40B4-BE49-F238E27FC236}">
                <a16:creationId xmlns:a16="http://schemas.microsoft.com/office/drawing/2014/main" id="{CEED9483-AEB7-4BE0-D319-93C8A9F4E478}"/>
              </a:ext>
            </a:extLst>
          </p:cNvPr>
          <p:cNvSpPr txBox="1"/>
          <p:nvPr/>
        </p:nvSpPr>
        <p:spPr>
          <a:xfrm>
            <a:off x="408398" y="1535124"/>
            <a:ext cx="4659330" cy="430887"/>
          </a:xfrm>
          <a:prstGeom prst="rect">
            <a:avLst/>
          </a:prstGeom>
          <a:noFill/>
        </p:spPr>
        <p:txBody>
          <a:bodyPr wrap="square">
            <a:spAutoFit/>
          </a:bodyPr>
          <a:lstStyle/>
          <a:p>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BOOTSTRAP FRAMEWORK </a:t>
            </a:r>
            <a:endParaRPr lang="en-IN" sz="2200" dirty="0"/>
          </a:p>
        </p:txBody>
      </p:sp>
      <p:sp>
        <p:nvSpPr>
          <p:cNvPr id="4" name="TextBox 3">
            <a:extLst>
              <a:ext uri="{FF2B5EF4-FFF2-40B4-BE49-F238E27FC236}">
                <a16:creationId xmlns:a16="http://schemas.microsoft.com/office/drawing/2014/main" id="{9D504486-65B7-DC3B-6E37-14DD01F87897}"/>
              </a:ext>
            </a:extLst>
          </p:cNvPr>
          <p:cNvSpPr txBox="1"/>
          <p:nvPr/>
        </p:nvSpPr>
        <p:spPr>
          <a:xfrm>
            <a:off x="226032" y="1933325"/>
            <a:ext cx="8509570" cy="3170099"/>
          </a:xfrm>
          <a:prstGeom prst="rect">
            <a:avLst/>
          </a:prstGeom>
          <a:noFill/>
        </p:spPr>
        <p:txBody>
          <a:bodyPr wrap="square">
            <a:spAutoFit/>
          </a:bodyPr>
          <a:lstStyle/>
          <a:p>
            <a:pPr algn="just" fontAlgn="base"/>
            <a:r>
              <a:rPr lang="en-US" sz="2000" b="1" i="0" dirty="0">
                <a:effectLst/>
                <a:latin typeface="Times New Roman" panose="02020603050405020304" pitchFamily="18" charset="0"/>
                <a:cs typeface="Times New Roman" panose="02020603050405020304" pitchFamily="18" charset="0"/>
              </a:rPr>
              <a:t>Applications of Bootstrap</a:t>
            </a:r>
          </a:p>
          <a:p>
            <a:pPr algn="just" fontAlgn="base">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Responsive Web Design</a:t>
            </a:r>
            <a:r>
              <a:rPr lang="en-US" sz="2000" b="0" i="0" dirty="0">
                <a:solidFill>
                  <a:srgbClr val="000000"/>
                </a:solidFill>
                <a:effectLst/>
                <a:latin typeface="Times New Roman" panose="02020603050405020304" pitchFamily="18" charset="0"/>
                <a:cs typeface="Times New Roman" panose="02020603050405020304" pitchFamily="18" charset="0"/>
              </a:rPr>
              <a:t>: Bootstrap empowers developers to create websites that seamlessly adapt to different screen sizes and devices, providing a consistent and optimal user experience.</a:t>
            </a:r>
          </a:p>
          <a:p>
            <a:pPr algn="just" fontAlgn="base">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Mobile-First Development</a:t>
            </a:r>
            <a:r>
              <a:rPr lang="en-US" sz="2000" b="0" i="0" dirty="0">
                <a:solidFill>
                  <a:srgbClr val="000000"/>
                </a:solidFill>
                <a:effectLst/>
                <a:latin typeface="Times New Roman" panose="02020603050405020304" pitchFamily="18" charset="0"/>
                <a:cs typeface="Times New Roman" panose="02020603050405020304" pitchFamily="18" charset="0"/>
              </a:rPr>
              <a:t>: Bootstrap’s mobile-first approach ensures that websites are designed and optimized for mobile devices, catering to the increasing usage of smartphones and tablets.</a:t>
            </a:r>
          </a:p>
          <a:p>
            <a:pPr algn="just" fontAlgn="base">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Efficient Prototyping</a:t>
            </a:r>
            <a:r>
              <a:rPr lang="en-US" sz="2000" b="0" i="0" dirty="0">
                <a:solidFill>
                  <a:srgbClr val="000000"/>
                </a:solidFill>
                <a:effectLst/>
                <a:latin typeface="Times New Roman" panose="02020603050405020304" pitchFamily="18" charset="0"/>
                <a:cs typeface="Times New Roman" panose="02020603050405020304" pitchFamily="18" charset="0"/>
              </a:rPr>
              <a:t>: With its extensive collection of pre-designed components and templates, Bootstrap facilitates rapid prototyping, enabling developers to quickly create functional website layouts and UIs.</a:t>
            </a:r>
          </a:p>
        </p:txBody>
      </p:sp>
    </p:spTree>
    <p:extLst>
      <p:ext uri="{BB962C8B-B14F-4D97-AF65-F5344CB8AC3E}">
        <p14:creationId xmlns:p14="http://schemas.microsoft.com/office/powerpoint/2010/main" val="34277842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TextBox 10">
            <a:extLst>
              <a:ext uri="{FF2B5EF4-FFF2-40B4-BE49-F238E27FC236}">
                <a16:creationId xmlns:a16="http://schemas.microsoft.com/office/drawing/2014/main" id="{CEED9483-AEB7-4BE0-D319-93C8A9F4E478}"/>
              </a:ext>
            </a:extLst>
          </p:cNvPr>
          <p:cNvSpPr txBox="1"/>
          <p:nvPr/>
        </p:nvSpPr>
        <p:spPr>
          <a:xfrm>
            <a:off x="408398" y="1535124"/>
            <a:ext cx="4659330" cy="430887"/>
          </a:xfrm>
          <a:prstGeom prst="rect">
            <a:avLst/>
          </a:prstGeom>
          <a:noFill/>
        </p:spPr>
        <p:txBody>
          <a:bodyPr wrap="square">
            <a:spAutoFit/>
          </a:bodyPr>
          <a:lstStyle/>
          <a:p>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BOOTSTRAP FRAMEWORK </a:t>
            </a:r>
            <a:endParaRPr lang="en-IN" sz="2200" dirty="0"/>
          </a:p>
        </p:txBody>
      </p:sp>
      <p:sp>
        <p:nvSpPr>
          <p:cNvPr id="4" name="TextBox 3">
            <a:extLst>
              <a:ext uri="{FF2B5EF4-FFF2-40B4-BE49-F238E27FC236}">
                <a16:creationId xmlns:a16="http://schemas.microsoft.com/office/drawing/2014/main" id="{9D504486-65B7-DC3B-6E37-14DD01F87897}"/>
              </a:ext>
            </a:extLst>
          </p:cNvPr>
          <p:cNvSpPr txBox="1"/>
          <p:nvPr/>
        </p:nvSpPr>
        <p:spPr>
          <a:xfrm>
            <a:off x="226032" y="1933325"/>
            <a:ext cx="8509570" cy="3431709"/>
          </a:xfrm>
          <a:prstGeom prst="rect">
            <a:avLst/>
          </a:prstGeom>
          <a:noFill/>
        </p:spPr>
        <p:txBody>
          <a:bodyPr wrap="square">
            <a:spAutoFit/>
          </a:bodyPr>
          <a:lstStyle/>
          <a:p>
            <a:pPr algn="just" fontAlgn="base"/>
            <a:r>
              <a:rPr lang="en-US" sz="1700" b="1" i="0" dirty="0">
                <a:effectLst/>
                <a:latin typeface="Times New Roman" panose="02020603050405020304" pitchFamily="18" charset="0"/>
                <a:cs typeface="Times New Roman" panose="02020603050405020304" pitchFamily="18" charset="0"/>
              </a:rPr>
              <a:t>Applications of Bootstrap</a:t>
            </a:r>
          </a:p>
          <a:p>
            <a:pPr algn="just" fontAlgn="base">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Consistent Cross-Browser Compatibility</a:t>
            </a:r>
            <a:r>
              <a:rPr lang="en-US" sz="2000" b="0" i="0" dirty="0">
                <a:solidFill>
                  <a:srgbClr val="000000"/>
                </a:solidFill>
                <a:effectLst/>
                <a:latin typeface="Times New Roman" panose="02020603050405020304" pitchFamily="18" charset="0"/>
                <a:cs typeface="Times New Roman" panose="02020603050405020304" pitchFamily="18" charset="0"/>
              </a:rPr>
              <a:t>: Bootstrap’s standardized CSS and JavaScript codebase ensures consistent rendering and functionality across various web browsers, saving developers time and effort in browser-specific troubleshooting.</a:t>
            </a:r>
          </a:p>
          <a:p>
            <a:pPr algn="just" fontAlgn="base">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Customizable Themes and Styling</a:t>
            </a:r>
            <a:r>
              <a:rPr lang="en-US" sz="2000" b="0" i="0" dirty="0">
                <a:solidFill>
                  <a:srgbClr val="000000"/>
                </a:solidFill>
                <a:effectLst/>
                <a:latin typeface="Times New Roman" panose="02020603050405020304" pitchFamily="18" charset="0"/>
                <a:cs typeface="Times New Roman" panose="02020603050405020304" pitchFamily="18" charset="0"/>
              </a:rPr>
              <a:t>: Bootstrap offers a wide range of customizable themes and styles, allowing developers to create visually appealing and unique designs that align with their brand or project requirements.</a:t>
            </a:r>
          </a:p>
          <a:p>
            <a:pPr algn="just" fontAlgn="base">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Time and Cost Efficiency</a:t>
            </a:r>
            <a:r>
              <a:rPr lang="en-US" sz="2000" b="0" i="0" dirty="0">
                <a:solidFill>
                  <a:srgbClr val="000000"/>
                </a:solidFill>
                <a:effectLst/>
                <a:latin typeface="Times New Roman" panose="02020603050405020304" pitchFamily="18" charset="0"/>
                <a:cs typeface="Times New Roman" panose="02020603050405020304" pitchFamily="18" charset="0"/>
              </a:rPr>
              <a:t>: By leveraging the power of Bootstrap, developers can save significant time and effort in front-end development, resulting in faster project delivery and cost savings.</a:t>
            </a:r>
          </a:p>
        </p:txBody>
      </p:sp>
    </p:spTree>
    <p:extLst>
      <p:ext uri="{BB962C8B-B14F-4D97-AF65-F5344CB8AC3E}">
        <p14:creationId xmlns:p14="http://schemas.microsoft.com/office/powerpoint/2010/main" val="2005837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TextBox 10">
            <a:extLst>
              <a:ext uri="{FF2B5EF4-FFF2-40B4-BE49-F238E27FC236}">
                <a16:creationId xmlns:a16="http://schemas.microsoft.com/office/drawing/2014/main" id="{CEED9483-AEB7-4BE0-D319-93C8A9F4E478}"/>
              </a:ext>
            </a:extLst>
          </p:cNvPr>
          <p:cNvSpPr txBox="1"/>
          <p:nvPr/>
        </p:nvSpPr>
        <p:spPr>
          <a:xfrm>
            <a:off x="408398" y="1535124"/>
            <a:ext cx="4659330" cy="430887"/>
          </a:xfrm>
          <a:prstGeom prst="rect">
            <a:avLst/>
          </a:prstGeom>
          <a:noFill/>
        </p:spPr>
        <p:txBody>
          <a:bodyPr wrap="square">
            <a:spAutoFit/>
          </a:bodyPr>
          <a:lstStyle/>
          <a:p>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BOOTSTRAP FRAMEWORK </a:t>
            </a:r>
            <a:endParaRPr lang="en-IN" sz="2200" dirty="0"/>
          </a:p>
        </p:txBody>
      </p:sp>
      <p:sp>
        <p:nvSpPr>
          <p:cNvPr id="5" name="TextBox 4">
            <a:extLst>
              <a:ext uri="{FF2B5EF4-FFF2-40B4-BE49-F238E27FC236}">
                <a16:creationId xmlns:a16="http://schemas.microsoft.com/office/drawing/2014/main" id="{C5708F5A-CEEA-4E29-6837-FF3E180E95D3}"/>
              </a:ext>
            </a:extLst>
          </p:cNvPr>
          <p:cNvSpPr txBox="1"/>
          <p:nvPr/>
        </p:nvSpPr>
        <p:spPr>
          <a:xfrm>
            <a:off x="408397" y="2044005"/>
            <a:ext cx="8519845" cy="1631216"/>
          </a:xfrm>
          <a:prstGeom prst="rect">
            <a:avLst/>
          </a:prstGeom>
          <a:noFill/>
        </p:spPr>
        <p:txBody>
          <a:bodyPr wrap="square">
            <a:spAutoFit/>
          </a:bodyPr>
          <a:lstStyle/>
          <a:p>
            <a:pPr algn="just"/>
            <a:r>
              <a:rPr lang="en-US" sz="2000" b="1" i="0" dirty="0">
                <a:solidFill>
                  <a:srgbClr val="273239"/>
                </a:solidFill>
                <a:effectLst/>
                <a:latin typeface="Times New Roman" panose="02020603050405020304" pitchFamily="18" charset="0"/>
                <a:cs typeface="Times New Roman" panose="02020603050405020304" pitchFamily="18" charset="0"/>
              </a:rPr>
              <a:t>Grid System:</a:t>
            </a:r>
            <a:r>
              <a:rPr lang="en-US" sz="2000" b="0" i="0" dirty="0">
                <a:solidFill>
                  <a:srgbClr val="273239"/>
                </a:solidFill>
                <a:effectLst/>
                <a:latin typeface="Times New Roman" panose="02020603050405020304" pitchFamily="18" charset="0"/>
                <a:cs typeface="Times New Roman" panose="02020603050405020304" pitchFamily="18" charset="0"/>
              </a:rPr>
              <a:t> Bootstrap Grid System allows up to 12 columns across the page. You can use each of them individually or merge them together for wider columns. You can use all combinations of values summing up to 12. You can use 12 columns each of width 1, or use 4 columns each of width 3 or any other combination.</a:t>
            </a:r>
            <a:endParaRPr lang="en-IN"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5E6FF106-BF41-E14C-A203-45FD2C3696D2}"/>
              </a:ext>
            </a:extLst>
          </p:cNvPr>
          <p:cNvPicPr>
            <a:picLocks noChangeAspect="1"/>
          </p:cNvPicPr>
          <p:nvPr/>
        </p:nvPicPr>
        <p:blipFill>
          <a:blip r:embed="rId4"/>
          <a:stretch>
            <a:fillRect/>
          </a:stretch>
        </p:blipFill>
        <p:spPr>
          <a:xfrm>
            <a:off x="1016934" y="3675221"/>
            <a:ext cx="6805332" cy="2723104"/>
          </a:xfrm>
          <a:prstGeom prst="rect">
            <a:avLst/>
          </a:prstGeom>
        </p:spPr>
      </p:pic>
    </p:spTree>
    <p:extLst>
      <p:ext uri="{BB962C8B-B14F-4D97-AF65-F5344CB8AC3E}">
        <p14:creationId xmlns:p14="http://schemas.microsoft.com/office/powerpoint/2010/main" val="2682406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1047210"/>
          </a:xfrm>
          <a:prstGeom prst="rect">
            <a:avLst/>
          </a:prstGeom>
          <a:noFill/>
        </p:spPr>
        <p:txBody>
          <a:bodyPr wrap="square">
            <a:spAutoFit/>
          </a:bodyPr>
          <a:lstStyle/>
          <a:p>
            <a:pPr algn="just">
              <a:lnSpc>
                <a:spcPct val="150000"/>
              </a:lnSpc>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37FDE66F-FE44-205A-7B58-B2CD326C9ECD}"/>
              </a:ext>
            </a:extLst>
          </p:cNvPr>
          <p:cNvSpPr txBox="1"/>
          <p:nvPr/>
        </p:nvSpPr>
        <p:spPr>
          <a:xfrm>
            <a:off x="377575" y="1790462"/>
            <a:ext cx="4659330" cy="769441"/>
          </a:xfrm>
          <a:prstGeom prst="rect">
            <a:avLst/>
          </a:prstGeom>
          <a:noFill/>
        </p:spPr>
        <p:txBody>
          <a:bodyPr wrap="square">
            <a:spAutoFit/>
          </a:bodyPr>
          <a:lstStyle/>
          <a:p>
            <a:pPr algn="just"/>
            <a:r>
              <a:rPr lang="en-US" sz="2200" b="1" i="0" dirty="0">
                <a:solidFill>
                  <a:srgbClr val="2F1C6A"/>
                </a:solidFill>
                <a:effectLst/>
                <a:latin typeface="Times New Roman" panose="02020603050405020304" pitchFamily="18" charset="0"/>
                <a:cs typeface="Times New Roman" panose="02020603050405020304" pitchFamily="18" charset="0"/>
              </a:rPr>
              <a:t>Internal CSS</a:t>
            </a:r>
          </a:p>
          <a:p>
            <a:pPr algn="l"/>
            <a:endParaRPr lang="en-IN" sz="2200" b="1" i="0" dirty="0">
              <a:solidFill>
                <a:srgbClr val="1B1B1B"/>
              </a:solidFill>
              <a:effectLst/>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DDC55026-EFE2-6E77-ABB1-66F5C84CE573}"/>
              </a:ext>
            </a:extLst>
          </p:cNvPr>
          <p:cNvSpPr>
            <a:spLocks noChangeArrowheads="1"/>
          </p:cNvSpPr>
          <p:nvPr/>
        </p:nvSpPr>
        <p:spPr bwMode="auto">
          <a:xfrm>
            <a:off x="377575" y="2243689"/>
            <a:ext cx="7852025" cy="4108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&lt;html&gt;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&lt;head&gt;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&lt;style&gt;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body { background-color: blue;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h1 { color: red; padding: 60px;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&lt;/style&gt;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&lt;/head&gt;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&lt;body&gt;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&lt;h1&gt;</a:t>
            </a:r>
            <a:r>
              <a:rPr kumimoji="0" lang="en-US" altLang="en-US" sz="22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Hostinger</a:t>
            </a:r>
            <a:r>
              <a:rPr kumimoji="0" lang="en-US" altLang="en-US" sz="22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Tutorials&lt;/h1&gt;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&lt;p&gt;This is our paragraph.&lt;/p&gt;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&lt;/body&gt;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&lt;/html&gt;</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500731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TextBox 10">
            <a:extLst>
              <a:ext uri="{FF2B5EF4-FFF2-40B4-BE49-F238E27FC236}">
                <a16:creationId xmlns:a16="http://schemas.microsoft.com/office/drawing/2014/main" id="{CEED9483-AEB7-4BE0-D319-93C8A9F4E478}"/>
              </a:ext>
            </a:extLst>
          </p:cNvPr>
          <p:cNvSpPr txBox="1"/>
          <p:nvPr/>
        </p:nvSpPr>
        <p:spPr>
          <a:xfrm>
            <a:off x="408398" y="1535124"/>
            <a:ext cx="4659330" cy="430887"/>
          </a:xfrm>
          <a:prstGeom prst="rect">
            <a:avLst/>
          </a:prstGeom>
          <a:noFill/>
        </p:spPr>
        <p:txBody>
          <a:bodyPr wrap="square">
            <a:spAutoFit/>
          </a:bodyPr>
          <a:lstStyle/>
          <a:p>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BOOTSTRAP FRAMEWORK </a:t>
            </a:r>
            <a:endParaRPr lang="en-IN" sz="2200" dirty="0"/>
          </a:p>
        </p:txBody>
      </p:sp>
      <p:sp>
        <p:nvSpPr>
          <p:cNvPr id="3" name="Rectangle 1">
            <a:extLst>
              <a:ext uri="{FF2B5EF4-FFF2-40B4-BE49-F238E27FC236}">
                <a16:creationId xmlns:a16="http://schemas.microsoft.com/office/drawing/2014/main" id="{D3A595BB-A338-0602-F1D9-14EF4F04DB60}"/>
              </a:ext>
            </a:extLst>
          </p:cNvPr>
          <p:cNvSpPr>
            <a:spLocks noChangeArrowheads="1"/>
          </p:cNvSpPr>
          <p:nvPr/>
        </p:nvSpPr>
        <p:spPr bwMode="auto">
          <a:xfrm>
            <a:off x="408398" y="1998175"/>
            <a:ext cx="8221894" cy="10515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Bootstrap  Basic Table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 basic Bootstrap table has a light padding and horizontal dividers.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.table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class adds basic styling to a table: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7E49F8C-EDD0-B041-44CF-8EE58B83463D}"/>
              </a:ext>
            </a:extLst>
          </p:cNvPr>
          <p:cNvPicPr>
            <a:picLocks noChangeAspect="1"/>
          </p:cNvPicPr>
          <p:nvPr/>
        </p:nvPicPr>
        <p:blipFill>
          <a:blip r:embed="rId4"/>
          <a:stretch>
            <a:fillRect/>
          </a:stretch>
        </p:blipFill>
        <p:spPr>
          <a:xfrm>
            <a:off x="761804" y="3316493"/>
            <a:ext cx="7620392" cy="2540131"/>
          </a:xfrm>
          <a:prstGeom prst="rect">
            <a:avLst/>
          </a:prstGeom>
        </p:spPr>
      </p:pic>
    </p:spTree>
    <p:extLst>
      <p:ext uri="{BB962C8B-B14F-4D97-AF65-F5344CB8AC3E}">
        <p14:creationId xmlns:p14="http://schemas.microsoft.com/office/powerpoint/2010/main" val="6107022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TextBox 10">
            <a:extLst>
              <a:ext uri="{FF2B5EF4-FFF2-40B4-BE49-F238E27FC236}">
                <a16:creationId xmlns:a16="http://schemas.microsoft.com/office/drawing/2014/main" id="{CEED9483-AEB7-4BE0-D319-93C8A9F4E478}"/>
              </a:ext>
            </a:extLst>
          </p:cNvPr>
          <p:cNvSpPr txBox="1"/>
          <p:nvPr/>
        </p:nvSpPr>
        <p:spPr>
          <a:xfrm>
            <a:off x="408398" y="1535124"/>
            <a:ext cx="4659330" cy="430887"/>
          </a:xfrm>
          <a:prstGeom prst="rect">
            <a:avLst/>
          </a:prstGeom>
          <a:noFill/>
        </p:spPr>
        <p:txBody>
          <a:bodyPr wrap="square">
            <a:spAutoFit/>
          </a:bodyPr>
          <a:lstStyle/>
          <a:p>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BOOTSTRAP FRAMEWORK </a:t>
            </a:r>
            <a:endParaRPr lang="en-IN" sz="2200" dirty="0"/>
          </a:p>
        </p:txBody>
      </p:sp>
      <p:sp>
        <p:nvSpPr>
          <p:cNvPr id="3" name="Rectangle 1">
            <a:extLst>
              <a:ext uri="{FF2B5EF4-FFF2-40B4-BE49-F238E27FC236}">
                <a16:creationId xmlns:a16="http://schemas.microsoft.com/office/drawing/2014/main" id="{D3A595BB-A338-0602-F1D9-14EF4F04DB60}"/>
              </a:ext>
            </a:extLst>
          </p:cNvPr>
          <p:cNvSpPr>
            <a:spLocks noChangeArrowheads="1"/>
          </p:cNvSpPr>
          <p:nvPr/>
        </p:nvSpPr>
        <p:spPr bwMode="auto">
          <a:xfrm>
            <a:off x="408398" y="1974412"/>
            <a:ext cx="8221894" cy="4359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Bootstrap  Basic Table</a:t>
            </a:r>
          </a:p>
        </p:txBody>
      </p:sp>
      <p:pic>
        <p:nvPicPr>
          <p:cNvPr id="5" name="Picture 4">
            <a:extLst>
              <a:ext uri="{FF2B5EF4-FFF2-40B4-BE49-F238E27FC236}">
                <a16:creationId xmlns:a16="http://schemas.microsoft.com/office/drawing/2014/main" id="{569AF8FD-F9DD-B3A9-5E41-AF2C75FAAA5C}"/>
              </a:ext>
            </a:extLst>
          </p:cNvPr>
          <p:cNvPicPr>
            <a:picLocks noChangeAspect="1"/>
          </p:cNvPicPr>
          <p:nvPr/>
        </p:nvPicPr>
        <p:blipFill>
          <a:blip r:embed="rId4"/>
          <a:stretch>
            <a:fillRect/>
          </a:stretch>
        </p:blipFill>
        <p:spPr>
          <a:xfrm>
            <a:off x="770894" y="2502671"/>
            <a:ext cx="6886446" cy="3431511"/>
          </a:xfrm>
          <a:prstGeom prst="rect">
            <a:avLst/>
          </a:prstGeom>
        </p:spPr>
      </p:pic>
    </p:spTree>
    <p:extLst>
      <p:ext uri="{BB962C8B-B14F-4D97-AF65-F5344CB8AC3E}">
        <p14:creationId xmlns:p14="http://schemas.microsoft.com/office/powerpoint/2010/main" val="14879932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TextBox 10">
            <a:extLst>
              <a:ext uri="{FF2B5EF4-FFF2-40B4-BE49-F238E27FC236}">
                <a16:creationId xmlns:a16="http://schemas.microsoft.com/office/drawing/2014/main" id="{CEED9483-AEB7-4BE0-D319-93C8A9F4E478}"/>
              </a:ext>
            </a:extLst>
          </p:cNvPr>
          <p:cNvSpPr txBox="1"/>
          <p:nvPr/>
        </p:nvSpPr>
        <p:spPr>
          <a:xfrm>
            <a:off x="408398" y="1535124"/>
            <a:ext cx="4659330" cy="430887"/>
          </a:xfrm>
          <a:prstGeom prst="rect">
            <a:avLst/>
          </a:prstGeom>
          <a:noFill/>
        </p:spPr>
        <p:txBody>
          <a:bodyPr wrap="square">
            <a:spAutoFit/>
          </a:bodyPr>
          <a:lstStyle/>
          <a:p>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BOOTSTRAP FRAMEWORK </a:t>
            </a:r>
            <a:endParaRPr lang="en-IN" sz="2200" dirty="0"/>
          </a:p>
        </p:txBody>
      </p:sp>
      <p:sp>
        <p:nvSpPr>
          <p:cNvPr id="3" name="Rectangle 1">
            <a:extLst>
              <a:ext uri="{FF2B5EF4-FFF2-40B4-BE49-F238E27FC236}">
                <a16:creationId xmlns:a16="http://schemas.microsoft.com/office/drawing/2014/main" id="{D3A595BB-A338-0602-F1D9-14EF4F04DB60}"/>
              </a:ext>
            </a:extLst>
          </p:cNvPr>
          <p:cNvSpPr>
            <a:spLocks noChangeArrowheads="1"/>
          </p:cNvSpPr>
          <p:nvPr/>
        </p:nvSpPr>
        <p:spPr bwMode="auto">
          <a:xfrm>
            <a:off x="408398" y="1974412"/>
            <a:ext cx="8221894" cy="4359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Bootstrap  Basic Table</a:t>
            </a:r>
          </a:p>
        </p:txBody>
      </p:sp>
      <p:pic>
        <p:nvPicPr>
          <p:cNvPr id="7" name="Picture 6">
            <a:extLst>
              <a:ext uri="{FF2B5EF4-FFF2-40B4-BE49-F238E27FC236}">
                <a16:creationId xmlns:a16="http://schemas.microsoft.com/office/drawing/2014/main" id="{7DFF8B89-69AA-6A29-43F6-CB8DDE7C39B1}"/>
              </a:ext>
            </a:extLst>
          </p:cNvPr>
          <p:cNvPicPr>
            <a:picLocks noChangeAspect="1"/>
          </p:cNvPicPr>
          <p:nvPr/>
        </p:nvPicPr>
        <p:blipFill>
          <a:blip r:embed="rId4"/>
          <a:stretch>
            <a:fillRect/>
          </a:stretch>
        </p:blipFill>
        <p:spPr>
          <a:xfrm>
            <a:off x="760878" y="2569898"/>
            <a:ext cx="7903019" cy="3755429"/>
          </a:xfrm>
          <a:prstGeom prst="rect">
            <a:avLst/>
          </a:prstGeom>
        </p:spPr>
      </p:pic>
    </p:spTree>
    <p:extLst>
      <p:ext uri="{BB962C8B-B14F-4D97-AF65-F5344CB8AC3E}">
        <p14:creationId xmlns:p14="http://schemas.microsoft.com/office/powerpoint/2010/main" val="12771437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TextBox 10">
            <a:extLst>
              <a:ext uri="{FF2B5EF4-FFF2-40B4-BE49-F238E27FC236}">
                <a16:creationId xmlns:a16="http://schemas.microsoft.com/office/drawing/2014/main" id="{CEED9483-AEB7-4BE0-D319-93C8A9F4E478}"/>
              </a:ext>
            </a:extLst>
          </p:cNvPr>
          <p:cNvSpPr txBox="1"/>
          <p:nvPr/>
        </p:nvSpPr>
        <p:spPr>
          <a:xfrm>
            <a:off x="408398" y="1535124"/>
            <a:ext cx="4659330" cy="430887"/>
          </a:xfrm>
          <a:prstGeom prst="rect">
            <a:avLst/>
          </a:prstGeom>
          <a:noFill/>
        </p:spPr>
        <p:txBody>
          <a:bodyPr wrap="square">
            <a:spAutoFit/>
          </a:bodyPr>
          <a:lstStyle/>
          <a:p>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BOOTSTRAP FRAMEWORK </a:t>
            </a:r>
            <a:endParaRPr lang="en-IN" sz="2200" dirty="0"/>
          </a:p>
        </p:txBody>
      </p:sp>
      <p:sp>
        <p:nvSpPr>
          <p:cNvPr id="3" name="Rectangle 1">
            <a:extLst>
              <a:ext uri="{FF2B5EF4-FFF2-40B4-BE49-F238E27FC236}">
                <a16:creationId xmlns:a16="http://schemas.microsoft.com/office/drawing/2014/main" id="{D3A595BB-A338-0602-F1D9-14EF4F04DB60}"/>
              </a:ext>
            </a:extLst>
          </p:cNvPr>
          <p:cNvSpPr>
            <a:spLocks noChangeArrowheads="1"/>
          </p:cNvSpPr>
          <p:nvPr/>
        </p:nvSpPr>
        <p:spPr bwMode="auto">
          <a:xfrm>
            <a:off x="408398" y="1974412"/>
            <a:ext cx="8221894" cy="4359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Bootstrap  Basic Table</a:t>
            </a:r>
          </a:p>
        </p:txBody>
      </p:sp>
      <p:pic>
        <p:nvPicPr>
          <p:cNvPr id="5" name="Picture 4">
            <a:extLst>
              <a:ext uri="{FF2B5EF4-FFF2-40B4-BE49-F238E27FC236}">
                <a16:creationId xmlns:a16="http://schemas.microsoft.com/office/drawing/2014/main" id="{07BD64DD-B2F2-82DC-D6AE-2AF0281A49FA}"/>
              </a:ext>
            </a:extLst>
          </p:cNvPr>
          <p:cNvPicPr>
            <a:picLocks noChangeAspect="1"/>
          </p:cNvPicPr>
          <p:nvPr/>
        </p:nvPicPr>
        <p:blipFill>
          <a:blip r:embed="rId4"/>
          <a:stretch>
            <a:fillRect/>
          </a:stretch>
        </p:blipFill>
        <p:spPr>
          <a:xfrm>
            <a:off x="1033029" y="2410388"/>
            <a:ext cx="7391780" cy="3740342"/>
          </a:xfrm>
          <a:prstGeom prst="rect">
            <a:avLst/>
          </a:prstGeom>
        </p:spPr>
      </p:pic>
    </p:spTree>
    <p:extLst>
      <p:ext uri="{BB962C8B-B14F-4D97-AF65-F5344CB8AC3E}">
        <p14:creationId xmlns:p14="http://schemas.microsoft.com/office/powerpoint/2010/main" val="1444122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TextBox 10">
            <a:extLst>
              <a:ext uri="{FF2B5EF4-FFF2-40B4-BE49-F238E27FC236}">
                <a16:creationId xmlns:a16="http://schemas.microsoft.com/office/drawing/2014/main" id="{CEED9483-AEB7-4BE0-D319-93C8A9F4E478}"/>
              </a:ext>
            </a:extLst>
          </p:cNvPr>
          <p:cNvSpPr txBox="1"/>
          <p:nvPr/>
        </p:nvSpPr>
        <p:spPr>
          <a:xfrm>
            <a:off x="408398" y="1535124"/>
            <a:ext cx="4659330" cy="430887"/>
          </a:xfrm>
          <a:prstGeom prst="rect">
            <a:avLst/>
          </a:prstGeom>
          <a:noFill/>
        </p:spPr>
        <p:txBody>
          <a:bodyPr wrap="square">
            <a:spAutoFit/>
          </a:bodyPr>
          <a:lstStyle/>
          <a:p>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BOOTSTRAP FRAMEWORK </a:t>
            </a:r>
            <a:endParaRPr lang="en-IN" sz="2200" dirty="0"/>
          </a:p>
        </p:txBody>
      </p:sp>
      <p:sp>
        <p:nvSpPr>
          <p:cNvPr id="3" name="Rectangle 1">
            <a:extLst>
              <a:ext uri="{FF2B5EF4-FFF2-40B4-BE49-F238E27FC236}">
                <a16:creationId xmlns:a16="http://schemas.microsoft.com/office/drawing/2014/main" id="{D3A595BB-A338-0602-F1D9-14EF4F04DB60}"/>
              </a:ext>
            </a:extLst>
          </p:cNvPr>
          <p:cNvSpPr>
            <a:spLocks noChangeArrowheads="1"/>
          </p:cNvSpPr>
          <p:nvPr/>
        </p:nvSpPr>
        <p:spPr bwMode="auto">
          <a:xfrm>
            <a:off x="408398" y="1974412"/>
            <a:ext cx="8221894" cy="4359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Bootstrap  Basic Table</a:t>
            </a:r>
          </a:p>
        </p:txBody>
      </p:sp>
      <p:pic>
        <p:nvPicPr>
          <p:cNvPr id="7" name="Picture 6">
            <a:extLst>
              <a:ext uri="{FF2B5EF4-FFF2-40B4-BE49-F238E27FC236}">
                <a16:creationId xmlns:a16="http://schemas.microsoft.com/office/drawing/2014/main" id="{CD3EBC4A-3572-B5FA-CD4C-1A6D95CCED8D}"/>
              </a:ext>
            </a:extLst>
          </p:cNvPr>
          <p:cNvPicPr>
            <a:picLocks noChangeAspect="1"/>
          </p:cNvPicPr>
          <p:nvPr/>
        </p:nvPicPr>
        <p:blipFill>
          <a:blip r:embed="rId4"/>
          <a:stretch>
            <a:fillRect/>
          </a:stretch>
        </p:blipFill>
        <p:spPr>
          <a:xfrm>
            <a:off x="872935" y="2505088"/>
            <a:ext cx="7398130" cy="3657788"/>
          </a:xfrm>
          <a:prstGeom prst="rect">
            <a:avLst/>
          </a:prstGeom>
        </p:spPr>
      </p:pic>
    </p:spTree>
    <p:extLst>
      <p:ext uri="{BB962C8B-B14F-4D97-AF65-F5344CB8AC3E}">
        <p14:creationId xmlns:p14="http://schemas.microsoft.com/office/powerpoint/2010/main" val="7607030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TextBox 10">
            <a:extLst>
              <a:ext uri="{FF2B5EF4-FFF2-40B4-BE49-F238E27FC236}">
                <a16:creationId xmlns:a16="http://schemas.microsoft.com/office/drawing/2014/main" id="{CEED9483-AEB7-4BE0-D319-93C8A9F4E478}"/>
              </a:ext>
            </a:extLst>
          </p:cNvPr>
          <p:cNvSpPr txBox="1"/>
          <p:nvPr/>
        </p:nvSpPr>
        <p:spPr>
          <a:xfrm>
            <a:off x="408398" y="1535124"/>
            <a:ext cx="4659330" cy="430887"/>
          </a:xfrm>
          <a:prstGeom prst="rect">
            <a:avLst/>
          </a:prstGeom>
          <a:noFill/>
        </p:spPr>
        <p:txBody>
          <a:bodyPr wrap="square">
            <a:spAutoFit/>
          </a:bodyPr>
          <a:lstStyle/>
          <a:p>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BOOTSTRAP FRAMEWORK </a:t>
            </a:r>
            <a:endParaRPr lang="en-IN" sz="2200" dirty="0"/>
          </a:p>
        </p:txBody>
      </p:sp>
      <p:sp>
        <p:nvSpPr>
          <p:cNvPr id="3" name="Rectangle 1">
            <a:extLst>
              <a:ext uri="{FF2B5EF4-FFF2-40B4-BE49-F238E27FC236}">
                <a16:creationId xmlns:a16="http://schemas.microsoft.com/office/drawing/2014/main" id="{D3A595BB-A338-0602-F1D9-14EF4F04DB60}"/>
              </a:ext>
            </a:extLst>
          </p:cNvPr>
          <p:cNvSpPr>
            <a:spLocks noChangeArrowheads="1"/>
          </p:cNvSpPr>
          <p:nvPr/>
        </p:nvSpPr>
        <p:spPr bwMode="auto">
          <a:xfrm>
            <a:off x="408398" y="1974412"/>
            <a:ext cx="8221894" cy="4359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Bootstrap  Basic Table</a:t>
            </a:r>
          </a:p>
        </p:txBody>
      </p:sp>
      <p:pic>
        <p:nvPicPr>
          <p:cNvPr id="5" name="Picture 4">
            <a:extLst>
              <a:ext uri="{FF2B5EF4-FFF2-40B4-BE49-F238E27FC236}">
                <a16:creationId xmlns:a16="http://schemas.microsoft.com/office/drawing/2014/main" id="{F271EF74-B5E4-C076-824D-8F81DCD40015}"/>
              </a:ext>
            </a:extLst>
          </p:cNvPr>
          <p:cNvPicPr>
            <a:picLocks noChangeAspect="1"/>
          </p:cNvPicPr>
          <p:nvPr/>
        </p:nvPicPr>
        <p:blipFill>
          <a:blip r:embed="rId4"/>
          <a:stretch>
            <a:fillRect/>
          </a:stretch>
        </p:blipFill>
        <p:spPr>
          <a:xfrm>
            <a:off x="408398" y="2486037"/>
            <a:ext cx="8045863" cy="3695890"/>
          </a:xfrm>
          <a:prstGeom prst="rect">
            <a:avLst/>
          </a:prstGeom>
        </p:spPr>
      </p:pic>
    </p:spTree>
    <p:extLst>
      <p:ext uri="{BB962C8B-B14F-4D97-AF65-F5344CB8AC3E}">
        <p14:creationId xmlns:p14="http://schemas.microsoft.com/office/powerpoint/2010/main" val="35593047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TextBox 10">
            <a:extLst>
              <a:ext uri="{FF2B5EF4-FFF2-40B4-BE49-F238E27FC236}">
                <a16:creationId xmlns:a16="http://schemas.microsoft.com/office/drawing/2014/main" id="{CEED9483-AEB7-4BE0-D319-93C8A9F4E478}"/>
              </a:ext>
            </a:extLst>
          </p:cNvPr>
          <p:cNvSpPr txBox="1"/>
          <p:nvPr/>
        </p:nvSpPr>
        <p:spPr>
          <a:xfrm>
            <a:off x="408398" y="1535124"/>
            <a:ext cx="4659330" cy="430887"/>
          </a:xfrm>
          <a:prstGeom prst="rect">
            <a:avLst/>
          </a:prstGeom>
          <a:noFill/>
        </p:spPr>
        <p:txBody>
          <a:bodyPr wrap="square">
            <a:spAutoFit/>
          </a:bodyPr>
          <a:lstStyle/>
          <a:p>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BOOTSTRAP FRAMEWORK </a:t>
            </a:r>
            <a:endParaRPr lang="en-IN" sz="2200" dirty="0"/>
          </a:p>
        </p:txBody>
      </p:sp>
      <p:sp>
        <p:nvSpPr>
          <p:cNvPr id="7" name="TextBox 6">
            <a:extLst>
              <a:ext uri="{FF2B5EF4-FFF2-40B4-BE49-F238E27FC236}">
                <a16:creationId xmlns:a16="http://schemas.microsoft.com/office/drawing/2014/main" id="{8A9B6A7F-B15A-F65E-80F5-BBA0E18FF9CE}"/>
              </a:ext>
            </a:extLst>
          </p:cNvPr>
          <p:cNvSpPr txBox="1"/>
          <p:nvPr/>
        </p:nvSpPr>
        <p:spPr>
          <a:xfrm>
            <a:off x="480317" y="2107413"/>
            <a:ext cx="4659330" cy="400110"/>
          </a:xfrm>
          <a:prstGeom prst="rect">
            <a:avLst/>
          </a:prstGeom>
          <a:noFill/>
        </p:spPr>
        <p:txBody>
          <a:bodyPr wrap="square">
            <a:spAutoFit/>
          </a:bodyPr>
          <a:lstStyle/>
          <a:p>
            <a:pPr algn="l"/>
            <a:r>
              <a:rPr lang="en-IN" sz="2000" b="1" i="0" dirty="0">
                <a:solidFill>
                  <a:srgbClr val="000000"/>
                </a:solidFill>
                <a:effectLst/>
                <a:latin typeface="Segoe UI" panose="020B0502040204020203" pitchFamily="34" charset="0"/>
              </a:rPr>
              <a:t>Bootstrap Image Shapes</a:t>
            </a:r>
          </a:p>
        </p:txBody>
      </p:sp>
      <p:sp>
        <p:nvSpPr>
          <p:cNvPr id="9" name="Rectangle 1">
            <a:extLst>
              <a:ext uri="{FF2B5EF4-FFF2-40B4-BE49-F238E27FC236}">
                <a16:creationId xmlns:a16="http://schemas.microsoft.com/office/drawing/2014/main" id="{D6C99AE1-9E8B-DBF5-6CEE-67BAB50409BB}"/>
              </a:ext>
            </a:extLst>
          </p:cNvPr>
          <p:cNvSpPr>
            <a:spLocks noChangeArrowheads="1"/>
          </p:cNvSpPr>
          <p:nvPr/>
        </p:nvSpPr>
        <p:spPr bwMode="auto">
          <a:xfrm>
            <a:off x="480317" y="2821895"/>
            <a:ext cx="7769831" cy="1667083"/>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Rounded Corners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sz="2000" b="0" i="0" u="none" strike="noStrike" cap="none" normalizeH="0" baseline="0">
                <a:ln>
                  <a:noFill/>
                </a:ln>
                <a:solidFill>
                  <a:srgbClr val="DC143C"/>
                </a:solidFill>
                <a:effectLst/>
                <a:latin typeface="Times New Roman" panose="02020603050405020304" pitchFamily="18" charset="0"/>
                <a:cs typeface="Times New Roman" panose="02020603050405020304" pitchFamily="18" charset="0"/>
              </a:rPr>
              <a:t>.rounded</a:t>
            </a:r>
            <a:r>
              <a:rPr kumimoji="0" lang="en-US" altLang="en-US"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class adds rounded corners to an image:</a:t>
            </a: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CD"/>
                </a:solidFill>
                <a:effectLst/>
                <a:latin typeface="Times New Roman" panose="02020603050405020304" pitchFamily="18" charset="0"/>
                <a:cs typeface="Times New Roman" panose="02020603050405020304" pitchFamily="18" charset="0"/>
              </a:rPr>
              <a:t>&lt;</a:t>
            </a:r>
            <a:r>
              <a:rPr kumimoji="0" lang="en-US" altLang="en-US" sz="2000" b="0" i="0" u="none" strike="noStrike" cap="none" normalizeH="0" baseline="0">
                <a:ln>
                  <a:noFill/>
                </a:ln>
                <a:solidFill>
                  <a:srgbClr val="A52A2A"/>
                </a:solidFill>
                <a:effectLst/>
                <a:latin typeface="Times New Roman" panose="02020603050405020304" pitchFamily="18" charset="0"/>
                <a:cs typeface="Times New Roman" panose="02020603050405020304" pitchFamily="18" charset="0"/>
              </a:rPr>
              <a:t>img</a:t>
            </a:r>
            <a:r>
              <a:rPr kumimoji="0" lang="en-US" altLang="en-US" sz="20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rPr>
              <a:t> src</a:t>
            </a:r>
            <a:r>
              <a:rPr kumimoji="0" lang="en-US" altLang="en-US" sz="2000" b="0" i="0" u="none" strike="noStrike" cap="none" normalizeH="0" baseline="0">
                <a:ln>
                  <a:noFill/>
                </a:ln>
                <a:solidFill>
                  <a:srgbClr val="0000CD"/>
                </a:solidFill>
                <a:effectLst/>
                <a:latin typeface="Times New Roman" panose="02020603050405020304" pitchFamily="18" charset="0"/>
                <a:cs typeface="Times New Roman" panose="02020603050405020304" pitchFamily="18" charset="0"/>
              </a:rPr>
              <a:t>="cinqueterre.jpg"</a:t>
            </a:r>
            <a:r>
              <a:rPr kumimoji="0" lang="en-US" altLang="en-US" sz="20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rPr>
              <a:t> class</a:t>
            </a:r>
            <a:r>
              <a:rPr kumimoji="0" lang="en-US" altLang="en-US" sz="2000" b="0" i="0" u="none" strike="noStrike" cap="none" normalizeH="0" baseline="0">
                <a:ln>
                  <a:noFill/>
                </a:ln>
                <a:solidFill>
                  <a:srgbClr val="0000CD"/>
                </a:solidFill>
                <a:effectLst/>
                <a:latin typeface="Times New Roman" panose="02020603050405020304" pitchFamily="18" charset="0"/>
                <a:cs typeface="Times New Roman" panose="02020603050405020304" pitchFamily="18" charset="0"/>
              </a:rPr>
              <a:t>="rounded"</a:t>
            </a:r>
            <a:r>
              <a:rPr kumimoji="0" lang="en-US" altLang="en-US" sz="20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rPr>
              <a:t> alt</a:t>
            </a:r>
            <a:r>
              <a:rPr kumimoji="0" lang="en-US" altLang="en-US" sz="2000" b="0" i="0" u="none" strike="noStrike" cap="none" normalizeH="0" baseline="0">
                <a:ln>
                  <a:noFill/>
                </a:ln>
                <a:solidFill>
                  <a:srgbClr val="0000CD"/>
                </a:solidFill>
                <a:effectLst/>
                <a:latin typeface="Times New Roman" panose="02020603050405020304" pitchFamily="18" charset="0"/>
                <a:cs typeface="Times New Roman" panose="02020603050405020304" pitchFamily="18" charset="0"/>
              </a:rPr>
              <a:t>="Cinque Terre"&gt;</a:t>
            </a: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pic>
        <p:nvPicPr>
          <p:cNvPr id="11267" name="Picture 3" descr="Paris">
            <a:extLst>
              <a:ext uri="{FF2B5EF4-FFF2-40B4-BE49-F238E27FC236}">
                <a16:creationId xmlns:a16="http://schemas.microsoft.com/office/drawing/2014/main" id="{1579DE18-C5DF-AB29-5C1D-2D5A4E3768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6014" y="4649447"/>
            <a:ext cx="2222777" cy="1667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903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TextBox 10">
            <a:extLst>
              <a:ext uri="{FF2B5EF4-FFF2-40B4-BE49-F238E27FC236}">
                <a16:creationId xmlns:a16="http://schemas.microsoft.com/office/drawing/2014/main" id="{CEED9483-AEB7-4BE0-D319-93C8A9F4E478}"/>
              </a:ext>
            </a:extLst>
          </p:cNvPr>
          <p:cNvSpPr txBox="1"/>
          <p:nvPr/>
        </p:nvSpPr>
        <p:spPr>
          <a:xfrm>
            <a:off x="408398" y="1535124"/>
            <a:ext cx="4659330" cy="430887"/>
          </a:xfrm>
          <a:prstGeom prst="rect">
            <a:avLst/>
          </a:prstGeom>
          <a:noFill/>
        </p:spPr>
        <p:txBody>
          <a:bodyPr wrap="square">
            <a:spAutoFit/>
          </a:bodyPr>
          <a:lstStyle/>
          <a:p>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BOOTSTRAP FRAMEWORK </a:t>
            </a:r>
            <a:endParaRPr lang="en-IN" sz="2200" dirty="0"/>
          </a:p>
        </p:txBody>
      </p:sp>
      <p:sp>
        <p:nvSpPr>
          <p:cNvPr id="7" name="TextBox 6">
            <a:extLst>
              <a:ext uri="{FF2B5EF4-FFF2-40B4-BE49-F238E27FC236}">
                <a16:creationId xmlns:a16="http://schemas.microsoft.com/office/drawing/2014/main" id="{8A9B6A7F-B15A-F65E-80F5-BBA0E18FF9CE}"/>
              </a:ext>
            </a:extLst>
          </p:cNvPr>
          <p:cNvSpPr txBox="1"/>
          <p:nvPr/>
        </p:nvSpPr>
        <p:spPr>
          <a:xfrm>
            <a:off x="480317" y="2107413"/>
            <a:ext cx="4659330" cy="400110"/>
          </a:xfrm>
          <a:prstGeom prst="rect">
            <a:avLst/>
          </a:prstGeom>
          <a:noFill/>
        </p:spPr>
        <p:txBody>
          <a:bodyPr wrap="square">
            <a:spAutoFit/>
          </a:bodyPr>
          <a:lstStyle/>
          <a:p>
            <a:pPr algn="l"/>
            <a:r>
              <a:rPr lang="en-IN" sz="2000" b="1" i="0" dirty="0">
                <a:solidFill>
                  <a:srgbClr val="000000"/>
                </a:solidFill>
                <a:effectLst/>
                <a:latin typeface="Segoe UI" panose="020B0502040204020203" pitchFamily="34" charset="0"/>
              </a:rPr>
              <a:t>Bootstrap Image Shapes</a:t>
            </a:r>
          </a:p>
        </p:txBody>
      </p:sp>
      <p:sp>
        <p:nvSpPr>
          <p:cNvPr id="3" name="Rectangle 1">
            <a:extLst>
              <a:ext uri="{FF2B5EF4-FFF2-40B4-BE49-F238E27FC236}">
                <a16:creationId xmlns:a16="http://schemas.microsoft.com/office/drawing/2014/main" id="{DB86D489-AFD3-4A52-95BC-5316C80654D0}"/>
              </a:ext>
            </a:extLst>
          </p:cNvPr>
          <p:cNvSpPr>
            <a:spLocks noChangeArrowheads="1"/>
          </p:cNvSpPr>
          <p:nvPr/>
        </p:nvSpPr>
        <p:spPr bwMode="auto">
          <a:xfrm>
            <a:off x="354485" y="2539093"/>
            <a:ext cx="8293813" cy="1667083"/>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Circle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.rounded-circle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class shapes the image to a circle: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CD"/>
                </a:solidFill>
                <a:effectLst/>
                <a:latin typeface="Times New Roman" panose="02020603050405020304" pitchFamily="18" charset="0"/>
                <a:cs typeface="Times New Roman" panose="02020603050405020304" pitchFamily="18" charset="0"/>
              </a:rPr>
              <a:t>&lt;</a:t>
            </a:r>
            <a:r>
              <a:rPr kumimoji="0" lang="en-US" altLang="en-US" sz="2000" b="0" i="0" u="none" strike="noStrike" cap="none" normalizeH="0" baseline="0" dirty="0" err="1">
                <a:ln>
                  <a:noFill/>
                </a:ln>
                <a:solidFill>
                  <a:srgbClr val="A52A2A"/>
                </a:solidFill>
                <a:effectLst/>
                <a:latin typeface="Times New Roman" panose="02020603050405020304" pitchFamily="18" charset="0"/>
                <a:cs typeface="Times New Roman" panose="02020603050405020304" pitchFamily="18" charset="0"/>
              </a:rPr>
              <a:t>img</a:t>
            </a:r>
            <a:r>
              <a:rPr kumimoji="0" lang="en-US" altLang="en-US" sz="20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FF0000"/>
                </a:solidFill>
                <a:effectLst/>
                <a:latin typeface="Times New Roman" panose="02020603050405020304" pitchFamily="18" charset="0"/>
                <a:cs typeface="Times New Roman" panose="02020603050405020304" pitchFamily="18" charset="0"/>
              </a:rPr>
              <a:t>src</a:t>
            </a:r>
            <a:r>
              <a:rPr kumimoji="0" lang="en-US" altLang="en-US" sz="2000" b="0" i="0" u="none" strike="noStrike" cap="none" normalizeH="0" baseline="0" dirty="0">
                <a:ln>
                  <a:noFill/>
                </a:ln>
                <a:solidFill>
                  <a:srgbClr val="0000CD"/>
                </a:solidFill>
                <a:effectLst/>
                <a:latin typeface="Times New Roman" panose="02020603050405020304" pitchFamily="18" charset="0"/>
                <a:cs typeface="Times New Roman" panose="02020603050405020304" pitchFamily="18" charset="0"/>
              </a:rPr>
              <a:t>="cinqueterre.jpg"</a:t>
            </a:r>
            <a:r>
              <a:rPr kumimoji="0" lang="en-US" altLang="en-US" sz="20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class</a:t>
            </a:r>
            <a:r>
              <a:rPr kumimoji="0" lang="en-US" altLang="en-US" sz="2000" b="0" i="0" u="none" strike="noStrike" cap="none" normalizeH="0" baseline="0" dirty="0">
                <a:ln>
                  <a:noFill/>
                </a:ln>
                <a:solidFill>
                  <a:srgbClr val="0000CD"/>
                </a:solidFill>
                <a:effectLst/>
                <a:latin typeface="Times New Roman" panose="02020603050405020304" pitchFamily="18" charset="0"/>
                <a:cs typeface="Times New Roman" panose="02020603050405020304" pitchFamily="18" charset="0"/>
              </a:rPr>
              <a:t>="rounded-circle"</a:t>
            </a:r>
            <a:r>
              <a:rPr kumimoji="0" lang="en-US" altLang="en-US" sz="20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alt</a:t>
            </a:r>
            <a:r>
              <a:rPr kumimoji="0" lang="en-US" altLang="en-US" sz="2000" b="0" i="0" u="none" strike="noStrike" cap="none" normalizeH="0" baseline="0" dirty="0">
                <a:ln>
                  <a:noFill/>
                </a:ln>
                <a:solidFill>
                  <a:srgbClr val="0000CD"/>
                </a:solidFill>
                <a:effectLst/>
                <a:latin typeface="Times New Roman" panose="02020603050405020304" pitchFamily="18" charset="0"/>
                <a:cs typeface="Times New Roman" panose="02020603050405020304" pitchFamily="18" charset="0"/>
              </a:rPr>
              <a:t>="Cinque Terre"&gt;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0147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TextBox 10">
            <a:extLst>
              <a:ext uri="{FF2B5EF4-FFF2-40B4-BE49-F238E27FC236}">
                <a16:creationId xmlns:a16="http://schemas.microsoft.com/office/drawing/2014/main" id="{CEED9483-AEB7-4BE0-D319-93C8A9F4E478}"/>
              </a:ext>
            </a:extLst>
          </p:cNvPr>
          <p:cNvSpPr txBox="1"/>
          <p:nvPr/>
        </p:nvSpPr>
        <p:spPr>
          <a:xfrm>
            <a:off x="408398" y="1535124"/>
            <a:ext cx="4659330" cy="430887"/>
          </a:xfrm>
          <a:prstGeom prst="rect">
            <a:avLst/>
          </a:prstGeom>
          <a:noFill/>
        </p:spPr>
        <p:txBody>
          <a:bodyPr wrap="square">
            <a:spAutoFit/>
          </a:bodyPr>
          <a:lstStyle/>
          <a:p>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BOOTSTRAP FRAMEWORK </a:t>
            </a:r>
            <a:endParaRPr lang="en-IN" sz="2200" dirty="0"/>
          </a:p>
        </p:txBody>
      </p:sp>
      <p:sp>
        <p:nvSpPr>
          <p:cNvPr id="7" name="TextBox 6">
            <a:extLst>
              <a:ext uri="{FF2B5EF4-FFF2-40B4-BE49-F238E27FC236}">
                <a16:creationId xmlns:a16="http://schemas.microsoft.com/office/drawing/2014/main" id="{8A9B6A7F-B15A-F65E-80F5-BBA0E18FF9CE}"/>
              </a:ext>
            </a:extLst>
          </p:cNvPr>
          <p:cNvSpPr txBox="1"/>
          <p:nvPr/>
        </p:nvSpPr>
        <p:spPr>
          <a:xfrm>
            <a:off x="480317" y="2107413"/>
            <a:ext cx="4659330" cy="400110"/>
          </a:xfrm>
          <a:prstGeom prst="rect">
            <a:avLst/>
          </a:prstGeom>
          <a:noFill/>
        </p:spPr>
        <p:txBody>
          <a:bodyPr wrap="square">
            <a:spAutoFit/>
          </a:bodyPr>
          <a:lstStyle/>
          <a:p>
            <a:pPr algn="l"/>
            <a:r>
              <a:rPr lang="en-IN" sz="2000" b="1" i="0" dirty="0">
                <a:solidFill>
                  <a:srgbClr val="000000"/>
                </a:solidFill>
                <a:effectLst/>
                <a:latin typeface="Segoe UI" panose="020B0502040204020203" pitchFamily="34" charset="0"/>
              </a:rPr>
              <a:t>Bootstrap Image Shapes</a:t>
            </a:r>
          </a:p>
        </p:txBody>
      </p:sp>
      <p:sp>
        <p:nvSpPr>
          <p:cNvPr id="4" name="Rectangle 1">
            <a:extLst>
              <a:ext uri="{FF2B5EF4-FFF2-40B4-BE49-F238E27FC236}">
                <a16:creationId xmlns:a16="http://schemas.microsoft.com/office/drawing/2014/main" id="{42344D65-9422-EB96-2E53-24336A61185B}"/>
              </a:ext>
            </a:extLst>
          </p:cNvPr>
          <p:cNvSpPr>
            <a:spLocks noChangeArrowheads="1"/>
          </p:cNvSpPr>
          <p:nvPr/>
        </p:nvSpPr>
        <p:spPr bwMode="auto">
          <a:xfrm>
            <a:off x="480317" y="2683395"/>
            <a:ext cx="7754393" cy="1667083"/>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Thumbnail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sz="2000" b="0" i="0" u="none" strike="noStrike" cap="none" normalizeH="0" baseline="0">
                <a:ln>
                  <a:noFill/>
                </a:ln>
                <a:solidFill>
                  <a:srgbClr val="DC143C"/>
                </a:solidFill>
                <a:effectLst/>
                <a:latin typeface="Times New Roman" panose="02020603050405020304" pitchFamily="18" charset="0"/>
                <a:cs typeface="Times New Roman" panose="02020603050405020304" pitchFamily="18" charset="0"/>
              </a:rPr>
              <a:t>.img-thumbnail</a:t>
            </a:r>
            <a:r>
              <a:rPr kumimoji="0" lang="en-US" altLang="en-US"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class shapes the image to a thumbnail (bordered):</a:t>
            </a: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CD"/>
                </a:solidFill>
                <a:effectLst/>
                <a:latin typeface="Times New Roman" panose="02020603050405020304" pitchFamily="18" charset="0"/>
                <a:cs typeface="Times New Roman" panose="02020603050405020304" pitchFamily="18" charset="0"/>
              </a:rPr>
              <a:t>&lt;</a:t>
            </a:r>
            <a:r>
              <a:rPr kumimoji="0" lang="en-US" altLang="en-US" sz="2000" b="0" i="0" u="none" strike="noStrike" cap="none" normalizeH="0" baseline="0">
                <a:ln>
                  <a:noFill/>
                </a:ln>
                <a:solidFill>
                  <a:srgbClr val="A52A2A"/>
                </a:solidFill>
                <a:effectLst/>
                <a:latin typeface="Times New Roman" panose="02020603050405020304" pitchFamily="18" charset="0"/>
                <a:cs typeface="Times New Roman" panose="02020603050405020304" pitchFamily="18" charset="0"/>
              </a:rPr>
              <a:t>img</a:t>
            </a:r>
            <a:r>
              <a:rPr kumimoji="0" lang="en-US" altLang="en-US" sz="20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rPr>
              <a:t> src</a:t>
            </a:r>
            <a:r>
              <a:rPr kumimoji="0" lang="en-US" altLang="en-US" sz="2000" b="0" i="0" u="none" strike="noStrike" cap="none" normalizeH="0" baseline="0">
                <a:ln>
                  <a:noFill/>
                </a:ln>
                <a:solidFill>
                  <a:srgbClr val="0000CD"/>
                </a:solidFill>
                <a:effectLst/>
                <a:latin typeface="Times New Roman" panose="02020603050405020304" pitchFamily="18" charset="0"/>
                <a:cs typeface="Times New Roman" panose="02020603050405020304" pitchFamily="18" charset="0"/>
              </a:rPr>
              <a:t>="cinqueterre.jpg"</a:t>
            </a:r>
            <a:r>
              <a:rPr kumimoji="0" lang="en-US" altLang="en-US" sz="20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rPr>
              <a:t> class</a:t>
            </a:r>
            <a:r>
              <a:rPr kumimoji="0" lang="en-US" altLang="en-US" sz="2000" b="0" i="0" u="none" strike="noStrike" cap="none" normalizeH="0" baseline="0">
                <a:ln>
                  <a:noFill/>
                </a:ln>
                <a:solidFill>
                  <a:srgbClr val="0000CD"/>
                </a:solidFill>
                <a:effectLst/>
                <a:latin typeface="Times New Roman" panose="02020603050405020304" pitchFamily="18" charset="0"/>
                <a:cs typeface="Times New Roman" panose="02020603050405020304" pitchFamily="18" charset="0"/>
              </a:rPr>
              <a:t>="img-thumbnail"</a:t>
            </a:r>
            <a:r>
              <a:rPr kumimoji="0" lang="en-US" altLang="en-US" sz="20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rPr>
              <a:t> alt</a:t>
            </a:r>
            <a:r>
              <a:rPr kumimoji="0" lang="en-US" altLang="en-US" sz="2000" b="0" i="0" u="none" strike="noStrike" cap="none" normalizeH="0" baseline="0">
                <a:ln>
                  <a:noFill/>
                </a:ln>
                <a:solidFill>
                  <a:srgbClr val="0000CD"/>
                </a:solidFill>
                <a:effectLst/>
                <a:latin typeface="Times New Roman" panose="02020603050405020304" pitchFamily="18" charset="0"/>
                <a:cs typeface="Times New Roman" panose="02020603050405020304" pitchFamily="18" charset="0"/>
              </a:rPr>
              <a:t>="Cinque Terre"&gt;</a:t>
            </a: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pic>
        <p:nvPicPr>
          <p:cNvPr id="13315" name="Picture 3" descr="San Fran">
            <a:extLst>
              <a:ext uri="{FF2B5EF4-FFF2-40B4-BE49-F238E27FC236}">
                <a16:creationId xmlns:a16="http://schemas.microsoft.com/office/drawing/2014/main" id="{EDD24D10-80D9-9513-EF04-063EAF5457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8063" y="4460697"/>
            <a:ext cx="2573676" cy="1930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8114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TextBox 10">
            <a:extLst>
              <a:ext uri="{FF2B5EF4-FFF2-40B4-BE49-F238E27FC236}">
                <a16:creationId xmlns:a16="http://schemas.microsoft.com/office/drawing/2014/main" id="{CEED9483-AEB7-4BE0-D319-93C8A9F4E478}"/>
              </a:ext>
            </a:extLst>
          </p:cNvPr>
          <p:cNvSpPr txBox="1"/>
          <p:nvPr/>
        </p:nvSpPr>
        <p:spPr>
          <a:xfrm>
            <a:off x="408398" y="1535124"/>
            <a:ext cx="4659330" cy="430887"/>
          </a:xfrm>
          <a:prstGeom prst="rect">
            <a:avLst/>
          </a:prstGeom>
          <a:noFill/>
        </p:spPr>
        <p:txBody>
          <a:bodyPr wrap="square">
            <a:spAutoFit/>
          </a:bodyPr>
          <a:lstStyle/>
          <a:p>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BOOTSTRAP FRAMEWORK </a:t>
            </a:r>
            <a:endParaRPr lang="en-IN" sz="2200" dirty="0"/>
          </a:p>
        </p:txBody>
      </p:sp>
      <p:sp>
        <p:nvSpPr>
          <p:cNvPr id="7" name="TextBox 6">
            <a:extLst>
              <a:ext uri="{FF2B5EF4-FFF2-40B4-BE49-F238E27FC236}">
                <a16:creationId xmlns:a16="http://schemas.microsoft.com/office/drawing/2014/main" id="{8A9B6A7F-B15A-F65E-80F5-BBA0E18FF9CE}"/>
              </a:ext>
            </a:extLst>
          </p:cNvPr>
          <p:cNvSpPr txBox="1"/>
          <p:nvPr/>
        </p:nvSpPr>
        <p:spPr>
          <a:xfrm>
            <a:off x="480317" y="2107413"/>
            <a:ext cx="4659330" cy="400110"/>
          </a:xfrm>
          <a:prstGeom prst="rect">
            <a:avLst/>
          </a:prstGeom>
          <a:noFill/>
        </p:spPr>
        <p:txBody>
          <a:bodyPr wrap="square">
            <a:spAutoFit/>
          </a:bodyPr>
          <a:lstStyle/>
          <a:p>
            <a:pPr algn="l"/>
            <a:r>
              <a:rPr lang="en-IN" sz="2000" b="1" i="0" dirty="0">
                <a:solidFill>
                  <a:srgbClr val="000000"/>
                </a:solidFill>
                <a:effectLst/>
                <a:latin typeface="Segoe UI" panose="020B0502040204020203" pitchFamily="34" charset="0"/>
              </a:rPr>
              <a:t>Bootstrap </a:t>
            </a:r>
            <a:r>
              <a:rPr lang="en-IN" sz="2000" b="1" dirty="0">
                <a:latin typeface="Segoe UI" panose="020B0502040204020203" pitchFamily="34" charset="0"/>
              </a:rPr>
              <a:t>Alerts</a:t>
            </a:r>
            <a:endParaRPr lang="en-IN" sz="2000" b="1" i="0" dirty="0">
              <a:solidFill>
                <a:srgbClr val="000000"/>
              </a:solidFill>
              <a:effectLst/>
              <a:latin typeface="Segoe UI" panose="020B0502040204020203" pitchFamily="34" charset="0"/>
            </a:endParaRPr>
          </a:p>
        </p:txBody>
      </p:sp>
      <p:sp>
        <p:nvSpPr>
          <p:cNvPr id="5" name="TextBox 4">
            <a:extLst>
              <a:ext uri="{FF2B5EF4-FFF2-40B4-BE49-F238E27FC236}">
                <a16:creationId xmlns:a16="http://schemas.microsoft.com/office/drawing/2014/main" id="{1B580335-92B4-D911-69B4-8CB51CB1B281}"/>
              </a:ext>
            </a:extLst>
          </p:cNvPr>
          <p:cNvSpPr txBox="1"/>
          <p:nvPr/>
        </p:nvSpPr>
        <p:spPr>
          <a:xfrm>
            <a:off x="613880" y="2818915"/>
            <a:ext cx="8006137" cy="1323439"/>
          </a:xfrm>
          <a:prstGeom prst="rect">
            <a:avLst/>
          </a:prstGeom>
          <a:noFill/>
        </p:spPr>
        <p:txBody>
          <a:bodyPr wrap="square">
            <a:spAutoFit/>
          </a:bodyPr>
          <a:lstStyle/>
          <a:p>
            <a:pPr algn="just"/>
            <a:r>
              <a:rPr lang="en-US" sz="2000" b="0" i="0" dirty="0">
                <a:solidFill>
                  <a:srgbClr val="273239"/>
                </a:solidFill>
                <a:effectLst/>
                <a:latin typeface="Times New Roman" panose="02020603050405020304" pitchFamily="18" charset="0"/>
                <a:cs typeface="Times New Roman" panose="02020603050405020304" pitchFamily="18" charset="0"/>
              </a:rPr>
              <a:t>In </a:t>
            </a:r>
            <a:r>
              <a:rPr lang="en-US" sz="2000" b="1" i="0" u="sng" dirty="0">
                <a:effectLst/>
                <a:latin typeface="Times New Roman" panose="02020603050405020304" pitchFamily="18" charset="0"/>
                <a:cs typeface="Times New Roman" panose="02020603050405020304" pitchFamily="18" charset="0"/>
              </a:rPr>
              <a:t>Bootstrap</a:t>
            </a:r>
            <a:r>
              <a:rPr lang="en-US" sz="2000" b="0" i="0" dirty="0">
                <a:solidFill>
                  <a:srgbClr val="273239"/>
                </a:solidFill>
                <a:effectLst/>
                <a:latin typeface="Times New Roman" panose="02020603050405020304" pitchFamily="18" charset="0"/>
                <a:cs typeface="Times New Roman" panose="02020603050405020304" pitchFamily="18" charset="0"/>
              </a:rPr>
              <a:t>, alerts are the most important component to provide customized feedback messages and warnings. Using this alert component, we can properly deliver the information warnings, success messages, and errors to the user.</a:t>
            </a:r>
            <a:endParaRPr lang="en-IN" sz="2000" dirty="0">
              <a:latin typeface="Times New Roman" panose="02020603050405020304" pitchFamily="18" charset="0"/>
              <a:cs typeface="Times New Roman" panose="02020603050405020304" pitchFamily="18" charset="0"/>
            </a:endParaRPr>
          </a:p>
        </p:txBody>
      </p:sp>
      <p:sp>
        <p:nvSpPr>
          <p:cNvPr id="9" name="Rectangle 1">
            <a:extLst>
              <a:ext uri="{FF2B5EF4-FFF2-40B4-BE49-F238E27FC236}">
                <a16:creationId xmlns:a16="http://schemas.microsoft.com/office/drawing/2014/main" id="{8E198144-F615-A96A-2C89-ED955A1376FA}"/>
              </a:ext>
            </a:extLst>
          </p:cNvPr>
          <p:cNvSpPr>
            <a:spLocks noChangeArrowheads="1"/>
          </p:cNvSpPr>
          <p:nvPr/>
        </p:nvSpPr>
        <p:spPr bwMode="auto">
          <a:xfrm>
            <a:off x="821932" y="4583896"/>
            <a:ext cx="8006137" cy="679653"/>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273239"/>
                </a:solidFill>
                <a:effectLst/>
                <a:latin typeface="Times New Roman" panose="02020603050405020304" pitchFamily="18" charset="0"/>
                <a:cs typeface="Times New Roman" panose="02020603050405020304" pitchFamily="18" charset="0"/>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&lt;div class="alert alert-success" role="alert"&gt;&lt;/div&gt; </a:t>
            </a:r>
          </a:p>
        </p:txBody>
      </p:sp>
    </p:spTree>
    <p:extLst>
      <p:ext uri="{BB962C8B-B14F-4D97-AF65-F5344CB8AC3E}">
        <p14:creationId xmlns:p14="http://schemas.microsoft.com/office/powerpoint/2010/main" val="146377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1047210"/>
          </a:xfrm>
          <a:prstGeom prst="rect">
            <a:avLst/>
          </a:prstGeom>
          <a:noFill/>
        </p:spPr>
        <p:txBody>
          <a:bodyPr wrap="square">
            <a:spAutoFit/>
          </a:bodyPr>
          <a:lstStyle/>
          <a:p>
            <a:pPr algn="just">
              <a:lnSpc>
                <a:spcPct val="150000"/>
              </a:lnSpc>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480E4FE2-7AA6-A9EB-C045-8C11AAD42D42}"/>
              </a:ext>
            </a:extLst>
          </p:cNvPr>
          <p:cNvSpPr txBox="1"/>
          <p:nvPr/>
        </p:nvSpPr>
        <p:spPr>
          <a:xfrm>
            <a:off x="449495" y="2028337"/>
            <a:ext cx="4659330" cy="430887"/>
          </a:xfrm>
          <a:prstGeom prst="rect">
            <a:avLst/>
          </a:prstGeom>
          <a:noFill/>
        </p:spPr>
        <p:txBody>
          <a:bodyPr wrap="square">
            <a:spAutoFit/>
          </a:bodyPr>
          <a:lstStyle/>
          <a:p>
            <a:pPr algn="l"/>
            <a:r>
              <a:rPr lang="en-IN" sz="2200" b="1" i="0" dirty="0">
                <a:solidFill>
                  <a:srgbClr val="2F1C6A"/>
                </a:solidFill>
                <a:effectLst/>
                <a:latin typeface="Muli"/>
              </a:rPr>
              <a:t>External CSS</a:t>
            </a:r>
          </a:p>
        </p:txBody>
      </p:sp>
      <p:sp>
        <p:nvSpPr>
          <p:cNvPr id="7" name="TextBox 6">
            <a:extLst>
              <a:ext uri="{FF2B5EF4-FFF2-40B4-BE49-F238E27FC236}">
                <a16:creationId xmlns:a16="http://schemas.microsoft.com/office/drawing/2014/main" id="{A7E5844D-1C9A-7491-9C61-B61E5D6D4843}"/>
              </a:ext>
            </a:extLst>
          </p:cNvPr>
          <p:cNvSpPr txBox="1"/>
          <p:nvPr/>
        </p:nvSpPr>
        <p:spPr>
          <a:xfrm>
            <a:off x="449494" y="2692041"/>
            <a:ext cx="7800653" cy="2800767"/>
          </a:xfrm>
          <a:prstGeom prst="rect">
            <a:avLst/>
          </a:prstGeom>
          <a:noFill/>
        </p:spPr>
        <p:txBody>
          <a:bodyPr wrap="square">
            <a:spAutoFit/>
          </a:bodyPr>
          <a:lstStyle/>
          <a:p>
            <a:pPr algn="just"/>
            <a:r>
              <a:rPr lang="en-US" sz="2200" b="0" i="0" dirty="0">
                <a:solidFill>
                  <a:srgbClr val="36344D"/>
                </a:solidFill>
                <a:effectLst/>
                <a:latin typeface="Times New Roman" panose="02020603050405020304" pitchFamily="18" charset="0"/>
                <a:cs typeface="Times New Roman" panose="02020603050405020304" pitchFamily="18" charset="0"/>
              </a:rPr>
              <a:t>With external CSS, you’ll link your web pages to an external </a:t>
            </a:r>
            <a:r>
              <a:rPr lang="en-US" sz="2200" b="1" i="0" dirty="0">
                <a:solidFill>
                  <a:srgbClr val="36344D"/>
                </a:solidFill>
                <a:effectLst/>
                <a:latin typeface="Times New Roman" panose="02020603050405020304" pitchFamily="18" charset="0"/>
                <a:cs typeface="Times New Roman" panose="02020603050405020304" pitchFamily="18" charset="0"/>
              </a:rPr>
              <a:t>.</a:t>
            </a:r>
            <a:r>
              <a:rPr lang="en-US" sz="2200" b="1" i="0" dirty="0" err="1">
                <a:solidFill>
                  <a:srgbClr val="36344D"/>
                </a:solidFill>
                <a:effectLst/>
                <a:latin typeface="Times New Roman" panose="02020603050405020304" pitchFamily="18" charset="0"/>
                <a:cs typeface="Times New Roman" panose="02020603050405020304" pitchFamily="18" charset="0"/>
              </a:rPr>
              <a:t>css</a:t>
            </a:r>
            <a:r>
              <a:rPr lang="en-US" sz="2200" b="0" i="0" dirty="0">
                <a:solidFill>
                  <a:srgbClr val="36344D"/>
                </a:solidFill>
                <a:effectLst/>
                <a:latin typeface="Times New Roman" panose="02020603050405020304" pitchFamily="18" charset="0"/>
                <a:cs typeface="Times New Roman" panose="02020603050405020304" pitchFamily="18" charset="0"/>
              </a:rPr>
              <a:t> file, which can be created by any text editor in your device .</a:t>
            </a:r>
          </a:p>
          <a:p>
            <a:pPr algn="just"/>
            <a:endParaRPr lang="en-US" sz="2200" dirty="0">
              <a:solidFill>
                <a:srgbClr val="36344D"/>
              </a:solidFill>
              <a:latin typeface="Times New Roman" panose="02020603050405020304" pitchFamily="18" charset="0"/>
              <a:cs typeface="Times New Roman" panose="02020603050405020304" pitchFamily="18" charset="0"/>
            </a:endParaRPr>
          </a:p>
          <a:p>
            <a:pPr algn="just"/>
            <a:r>
              <a:rPr lang="en-US" sz="2200" b="0" i="0" dirty="0">
                <a:solidFill>
                  <a:srgbClr val="36344D"/>
                </a:solidFill>
                <a:effectLst/>
                <a:latin typeface="Times New Roman" panose="02020603050405020304" pitchFamily="18" charset="0"/>
                <a:cs typeface="Times New Roman" panose="02020603050405020304" pitchFamily="18" charset="0"/>
              </a:rPr>
              <a:t>This CSS type is a more efficient method, especially for styling a large website. By editing one </a:t>
            </a:r>
            <a:r>
              <a:rPr lang="en-US" sz="2200" b="1" i="0" dirty="0">
                <a:solidFill>
                  <a:srgbClr val="36344D"/>
                </a:solidFill>
                <a:effectLst/>
                <a:latin typeface="Times New Roman" panose="02020603050405020304" pitchFamily="18" charset="0"/>
                <a:cs typeface="Times New Roman" panose="02020603050405020304" pitchFamily="18" charset="0"/>
              </a:rPr>
              <a:t>.</a:t>
            </a:r>
            <a:r>
              <a:rPr lang="en-US" sz="2200" b="1" i="0" dirty="0" err="1">
                <a:solidFill>
                  <a:srgbClr val="36344D"/>
                </a:solidFill>
                <a:effectLst/>
                <a:latin typeface="Times New Roman" panose="02020603050405020304" pitchFamily="18" charset="0"/>
                <a:cs typeface="Times New Roman" panose="02020603050405020304" pitchFamily="18" charset="0"/>
              </a:rPr>
              <a:t>css</a:t>
            </a:r>
            <a:r>
              <a:rPr lang="en-US" sz="2200" b="0" i="0" dirty="0">
                <a:solidFill>
                  <a:srgbClr val="36344D"/>
                </a:solidFill>
                <a:effectLst/>
                <a:latin typeface="Times New Roman" panose="02020603050405020304" pitchFamily="18" charset="0"/>
                <a:cs typeface="Times New Roman" panose="02020603050405020304" pitchFamily="18" charset="0"/>
              </a:rPr>
              <a:t> file, you can change your entire site at once.</a:t>
            </a:r>
          </a:p>
          <a:p>
            <a:pPr algn="just"/>
            <a:r>
              <a:rPr lang="en-US" sz="2200" b="0" i="0" dirty="0">
                <a:solidFill>
                  <a:srgbClr val="36344D"/>
                </a:solidFill>
                <a:effectLst/>
                <a:latin typeface="Times New Roman" panose="02020603050405020304" pitchFamily="18" charset="0"/>
                <a:cs typeface="Times New Roman" panose="02020603050405020304" pitchFamily="18" charset="0"/>
              </a:rPr>
              <a:t>Follow these steps to use external CSS:</a:t>
            </a:r>
          </a:p>
        </p:txBody>
      </p:sp>
    </p:spTree>
    <p:extLst>
      <p:ext uri="{BB962C8B-B14F-4D97-AF65-F5344CB8AC3E}">
        <p14:creationId xmlns:p14="http://schemas.microsoft.com/office/powerpoint/2010/main" val="18418413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TextBox 10">
            <a:extLst>
              <a:ext uri="{FF2B5EF4-FFF2-40B4-BE49-F238E27FC236}">
                <a16:creationId xmlns:a16="http://schemas.microsoft.com/office/drawing/2014/main" id="{CEED9483-AEB7-4BE0-D319-93C8A9F4E478}"/>
              </a:ext>
            </a:extLst>
          </p:cNvPr>
          <p:cNvSpPr txBox="1"/>
          <p:nvPr/>
        </p:nvSpPr>
        <p:spPr>
          <a:xfrm>
            <a:off x="408398" y="1535124"/>
            <a:ext cx="4659330" cy="430887"/>
          </a:xfrm>
          <a:prstGeom prst="rect">
            <a:avLst/>
          </a:prstGeom>
          <a:noFill/>
        </p:spPr>
        <p:txBody>
          <a:bodyPr wrap="square">
            <a:spAutoFit/>
          </a:bodyPr>
          <a:lstStyle/>
          <a:p>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BOOTSTRAP FRAMEWORK </a:t>
            </a:r>
            <a:endParaRPr lang="en-IN" sz="2200" dirty="0"/>
          </a:p>
        </p:txBody>
      </p:sp>
      <p:sp>
        <p:nvSpPr>
          <p:cNvPr id="7" name="TextBox 6">
            <a:extLst>
              <a:ext uri="{FF2B5EF4-FFF2-40B4-BE49-F238E27FC236}">
                <a16:creationId xmlns:a16="http://schemas.microsoft.com/office/drawing/2014/main" id="{8A9B6A7F-B15A-F65E-80F5-BBA0E18FF9CE}"/>
              </a:ext>
            </a:extLst>
          </p:cNvPr>
          <p:cNvSpPr txBox="1"/>
          <p:nvPr/>
        </p:nvSpPr>
        <p:spPr>
          <a:xfrm>
            <a:off x="480317" y="2107413"/>
            <a:ext cx="4659330" cy="400110"/>
          </a:xfrm>
          <a:prstGeom prst="rect">
            <a:avLst/>
          </a:prstGeom>
          <a:noFill/>
        </p:spPr>
        <p:txBody>
          <a:bodyPr wrap="square">
            <a:spAutoFit/>
          </a:bodyPr>
          <a:lstStyle/>
          <a:p>
            <a:pPr algn="l"/>
            <a:r>
              <a:rPr lang="en-IN" sz="2000" b="1" i="0" dirty="0">
                <a:solidFill>
                  <a:srgbClr val="000000"/>
                </a:solidFill>
                <a:effectLst/>
                <a:latin typeface="Segoe UI" panose="020B0502040204020203" pitchFamily="34" charset="0"/>
              </a:rPr>
              <a:t>Bootstrap </a:t>
            </a:r>
            <a:r>
              <a:rPr lang="en-IN" sz="2000" b="1" dirty="0">
                <a:latin typeface="Segoe UI" panose="020B0502040204020203" pitchFamily="34" charset="0"/>
              </a:rPr>
              <a:t>Alerts</a:t>
            </a:r>
            <a:endParaRPr lang="en-IN" sz="2000" b="1" i="0" dirty="0">
              <a:solidFill>
                <a:srgbClr val="000000"/>
              </a:solidFill>
              <a:effectLst/>
              <a:latin typeface="Segoe UI" panose="020B0502040204020203" pitchFamily="34" charset="0"/>
            </a:endParaRPr>
          </a:p>
        </p:txBody>
      </p:sp>
      <p:sp>
        <p:nvSpPr>
          <p:cNvPr id="4" name="TextBox 3">
            <a:extLst>
              <a:ext uri="{FF2B5EF4-FFF2-40B4-BE49-F238E27FC236}">
                <a16:creationId xmlns:a16="http://schemas.microsoft.com/office/drawing/2014/main" id="{C9AC5D4A-6668-0456-082E-1B7C81F04158}"/>
              </a:ext>
            </a:extLst>
          </p:cNvPr>
          <p:cNvSpPr txBox="1"/>
          <p:nvPr/>
        </p:nvSpPr>
        <p:spPr>
          <a:xfrm>
            <a:off x="324063" y="2735088"/>
            <a:ext cx="8367873" cy="3477875"/>
          </a:xfrm>
          <a:prstGeom prst="rect">
            <a:avLst/>
          </a:prstGeom>
          <a:noFill/>
        </p:spPr>
        <p:txBody>
          <a:bodyPr wrap="square">
            <a:spAutoFit/>
          </a:bodyPr>
          <a:lstStyle/>
          <a:p>
            <a:pPr algn="just" fontAlgn="base"/>
            <a:r>
              <a:rPr lang="en-US" sz="2200" b="1" i="0" dirty="0">
                <a:solidFill>
                  <a:srgbClr val="273239"/>
                </a:solidFill>
                <a:effectLst/>
                <a:latin typeface="Times New Roman" panose="02020603050405020304" pitchFamily="18" charset="0"/>
                <a:cs typeface="Times New Roman" panose="02020603050405020304" pitchFamily="18" charset="0"/>
              </a:rPr>
              <a:t>Approach:</a:t>
            </a:r>
          </a:p>
          <a:p>
            <a:pPr algn="just" fontAlgn="base">
              <a:buFont typeface="Arial" panose="020B0604020202020204" pitchFamily="34" charset="0"/>
              <a:buChar char="•"/>
            </a:pPr>
            <a:r>
              <a:rPr lang="en-US" sz="2200" b="0" i="0" dirty="0">
                <a:solidFill>
                  <a:srgbClr val="273239"/>
                </a:solidFill>
                <a:effectLst/>
                <a:latin typeface="Times New Roman" panose="02020603050405020304" pitchFamily="18" charset="0"/>
                <a:cs typeface="Times New Roman" panose="02020603050405020304" pitchFamily="18" charset="0"/>
              </a:rPr>
              <a:t>We will use the .alert class along with the contextual classes that are used to display the alert message in the application.</a:t>
            </a:r>
          </a:p>
          <a:p>
            <a:pPr algn="just" fontAlgn="base">
              <a:buFont typeface="Arial" panose="020B0604020202020204" pitchFamily="34" charset="0"/>
              <a:buChar char="•"/>
            </a:pPr>
            <a:endParaRPr lang="en-US" sz="2200" b="0" i="0" dirty="0">
              <a:solidFill>
                <a:srgbClr val="273239"/>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2200" b="0" i="0" dirty="0">
                <a:solidFill>
                  <a:srgbClr val="273239"/>
                </a:solidFill>
                <a:effectLst/>
                <a:latin typeface="Times New Roman" panose="02020603050405020304" pitchFamily="18" charset="0"/>
                <a:cs typeface="Times New Roman" panose="02020603050405020304" pitchFamily="18" charset="0"/>
              </a:rPr>
              <a:t>The alert classes like .alert-success, .alert-info, .alert-warning, .alert-danger, .alert-primary, .alert-secondary, .alert-light, and .alert-dark are been used to represent the alert message with different behavior.</a:t>
            </a:r>
          </a:p>
          <a:p>
            <a:pPr algn="just" fontAlgn="base">
              <a:buFont typeface="Arial" panose="020B0604020202020204" pitchFamily="34" charset="0"/>
              <a:buChar char="•"/>
            </a:pPr>
            <a:endParaRPr lang="en-US" sz="2200" b="0" i="0" dirty="0">
              <a:solidFill>
                <a:srgbClr val="273239"/>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2200" b="0" i="0" dirty="0">
                <a:solidFill>
                  <a:srgbClr val="273239"/>
                </a:solidFill>
                <a:effectLst/>
                <a:latin typeface="Times New Roman" panose="02020603050405020304" pitchFamily="18" charset="0"/>
                <a:cs typeface="Times New Roman" panose="02020603050405020304" pitchFamily="18" charset="0"/>
              </a:rPr>
              <a:t>We will generate the dynamic alert message when the user clicks on the button.</a:t>
            </a:r>
          </a:p>
        </p:txBody>
      </p:sp>
    </p:spTree>
    <p:extLst>
      <p:ext uri="{BB962C8B-B14F-4D97-AF65-F5344CB8AC3E}">
        <p14:creationId xmlns:p14="http://schemas.microsoft.com/office/powerpoint/2010/main" val="38897178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TextBox 10">
            <a:extLst>
              <a:ext uri="{FF2B5EF4-FFF2-40B4-BE49-F238E27FC236}">
                <a16:creationId xmlns:a16="http://schemas.microsoft.com/office/drawing/2014/main" id="{CEED9483-AEB7-4BE0-D319-93C8A9F4E478}"/>
              </a:ext>
            </a:extLst>
          </p:cNvPr>
          <p:cNvSpPr txBox="1"/>
          <p:nvPr/>
        </p:nvSpPr>
        <p:spPr>
          <a:xfrm>
            <a:off x="408398" y="1535124"/>
            <a:ext cx="4659330" cy="430887"/>
          </a:xfrm>
          <a:prstGeom prst="rect">
            <a:avLst/>
          </a:prstGeom>
          <a:noFill/>
        </p:spPr>
        <p:txBody>
          <a:bodyPr wrap="square">
            <a:spAutoFit/>
          </a:bodyPr>
          <a:lstStyle/>
          <a:p>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BOOTSTRAP FRAMEWORK </a:t>
            </a:r>
            <a:endParaRPr lang="en-IN" sz="2200" dirty="0"/>
          </a:p>
        </p:txBody>
      </p:sp>
      <p:sp>
        <p:nvSpPr>
          <p:cNvPr id="7" name="TextBox 6">
            <a:extLst>
              <a:ext uri="{FF2B5EF4-FFF2-40B4-BE49-F238E27FC236}">
                <a16:creationId xmlns:a16="http://schemas.microsoft.com/office/drawing/2014/main" id="{8A9B6A7F-B15A-F65E-80F5-BBA0E18FF9CE}"/>
              </a:ext>
            </a:extLst>
          </p:cNvPr>
          <p:cNvSpPr txBox="1"/>
          <p:nvPr/>
        </p:nvSpPr>
        <p:spPr>
          <a:xfrm>
            <a:off x="219610" y="1907286"/>
            <a:ext cx="4659330" cy="400110"/>
          </a:xfrm>
          <a:prstGeom prst="rect">
            <a:avLst/>
          </a:prstGeom>
          <a:noFill/>
        </p:spPr>
        <p:txBody>
          <a:bodyPr wrap="square">
            <a:spAutoFit/>
          </a:bodyPr>
          <a:lstStyle/>
          <a:p>
            <a:pPr algn="l"/>
            <a:r>
              <a:rPr lang="en-IN" sz="2000" b="1" i="0" dirty="0">
                <a:solidFill>
                  <a:srgbClr val="000000"/>
                </a:solidFill>
                <a:effectLst/>
                <a:latin typeface="Segoe UI" panose="020B0502040204020203" pitchFamily="34" charset="0"/>
              </a:rPr>
              <a:t>Bootstrap </a:t>
            </a:r>
            <a:r>
              <a:rPr lang="en-IN" sz="2000" b="1" dirty="0">
                <a:latin typeface="Segoe UI" panose="020B0502040204020203" pitchFamily="34" charset="0"/>
              </a:rPr>
              <a:t>Alerts</a:t>
            </a:r>
            <a:endParaRPr lang="en-IN" sz="2000" b="1" i="0" dirty="0">
              <a:solidFill>
                <a:srgbClr val="000000"/>
              </a:solidFill>
              <a:effectLst/>
              <a:latin typeface="Segoe UI" panose="020B0502040204020203" pitchFamily="34" charset="0"/>
            </a:endParaRPr>
          </a:p>
        </p:txBody>
      </p:sp>
      <p:sp>
        <p:nvSpPr>
          <p:cNvPr id="3" name="Rectangle 1">
            <a:extLst>
              <a:ext uri="{FF2B5EF4-FFF2-40B4-BE49-F238E27FC236}">
                <a16:creationId xmlns:a16="http://schemas.microsoft.com/office/drawing/2014/main" id="{DFDF7C0C-614B-1615-A464-556850D040CA}"/>
              </a:ext>
            </a:extLst>
          </p:cNvPr>
          <p:cNvSpPr>
            <a:spLocks noChangeArrowheads="1"/>
          </p:cNvSpPr>
          <p:nvPr/>
        </p:nvSpPr>
        <p:spPr bwMode="auto">
          <a:xfrm>
            <a:off x="-1" y="2307396"/>
            <a:ext cx="9143999" cy="40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F6F9F"/>
                </a:solidFill>
                <a:effectLst/>
                <a:latin typeface="Times New Roman" panose="02020603050405020304" pitchFamily="18" charset="0"/>
                <a:cs typeface="Times New Roman" panose="02020603050405020304" pitchFamily="18" charset="0"/>
              </a:rPr>
              <a:t>&lt;div</a:t>
            </a: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4F9FCF"/>
                </a:solidFill>
                <a:effectLst/>
                <a:latin typeface="Times New Roman" panose="02020603050405020304" pitchFamily="18" charset="0"/>
                <a:cs typeface="Times New Roman" panose="02020603050405020304" pitchFamily="18" charset="0"/>
              </a:rPr>
              <a:t>class=</a:t>
            </a:r>
            <a:r>
              <a:rPr kumimoji="0" lang="en-US" altLang="en-US" sz="2000" b="0" i="0" u="none" strike="noStrike" cap="none" normalizeH="0" baseline="0" dirty="0">
                <a:ln>
                  <a:noFill/>
                </a:ln>
                <a:solidFill>
                  <a:srgbClr val="D44950"/>
                </a:solidFill>
                <a:effectLst/>
                <a:latin typeface="Times New Roman" panose="02020603050405020304" pitchFamily="18" charset="0"/>
                <a:cs typeface="Times New Roman" panose="02020603050405020304" pitchFamily="18" charset="0"/>
              </a:rPr>
              <a:t>"alert alert-primary"</a:t>
            </a: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4F9FCF"/>
                </a:solidFill>
                <a:effectLst/>
                <a:latin typeface="Times New Roman" panose="02020603050405020304" pitchFamily="18" charset="0"/>
                <a:cs typeface="Times New Roman" panose="02020603050405020304" pitchFamily="18" charset="0"/>
              </a:rPr>
              <a:t>role=</a:t>
            </a:r>
            <a:r>
              <a:rPr kumimoji="0" lang="en-US" altLang="en-US" sz="2000" b="0" i="0" u="none" strike="noStrike" cap="none" normalizeH="0" baseline="0" dirty="0">
                <a:ln>
                  <a:noFill/>
                </a:ln>
                <a:solidFill>
                  <a:srgbClr val="D44950"/>
                </a:solidFill>
                <a:effectLst/>
                <a:latin typeface="Times New Roman" panose="02020603050405020304" pitchFamily="18" charset="0"/>
                <a:cs typeface="Times New Roman" panose="02020603050405020304" pitchFamily="18" charset="0"/>
              </a:rPr>
              <a:t>"alert"</a:t>
            </a:r>
            <a:r>
              <a:rPr kumimoji="0" lang="en-US" altLang="en-US" sz="2000" b="0" i="0" u="none" strike="noStrike" cap="none" normalizeH="0" baseline="0" dirty="0">
                <a:ln>
                  <a:noFill/>
                </a:ln>
                <a:solidFill>
                  <a:srgbClr val="2F6F9F"/>
                </a:solidFill>
                <a:effectLst/>
                <a:latin typeface="Times New Roman" panose="02020603050405020304" pitchFamily="18" charset="0"/>
                <a:cs typeface="Times New Roman" panose="02020603050405020304" pitchFamily="18" charset="0"/>
              </a:rPr>
              <a:t>&gt;</a:t>
            </a: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 simple primary alert—check it out! </a:t>
            </a:r>
            <a:r>
              <a:rPr kumimoji="0" lang="en-US" altLang="en-US" sz="2000" b="0" i="0" u="none" strike="noStrike" cap="none" normalizeH="0" baseline="0" dirty="0">
                <a:ln>
                  <a:noFill/>
                </a:ln>
                <a:solidFill>
                  <a:srgbClr val="2F6F9F"/>
                </a:solidFill>
                <a:effectLst/>
                <a:latin typeface="Times New Roman" panose="02020603050405020304" pitchFamily="18" charset="0"/>
                <a:cs typeface="Times New Roman" panose="02020603050405020304" pitchFamily="18" charset="0"/>
              </a:rPr>
              <a:t>&lt;/div&gt;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2F6F9F"/>
                </a:solidFill>
                <a:effectLst/>
                <a:latin typeface="Times New Roman" panose="02020603050405020304" pitchFamily="18" charset="0"/>
                <a:cs typeface="Times New Roman" panose="02020603050405020304" pitchFamily="18" charset="0"/>
              </a:rPr>
              <a:t>&lt;div</a:t>
            </a: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4F9FCF"/>
                </a:solidFill>
                <a:effectLst/>
                <a:latin typeface="Times New Roman" panose="02020603050405020304" pitchFamily="18" charset="0"/>
                <a:cs typeface="Times New Roman" panose="02020603050405020304" pitchFamily="18" charset="0"/>
              </a:rPr>
              <a:t>class=</a:t>
            </a:r>
            <a:r>
              <a:rPr kumimoji="0" lang="en-US" altLang="en-US" sz="2000" b="0" i="0" u="none" strike="noStrike" cap="none" normalizeH="0" baseline="0" dirty="0">
                <a:ln>
                  <a:noFill/>
                </a:ln>
                <a:solidFill>
                  <a:srgbClr val="D44950"/>
                </a:solidFill>
                <a:effectLst/>
                <a:latin typeface="Times New Roman" panose="02020603050405020304" pitchFamily="18" charset="0"/>
                <a:cs typeface="Times New Roman" panose="02020603050405020304" pitchFamily="18" charset="0"/>
              </a:rPr>
              <a:t>"alert alert-secondary"</a:t>
            </a: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4F9FCF"/>
                </a:solidFill>
                <a:effectLst/>
                <a:latin typeface="Times New Roman" panose="02020603050405020304" pitchFamily="18" charset="0"/>
                <a:cs typeface="Times New Roman" panose="02020603050405020304" pitchFamily="18" charset="0"/>
              </a:rPr>
              <a:t>role=</a:t>
            </a:r>
            <a:r>
              <a:rPr kumimoji="0" lang="en-US" altLang="en-US" sz="2000" b="0" i="0" u="none" strike="noStrike" cap="none" normalizeH="0" baseline="0" dirty="0">
                <a:ln>
                  <a:noFill/>
                </a:ln>
                <a:solidFill>
                  <a:srgbClr val="D44950"/>
                </a:solidFill>
                <a:effectLst/>
                <a:latin typeface="Times New Roman" panose="02020603050405020304" pitchFamily="18" charset="0"/>
                <a:cs typeface="Times New Roman" panose="02020603050405020304" pitchFamily="18" charset="0"/>
              </a:rPr>
              <a:t>"alert"</a:t>
            </a:r>
            <a:r>
              <a:rPr kumimoji="0" lang="en-US" altLang="en-US" sz="2000" b="0" i="0" u="none" strike="noStrike" cap="none" normalizeH="0" baseline="0" dirty="0">
                <a:ln>
                  <a:noFill/>
                </a:ln>
                <a:solidFill>
                  <a:srgbClr val="2F6F9F"/>
                </a:solidFill>
                <a:effectLst/>
                <a:latin typeface="Times New Roman" panose="02020603050405020304" pitchFamily="18" charset="0"/>
                <a:cs typeface="Times New Roman" panose="02020603050405020304" pitchFamily="18" charset="0"/>
              </a:rPr>
              <a:t>&gt;</a:t>
            </a: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 simple secondary alert—check it out! </a:t>
            </a:r>
            <a:r>
              <a:rPr kumimoji="0" lang="en-US" altLang="en-US" sz="2000" b="0" i="0" u="none" strike="noStrike" cap="none" normalizeH="0" baseline="0" dirty="0">
                <a:ln>
                  <a:noFill/>
                </a:ln>
                <a:solidFill>
                  <a:srgbClr val="2F6F9F"/>
                </a:solidFill>
                <a:effectLst/>
                <a:latin typeface="Times New Roman" panose="02020603050405020304" pitchFamily="18" charset="0"/>
                <a:cs typeface="Times New Roman" panose="02020603050405020304" pitchFamily="18" charset="0"/>
              </a:rPr>
              <a:t>&lt;/div&gt;</a:t>
            </a: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F6F9F"/>
                </a:solidFill>
                <a:effectLst/>
                <a:latin typeface="Times New Roman" panose="02020603050405020304" pitchFamily="18" charset="0"/>
                <a:cs typeface="Times New Roman" panose="02020603050405020304" pitchFamily="18" charset="0"/>
              </a:rPr>
              <a:t>&lt;div</a:t>
            </a: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4F9FCF"/>
                </a:solidFill>
                <a:effectLst/>
                <a:latin typeface="Times New Roman" panose="02020603050405020304" pitchFamily="18" charset="0"/>
                <a:cs typeface="Times New Roman" panose="02020603050405020304" pitchFamily="18" charset="0"/>
              </a:rPr>
              <a:t>class=</a:t>
            </a:r>
            <a:r>
              <a:rPr kumimoji="0" lang="en-US" altLang="en-US" sz="2000" b="0" i="0" u="none" strike="noStrike" cap="none" normalizeH="0" baseline="0" dirty="0">
                <a:ln>
                  <a:noFill/>
                </a:ln>
                <a:solidFill>
                  <a:srgbClr val="D44950"/>
                </a:solidFill>
                <a:effectLst/>
                <a:latin typeface="Times New Roman" panose="02020603050405020304" pitchFamily="18" charset="0"/>
                <a:cs typeface="Times New Roman" panose="02020603050405020304" pitchFamily="18" charset="0"/>
              </a:rPr>
              <a:t>"alert alert-success"</a:t>
            </a: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4F9FCF"/>
                </a:solidFill>
                <a:effectLst/>
                <a:latin typeface="Times New Roman" panose="02020603050405020304" pitchFamily="18" charset="0"/>
                <a:cs typeface="Times New Roman" panose="02020603050405020304" pitchFamily="18" charset="0"/>
              </a:rPr>
              <a:t>role=</a:t>
            </a:r>
            <a:r>
              <a:rPr kumimoji="0" lang="en-US" altLang="en-US" sz="2000" b="0" i="0" u="none" strike="noStrike" cap="none" normalizeH="0" baseline="0" dirty="0">
                <a:ln>
                  <a:noFill/>
                </a:ln>
                <a:solidFill>
                  <a:srgbClr val="D44950"/>
                </a:solidFill>
                <a:effectLst/>
                <a:latin typeface="Times New Roman" panose="02020603050405020304" pitchFamily="18" charset="0"/>
                <a:cs typeface="Times New Roman" panose="02020603050405020304" pitchFamily="18" charset="0"/>
              </a:rPr>
              <a:t>"alert"</a:t>
            </a:r>
            <a:r>
              <a:rPr kumimoji="0" lang="en-US" altLang="en-US" sz="2000" b="0" i="0" u="none" strike="noStrike" cap="none" normalizeH="0" baseline="0" dirty="0">
                <a:ln>
                  <a:noFill/>
                </a:ln>
                <a:solidFill>
                  <a:srgbClr val="2F6F9F"/>
                </a:solidFill>
                <a:effectLst/>
                <a:latin typeface="Times New Roman" panose="02020603050405020304" pitchFamily="18" charset="0"/>
                <a:cs typeface="Times New Roman" panose="02020603050405020304" pitchFamily="18" charset="0"/>
              </a:rPr>
              <a:t>&gt;</a:t>
            </a: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 simple success alert—check it out! </a:t>
            </a:r>
            <a:r>
              <a:rPr kumimoji="0" lang="en-US" altLang="en-US" sz="2000" b="0" i="0" u="none" strike="noStrike" cap="none" normalizeH="0" baseline="0" dirty="0">
                <a:ln>
                  <a:noFill/>
                </a:ln>
                <a:solidFill>
                  <a:srgbClr val="2F6F9F"/>
                </a:solidFill>
                <a:effectLst/>
                <a:latin typeface="Times New Roman" panose="02020603050405020304" pitchFamily="18" charset="0"/>
                <a:cs typeface="Times New Roman" panose="02020603050405020304" pitchFamily="18" charset="0"/>
              </a:rPr>
              <a:t>&lt;/div&gt;</a:t>
            </a: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F6F9F"/>
                </a:solidFill>
                <a:effectLst/>
                <a:latin typeface="Times New Roman" panose="02020603050405020304" pitchFamily="18" charset="0"/>
                <a:cs typeface="Times New Roman" panose="02020603050405020304" pitchFamily="18" charset="0"/>
              </a:rPr>
              <a:t>&lt;div</a:t>
            </a: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4F9FCF"/>
                </a:solidFill>
                <a:effectLst/>
                <a:latin typeface="Times New Roman" panose="02020603050405020304" pitchFamily="18" charset="0"/>
                <a:cs typeface="Times New Roman" panose="02020603050405020304" pitchFamily="18" charset="0"/>
              </a:rPr>
              <a:t>class=</a:t>
            </a:r>
            <a:r>
              <a:rPr kumimoji="0" lang="en-US" altLang="en-US" sz="2000" b="0" i="0" u="none" strike="noStrike" cap="none" normalizeH="0" baseline="0" dirty="0">
                <a:ln>
                  <a:noFill/>
                </a:ln>
                <a:solidFill>
                  <a:srgbClr val="D44950"/>
                </a:solidFill>
                <a:effectLst/>
                <a:latin typeface="Times New Roman" panose="02020603050405020304" pitchFamily="18" charset="0"/>
                <a:cs typeface="Times New Roman" panose="02020603050405020304" pitchFamily="18" charset="0"/>
              </a:rPr>
              <a:t>"alert alert-danger"</a:t>
            </a: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4F9FCF"/>
                </a:solidFill>
                <a:effectLst/>
                <a:latin typeface="Times New Roman" panose="02020603050405020304" pitchFamily="18" charset="0"/>
                <a:cs typeface="Times New Roman" panose="02020603050405020304" pitchFamily="18" charset="0"/>
              </a:rPr>
              <a:t>role=</a:t>
            </a:r>
            <a:r>
              <a:rPr kumimoji="0" lang="en-US" altLang="en-US" sz="2000" b="0" i="0" u="none" strike="noStrike" cap="none" normalizeH="0" baseline="0" dirty="0">
                <a:ln>
                  <a:noFill/>
                </a:ln>
                <a:solidFill>
                  <a:srgbClr val="D44950"/>
                </a:solidFill>
                <a:effectLst/>
                <a:latin typeface="Times New Roman" panose="02020603050405020304" pitchFamily="18" charset="0"/>
                <a:cs typeface="Times New Roman" panose="02020603050405020304" pitchFamily="18" charset="0"/>
              </a:rPr>
              <a:t>"alert"</a:t>
            </a:r>
            <a:r>
              <a:rPr kumimoji="0" lang="en-US" altLang="en-US" sz="2000" b="0" i="0" u="none" strike="noStrike" cap="none" normalizeH="0" baseline="0" dirty="0">
                <a:ln>
                  <a:noFill/>
                </a:ln>
                <a:solidFill>
                  <a:srgbClr val="2F6F9F"/>
                </a:solidFill>
                <a:effectLst/>
                <a:latin typeface="Times New Roman" panose="02020603050405020304" pitchFamily="18" charset="0"/>
                <a:cs typeface="Times New Roman" panose="02020603050405020304" pitchFamily="18" charset="0"/>
              </a:rPr>
              <a:t>&gt;</a:t>
            </a: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 simple danger alert—check it out! </a:t>
            </a:r>
            <a:r>
              <a:rPr kumimoji="0" lang="en-US" altLang="en-US" sz="2000" b="0" i="0" u="none" strike="noStrike" cap="none" normalizeH="0" baseline="0" dirty="0">
                <a:ln>
                  <a:noFill/>
                </a:ln>
                <a:solidFill>
                  <a:srgbClr val="2F6F9F"/>
                </a:solidFill>
                <a:effectLst/>
                <a:latin typeface="Times New Roman" panose="02020603050405020304" pitchFamily="18" charset="0"/>
                <a:cs typeface="Times New Roman" panose="02020603050405020304" pitchFamily="18" charset="0"/>
              </a:rPr>
              <a:t>&lt;/div&gt;</a:t>
            </a: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F6F9F"/>
                </a:solidFill>
                <a:effectLst/>
                <a:latin typeface="Times New Roman" panose="02020603050405020304" pitchFamily="18" charset="0"/>
                <a:cs typeface="Times New Roman" panose="02020603050405020304" pitchFamily="18" charset="0"/>
              </a:rPr>
              <a:t>&lt;div</a:t>
            </a: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4F9FCF"/>
                </a:solidFill>
                <a:effectLst/>
                <a:latin typeface="Times New Roman" panose="02020603050405020304" pitchFamily="18" charset="0"/>
                <a:cs typeface="Times New Roman" panose="02020603050405020304" pitchFamily="18" charset="0"/>
              </a:rPr>
              <a:t>class=</a:t>
            </a:r>
            <a:r>
              <a:rPr kumimoji="0" lang="en-US" altLang="en-US" sz="2000" b="0" i="0" u="none" strike="noStrike" cap="none" normalizeH="0" baseline="0" dirty="0">
                <a:ln>
                  <a:noFill/>
                </a:ln>
                <a:solidFill>
                  <a:srgbClr val="D44950"/>
                </a:solidFill>
                <a:effectLst/>
                <a:latin typeface="Times New Roman" panose="02020603050405020304" pitchFamily="18" charset="0"/>
                <a:cs typeface="Times New Roman" panose="02020603050405020304" pitchFamily="18" charset="0"/>
              </a:rPr>
              <a:t>"alert alert-warning"</a:t>
            </a: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4F9FCF"/>
                </a:solidFill>
                <a:effectLst/>
                <a:latin typeface="Times New Roman" panose="02020603050405020304" pitchFamily="18" charset="0"/>
                <a:cs typeface="Times New Roman" panose="02020603050405020304" pitchFamily="18" charset="0"/>
              </a:rPr>
              <a:t>role=</a:t>
            </a:r>
            <a:r>
              <a:rPr kumimoji="0" lang="en-US" altLang="en-US" sz="2000" b="0" i="0" u="none" strike="noStrike" cap="none" normalizeH="0" baseline="0" dirty="0">
                <a:ln>
                  <a:noFill/>
                </a:ln>
                <a:solidFill>
                  <a:srgbClr val="D44950"/>
                </a:solidFill>
                <a:effectLst/>
                <a:latin typeface="Times New Roman" panose="02020603050405020304" pitchFamily="18" charset="0"/>
                <a:cs typeface="Times New Roman" panose="02020603050405020304" pitchFamily="18" charset="0"/>
              </a:rPr>
              <a:t>"alert"</a:t>
            </a:r>
            <a:r>
              <a:rPr kumimoji="0" lang="en-US" altLang="en-US" sz="2000" b="0" i="0" u="none" strike="noStrike" cap="none" normalizeH="0" baseline="0" dirty="0">
                <a:ln>
                  <a:noFill/>
                </a:ln>
                <a:solidFill>
                  <a:srgbClr val="2F6F9F"/>
                </a:solidFill>
                <a:effectLst/>
                <a:latin typeface="Times New Roman" panose="02020603050405020304" pitchFamily="18" charset="0"/>
                <a:cs typeface="Times New Roman" panose="02020603050405020304" pitchFamily="18" charset="0"/>
              </a:rPr>
              <a:t>&gt;</a:t>
            </a: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 simple warning alert—check it out! </a:t>
            </a:r>
            <a:r>
              <a:rPr kumimoji="0" lang="en-US" altLang="en-US" sz="2000" b="0" i="0" u="none" strike="noStrike" cap="none" normalizeH="0" baseline="0" dirty="0">
                <a:ln>
                  <a:noFill/>
                </a:ln>
                <a:solidFill>
                  <a:srgbClr val="2F6F9F"/>
                </a:solidFill>
                <a:effectLst/>
                <a:latin typeface="Times New Roman" panose="02020603050405020304" pitchFamily="18" charset="0"/>
                <a:cs typeface="Times New Roman" panose="02020603050405020304" pitchFamily="18" charset="0"/>
              </a:rPr>
              <a:t>&lt;/div&gt;</a:t>
            </a: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F6F9F"/>
                </a:solidFill>
                <a:effectLst/>
                <a:latin typeface="Times New Roman" panose="02020603050405020304" pitchFamily="18" charset="0"/>
                <a:cs typeface="Times New Roman" panose="02020603050405020304" pitchFamily="18" charset="0"/>
              </a:rPr>
              <a:t>&lt;div</a:t>
            </a: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4F9FCF"/>
                </a:solidFill>
                <a:effectLst/>
                <a:latin typeface="Times New Roman" panose="02020603050405020304" pitchFamily="18" charset="0"/>
                <a:cs typeface="Times New Roman" panose="02020603050405020304" pitchFamily="18" charset="0"/>
              </a:rPr>
              <a:t>class=</a:t>
            </a:r>
            <a:r>
              <a:rPr kumimoji="0" lang="en-US" altLang="en-US" sz="2000" b="0" i="0" u="none" strike="noStrike" cap="none" normalizeH="0" baseline="0" dirty="0">
                <a:ln>
                  <a:noFill/>
                </a:ln>
                <a:solidFill>
                  <a:srgbClr val="D44950"/>
                </a:solidFill>
                <a:effectLst/>
                <a:latin typeface="Times New Roman" panose="02020603050405020304" pitchFamily="18" charset="0"/>
                <a:cs typeface="Times New Roman" panose="02020603050405020304" pitchFamily="18" charset="0"/>
              </a:rPr>
              <a:t>"alert alert-info"</a:t>
            </a: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4F9FCF"/>
                </a:solidFill>
                <a:effectLst/>
                <a:latin typeface="Times New Roman" panose="02020603050405020304" pitchFamily="18" charset="0"/>
                <a:cs typeface="Times New Roman" panose="02020603050405020304" pitchFamily="18" charset="0"/>
              </a:rPr>
              <a:t>role=</a:t>
            </a:r>
            <a:r>
              <a:rPr kumimoji="0" lang="en-US" altLang="en-US" sz="2000" b="0" i="0" u="none" strike="noStrike" cap="none" normalizeH="0" baseline="0" dirty="0">
                <a:ln>
                  <a:noFill/>
                </a:ln>
                <a:solidFill>
                  <a:srgbClr val="D44950"/>
                </a:solidFill>
                <a:effectLst/>
                <a:latin typeface="Times New Roman" panose="02020603050405020304" pitchFamily="18" charset="0"/>
                <a:cs typeface="Times New Roman" panose="02020603050405020304" pitchFamily="18" charset="0"/>
              </a:rPr>
              <a:t>"alert"</a:t>
            </a:r>
            <a:r>
              <a:rPr kumimoji="0" lang="en-US" altLang="en-US" sz="2000" b="0" i="0" u="none" strike="noStrike" cap="none" normalizeH="0" baseline="0" dirty="0">
                <a:ln>
                  <a:noFill/>
                </a:ln>
                <a:solidFill>
                  <a:srgbClr val="2F6F9F"/>
                </a:solidFill>
                <a:effectLst/>
                <a:latin typeface="Times New Roman" panose="02020603050405020304" pitchFamily="18" charset="0"/>
                <a:cs typeface="Times New Roman" panose="02020603050405020304" pitchFamily="18" charset="0"/>
              </a:rPr>
              <a:t>&gt;</a:t>
            </a: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 simple info alert—check it out! </a:t>
            </a:r>
            <a:r>
              <a:rPr kumimoji="0" lang="en-US" altLang="en-US" sz="2000" b="0" i="0" u="none" strike="noStrike" cap="none" normalizeH="0" baseline="0" dirty="0">
                <a:ln>
                  <a:noFill/>
                </a:ln>
                <a:solidFill>
                  <a:srgbClr val="2F6F9F"/>
                </a:solidFill>
                <a:effectLst/>
                <a:latin typeface="Times New Roman" panose="02020603050405020304" pitchFamily="18" charset="0"/>
                <a:cs typeface="Times New Roman" panose="02020603050405020304" pitchFamily="18" charset="0"/>
              </a:rPr>
              <a:t>&lt;/div&gt;</a:t>
            </a: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2F6F9F"/>
                </a:solidFill>
                <a:effectLst/>
                <a:latin typeface="Times New Roman" panose="02020603050405020304" pitchFamily="18" charset="0"/>
                <a:cs typeface="Times New Roman" panose="02020603050405020304" pitchFamily="18" charset="0"/>
              </a:rPr>
              <a:t>&lt;div</a:t>
            </a: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4F9FCF"/>
                </a:solidFill>
                <a:effectLst/>
                <a:latin typeface="Times New Roman" panose="02020603050405020304" pitchFamily="18" charset="0"/>
                <a:cs typeface="Times New Roman" panose="02020603050405020304" pitchFamily="18" charset="0"/>
              </a:rPr>
              <a:t>class=</a:t>
            </a:r>
            <a:r>
              <a:rPr kumimoji="0" lang="en-US" altLang="en-US" sz="2000" b="0" i="0" u="none" strike="noStrike" cap="none" normalizeH="0" baseline="0" dirty="0">
                <a:ln>
                  <a:noFill/>
                </a:ln>
                <a:solidFill>
                  <a:srgbClr val="D44950"/>
                </a:solidFill>
                <a:effectLst/>
                <a:latin typeface="Times New Roman" panose="02020603050405020304" pitchFamily="18" charset="0"/>
                <a:cs typeface="Times New Roman" panose="02020603050405020304" pitchFamily="18" charset="0"/>
              </a:rPr>
              <a:t>"alert alert-light"</a:t>
            </a: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4F9FCF"/>
                </a:solidFill>
                <a:effectLst/>
                <a:latin typeface="Times New Roman" panose="02020603050405020304" pitchFamily="18" charset="0"/>
                <a:cs typeface="Times New Roman" panose="02020603050405020304" pitchFamily="18" charset="0"/>
              </a:rPr>
              <a:t>role=</a:t>
            </a:r>
            <a:r>
              <a:rPr kumimoji="0" lang="en-US" altLang="en-US" sz="2000" b="0" i="0" u="none" strike="noStrike" cap="none" normalizeH="0" baseline="0" dirty="0">
                <a:ln>
                  <a:noFill/>
                </a:ln>
                <a:solidFill>
                  <a:srgbClr val="D44950"/>
                </a:solidFill>
                <a:effectLst/>
                <a:latin typeface="Times New Roman" panose="02020603050405020304" pitchFamily="18" charset="0"/>
                <a:cs typeface="Times New Roman" panose="02020603050405020304" pitchFamily="18" charset="0"/>
              </a:rPr>
              <a:t>"alert"</a:t>
            </a:r>
            <a:r>
              <a:rPr kumimoji="0" lang="en-US" altLang="en-US" sz="2000" b="0" i="0" u="none" strike="noStrike" cap="none" normalizeH="0" baseline="0" dirty="0">
                <a:ln>
                  <a:noFill/>
                </a:ln>
                <a:solidFill>
                  <a:srgbClr val="2F6F9F"/>
                </a:solidFill>
                <a:effectLst/>
                <a:latin typeface="Times New Roman" panose="02020603050405020304" pitchFamily="18" charset="0"/>
                <a:cs typeface="Times New Roman" panose="02020603050405020304" pitchFamily="18" charset="0"/>
              </a:rPr>
              <a:t>&gt;</a:t>
            </a: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 simple light alert—check it out! </a:t>
            </a:r>
            <a:r>
              <a:rPr kumimoji="0" lang="en-US" altLang="en-US" sz="2000" b="0" i="0" u="none" strike="noStrike" cap="none" normalizeH="0" baseline="0" dirty="0">
                <a:ln>
                  <a:noFill/>
                </a:ln>
                <a:solidFill>
                  <a:srgbClr val="2F6F9F"/>
                </a:solidFill>
                <a:effectLst/>
                <a:latin typeface="Times New Roman" panose="02020603050405020304" pitchFamily="18" charset="0"/>
                <a:cs typeface="Times New Roman" panose="02020603050405020304" pitchFamily="18" charset="0"/>
              </a:rPr>
              <a:t>&lt;/div&gt;</a:t>
            </a: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2F6F9F"/>
                </a:solidFill>
                <a:effectLst/>
                <a:latin typeface="Times New Roman" panose="02020603050405020304" pitchFamily="18" charset="0"/>
                <a:cs typeface="Times New Roman" panose="02020603050405020304" pitchFamily="18" charset="0"/>
              </a:rPr>
              <a:t>&lt;div</a:t>
            </a: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4F9FCF"/>
                </a:solidFill>
                <a:effectLst/>
                <a:latin typeface="Times New Roman" panose="02020603050405020304" pitchFamily="18" charset="0"/>
                <a:cs typeface="Times New Roman" panose="02020603050405020304" pitchFamily="18" charset="0"/>
              </a:rPr>
              <a:t>class=</a:t>
            </a:r>
            <a:r>
              <a:rPr kumimoji="0" lang="en-US" altLang="en-US" sz="2000" b="0" i="0" u="none" strike="noStrike" cap="none" normalizeH="0" baseline="0" dirty="0">
                <a:ln>
                  <a:noFill/>
                </a:ln>
                <a:solidFill>
                  <a:srgbClr val="D44950"/>
                </a:solidFill>
                <a:effectLst/>
                <a:latin typeface="Times New Roman" panose="02020603050405020304" pitchFamily="18" charset="0"/>
                <a:cs typeface="Times New Roman" panose="02020603050405020304" pitchFamily="18" charset="0"/>
              </a:rPr>
              <a:t>"alert alert-dark"</a:t>
            </a: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4F9FCF"/>
                </a:solidFill>
                <a:effectLst/>
                <a:latin typeface="Times New Roman" panose="02020603050405020304" pitchFamily="18" charset="0"/>
                <a:cs typeface="Times New Roman" panose="02020603050405020304" pitchFamily="18" charset="0"/>
              </a:rPr>
              <a:t>role=</a:t>
            </a:r>
            <a:r>
              <a:rPr kumimoji="0" lang="en-US" altLang="en-US" sz="2000" b="0" i="0" u="none" strike="noStrike" cap="none" normalizeH="0" baseline="0" dirty="0">
                <a:ln>
                  <a:noFill/>
                </a:ln>
                <a:solidFill>
                  <a:srgbClr val="D44950"/>
                </a:solidFill>
                <a:effectLst/>
                <a:latin typeface="Times New Roman" panose="02020603050405020304" pitchFamily="18" charset="0"/>
                <a:cs typeface="Times New Roman" panose="02020603050405020304" pitchFamily="18" charset="0"/>
              </a:rPr>
              <a:t>"alert"</a:t>
            </a:r>
            <a:r>
              <a:rPr kumimoji="0" lang="en-US" altLang="en-US" sz="2000" b="0" i="0" u="none" strike="noStrike" cap="none" normalizeH="0" baseline="0" dirty="0">
                <a:ln>
                  <a:noFill/>
                </a:ln>
                <a:solidFill>
                  <a:srgbClr val="2F6F9F"/>
                </a:solidFill>
                <a:effectLst/>
                <a:latin typeface="Times New Roman" panose="02020603050405020304" pitchFamily="18" charset="0"/>
                <a:cs typeface="Times New Roman" panose="02020603050405020304" pitchFamily="18" charset="0"/>
              </a:rPr>
              <a:t>&gt;</a:t>
            </a: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 simple dark alert—check it out! </a:t>
            </a:r>
            <a:r>
              <a:rPr kumimoji="0" lang="en-US" altLang="en-US" sz="2000" b="0" i="0" u="none" strike="noStrike" cap="none" normalizeH="0" baseline="0" dirty="0">
                <a:ln>
                  <a:noFill/>
                </a:ln>
                <a:solidFill>
                  <a:srgbClr val="2F6F9F"/>
                </a:solidFill>
                <a:effectLst/>
                <a:latin typeface="Times New Roman" panose="02020603050405020304" pitchFamily="18" charset="0"/>
                <a:cs typeface="Times New Roman" panose="02020603050405020304" pitchFamily="18" charset="0"/>
              </a:rPr>
              <a:t>&lt;/div&gt;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2301958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TextBox 10">
            <a:extLst>
              <a:ext uri="{FF2B5EF4-FFF2-40B4-BE49-F238E27FC236}">
                <a16:creationId xmlns:a16="http://schemas.microsoft.com/office/drawing/2014/main" id="{CEED9483-AEB7-4BE0-D319-93C8A9F4E478}"/>
              </a:ext>
            </a:extLst>
          </p:cNvPr>
          <p:cNvSpPr txBox="1"/>
          <p:nvPr/>
        </p:nvSpPr>
        <p:spPr>
          <a:xfrm>
            <a:off x="408398" y="1535124"/>
            <a:ext cx="4659330" cy="430887"/>
          </a:xfrm>
          <a:prstGeom prst="rect">
            <a:avLst/>
          </a:prstGeom>
          <a:noFill/>
        </p:spPr>
        <p:txBody>
          <a:bodyPr wrap="square">
            <a:spAutoFit/>
          </a:bodyPr>
          <a:lstStyle/>
          <a:p>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BOOTSTRAP FRAMEWORK </a:t>
            </a:r>
            <a:endParaRPr lang="en-IN" sz="2200" dirty="0"/>
          </a:p>
        </p:txBody>
      </p:sp>
      <p:sp>
        <p:nvSpPr>
          <p:cNvPr id="7" name="TextBox 6">
            <a:extLst>
              <a:ext uri="{FF2B5EF4-FFF2-40B4-BE49-F238E27FC236}">
                <a16:creationId xmlns:a16="http://schemas.microsoft.com/office/drawing/2014/main" id="{8A9B6A7F-B15A-F65E-80F5-BBA0E18FF9CE}"/>
              </a:ext>
            </a:extLst>
          </p:cNvPr>
          <p:cNvSpPr txBox="1"/>
          <p:nvPr/>
        </p:nvSpPr>
        <p:spPr>
          <a:xfrm>
            <a:off x="219610" y="1907286"/>
            <a:ext cx="4659330" cy="400110"/>
          </a:xfrm>
          <a:prstGeom prst="rect">
            <a:avLst/>
          </a:prstGeom>
          <a:noFill/>
        </p:spPr>
        <p:txBody>
          <a:bodyPr wrap="square">
            <a:spAutoFit/>
          </a:bodyPr>
          <a:lstStyle/>
          <a:p>
            <a:pPr algn="l"/>
            <a:r>
              <a:rPr lang="en-IN" sz="2000" b="1" i="0" dirty="0">
                <a:solidFill>
                  <a:srgbClr val="000000"/>
                </a:solidFill>
                <a:effectLst/>
                <a:latin typeface="Segoe UI" panose="020B0502040204020203" pitchFamily="34" charset="0"/>
              </a:rPr>
              <a:t>Bootstrap </a:t>
            </a:r>
            <a:r>
              <a:rPr lang="en-IN" sz="2000" b="1" dirty="0">
                <a:latin typeface="Segoe UI" panose="020B0502040204020203" pitchFamily="34" charset="0"/>
              </a:rPr>
              <a:t>Alerts</a:t>
            </a:r>
            <a:endParaRPr lang="en-IN" sz="2000" b="1" i="0" dirty="0">
              <a:solidFill>
                <a:srgbClr val="000000"/>
              </a:solidFill>
              <a:effectLst/>
              <a:latin typeface="Segoe UI" panose="020B0502040204020203" pitchFamily="34" charset="0"/>
            </a:endParaRPr>
          </a:p>
        </p:txBody>
      </p:sp>
      <p:pic>
        <p:nvPicPr>
          <p:cNvPr id="5" name="Picture 4">
            <a:extLst>
              <a:ext uri="{FF2B5EF4-FFF2-40B4-BE49-F238E27FC236}">
                <a16:creationId xmlns:a16="http://schemas.microsoft.com/office/drawing/2014/main" id="{5E163F9F-47F4-10B1-1B22-E97421A92920}"/>
              </a:ext>
            </a:extLst>
          </p:cNvPr>
          <p:cNvPicPr>
            <a:picLocks noChangeAspect="1"/>
          </p:cNvPicPr>
          <p:nvPr/>
        </p:nvPicPr>
        <p:blipFill>
          <a:blip r:embed="rId4"/>
          <a:stretch>
            <a:fillRect/>
          </a:stretch>
        </p:blipFill>
        <p:spPr>
          <a:xfrm>
            <a:off x="672907" y="2338173"/>
            <a:ext cx="7493385" cy="4102311"/>
          </a:xfrm>
          <a:prstGeom prst="rect">
            <a:avLst/>
          </a:prstGeom>
        </p:spPr>
      </p:pic>
    </p:spTree>
    <p:extLst>
      <p:ext uri="{BB962C8B-B14F-4D97-AF65-F5344CB8AC3E}">
        <p14:creationId xmlns:p14="http://schemas.microsoft.com/office/powerpoint/2010/main" val="42778511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TextBox 10">
            <a:extLst>
              <a:ext uri="{FF2B5EF4-FFF2-40B4-BE49-F238E27FC236}">
                <a16:creationId xmlns:a16="http://schemas.microsoft.com/office/drawing/2014/main" id="{CEED9483-AEB7-4BE0-D319-93C8A9F4E478}"/>
              </a:ext>
            </a:extLst>
          </p:cNvPr>
          <p:cNvSpPr txBox="1"/>
          <p:nvPr/>
        </p:nvSpPr>
        <p:spPr>
          <a:xfrm>
            <a:off x="408398" y="1535124"/>
            <a:ext cx="4659330" cy="430887"/>
          </a:xfrm>
          <a:prstGeom prst="rect">
            <a:avLst/>
          </a:prstGeom>
          <a:noFill/>
        </p:spPr>
        <p:txBody>
          <a:bodyPr wrap="square">
            <a:spAutoFit/>
          </a:bodyPr>
          <a:lstStyle/>
          <a:p>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BOOTSTRAP FRAMEWORK </a:t>
            </a:r>
            <a:endParaRPr lang="en-IN" sz="2200" dirty="0"/>
          </a:p>
        </p:txBody>
      </p:sp>
      <p:sp>
        <p:nvSpPr>
          <p:cNvPr id="7" name="TextBox 6">
            <a:extLst>
              <a:ext uri="{FF2B5EF4-FFF2-40B4-BE49-F238E27FC236}">
                <a16:creationId xmlns:a16="http://schemas.microsoft.com/office/drawing/2014/main" id="{8A9B6A7F-B15A-F65E-80F5-BBA0E18FF9CE}"/>
              </a:ext>
            </a:extLst>
          </p:cNvPr>
          <p:cNvSpPr txBox="1"/>
          <p:nvPr/>
        </p:nvSpPr>
        <p:spPr>
          <a:xfrm>
            <a:off x="219610" y="1907286"/>
            <a:ext cx="4659330" cy="400110"/>
          </a:xfrm>
          <a:prstGeom prst="rect">
            <a:avLst/>
          </a:prstGeom>
          <a:noFill/>
        </p:spPr>
        <p:txBody>
          <a:bodyPr wrap="square">
            <a:spAutoFit/>
          </a:bodyPr>
          <a:lstStyle/>
          <a:p>
            <a:pPr algn="l"/>
            <a:r>
              <a:rPr lang="en-IN" sz="2000" b="1" i="0" dirty="0">
                <a:solidFill>
                  <a:srgbClr val="000000"/>
                </a:solidFill>
                <a:effectLst/>
                <a:latin typeface="Segoe UI" panose="020B0502040204020203" pitchFamily="34" charset="0"/>
              </a:rPr>
              <a:t>Bootstrap </a:t>
            </a:r>
            <a:r>
              <a:rPr lang="en-IN" sz="2000" b="1" dirty="0">
                <a:latin typeface="Segoe UI" panose="020B0502040204020203" pitchFamily="34" charset="0"/>
              </a:rPr>
              <a:t>Form Elements</a:t>
            </a:r>
            <a:endParaRPr lang="en-IN" sz="2000" b="1" i="0" dirty="0">
              <a:solidFill>
                <a:srgbClr val="000000"/>
              </a:solidFill>
              <a:effectLst/>
              <a:latin typeface="Segoe UI" panose="020B0502040204020203" pitchFamily="34" charset="0"/>
            </a:endParaRPr>
          </a:p>
        </p:txBody>
      </p:sp>
      <p:sp>
        <p:nvSpPr>
          <p:cNvPr id="4" name="TextBox 3">
            <a:extLst>
              <a:ext uri="{FF2B5EF4-FFF2-40B4-BE49-F238E27FC236}">
                <a16:creationId xmlns:a16="http://schemas.microsoft.com/office/drawing/2014/main" id="{7DB313A6-671D-6BF4-A4F4-971A25D75318}"/>
              </a:ext>
            </a:extLst>
          </p:cNvPr>
          <p:cNvSpPr txBox="1"/>
          <p:nvPr/>
        </p:nvSpPr>
        <p:spPr>
          <a:xfrm>
            <a:off x="299575" y="2366241"/>
            <a:ext cx="8451779" cy="1323439"/>
          </a:xfrm>
          <a:prstGeom prst="rect">
            <a:avLst/>
          </a:prstGeom>
          <a:noFill/>
        </p:spPr>
        <p:txBody>
          <a:bodyPr wrap="square">
            <a:spAutoFit/>
          </a:bodyPr>
          <a:lstStyle/>
          <a:p>
            <a:pPr algn="just"/>
            <a:r>
              <a:rPr lang="en-US" sz="2000" b="0" i="0" dirty="0">
                <a:solidFill>
                  <a:srgbClr val="000000"/>
                </a:solidFill>
                <a:effectLst/>
                <a:latin typeface="Times New Roman" panose="02020603050405020304" pitchFamily="18" charset="0"/>
                <a:cs typeface="Times New Roman" panose="02020603050405020304" pitchFamily="18" charset="0"/>
              </a:rPr>
              <a:t>Bootstrap forms. A form facilitate user to enter data such as name, email address, password </a:t>
            </a:r>
            <a:r>
              <a:rPr lang="en-US" sz="2000" b="0" i="0" dirty="0" err="1">
                <a:solidFill>
                  <a:srgbClr val="000000"/>
                </a:solidFill>
                <a:effectLst/>
                <a:latin typeface="Times New Roman" panose="02020603050405020304" pitchFamily="18" charset="0"/>
                <a:cs typeface="Times New Roman" panose="02020603050405020304" pitchFamily="18" charset="0"/>
              </a:rPr>
              <a:t>etc</a:t>
            </a:r>
            <a:r>
              <a:rPr lang="en-US" sz="2000" b="0" i="0" dirty="0">
                <a:solidFill>
                  <a:srgbClr val="000000"/>
                </a:solidFill>
                <a:effectLst/>
                <a:latin typeface="Times New Roman" panose="02020603050405020304" pitchFamily="18" charset="0"/>
                <a:cs typeface="Times New Roman" panose="02020603050405020304" pitchFamily="18" charset="0"/>
              </a:rPr>
              <a:t>, which can then be sent to server for processing. Bootstrap provides classes to create a variety of forms with varied styles, layouts and custom components.</a:t>
            </a:r>
            <a:endParaRPr lang="en-IN"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C83E0BC-4500-E113-0498-0C27B68835CA}"/>
              </a:ext>
            </a:extLst>
          </p:cNvPr>
          <p:cNvSpPr txBox="1"/>
          <p:nvPr/>
        </p:nvSpPr>
        <p:spPr>
          <a:xfrm>
            <a:off x="132961" y="4100980"/>
            <a:ext cx="8618393" cy="1938992"/>
          </a:xfrm>
          <a:prstGeom prst="rect">
            <a:avLst/>
          </a:prstGeom>
          <a:noFill/>
        </p:spPr>
        <p:txBody>
          <a:bodyPr wrap="square">
            <a:spAutoFit/>
          </a:bodyPr>
          <a:lstStyle/>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Form controls in Bootstrap extend </a:t>
            </a:r>
            <a:r>
              <a:rPr lang="en-US" sz="2000" b="0" i="0" u="none" strike="noStrike" dirty="0">
                <a:solidFill>
                  <a:srgbClr val="40A944"/>
                </a:solidFill>
                <a:effectLst/>
                <a:latin typeface="Times New Roman" panose="02020603050405020304" pitchFamily="18" charset="0"/>
                <a:cs typeface="Times New Roman" panose="02020603050405020304" pitchFamily="18" charset="0"/>
              </a:rPr>
              <a:t>Rebooted form styles</a:t>
            </a:r>
            <a:r>
              <a:rPr lang="en-US" sz="2000" b="0" i="0" dirty="0">
                <a:solidFill>
                  <a:srgbClr val="000000"/>
                </a:solidFill>
                <a:effectLst/>
                <a:latin typeface="Times New Roman" panose="02020603050405020304" pitchFamily="18" charset="0"/>
                <a:cs typeface="Times New Roman" panose="02020603050405020304" pitchFamily="18" charset="0"/>
              </a:rPr>
              <a:t> with classes. For consistent rendering across browsers and devices with customized display, use these classes .</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To use more recent input controls, such as email verification, number selection, and other features, be sure to use an appropriate </a:t>
            </a:r>
            <a:r>
              <a:rPr lang="en-US" sz="2000" b="1" i="0" dirty="0">
                <a:solidFill>
                  <a:srgbClr val="000000"/>
                </a:solidFill>
                <a:effectLst/>
                <a:latin typeface="Times New Roman" panose="02020603050405020304" pitchFamily="18" charset="0"/>
                <a:cs typeface="Times New Roman" panose="02020603050405020304" pitchFamily="18" charset="0"/>
              </a:rPr>
              <a:t>type</a:t>
            </a:r>
            <a:r>
              <a:rPr lang="en-US" sz="2000" b="0" i="0" dirty="0">
                <a:solidFill>
                  <a:srgbClr val="000000"/>
                </a:solidFill>
                <a:effectLst/>
                <a:latin typeface="Times New Roman" panose="02020603050405020304" pitchFamily="18" charset="0"/>
                <a:cs typeface="Times New Roman" panose="02020603050405020304" pitchFamily="18" charset="0"/>
              </a:rPr>
              <a:t> attribute on all inputs (e.g., email for email addresses or the number for numerical data).</a:t>
            </a:r>
          </a:p>
        </p:txBody>
      </p:sp>
    </p:spTree>
    <p:extLst>
      <p:ext uri="{BB962C8B-B14F-4D97-AF65-F5344CB8AC3E}">
        <p14:creationId xmlns:p14="http://schemas.microsoft.com/office/powerpoint/2010/main" val="1895928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TextBox 10">
            <a:extLst>
              <a:ext uri="{FF2B5EF4-FFF2-40B4-BE49-F238E27FC236}">
                <a16:creationId xmlns:a16="http://schemas.microsoft.com/office/drawing/2014/main" id="{CEED9483-AEB7-4BE0-D319-93C8A9F4E478}"/>
              </a:ext>
            </a:extLst>
          </p:cNvPr>
          <p:cNvSpPr txBox="1"/>
          <p:nvPr/>
        </p:nvSpPr>
        <p:spPr>
          <a:xfrm>
            <a:off x="408398" y="1535124"/>
            <a:ext cx="4659330" cy="430887"/>
          </a:xfrm>
          <a:prstGeom prst="rect">
            <a:avLst/>
          </a:prstGeom>
          <a:noFill/>
        </p:spPr>
        <p:txBody>
          <a:bodyPr wrap="square">
            <a:spAutoFit/>
          </a:bodyPr>
          <a:lstStyle/>
          <a:p>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BOOTSTRAP FRAMEWORK </a:t>
            </a:r>
            <a:endParaRPr lang="en-IN" sz="2200" dirty="0"/>
          </a:p>
        </p:txBody>
      </p:sp>
      <p:sp>
        <p:nvSpPr>
          <p:cNvPr id="7" name="TextBox 6">
            <a:extLst>
              <a:ext uri="{FF2B5EF4-FFF2-40B4-BE49-F238E27FC236}">
                <a16:creationId xmlns:a16="http://schemas.microsoft.com/office/drawing/2014/main" id="{8A9B6A7F-B15A-F65E-80F5-BBA0E18FF9CE}"/>
              </a:ext>
            </a:extLst>
          </p:cNvPr>
          <p:cNvSpPr txBox="1"/>
          <p:nvPr/>
        </p:nvSpPr>
        <p:spPr>
          <a:xfrm>
            <a:off x="219610" y="1907286"/>
            <a:ext cx="4659330" cy="400110"/>
          </a:xfrm>
          <a:prstGeom prst="rect">
            <a:avLst/>
          </a:prstGeom>
          <a:noFill/>
        </p:spPr>
        <p:txBody>
          <a:bodyPr wrap="square">
            <a:spAutoFit/>
          </a:bodyPr>
          <a:lstStyle/>
          <a:p>
            <a:pPr algn="l"/>
            <a:r>
              <a:rPr lang="en-IN" sz="2000" b="1" i="0" dirty="0">
                <a:solidFill>
                  <a:srgbClr val="000000"/>
                </a:solidFill>
                <a:effectLst/>
                <a:latin typeface="Segoe UI" panose="020B0502040204020203" pitchFamily="34" charset="0"/>
              </a:rPr>
              <a:t>Bootstrap </a:t>
            </a:r>
            <a:r>
              <a:rPr lang="en-IN" sz="2000" b="1" dirty="0">
                <a:latin typeface="Segoe UI" panose="020B0502040204020203" pitchFamily="34" charset="0"/>
              </a:rPr>
              <a:t>Form Elements</a:t>
            </a:r>
            <a:endParaRPr lang="en-IN" sz="2000" b="1" i="0" dirty="0">
              <a:solidFill>
                <a:srgbClr val="000000"/>
              </a:solidFill>
              <a:effectLst/>
              <a:latin typeface="Segoe UI" panose="020B0502040204020203" pitchFamily="34" charset="0"/>
            </a:endParaRPr>
          </a:p>
        </p:txBody>
      </p:sp>
      <p:sp>
        <p:nvSpPr>
          <p:cNvPr id="5" name="TextBox 4">
            <a:extLst>
              <a:ext uri="{FF2B5EF4-FFF2-40B4-BE49-F238E27FC236}">
                <a16:creationId xmlns:a16="http://schemas.microsoft.com/office/drawing/2014/main" id="{84DC7200-A796-C40E-C912-66DE5A12D61C}"/>
              </a:ext>
            </a:extLst>
          </p:cNvPr>
          <p:cNvSpPr txBox="1"/>
          <p:nvPr/>
        </p:nvSpPr>
        <p:spPr>
          <a:xfrm>
            <a:off x="408398" y="2527276"/>
            <a:ext cx="8623844" cy="3323987"/>
          </a:xfrm>
          <a:prstGeom prst="rect">
            <a:avLst/>
          </a:prstGeom>
          <a:noFill/>
        </p:spPr>
        <p:txBody>
          <a:bodyPr wrap="square">
            <a:spAutoFit/>
          </a:bodyPr>
          <a:lstStyle/>
          <a:p>
            <a:r>
              <a:rPr lang="en-IN" b="1" i="0" dirty="0">
                <a:solidFill>
                  <a:srgbClr val="CCCCCC"/>
                </a:solidFill>
                <a:effectLst/>
                <a:latin typeface="Courier New" panose="02070309020205020404" pitchFamily="49" charset="0"/>
              </a:rPr>
              <a:t>&lt;</a:t>
            </a:r>
            <a:r>
              <a:rPr lang="en-IN" b="1" i="0" dirty="0">
                <a:solidFill>
                  <a:srgbClr val="E2777A"/>
                </a:solidFill>
                <a:effectLst/>
                <a:latin typeface="Courier New" panose="02070309020205020404" pitchFamily="49" charset="0"/>
              </a:rPr>
              <a:t>meta name</a:t>
            </a:r>
            <a:r>
              <a:rPr lang="en-IN" b="1" i="0" dirty="0">
                <a:solidFill>
                  <a:srgbClr val="CCCCCC"/>
                </a:solidFill>
                <a:effectLst/>
                <a:latin typeface="Courier New" panose="02070309020205020404" pitchFamily="49" charset="0"/>
              </a:rPr>
              <a:t>="</a:t>
            </a:r>
            <a:r>
              <a:rPr lang="en-IN" b="1" i="0" dirty="0">
                <a:solidFill>
                  <a:srgbClr val="7EC699"/>
                </a:solidFill>
                <a:effectLst/>
                <a:latin typeface="Courier New" panose="02070309020205020404" pitchFamily="49" charset="0"/>
              </a:rPr>
              <a:t>viewport</a:t>
            </a:r>
            <a:r>
              <a:rPr lang="en-IN" b="1" i="0" dirty="0">
                <a:solidFill>
                  <a:srgbClr val="CCCCCC"/>
                </a:solidFill>
                <a:effectLst/>
                <a:latin typeface="Courier New" panose="02070309020205020404" pitchFamily="49" charset="0"/>
              </a:rPr>
              <a:t>"</a:t>
            </a:r>
            <a:r>
              <a:rPr lang="en-IN" b="1" i="0" dirty="0">
                <a:solidFill>
                  <a:srgbClr val="E2777A"/>
                </a:solidFill>
                <a:effectLst/>
                <a:latin typeface="Courier New" panose="02070309020205020404" pitchFamily="49" charset="0"/>
              </a:rPr>
              <a:t> content</a:t>
            </a:r>
            <a:r>
              <a:rPr lang="en-IN" b="1" i="0" dirty="0">
                <a:solidFill>
                  <a:srgbClr val="CCCCCC"/>
                </a:solidFill>
                <a:effectLst/>
                <a:latin typeface="Courier New" panose="02070309020205020404" pitchFamily="49" charset="0"/>
              </a:rPr>
              <a:t>="</a:t>
            </a:r>
            <a:r>
              <a:rPr lang="en-IN" b="1" i="0" dirty="0">
                <a:solidFill>
                  <a:srgbClr val="7EC699"/>
                </a:solidFill>
                <a:effectLst/>
                <a:latin typeface="Courier New" panose="02070309020205020404" pitchFamily="49" charset="0"/>
              </a:rPr>
              <a:t>width=device-width, initial-scale=1.0</a:t>
            </a:r>
            <a:r>
              <a:rPr lang="en-IN" b="1" i="0" dirty="0">
                <a:solidFill>
                  <a:srgbClr val="CCCCCC"/>
                </a:solidFill>
                <a:effectLst/>
                <a:latin typeface="Courier New" panose="02070309020205020404" pitchFamily="49" charset="0"/>
              </a:rPr>
              <a:t>"&gt; &lt;</a:t>
            </a:r>
            <a:r>
              <a:rPr lang="en-IN" b="1" i="0" dirty="0">
                <a:solidFill>
                  <a:srgbClr val="E2777A"/>
                </a:solidFill>
                <a:effectLst/>
                <a:latin typeface="Courier New" panose="02070309020205020404" pitchFamily="49" charset="0"/>
              </a:rPr>
              <a:t>link </a:t>
            </a:r>
            <a:r>
              <a:rPr lang="en-IN" b="1" i="0" dirty="0" err="1">
                <a:solidFill>
                  <a:srgbClr val="E2777A"/>
                </a:solidFill>
                <a:effectLst/>
                <a:latin typeface="Courier New" panose="02070309020205020404" pitchFamily="49" charset="0"/>
              </a:rPr>
              <a:t>href</a:t>
            </a:r>
            <a:r>
              <a:rPr lang="en-IN" b="1" i="0" dirty="0">
                <a:solidFill>
                  <a:srgbClr val="CCCCCC"/>
                </a:solidFill>
                <a:effectLst/>
                <a:latin typeface="Courier New" panose="02070309020205020404" pitchFamily="49" charset="0"/>
              </a:rPr>
              <a:t>="</a:t>
            </a:r>
            <a:r>
              <a:rPr lang="en-IN" b="1" i="0" dirty="0">
                <a:solidFill>
                  <a:srgbClr val="7EC699"/>
                </a:solidFill>
                <a:effectLst/>
                <a:latin typeface="Courier New" panose="02070309020205020404" pitchFamily="49" charset="0"/>
              </a:rPr>
              <a:t>https://cdn.jsdelivr.net/</a:t>
            </a:r>
            <a:r>
              <a:rPr lang="en-IN" b="1" i="0" dirty="0" err="1">
                <a:solidFill>
                  <a:srgbClr val="7EC699"/>
                </a:solidFill>
                <a:effectLst/>
                <a:latin typeface="Courier New" panose="02070309020205020404" pitchFamily="49" charset="0"/>
              </a:rPr>
              <a:t>npm</a:t>
            </a:r>
            <a:r>
              <a:rPr lang="en-IN" b="1" i="0" dirty="0">
                <a:solidFill>
                  <a:srgbClr val="7EC699"/>
                </a:solidFill>
                <a:effectLst/>
                <a:latin typeface="Courier New" panose="02070309020205020404" pitchFamily="49" charset="0"/>
              </a:rPr>
              <a:t>/bootstrap@5.3.0-alpha3/</a:t>
            </a:r>
            <a:r>
              <a:rPr lang="en-IN" b="1" i="0" dirty="0" err="1">
                <a:solidFill>
                  <a:srgbClr val="7EC699"/>
                </a:solidFill>
                <a:effectLst/>
                <a:latin typeface="Courier New" panose="02070309020205020404" pitchFamily="49" charset="0"/>
              </a:rPr>
              <a:t>dist</a:t>
            </a:r>
            <a:r>
              <a:rPr lang="en-IN" b="1" i="0" dirty="0">
                <a:solidFill>
                  <a:srgbClr val="7EC699"/>
                </a:solidFill>
                <a:effectLst/>
                <a:latin typeface="Courier New" panose="02070309020205020404" pitchFamily="49" charset="0"/>
              </a:rPr>
              <a:t>/</a:t>
            </a:r>
            <a:r>
              <a:rPr lang="en-IN" b="1" i="0" dirty="0" err="1">
                <a:solidFill>
                  <a:srgbClr val="7EC699"/>
                </a:solidFill>
                <a:effectLst/>
                <a:latin typeface="Courier New" panose="02070309020205020404" pitchFamily="49" charset="0"/>
              </a:rPr>
              <a:t>css</a:t>
            </a:r>
            <a:r>
              <a:rPr lang="en-IN" b="1" i="0" dirty="0">
                <a:solidFill>
                  <a:srgbClr val="7EC699"/>
                </a:solidFill>
                <a:effectLst/>
                <a:latin typeface="Courier New" panose="02070309020205020404" pitchFamily="49" charset="0"/>
              </a:rPr>
              <a:t>/bootstrap.min.css</a:t>
            </a:r>
            <a:r>
              <a:rPr lang="en-IN" b="1" i="0" dirty="0">
                <a:solidFill>
                  <a:srgbClr val="CCCCCC"/>
                </a:solidFill>
                <a:effectLst/>
                <a:latin typeface="Courier New" panose="02070309020205020404" pitchFamily="49" charset="0"/>
              </a:rPr>
              <a:t>"</a:t>
            </a:r>
            <a:r>
              <a:rPr lang="en-IN" b="1" i="0" dirty="0">
                <a:solidFill>
                  <a:srgbClr val="E2777A"/>
                </a:solidFill>
                <a:effectLst/>
                <a:latin typeface="Courier New" panose="02070309020205020404" pitchFamily="49" charset="0"/>
              </a:rPr>
              <a:t> </a:t>
            </a:r>
            <a:r>
              <a:rPr lang="en-IN" b="1" i="0" dirty="0" err="1">
                <a:solidFill>
                  <a:srgbClr val="E2777A"/>
                </a:solidFill>
                <a:effectLst/>
                <a:latin typeface="Courier New" panose="02070309020205020404" pitchFamily="49" charset="0"/>
              </a:rPr>
              <a:t>rel</a:t>
            </a:r>
            <a:r>
              <a:rPr lang="en-IN" b="1" i="0" dirty="0">
                <a:solidFill>
                  <a:srgbClr val="CCCCCC"/>
                </a:solidFill>
                <a:effectLst/>
                <a:latin typeface="Courier New" panose="02070309020205020404" pitchFamily="49" charset="0"/>
              </a:rPr>
              <a:t>="</a:t>
            </a:r>
            <a:r>
              <a:rPr lang="en-IN" b="1" i="0" dirty="0">
                <a:solidFill>
                  <a:srgbClr val="7EC699"/>
                </a:solidFill>
                <a:effectLst/>
                <a:latin typeface="Courier New" panose="02070309020205020404" pitchFamily="49" charset="0"/>
              </a:rPr>
              <a:t>stylesheet</a:t>
            </a:r>
            <a:r>
              <a:rPr lang="en-IN" b="1" i="0" dirty="0">
                <a:solidFill>
                  <a:srgbClr val="CCCCCC"/>
                </a:solidFill>
                <a:effectLst/>
                <a:latin typeface="Courier New" panose="02070309020205020404" pitchFamily="49" charset="0"/>
              </a:rPr>
              <a:t>"&gt; &lt;</a:t>
            </a:r>
            <a:r>
              <a:rPr lang="en-IN" b="1" i="0" dirty="0">
                <a:solidFill>
                  <a:srgbClr val="E2777A"/>
                </a:solidFill>
                <a:effectLst/>
                <a:latin typeface="Courier New" panose="02070309020205020404" pitchFamily="49" charset="0"/>
              </a:rPr>
              <a:t>script </a:t>
            </a:r>
            <a:r>
              <a:rPr lang="en-IN" b="1" i="0" dirty="0" err="1">
                <a:solidFill>
                  <a:srgbClr val="E2777A"/>
                </a:solidFill>
                <a:effectLst/>
                <a:latin typeface="Courier New" panose="02070309020205020404" pitchFamily="49" charset="0"/>
              </a:rPr>
              <a:t>src</a:t>
            </a:r>
            <a:r>
              <a:rPr lang="en-IN" b="1" i="0" dirty="0">
                <a:solidFill>
                  <a:srgbClr val="CCCCCC"/>
                </a:solidFill>
                <a:effectLst/>
                <a:latin typeface="Courier New" panose="02070309020205020404" pitchFamily="49" charset="0"/>
              </a:rPr>
              <a:t>="</a:t>
            </a:r>
            <a:r>
              <a:rPr lang="en-IN" b="1" i="0" dirty="0">
                <a:solidFill>
                  <a:srgbClr val="7EC699"/>
                </a:solidFill>
                <a:effectLst/>
                <a:latin typeface="Courier New" panose="02070309020205020404" pitchFamily="49" charset="0"/>
              </a:rPr>
              <a:t>https://cdn.jsdelivr.net/</a:t>
            </a:r>
            <a:r>
              <a:rPr lang="en-IN" b="1" i="0" dirty="0" err="1">
                <a:solidFill>
                  <a:srgbClr val="7EC699"/>
                </a:solidFill>
                <a:effectLst/>
                <a:latin typeface="Courier New" panose="02070309020205020404" pitchFamily="49" charset="0"/>
              </a:rPr>
              <a:t>npm</a:t>
            </a:r>
            <a:r>
              <a:rPr lang="en-IN" b="1" i="0" dirty="0">
                <a:solidFill>
                  <a:srgbClr val="7EC699"/>
                </a:solidFill>
                <a:effectLst/>
                <a:latin typeface="Courier New" panose="02070309020205020404" pitchFamily="49" charset="0"/>
              </a:rPr>
              <a:t>/bootstrap@5.3.0-alpha3/</a:t>
            </a:r>
            <a:r>
              <a:rPr lang="en-IN" b="1" i="0" dirty="0" err="1">
                <a:solidFill>
                  <a:srgbClr val="7EC699"/>
                </a:solidFill>
                <a:effectLst/>
                <a:latin typeface="Courier New" panose="02070309020205020404" pitchFamily="49" charset="0"/>
              </a:rPr>
              <a:t>dist</a:t>
            </a:r>
            <a:r>
              <a:rPr lang="en-IN" b="1" i="0" dirty="0">
                <a:solidFill>
                  <a:srgbClr val="7EC699"/>
                </a:solidFill>
                <a:effectLst/>
                <a:latin typeface="Courier New" panose="02070309020205020404" pitchFamily="49" charset="0"/>
              </a:rPr>
              <a:t>/</a:t>
            </a:r>
            <a:r>
              <a:rPr lang="en-IN" b="1" i="0" dirty="0" err="1">
                <a:solidFill>
                  <a:srgbClr val="7EC699"/>
                </a:solidFill>
                <a:effectLst/>
                <a:latin typeface="Courier New" panose="02070309020205020404" pitchFamily="49" charset="0"/>
              </a:rPr>
              <a:t>js</a:t>
            </a:r>
            <a:r>
              <a:rPr lang="en-IN" b="1" i="0" dirty="0">
                <a:solidFill>
                  <a:srgbClr val="7EC699"/>
                </a:solidFill>
                <a:effectLst/>
                <a:latin typeface="Courier New" panose="02070309020205020404" pitchFamily="49" charset="0"/>
              </a:rPr>
              <a:t>/bootstrap.bundle.min.js</a:t>
            </a:r>
            <a:r>
              <a:rPr lang="en-IN" b="1" i="0" dirty="0">
                <a:solidFill>
                  <a:srgbClr val="CCCCCC"/>
                </a:solidFill>
                <a:effectLst/>
                <a:latin typeface="Courier New" panose="02070309020205020404" pitchFamily="49" charset="0"/>
              </a:rPr>
              <a:t>"&gt;&lt;/</a:t>
            </a:r>
            <a:r>
              <a:rPr lang="en-IN" b="1" i="0" dirty="0">
                <a:solidFill>
                  <a:srgbClr val="E2777A"/>
                </a:solidFill>
                <a:effectLst/>
                <a:latin typeface="Courier New" panose="02070309020205020404" pitchFamily="49" charset="0"/>
              </a:rPr>
              <a:t>script</a:t>
            </a:r>
            <a:r>
              <a:rPr lang="en-IN" b="1" i="0" dirty="0">
                <a:solidFill>
                  <a:srgbClr val="CCCCCC"/>
                </a:solidFill>
                <a:effectLst/>
                <a:latin typeface="Courier New" panose="02070309020205020404" pitchFamily="49" charset="0"/>
              </a:rPr>
              <a:t>&gt; &lt;/</a:t>
            </a:r>
            <a:r>
              <a:rPr lang="en-IN" b="1" i="0" dirty="0">
                <a:solidFill>
                  <a:srgbClr val="E2777A"/>
                </a:solidFill>
                <a:effectLst/>
                <a:latin typeface="Courier New" panose="02070309020205020404" pitchFamily="49" charset="0"/>
              </a:rPr>
              <a:t>head</a:t>
            </a:r>
            <a:r>
              <a:rPr lang="en-IN" b="1" i="0" dirty="0">
                <a:solidFill>
                  <a:srgbClr val="CCCCCC"/>
                </a:solidFill>
                <a:effectLst/>
                <a:latin typeface="Courier New" panose="02070309020205020404" pitchFamily="49" charset="0"/>
              </a:rPr>
              <a:t>&gt; </a:t>
            </a:r>
          </a:p>
          <a:p>
            <a:endParaRPr lang="en-IN" b="1" dirty="0">
              <a:solidFill>
                <a:srgbClr val="CCCCCC"/>
              </a:solidFill>
              <a:latin typeface="Courier New" panose="02070309020205020404" pitchFamily="49" charset="0"/>
            </a:endParaRPr>
          </a:p>
          <a:p>
            <a:r>
              <a:rPr lang="en-IN" b="1" i="0" dirty="0">
                <a:solidFill>
                  <a:srgbClr val="CCCCCC"/>
                </a:solidFill>
                <a:effectLst/>
                <a:latin typeface="Courier New" panose="02070309020205020404" pitchFamily="49" charset="0"/>
              </a:rPr>
              <a:t>&lt;</a:t>
            </a:r>
            <a:r>
              <a:rPr lang="en-IN" b="1" i="0" dirty="0">
                <a:solidFill>
                  <a:srgbClr val="E2777A"/>
                </a:solidFill>
                <a:effectLst/>
                <a:latin typeface="Courier New" panose="02070309020205020404" pitchFamily="49" charset="0"/>
              </a:rPr>
              <a:t>body</a:t>
            </a:r>
            <a:r>
              <a:rPr lang="en-IN" b="1" i="0" dirty="0">
                <a:solidFill>
                  <a:srgbClr val="CCCCCC"/>
                </a:solidFill>
                <a:effectLst/>
                <a:latin typeface="Courier New" panose="02070309020205020404" pitchFamily="49" charset="0"/>
              </a:rPr>
              <a:t>&gt; &lt;</a:t>
            </a:r>
            <a:r>
              <a:rPr lang="en-IN" b="1" i="0" dirty="0">
                <a:solidFill>
                  <a:srgbClr val="E2777A"/>
                </a:solidFill>
                <a:effectLst/>
                <a:latin typeface="Courier New" panose="02070309020205020404" pitchFamily="49" charset="0"/>
              </a:rPr>
              <a:t>form</a:t>
            </a:r>
            <a:r>
              <a:rPr lang="en-IN" b="1" i="0" dirty="0">
                <a:solidFill>
                  <a:srgbClr val="CCCCCC"/>
                </a:solidFill>
                <a:effectLst/>
                <a:latin typeface="Courier New" panose="02070309020205020404" pitchFamily="49" charset="0"/>
              </a:rPr>
              <a:t>&gt; &lt;</a:t>
            </a:r>
            <a:r>
              <a:rPr lang="en-IN" b="1" i="0" dirty="0">
                <a:solidFill>
                  <a:srgbClr val="E2777A"/>
                </a:solidFill>
                <a:effectLst/>
                <a:latin typeface="Courier New" panose="02070309020205020404" pitchFamily="49" charset="0"/>
              </a:rPr>
              <a:t>div class</a:t>
            </a:r>
            <a:r>
              <a:rPr lang="en-IN" b="1" i="0" dirty="0">
                <a:solidFill>
                  <a:srgbClr val="CCCCCC"/>
                </a:solidFill>
                <a:effectLst/>
                <a:latin typeface="Courier New" panose="02070309020205020404" pitchFamily="49" charset="0"/>
              </a:rPr>
              <a:t>="</a:t>
            </a:r>
            <a:r>
              <a:rPr lang="en-IN" b="1" i="0" dirty="0">
                <a:solidFill>
                  <a:srgbClr val="7EC699"/>
                </a:solidFill>
                <a:effectLst/>
                <a:latin typeface="Courier New" panose="02070309020205020404" pitchFamily="49" charset="0"/>
              </a:rPr>
              <a:t>mb-3</a:t>
            </a:r>
            <a:r>
              <a:rPr lang="en-IN" b="1" i="0" dirty="0">
                <a:solidFill>
                  <a:srgbClr val="CCCCCC"/>
                </a:solidFill>
                <a:effectLst/>
                <a:latin typeface="Courier New" panose="02070309020205020404" pitchFamily="49" charset="0"/>
              </a:rPr>
              <a:t>"&gt; &lt;</a:t>
            </a:r>
            <a:r>
              <a:rPr lang="en-IN" b="1" i="0" dirty="0">
                <a:solidFill>
                  <a:srgbClr val="E2777A"/>
                </a:solidFill>
                <a:effectLst/>
                <a:latin typeface="Courier New" panose="02070309020205020404" pitchFamily="49" charset="0"/>
              </a:rPr>
              <a:t>label for</a:t>
            </a:r>
            <a:r>
              <a:rPr lang="en-IN" b="1" i="0" dirty="0">
                <a:solidFill>
                  <a:srgbClr val="CCCCCC"/>
                </a:solidFill>
                <a:effectLst/>
                <a:latin typeface="Courier New" panose="02070309020205020404" pitchFamily="49" charset="0"/>
              </a:rPr>
              <a:t>="</a:t>
            </a:r>
            <a:r>
              <a:rPr lang="en-IN" b="1" i="0" dirty="0">
                <a:solidFill>
                  <a:srgbClr val="7EC699"/>
                </a:solidFill>
                <a:effectLst/>
                <a:latin typeface="Courier New" panose="02070309020205020404" pitchFamily="49" charset="0"/>
              </a:rPr>
              <a:t> </a:t>
            </a:r>
            <a:r>
              <a:rPr lang="en-IN" b="1" i="0" dirty="0" err="1">
                <a:solidFill>
                  <a:srgbClr val="7EC699"/>
                </a:solidFill>
                <a:effectLst/>
                <a:latin typeface="Courier New" panose="02070309020205020404" pitchFamily="49" charset="0"/>
              </a:rPr>
              <a:t>sampleInputEmail</a:t>
            </a:r>
            <a:r>
              <a:rPr lang="en-IN" b="1" i="0" dirty="0">
                <a:solidFill>
                  <a:srgbClr val="CCCCCC"/>
                </a:solidFill>
                <a:effectLst/>
                <a:latin typeface="Courier New" panose="02070309020205020404" pitchFamily="49" charset="0"/>
              </a:rPr>
              <a:t>"</a:t>
            </a:r>
            <a:r>
              <a:rPr lang="en-IN" b="1" i="0" dirty="0">
                <a:solidFill>
                  <a:srgbClr val="E2777A"/>
                </a:solidFill>
                <a:effectLst/>
                <a:latin typeface="Courier New" panose="02070309020205020404" pitchFamily="49" charset="0"/>
              </a:rPr>
              <a:t> class</a:t>
            </a:r>
            <a:r>
              <a:rPr lang="en-IN" b="1" i="0" dirty="0">
                <a:solidFill>
                  <a:srgbClr val="CCCCCC"/>
                </a:solidFill>
                <a:effectLst/>
                <a:latin typeface="Courier New" panose="02070309020205020404" pitchFamily="49" charset="0"/>
              </a:rPr>
              <a:t>="</a:t>
            </a:r>
            <a:r>
              <a:rPr lang="en-IN" b="1" i="0" dirty="0">
                <a:solidFill>
                  <a:srgbClr val="7EC699"/>
                </a:solidFill>
                <a:effectLst/>
                <a:latin typeface="Courier New" panose="02070309020205020404" pitchFamily="49" charset="0"/>
              </a:rPr>
              <a:t>form-label</a:t>
            </a:r>
            <a:r>
              <a:rPr lang="en-IN" b="1" i="0" dirty="0">
                <a:solidFill>
                  <a:srgbClr val="CCCCCC"/>
                </a:solidFill>
                <a:effectLst/>
                <a:latin typeface="Courier New" panose="02070309020205020404" pitchFamily="49" charset="0"/>
              </a:rPr>
              <a:t>"&gt;Username&lt;/</a:t>
            </a:r>
            <a:r>
              <a:rPr lang="en-IN" b="1" i="0" dirty="0">
                <a:solidFill>
                  <a:srgbClr val="E2777A"/>
                </a:solidFill>
                <a:effectLst/>
                <a:latin typeface="Courier New" panose="02070309020205020404" pitchFamily="49" charset="0"/>
              </a:rPr>
              <a:t>label</a:t>
            </a:r>
            <a:r>
              <a:rPr lang="en-IN" b="1" i="0" dirty="0">
                <a:solidFill>
                  <a:srgbClr val="CCCCCC"/>
                </a:solidFill>
                <a:effectLst/>
                <a:latin typeface="Courier New" panose="02070309020205020404" pitchFamily="49" charset="0"/>
              </a:rPr>
              <a:t>&gt; &lt;</a:t>
            </a:r>
            <a:r>
              <a:rPr lang="en-IN" b="1" i="0" dirty="0">
                <a:solidFill>
                  <a:srgbClr val="E2777A"/>
                </a:solidFill>
                <a:effectLst/>
                <a:latin typeface="Courier New" panose="02070309020205020404" pitchFamily="49" charset="0"/>
              </a:rPr>
              <a:t>input type</a:t>
            </a:r>
            <a:r>
              <a:rPr lang="en-IN" b="1" i="0" dirty="0">
                <a:solidFill>
                  <a:srgbClr val="CCCCCC"/>
                </a:solidFill>
                <a:effectLst/>
                <a:latin typeface="Courier New" panose="02070309020205020404" pitchFamily="49" charset="0"/>
              </a:rPr>
              <a:t>="</a:t>
            </a:r>
            <a:r>
              <a:rPr lang="en-IN" b="1" i="0" dirty="0">
                <a:solidFill>
                  <a:srgbClr val="7EC699"/>
                </a:solidFill>
                <a:effectLst/>
                <a:latin typeface="Courier New" panose="02070309020205020404" pitchFamily="49" charset="0"/>
              </a:rPr>
              <a:t>email</a:t>
            </a:r>
            <a:r>
              <a:rPr lang="en-IN" b="1" i="0" dirty="0">
                <a:solidFill>
                  <a:srgbClr val="CCCCCC"/>
                </a:solidFill>
                <a:effectLst/>
                <a:latin typeface="Courier New" panose="02070309020205020404" pitchFamily="49" charset="0"/>
              </a:rPr>
              <a:t>"</a:t>
            </a:r>
            <a:r>
              <a:rPr lang="en-IN" b="1" i="0" dirty="0">
                <a:solidFill>
                  <a:srgbClr val="E2777A"/>
                </a:solidFill>
                <a:effectLst/>
                <a:latin typeface="Courier New" panose="02070309020205020404" pitchFamily="49" charset="0"/>
              </a:rPr>
              <a:t> class</a:t>
            </a:r>
            <a:r>
              <a:rPr lang="en-IN" b="1" i="0" dirty="0">
                <a:solidFill>
                  <a:srgbClr val="CCCCCC"/>
                </a:solidFill>
                <a:effectLst/>
                <a:latin typeface="Courier New" panose="02070309020205020404" pitchFamily="49" charset="0"/>
              </a:rPr>
              <a:t>="</a:t>
            </a:r>
            <a:r>
              <a:rPr lang="en-IN" b="1" i="0" dirty="0">
                <a:solidFill>
                  <a:srgbClr val="7EC699"/>
                </a:solidFill>
                <a:effectLst/>
                <a:latin typeface="Courier New" panose="02070309020205020404" pitchFamily="49" charset="0"/>
              </a:rPr>
              <a:t>form-control</a:t>
            </a:r>
            <a:r>
              <a:rPr lang="en-IN" b="1" i="0" dirty="0">
                <a:solidFill>
                  <a:srgbClr val="CCCCCC"/>
                </a:solidFill>
                <a:effectLst/>
                <a:latin typeface="Courier New" panose="02070309020205020404" pitchFamily="49" charset="0"/>
              </a:rPr>
              <a:t>"</a:t>
            </a:r>
            <a:r>
              <a:rPr lang="en-IN" b="1" i="0" dirty="0">
                <a:solidFill>
                  <a:srgbClr val="E2777A"/>
                </a:solidFill>
                <a:effectLst/>
                <a:latin typeface="Courier New" panose="02070309020205020404" pitchFamily="49" charset="0"/>
              </a:rPr>
              <a:t> id</a:t>
            </a:r>
            <a:r>
              <a:rPr lang="en-IN" b="1" i="0" dirty="0">
                <a:solidFill>
                  <a:srgbClr val="CCCCCC"/>
                </a:solidFill>
                <a:effectLst/>
                <a:latin typeface="Courier New" panose="02070309020205020404" pitchFamily="49" charset="0"/>
              </a:rPr>
              <a:t>="</a:t>
            </a:r>
            <a:r>
              <a:rPr lang="en-IN" b="1" i="0" dirty="0">
                <a:solidFill>
                  <a:srgbClr val="7EC699"/>
                </a:solidFill>
                <a:effectLst/>
                <a:latin typeface="Courier New" panose="02070309020205020404" pitchFamily="49" charset="0"/>
              </a:rPr>
              <a:t> </a:t>
            </a:r>
            <a:r>
              <a:rPr lang="en-IN" b="1" i="0" dirty="0" err="1">
                <a:solidFill>
                  <a:srgbClr val="7EC699"/>
                </a:solidFill>
                <a:effectLst/>
                <a:latin typeface="Courier New" panose="02070309020205020404" pitchFamily="49" charset="0"/>
              </a:rPr>
              <a:t>sampleInputEmail</a:t>
            </a:r>
            <a:r>
              <a:rPr lang="en-IN" b="1" i="0" dirty="0">
                <a:solidFill>
                  <a:srgbClr val="CCCCCC"/>
                </a:solidFill>
                <a:effectLst/>
                <a:latin typeface="Courier New" panose="02070309020205020404" pitchFamily="49" charset="0"/>
              </a:rPr>
              <a:t>"</a:t>
            </a:r>
            <a:r>
              <a:rPr lang="en-IN" b="1" i="0" dirty="0">
                <a:solidFill>
                  <a:srgbClr val="E2777A"/>
                </a:solidFill>
                <a:effectLst/>
                <a:latin typeface="Courier New" panose="02070309020205020404" pitchFamily="49" charset="0"/>
              </a:rPr>
              <a:t> aria-</a:t>
            </a:r>
            <a:r>
              <a:rPr lang="en-IN" b="1" i="0" dirty="0" err="1">
                <a:solidFill>
                  <a:srgbClr val="E2777A"/>
                </a:solidFill>
                <a:effectLst/>
                <a:latin typeface="Courier New" panose="02070309020205020404" pitchFamily="49" charset="0"/>
              </a:rPr>
              <a:t>describedby</a:t>
            </a:r>
            <a:r>
              <a:rPr lang="en-IN" b="1" i="0" dirty="0">
                <a:solidFill>
                  <a:srgbClr val="CCCCCC"/>
                </a:solidFill>
                <a:effectLst/>
                <a:latin typeface="Courier New" panose="02070309020205020404" pitchFamily="49" charset="0"/>
              </a:rPr>
              <a:t>="</a:t>
            </a:r>
            <a:r>
              <a:rPr lang="en-IN" b="1" i="0" dirty="0" err="1">
                <a:solidFill>
                  <a:srgbClr val="7EC699"/>
                </a:solidFill>
                <a:effectLst/>
                <a:latin typeface="Courier New" panose="02070309020205020404" pitchFamily="49" charset="0"/>
              </a:rPr>
              <a:t>emailHelp</a:t>
            </a:r>
            <a:r>
              <a:rPr lang="en-IN" b="1" i="0" dirty="0">
                <a:solidFill>
                  <a:srgbClr val="CCCCCC"/>
                </a:solidFill>
                <a:effectLst/>
                <a:latin typeface="Courier New" panose="02070309020205020404" pitchFamily="49" charset="0"/>
              </a:rPr>
              <a:t>"&gt; &lt;/</a:t>
            </a:r>
            <a:r>
              <a:rPr lang="en-IN" b="1" i="0" dirty="0">
                <a:solidFill>
                  <a:srgbClr val="E2777A"/>
                </a:solidFill>
                <a:effectLst/>
                <a:latin typeface="Courier New" panose="02070309020205020404" pitchFamily="49" charset="0"/>
              </a:rPr>
              <a:t>div</a:t>
            </a:r>
            <a:r>
              <a:rPr lang="en-IN" b="1" i="0" dirty="0">
                <a:solidFill>
                  <a:srgbClr val="CCCCCC"/>
                </a:solidFill>
                <a:effectLst/>
                <a:latin typeface="Courier New" panose="02070309020205020404" pitchFamily="49" charset="0"/>
              </a:rPr>
              <a:t>&gt; &lt;</a:t>
            </a:r>
            <a:r>
              <a:rPr lang="en-IN" b="1" i="0" dirty="0">
                <a:solidFill>
                  <a:srgbClr val="E2777A"/>
                </a:solidFill>
                <a:effectLst/>
                <a:latin typeface="Courier New" panose="02070309020205020404" pitchFamily="49" charset="0"/>
              </a:rPr>
              <a:t>div class</a:t>
            </a:r>
            <a:r>
              <a:rPr lang="en-IN" b="1" i="0" dirty="0">
                <a:solidFill>
                  <a:srgbClr val="CCCCCC"/>
                </a:solidFill>
                <a:effectLst/>
                <a:latin typeface="Courier New" panose="02070309020205020404" pitchFamily="49" charset="0"/>
              </a:rPr>
              <a:t>="</a:t>
            </a:r>
            <a:r>
              <a:rPr lang="en-IN" b="1" i="0" dirty="0">
                <a:solidFill>
                  <a:srgbClr val="7EC699"/>
                </a:solidFill>
                <a:effectLst/>
                <a:latin typeface="Courier New" panose="02070309020205020404" pitchFamily="49" charset="0"/>
              </a:rPr>
              <a:t>mb-3</a:t>
            </a:r>
            <a:r>
              <a:rPr lang="en-IN" b="1" i="0" dirty="0">
                <a:solidFill>
                  <a:srgbClr val="CCCCCC"/>
                </a:solidFill>
                <a:effectLst/>
                <a:latin typeface="Courier New" panose="02070309020205020404" pitchFamily="49" charset="0"/>
              </a:rPr>
              <a:t>"&gt; &lt;</a:t>
            </a:r>
            <a:r>
              <a:rPr lang="en-IN" b="1" i="0" dirty="0">
                <a:solidFill>
                  <a:srgbClr val="E2777A"/>
                </a:solidFill>
                <a:effectLst/>
                <a:latin typeface="Courier New" panose="02070309020205020404" pitchFamily="49" charset="0"/>
              </a:rPr>
              <a:t>label for</a:t>
            </a:r>
            <a:r>
              <a:rPr lang="en-IN" b="1" i="0" dirty="0">
                <a:solidFill>
                  <a:srgbClr val="CCCCCC"/>
                </a:solidFill>
                <a:effectLst/>
                <a:latin typeface="Courier New" panose="02070309020205020404" pitchFamily="49" charset="0"/>
              </a:rPr>
              <a:t>="</a:t>
            </a:r>
            <a:r>
              <a:rPr lang="en-IN" b="1" i="0" dirty="0" err="1">
                <a:solidFill>
                  <a:srgbClr val="7EC699"/>
                </a:solidFill>
                <a:effectLst/>
                <a:latin typeface="Courier New" panose="02070309020205020404" pitchFamily="49" charset="0"/>
              </a:rPr>
              <a:t>sampleInputPassword</a:t>
            </a:r>
            <a:r>
              <a:rPr lang="en-IN" b="1" i="0" dirty="0">
                <a:solidFill>
                  <a:srgbClr val="CCCCCC"/>
                </a:solidFill>
                <a:effectLst/>
                <a:latin typeface="Courier New" panose="02070309020205020404" pitchFamily="49" charset="0"/>
              </a:rPr>
              <a:t>"</a:t>
            </a:r>
            <a:r>
              <a:rPr lang="en-IN" b="1" i="0" dirty="0">
                <a:solidFill>
                  <a:srgbClr val="E2777A"/>
                </a:solidFill>
                <a:effectLst/>
                <a:latin typeface="Courier New" panose="02070309020205020404" pitchFamily="49" charset="0"/>
              </a:rPr>
              <a:t> class</a:t>
            </a:r>
            <a:r>
              <a:rPr lang="en-IN" b="1" i="0" dirty="0">
                <a:solidFill>
                  <a:srgbClr val="CCCCCC"/>
                </a:solidFill>
                <a:effectLst/>
                <a:latin typeface="Courier New" panose="02070309020205020404" pitchFamily="49" charset="0"/>
              </a:rPr>
              <a:t>="</a:t>
            </a:r>
            <a:r>
              <a:rPr lang="en-IN" b="1" i="0" dirty="0">
                <a:solidFill>
                  <a:srgbClr val="7EC699"/>
                </a:solidFill>
                <a:effectLst/>
                <a:latin typeface="Courier New" panose="02070309020205020404" pitchFamily="49" charset="0"/>
              </a:rPr>
              <a:t>form-label</a:t>
            </a:r>
            <a:r>
              <a:rPr lang="en-IN" b="1" i="0" dirty="0">
                <a:solidFill>
                  <a:srgbClr val="CCCCCC"/>
                </a:solidFill>
                <a:effectLst/>
                <a:latin typeface="Courier New" panose="02070309020205020404" pitchFamily="49" charset="0"/>
              </a:rPr>
              <a:t>"&gt;Password&lt;/</a:t>
            </a:r>
            <a:r>
              <a:rPr lang="en-IN" b="1" i="0" dirty="0">
                <a:solidFill>
                  <a:srgbClr val="E2777A"/>
                </a:solidFill>
                <a:effectLst/>
                <a:latin typeface="Courier New" panose="02070309020205020404" pitchFamily="49" charset="0"/>
              </a:rPr>
              <a:t>label</a:t>
            </a:r>
            <a:r>
              <a:rPr lang="en-IN" b="1" i="0" dirty="0">
                <a:solidFill>
                  <a:srgbClr val="CCCCCC"/>
                </a:solidFill>
                <a:effectLst/>
                <a:latin typeface="Courier New" panose="02070309020205020404" pitchFamily="49" charset="0"/>
              </a:rPr>
              <a:t>&gt; &lt;</a:t>
            </a:r>
            <a:r>
              <a:rPr lang="en-IN" b="1" i="0" dirty="0">
                <a:solidFill>
                  <a:srgbClr val="E2777A"/>
                </a:solidFill>
                <a:effectLst/>
                <a:latin typeface="Courier New" panose="02070309020205020404" pitchFamily="49" charset="0"/>
              </a:rPr>
              <a:t>input type</a:t>
            </a:r>
            <a:r>
              <a:rPr lang="en-IN" b="1" i="0" dirty="0">
                <a:solidFill>
                  <a:srgbClr val="CCCCCC"/>
                </a:solidFill>
                <a:effectLst/>
                <a:latin typeface="Courier New" panose="02070309020205020404" pitchFamily="49" charset="0"/>
              </a:rPr>
              <a:t>="</a:t>
            </a:r>
            <a:r>
              <a:rPr lang="en-IN" b="1" i="0" dirty="0">
                <a:solidFill>
                  <a:srgbClr val="7EC699"/>
                </a:solidFill>
                <a:effectLst/>
                <a:latin typeface="Courier New" panose="02070309020205020404" pitchFamily="49" charset="0"/>
              </a:rPr>
              <a:t>password</a:t>
            </a:r>
            <a:r>
              <a:rPr lang="en-IN" b="1" i="0" dirty="0">
                <a:solidFill>
                  <a:srgbClr val="CCCCCC"/>
                </a:solidFill>
                <a:effectLst/>
                <a:latin typeface="Courier New" panose="02070309020205020404" pitchFamily="49" charset="0"/>
              </a:rPr>
              <a:t>"</a:t>
            </a:r>
            <a:r>
              <a:rPr lang="en-IN" b="1" i="0" dirty="0">
                <a:solidFill>
                  <a:srgbClr val="E2777A"/>
                </a:solidFill>
                <a:effectLst/>
                <a:latin typeface="Courier New" panose="02070309020205020404" pitchFamily="49" charset="0"/>
              </a:rPr>
              <a:t> class</a:t>
            </a:r>
            <a:r>
              <a:rPr lang="en-IN" b="1" i="0" dirty="0">
                <a:solidFill>
                  <a:srgbClr val="CCCCCC"/>
                </a:solidFill>
                <a:effectLst/>
                <a:latin typeface="Courier New" panose="02070309020205020404" pitchFamily="49" charset="0"/>
              </a:rPr>
              <a:t>="</a:t>
            </a:r>
            <a:r>
              <a:rPr lang="en-IN" b="1" i="0" dirty="0">
                <a:solidFill>
                  <a:srgbClr val="7EC699"/>
                </a:solidFill>
                <a:effectLst/>
                <a:latin typeface="Courier New" panose="02070309020205020404" pitchFamily="49" charset="0"/>
              </a:rPr>
              <a:t>form-control</a:t>
            </a:r>
            <a:r>
              <a:rPr lang="en-IN" b="1" i="0" dirty="0">
                <a:solidFill>
                  <a:srgbClr val="CCCCCC"/>
                </a:solidFill>
                <a:effectLst/>
                <a:latin typeface="Courier New" panose="02070309020205020404" pitchFamily="49" charset="0"/>
              </a:rPr>
              <a:t>"</a:t>
            </a:r>
            <a:r>
              <a:rPr lang="en-IN" b="1" i="0" dirty="0">
                <a:solidFill>
                  <a:srgbClr val="E2777A"/>
                </a:solidFill>
                <a:effectLst/>
                <a:latin typeface="Courier New" panose="02070309020205020404" pitchFamily="49" charset="0"/>
              </a:rPr>
              <a:t> id</a:t>
            </a:r>
            <a:r>
              <a:rPr lang="en-IN" b="1" i="0" dirty="0">
                <a:solidFill>
                  <a:srgbClr val="CCCCCC"/>
                </a:solidFill>
                <a:effectLst/>
                <a:latin typeface="Courier New" panose="02070309020205020404" pitchFamily="49" charset="0"/>
              </a:rPr>
              <a:t>="</a:t>
            </a:r>
            <a:r>
              <a:rPr lang="en-IN" b="1" i="0" dirty="0" err="1">
                <a:solidFill>
                  <a:srgbClr val="7EC699"/>
                </a:solidFill>
                <a:effectLst/>
                <a:latin typeface="Courier New" panose="02070309020205020404" pitchFamily="49" charset="0"/>
              </a:rPr>
              <a:t>sampleInputPassword</a:t>
            </a:r>
            <a:r>
              <a:rPr lang="en-IN" b="1" i="0" dirty="0">
                <a:solidFill>
                  <a:srgbClr val="CCCCCC"/>
                </a:solidFill>
                <a:effectLst/>
                <a:latin typeface="Courier New" panose="02070309020205020404" pitchFamily="49" charset="0"/>
              </a:rPr>
              <a:t>"&gt; &lt;/</a:t>
            </a:r>
            <a:r>
              <a:rPr lang="en-IN" b="1" i="0" dirty="0">
                <a:solidFill>
                  <a:srgbClr val="E2777A"/>
                </a:solidFill>
                <a:effectLst/>
                <a:latin typeface="Courier New" panose="02070309020205020404" pitchFamily="49" charset="0"/>
              </a:rPr>
              <a:t>div</a:t>
            </a:r>
            <a:r>
              <a:rPr lang="en-IN" b="1" i="0" dirty="0">
                <a:solidFill>
                  <a:srgbClr val="CCCCCC"/>
                </a:solidFill>
                <a:effectLst/>
                <a:latin typeface="Courier New" panose="02070309020205020404" pitchFamily="49" charset="0"/>
              </a:rPr>
              <a:t>&gt; &lt;</a:t>
            </a:r>
            <a:r>
              <a:rPr lang="en-IN" b="1" i="0" dirty="0">
                <a:solidFill>
                  <a:srgbClr val="E2777A"/>
                </a:solidFill>
                <a:effectLst/>
                <a:latin typeface="Courier New" panose="02070309020205020404" pitchFamily="49" charset="0"/>
              </a:rPr>
              <a:t>div class</a:t>
            </a:r>
            <a:r>
              <a:rPr lang="en-IN" b="1" i="0" dirty="0">
                <a:solidFill>
                  <a:srgbClr val="CCCCCC"/>
                </a:solidFill>
                <a:effectLst/>
                <a:latin typeface="Courier New" panose="02070309020205020404" pitchFamily="49" charset="0"/>
              </a:rPr>
              <a:t>="</a:t>
            </a:r>
            <a:r>
              <a:rPr lang="en-IN" b="1" i="0" dirty="0">
                <a:solidFill>
                  <a:srgbClr val="7EC699"/>
                </a:solidFill>
                <a:effectLst/>
                <a:latin typeface="Courier New" panose="02070309020205020404" pitchFamily="49" charset="0"/>
              </a:rPr>
              <a:t>mb-3 form-check</a:t>
            </a:r>
            <a:r>
              <a:rPr lang="en-IN" b="1" i="0" dirty="0">
                <a:solidFill>
                  <a:srgbClr val="CCCCCC"/>
                </a:solidFill>
                <a:effectLst/>
                <a:latin typeface="Courier New" panose="02070309020205020404" pitchFamily="49" charset="0"/>
              </a:rPr>
              <a:t>"&gt; &lt;</a:t>
            </a:r>
            <a:r>
              <a:rPr lang="en-IN" b="1" i="0" dirty="0">
                <a:solidFill>
                  <a:srgbClr val="E2777A"/>
                </a:solidFill>
                <a:effectLst/>
                <a:latin typeface="Courier New" panose="02070309020205020404" pitchFamily="49" charset="0"/>
              </a:rPr>
              <a:t>input type</a:t>
            </a:r>
            <a:r>
              <a:rPr lang="en-IN" b="1" i="0" dirty="0">
                <a:solidFill>
                  <a:srgbClr val="CCCCCC"/>
                </a:solidFill>
                <a:effectLst/>
                <a:latin typeface="Courier New" panose="02070309020205020404" pitchFamily="49" charset="0"/>
              </a:rPr>
              <a:t>="</a:t>
            </a:r>
            <a:r>
              <a:rPr lang="en-IN" b="1" i="0" dirty="0">
                <a:solidFill>
                  <a:srgbClr val="7EC699"/>
                </a:solidFill>
                <a:effectLst/>
                <a:latin typeface="Courier New" panose="02070309020205020404" pitchFamily="49" charset="0"/>
              </a:rPr>
              <a:t>checkbox</a:t>
            </a:r>
            <a:r>
              <a:rPr lang="en-IN" b="1" i="0" dirty="0">
                <a:solidFill>
                  <a:srgbClr val="CCCCCC"/>
                </a:solidFill>
                <a:effectLst/>
                <a:latin typeface="Courier New" panose="02070309020205020404" pitchFamily="49" charset="0"/>
              </a:rPr>
              <a:t>"</a:t>
            </a:r>
            <a:r>
              <a:rPr lang="en-IN" b="1" i="0" dirty="0">
                <a:solidFill>
                  <a:srgbClr val="E2777A"/>
                </a:solidFill>
                <a:effectLst/>
                <a:latin typeface="Courier New" panose="02070309020205020404" pitchFamily="49" charset="0"/>
              </a:rPr>
              <a:t> class</a:t>
            </a:r>
            <a:r>
              <a:rPr lang="en-IN" b="1" i="0" dirty="0">
                <a:solidFill>
                  <a:srgbClr val="CCCCCC"/>
                </a:solidFill>
                <a:effectLst/>
                <a:latin typeface="Courier New" panose="02070309020205020404" pitchFamily="49" charset="0"/>
              </a:rPr>
              <a:t>="</a:t>
            </a:r>
            <a:r>
              <a:rPr lang="en-IN" b="1" i="0" dirty="0">
                <a:solidFill>
                  <a:srgbClr val="7EC699"/>
                </a:solidFill>
                <a:effectLst/>
                <a:latin typeface="Courier New" panose="02070309020205020404" pitchFamily="49" charset="0"/>
              </a:rPr>
              <a:t>form-check-input</a:t>
            </a:r>
            <a:r>
              <a:rPr lang="en-IN" b="1" i="0" dirty="0">
                <a:solidFill>
                  <a:srgbClr val="CCCCCC"/>
                </a:solidFill>
                <a:effectLst/>
                <a:latin typeface="Courier New" panose="02070309020205020404" pitchFamily="49" charset="0"/>
              </a:rPr>
              <a:t>"</a:t>
            </a:r>
            <a:r>
              <a:rPr lang="en-IN" b="1" i="0" dirty="0">
                <a:solidFill>
                  <a:srgbClr val="E2777A"/>
                </a:solidFill>
                <a:effectLst/>
                <a:latin typeface="Courier New" panose="02070309020205020404" pitchFamily="49" charset="0"/>
              </a:rPr>
              <a:t> id</a:t>
            </a:r>
            <a:r>
              <a:rPr lang="en-IN" b="1" i="0" dirty="0">
                <a:solidFill>
                  <a:srgbClr val="CCCCCC"/>
                </a:solidFill>
                <a:effectLst/>
                <a:latin typeface="Courier New" panose="02070309020205020404" pitchFamily="49" charset="0"/>
              </a:rPr>
              <a:t>="</a:t>
            </a:r>
            <a:r>
              <a:rPr lang="en-IN" b="1" i="0" dirty="0" err="1">
                <a:solidFill>
                  <a:srgbClr val="7EC699"/>
                </a:solidFill>
                <a:effectLst/>
                <a:latin typeface="Courier New" panose="02070309020205020404" pitchFamily="49" charset="0"/>
              </a:rPr>
              <a:t>sampleCheck</a:t>
            </a:r>
            <a:r>
              <a:rPr lang="en-IN" b="1" i="0" dirty="0">
                <a:solidFill>
                  <a:srgbClr val="CCCCCC"/>
                </a:solidFill>
                <a:effectLst/>
                <a:latin typeface="Courier New" panose="02070309020205020404" pitchFamily="49" charset="0"/>
              </a:rPr>
              <a:t>"&gt; &lt;</a:t>
            </a:r>
            <a:r>
              <a:rPr lang="en-IN" b="1" i="0" dirty="0">
                <a:solidFill>
                  <a:srgbClr val="E2777A"/>
                </a:solidFill>
                <a:effectLst/>
                <a:latin typeface="Courier New" panose="02070309020205020404" pitchFamily="49" charset="0"/>
              </a:rPr>
              <a:t>label class</a:t>
            </a:r>
            <a:r>
              <a:rPr lang="en-IN" b="1" i="0" dirty="0">
                <a:solidFill>
                  <a:srgbClr val="CCCCCC"/>
                </a:solidFill>
                <a:effectLst/>
                <a:latin typeface="Courier New" panose="02070309020205020404" pitchFamily="49" charset="0"/>
              </a:rPr>
              <a:t>="</a:t>
            </a:r>
            <a:r>
              <a:rPr lang="en-IN" b="1" i="0" dirty="0">
                <a:solidFill>
                  <a:srgbClr val="7EC699"/>
                </a:solidFill>
                <a:effectLst/>
                <a:latin typeface="Courier New" panose="02070309020205020404" pitchFamily="49" charset="0"/>
              </a:rPr>
              <a:t>form-check-label</a:t>
            </a:r>
            <a:r>
              <a:rPr lang="en-IN" b="1" i="0" dirty="0">
                <a:solidFill>
                  <a:srgbClr val="CCCCCC"/>
                </a:solidFill>
                <a:effectLst/>
                <a:latin typeface="Courier New" panose="02070309020205020404" pitchFamily="49" charset="0"/>
              </a:rPr>
              <a:t>"</a:t>
            </a:r>
            <a:r>
              <a:rPr lang="en-IN" b="1" i="0" dirty="0">
                <a:solidFill>
                  <a:srgbClr val="E2777A"/>
                </a:solidFill>
                <a:effectLst/>
                <a:latin typeface="Courier New" panose="02070309020205020404" pitchFamily="49" charset="0"/>
              </a:rPr>
              <a:t> for</a:t>
            </a:r>
            <a:r>
              <a:rPr lang="en-IN" b="1" i="0" dirty="0">
                <a:solidFill>
                  <a:srgbClr val="CCCCCC"/>
                </a:solidFill>
                <a:effectLst/>
                <a:latin typeface="Courier New" panose="02070309020205020404" pitchFamily="49" charset="0"/>
              </a:rPr>
              <a:t>="</a:t>
            </a:r>
            <a:r>
              <a:rPr lang="en-IN" b="1" i="0" dirty="0" err="1">
                <a:solidFill>
                  <a:srgbClr val="7EC699"/>
                </a:solidFill>
                <a:effectLst/>
                <a:latin typeface="Courier New" panose="02070309020205020404" pitchFamily="49" charset="0"/>
              </a:rPr>
              <a:t>sampleCheck</a:t>
            </a:r>
            <a:r>
              <a:rPr lang="en-IN" b="1" i="0" dirty="0">
                <a:solidFill>
                  <a:srgbClr val="CCCCCC"/>
                </a:solidFill>
                <a:effectLst/>
                <a:latin typeface="Courier New" panose="02070309020205020404" pitchFamily="49" charset="0"/>
              </a:rPr>
              <a:t>"&gt;Remember me&lt;/</a:t>
            </a:r>
            <a:r>
              <a:rPr lang="en-IN" b="1" i="0" dirty="0">
                <a:solidFill>
                  <a:srgbClr val="E2777A"/>
                </a:solidFill>
                <a:effectLst/>
                <a:latin typeface="Courier New" panose="02070309020205020404" pitchFamily="49" charset="0"/>
              </a:rPr>
              <a:t>label</a:t>
            </a:r>
            <a:r>
              <a:rPr lang="en-IN" b="1" i="0" dirty="0">
                <a:solidFill>
                  <a:srgbClr val="CCCCCC"/>
                </a:solidFill>
                <a:effectLst/>
                <a:latin typeface="Courier New" panose="02070309020205020404" pitchFamily="49" charset="0"/>
              </a:rPr>
              <a:t>&gt; &lt;/</a:t>
            </a:r>
            <a:r>
              <a:rPr lang="en-IN" b="1" i="0" dirty="0">
                <a:solidFill>
                  <a:srgbClr val="E2777A"/>
                </a:solidFill>
                <a:effectLst/>
                <a:latin typeface="Courier New" panose="02070309020205020404" pitchFamily="49" charset="0"/>
              </a:rPr>
              <a:t>div</a:t>
            </a:r>
            <a:r>
              <a:rPr lang="en-IN" b="1" i="0" dirty="0">
                <a:solidFill>
                  <a:srgbClr val="CCCCCC"/>
                </a:solidFill>
                <a:effectLst/>
                <a:latin typeface="Courier New" panose="02070309020205020404" pitchFamily="49" charset="0"/>
              </a:rPr>
              <a:t>&gt; &lt;</a:t>
            </a:r>
            <a:r>
              <a:rPr lang="en-IN" b="1" i="0" dirty="0">
                <a:solidFill>
                  <a:srgbClr val="E2777A"/>
                </a:solidFill>
                <a:effectLst/>
                <a:latin typeface="Courier New" panose="02070309020205020404" pitchFamily="49" charset="0"/>
              </a:rPr>
              <a:t>button type</a:t>
            </a:r>
            <a:r>
              <a:rPr lang="en-IN" b="1" i="0" dirty="0">
                <a:solidFill>
                  <a:srgbClr val="CCCCCC"/>
                </a:solidFill>
                <a:effectLst/>
                <a:latin typeface="Courier New" panose="02070309020205020404" pitchFamily="49" charset="0"/>
              </a:rPr>
              <a:t>="</a:t>
            </a:r>
            <a:r>
              <a:rPr lang="en-IN" b="1" i="0" dirty="0">
                <a:solidFill>
                  <a:srgbClr val="7EC699"/>
                </a:solidFill>
                <a:effectLst/>
                <a:latin typeface="Courier New" panose="02070309020205020404" pitchFamily="49" charset="0"/>
              </a:rPr>
              <a:t>submit</a:t>
            </a:r>
            <a:r>
              <a:rPr lang="en-IN" b="1" i="0" dirty="0">
                <a:solidFill>
                  <a:srgbClr val="CCCCCC"/>
                </a:solidFill>
                <a:effectLst/>
                <a:latin typeface="Courier New" panose="02070309020205020404" pitchFamily="49" charset="0"/>
              </a:rPr>
              <a:t>"</a:t>
            </a:r>
            <a:r>
              <a:rPr lang="en-IN" b="1" i="0" dirty="0">
                <a:solidFill>
                  <a:srgbClr val="E2777A"/>
                </a:solidFill>
                <a:effectLst/>
                <a:latin typeface="Courier New" panose="02070309020205020404" pitchFamily="49" charset="0"/>
              </a:rPr>
              <a:t> class</a:t>
            </a:r>
            <a:r>
              <a:rPr lang="en-IN" b="1" i="0" dirty="0">
                <a:solidFill>
                  <a:srgbClr val="CCCCCC"/>
                </a:solidFill>
                <a:effectLst/>
                <a:latin typeface="Courier New" panose="02070309020205020404" pitchFamily="49" charset="0"/>
              </a:rPr>
              <a:t>="</a:t>
            </a:r>
            <a:r>
              <a:rPr lang="en-IN" b="1" i="0" dirty="0" err="1">
                <a:solidFill>
                  <a:srgbClr val="7EC699"/>
                </a:solidFill>
                <a:effectLst/>
                <a:latin typeface="Courier New" panose="02070309020205020404" pitchFamily="49" charset="0"/>
              </a:rPr>
              <a:t>btn</a:t>
            </a:r>
            <a:r>
              <a:rPr lang="en-IN" b="1" i="0" dirty="0">
                <a:solidFill>
                  <a:srgbClr val="7EC699"/>
                </a:solidFill>
                <a:effectLst/>
                <a:latin typeface="Courier New" panose="02070309020205020404" pitchFamily="49" charset="0"/>
              </a:rPr>
              <a:t> </a:t>
            </a:r>
            <a:r>
              <a:rPr lang="en-IN" b="1" i="0" dirty="0" err="1">
                <a:solidFill>
                  <a:srgbClr val="7EC699"/>
                </a:solidFill>
                <a:effectLst/>
                <a:latin typeface="Courier New" panose="02070309020205020404" pitchFamily="49" charset="0"/>
              </a:rPr>
              <a:t>btn</a:t>
            </a:r>
            <a:r>
              <a:rPr lang="en-IN" b="1" i="0" dirty="0">
                <a:solidFill>
                  <a:srgbClr val="7EC699"/>
                </a:solidFill>
                <a:effectLst/>
                <a:latin typeface="Courier New" panose="02070309020205020404" pitchFamily="49" charset="0"/>
              </a:rPr>
              <a:t>-primary</a:t>
            </a:r>
            <a:r>
              <a:rPr lang="en-IN" b="1" i="0" dirty="0">
                <a:solidFill>
                  <a:srgbClr val="CCCCCC"/>
                </a:solidFill>
                <a:effectLst/>
                <a:latin typeface="Courier New" panose="02070309020205020404" pitchFamily="49" charset="0"/>
              </a:rPr>
              <a:t>"&gt;Log in&lt;/</a:t>
            </a:r>
            <a:r>
              <a:rPr lang="en-IN" b="1" i="0" dirty="0">
                <a:solidFill>
                  <a:srgbClr val="E2777A"/>
                </a:solidFill>
                <a:effectLst/>
                <a:latin typeface="Courier New" panose="02070309020205020404" pitchFamily="49" charset="0"/>
              </a:rPr>
              <a:t>button</a:t>
            </a:r>
            <a:r>
              <a:rPr lang="en-IN" b="1" i="0" dirty="0">
                <a:solidFill>
                  <a:srgbClr val="CCCCCC"/>
                </a:solidFill>
                <a:effectLst/>
                <a:latin typeface="Courier New" panose="02070309020205020404" pitchFamily="49" charset="0"/>
              </a:rPr>
              <a:t>&gt; &lt;/</a:t>
            </a:r>
            <a:r>
              <a:rPr lang="en-IN" b="1" i="0" dirty="0">
                <a:solidFill>
                  <a:srgbClr val="E2777A"/>
                </a:solidFill>
                <a:effectLst/>
                <a:latin typeface="Courier New" panose="02070309020205020404" pitchFamily="49" charset="0"/>
              </a:rPr>
              <a:t>form</a:t>
            </a:r>
            <a:r>
              <a:rPr lang="en-IN" b="1" i="0" dirty="0">
                <a:solidFill>
                  <a:srgbClr val="CCCCCC"/>
                </a:solidFill>
                <a:effectLst/>
                <a:latin typeface="Courier New" panose="02070309020205020404" pitchFamily="49" charset="0"/>
              </a:rPr>
              <a:t>&gt; &lt;/</a:t>
            </a:r>
            <a:r>
              <a:rPr lang="en-IN" b="1" i="0" dirty="0">
                <a:solidFill>
                  <a:srgbClr val="E2777A"/>
                </a:solidFill>
                <a:effectLst/>
                <a:latin typeface="Courier New" panose="02070309020205020404" pitchFamily="49" charset="0"/>
              </a:rPr>
              <a:t>body</a:t>
            </a:r>
            <a:r>
              <a:rPr lang="en-IN" b="1" i="0" dirty="0">
                <a:solidFill>
                  <a:srgbClr val="CCCCCC"/>
                </a:solidFill>
                <a:effectLst/>
                <a:latin typeface="Courier New" panose="02070309020205020404" pitchFamily="49" charset="0"/>
              </a:rPr>
              <a:t>&gt; &lt;/</a:t>
            </a:r>
            <a:r>
              <a:rPr lang="en-IN" b="1" i="0" dirty="0">
                <a:solidFill>
                  <a:srgbClr val="E2777A"/>
                </a:solidFill>
                <a:effectLst/>
                <a:latin typeface="Courier New" panose="02070309020205020404" pitchFamily="49" charset="0"/>
              </a:rPr>
              <a:t>html</a:t>
            </a:r>
            <a:r>
              <a:rPr lang="en-IN" b="1" i="0" dirty="0">
                <a:solidFill>
                  <a:srgbClr val="CCCCCC"/>
                </a:solidFill>
                <a:effectLst/>
                <a:latin typeface="Courier New" panose="02070309020205020404" pitchFamily="49" charset="0"/>
              </a:rPr>
              <a:t>&gt;</a:t>
            </a:r>
            <a:endParaRPr lang="en-IN" b="1" dirty="0"/>
          </a:p>
        </p:txBody>
      </p:sp>
    </p:spTree>
    <p:extLst>
      <p:ext uri="{BB962C8B-B14F-4D97-AF65-F5344CB8AC3E}">
        <p14:creationId xmlns:p14="http://schemas.microsoft.com/office/powerpoint/2010/main" val="6393374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TextBox 10">
            <a:extLst>
              <a:ext uri="{FF2B5EF4-FFF2-40B4-BE49-F238E27FC236}">
                <a16:creationId xmlns:a16="http://schemas.microsoft.com/office/drawing/2014/main" id="{CEED9483-AEB7-4BE0-D319-93C8A9F4E478}"/>
              </a:ext>
            </a:extLst>
          </p:cNvPr>
          <p:cNvSpPr txBox="1"/>
          <p:nvPr/>
        </p:nvSpPr>
        <p:spPr>
          <a:xfrm>
            <a:off x="408398" y="1535124"/>
            <a:ext cx="4659330" cy="430887"/>
          </a:xfrm>
          <a:prstGeom prst="rect">
            <a:avLst/>
          </a:prstGeom>
          <a:noFill/>
        </p:spPr>
        <p:txBody>
          <a:bodyPr wrap="square">
            <a:spAutoFit/>
          </a:bodyPr>
          <a:lstStyle/>
          <a:p>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BOOTSTRAP FRAMEWORK </a:t>
            </a:r>
            <a:endParaRPr lang="en-IN" sz="2200" dirty="0"/>
          </a:p>
        </p:txBody>
      </p:sp>
      <p:sp>
        <p:nvSpPr>
          <p:cNvPr id="7" name="TextBox 6">
            <a:extLst>
              <a:ext uri="{FF2B5EF4-FFF2-40B4-BE49-F238E27FC236}">
                <a16:creationId xmlns:a16="http://schemas.microsoft.com/office/drawing/2014/main" id="{8A9B6A7F-B15A-F65E-80F5-BBA0E18FF9CE}"/>
              </a:ext>
            </a:extLst>
          </p:cNvPr>
          <p:cNvSpPr txBox="1"/>
          <p:nvPr/>
        </p:nvSpPr>
        <p:spPr>
          <a:xfrm>
            <a:off x="219610" y="1907286"/>
            <a:ext cx="4659330" cy="400110"/>
          </a:xfrm>
          <a:prstGeom prst="rect">
            <a:avLst/>
          </a:prstGeom>
          <a:noFill/>
        </p:spPr>
        <p:txBody>
          <a:bodyPr wrap="square">
            <a:spAutoFit/>
          </a:bodyPr>
          <a:lstStyle/>
          <a:p>
            <a:pPr algn="l"/>
            <a:r>
              <a:rPr lang="en-IN" sz="2000" b="1" i="0" dirty="0">
                <a:solidFill>
                  <a:srgbClr val="000000"/>
                </a:solidFill>
                <a:effectLst/>
                <a:latin typeface="Segoe UI" panose="020B0502040204020203" pitchFamily="34" charset="0"/>
              </a:rPr>
              <a:t>Bootstrap </a:t>
            </a:r>
            <a:r>
              <a:rPr lang="en-IN" sz="2000" b="1" dirty="0">
                <a:latin typeface="Segoe UI" panose="020B0502040204020203" pitchFamily="34" charset="0"/>
              </a:rPr>
              <a:t>Form Elements</a:t>
            </a:r>
            <a:endParaRPr lang="en-IN" sz="2000" b="1" i="0" dirty="0">
              <a:solidFill>
                <a:srgbClr val="000000"/>
              </a:solidFill>
              <a:effectLst/>
              <a:latin typeface="Segoe UI" panose="020B0502040204020203" pitchFamily="34" charset="0"/>
            </a:endParaRPr>
          </a:p>
        </p:txBody>
      </p:sp>
      <p:pic>
        <p:nvPicPr>
          <p:cNvPr id="4" name="Picture 3">
            <a:extLst>
              <a:ext uri="{FF2B5EF4-FFF2-40B4-BE49-F238E27FC236}">
                <a16:creationId xmlns:a16="http://schemas.microsoft.com/office/drawing/2014/main" id="{31FB212A-C6A6-9915-3AFF-8E70D64F518A}"/>
              </a:ext>
            </a:extLst>
          </p:cNvPr>
          <p:cNvPicPr>
            <a:picLocks noChangeAspect="1"/>
          </p:cNvPicPr>
          <p:nvPr/>
        </p:nvPicPr>
        <p:blipFill>
          <a:blip r:embed="rId4"/>
          <a:stretch>
            <a:fillRect/>
          </a:stretch>
        </p:blipFill>
        <p:spPr>
          <a:xfrm>
            <a:off x="942654" y="2414272"/>
            <a:ext cx="6823526" cy="3765895"/>
          </a:xfrm>
          <a:prstGeom prst="rect">
            <a:avLst/>
          </a:prstGeom>
        </p:spPr>
      </p:pic>
    </p:spTree>
    <p:extLst>
      <p:ext uri="{BB962C8B-B14F-4D97-AF65-F5344CB8AC3E}">
        <p14:creationId xmlns:p14="http://schemas.microsoft.com/office/powerpoint/2010/main" val="13494612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Box 4">
            <a:extLst>
              <a:ext uri="{FF2B5EF4-FFF2-40B4-BE49-F238E27FC236}">
                <a16:creationId xmlns:a16="http://schemas.microsoft.com/office/drawing/2014/main" id="{B5DC52EB-7E43-D90A-9380-FC8787D6B13D}"/>
              </a:ext>
            </a:extLst>
          </p:cNvPr>
          <p:cNvSpPr txBox="1"/>
          <p:nvPr/>
        </p:nvSpPr>
        <p:spPr>
          <a:xfrm>
            <a:off x="299576" y="1688628"/>
            <a:ext cx="4659330" cy="400110"/>
          </a:xfrm>
          <a:prstGeom prst="rect">
            <a:avLst/>
          </a:prstGeom>
          <a:noFill/>
        </p:spPr>
        <p:txBody>
          <a:bodyPr wrap="square">
            <a:spAutoFit/>
          </a:bodyPr>
          <a:lstStyle/>
          <a:p>
            <a:r>
              <a:rPr lang="en-US" sz="2000" b="1" dirty="0">
                <a:solidFill>
                  <a:srgbClr val="000000"/>
                </a:solidFill>
                <a:effectLst/>
                <a:latin typeface="Arial" panose="020B0604020202020204" pitchFamily="34" charset="0"/>
                <a:ea typeface="Trebuchet MS" panose="020B0603020202020204" pitchFamily="34" charset="0"/>
              </a:rPr>
              <a:t>Representing Web Data</a:t>
            </a:r>
            <a:endParaRPr lang="en-IN" sz="2000" dirty="0"/>
          </a:p>
        </p:txBody>
      </p:sp>
      <p:sp>
        <p:nvSpPr>
          <p:cNvPr id="10" name="TextBox 9">
            <a:extLst>
              <a:ext uri="{FF2B5EF4-FFF2-40B4-BE49-F238E27FC236}">
                <a16:creationId xmlns:a16="http://schemas.microsoft.com/office/drawing/2014/main" id="{27AF0193-9E90-1BAF-79CB-8DD48F509E15}"/>
              </a:ext>
            </a:extLst>
          </p:cNvPr>
          <p:cNvSpPr txBox="1"/>
          <p:nvPr/>
        </p:nvSpPr>
        <p:spPr>
          <a:xfrm>
            <a:off x="299576" y="2184653"/>
            <a:ext cx="4659330" cy="400110"/>
          </a:xfrm>
          <a:prstGeom prst="rect">
            <a:avLst/>
          </a:prstGeom>
          <a:noFill/>
        </p:spPr>
        <p:txBody>
          <a:bodyPr wrap="square">
            <a:spAutoFit/>
          </a:bodyPr>
          <a:lstStyle/>
          <a:p>
            <a:r>
              <a:rPr lang="en-US" sz="2000" b="1" dirty="0">
                <a:effectLst/>
                <a:latin typeface="Times New Roman" panose="02020603050405020304" pitchFamily="18" charset="0"/>
                <a:ea typeface="Trebuchet MS" panose="020B0603020202020204" pitchFamily="34" charset="0"/>
              </a:rPr>
              <a:t>Basic XML</a:t>
            </a:r>
            <a:endParaRPr lang="en-IN" sz="2000" b="1" dirty="0"/>
          </a:p>
        </p:txBody>
      </p:sp>
      <p:sp>
        <p:nvSpPr>
          <p:cNvPr id="13" name="TextBox 12">
            <a:extLst>
              <a:ext uri="{FF2B5EF4-FFF2-40B4-BE49-F238E27FC236}">
                <a16:creationId xmlns:a16="http://schemas.microsoft.com/office/drawing/2014/main" id="{0C558D1D-3301-4F13-7A8A-15B5CCC9E442}"/>
              </a:ext>
            </a:extLst>
          </p:cNvPr>
          <p:cNvSpPr txBox="1"/>
          <p:nvPr/>
        </p:nvSpPr>
        <p:spPr>
          <a:xfrm>
            <a:off x="360023" y="2595044"/>
            <a:ext cx="8119153" cy="3477875"/>
          </a:xfrm>
          <a:prstGeom prst="rect">
            <a:avLst/>
          </a:prstGeom>
          <a:noFill/>
        </p:spPr>
        <p:txBody>
          <a:bodyPr wrap="square">
            <a:spAutoFit/>
          </a:bodyPr>
          <a:lstStyle/>
          <a:p>
            <a:pPr algn="just"/>
            <a:r>
              <a:rPr lang="en-IN" sz="2200" dirty="0">
                <a:latin typeface="Times New Roman" panose="02020603050405020304" pitchFamily="18" charset="0"/>
                <a:cs typeface="Times New Roman" panose="02020603050405020304" pitchFamily="18" charset="0"/>
              </a:rPr>
              <a:t>XM L BASICS - XML is not a markup language. It is meta markup language that specifies rules for creating markup </a:t>
            </a:r>
            <a:r>
              <a:rPr lang="en-IN" sz="2200" dirty="0" err="1">
                <a:latin typeface="Times New Roman" panose="02020603050405020304" pitchFamily="18" charset="0"/>
                <a:cs typeface="Times New Roman" panose="02020603050405020304" pitchFamily="18" charset="0"/>
              </a:rPr>
              <a:t>languages.When</a:t>
            </a:r>
            <a:r>
              <a:rPr lang="en-IN" sz="2200" dirty="0">
                <a:latin typeface="Times New Roman" panose="02020603050405020304" pitchFamily="18" charset="0"/>
                <a:cs typeface="Times New Roman" panose="02020603050405020304" pitchFamily="18" charset="0"/>
              </a:rPr>
              <a:t> designing markup language using XML, the designer must define a collection of tags that are useful in the intended area. </a:t>
            </a:r>
          </a:p>
          <a:p>
            <a:pPr algn="just"/>
            <a:r>
              <a:rPr lang="en-IN" sz="2200" dirty="0">
                <a:latin typeface="Times New Roman" panose="02020603050405020304" pitchFamily="18" charset="0"/>
                <a:cs typeface="Times New Roman" panose="02020603050405020304" pitchFamily="18" charset="0"/>
              </a:rPr>
              <a:t>- XML tag and its content, together with the closing tag is called  element </a:t>
            </a:r>
          </a:p>
          <a:p>
            <a:pPr marL="342900" indent="-342900" algn="just">
              <a:buFontTx/>
              <a:buChar char="-"/>
            </a:pPr>
            <a:r>
              <a:rPr lang="en-IN" sz="2200" dirty="0">
                <a:latin typeface="Times New Roman" panose="02020603050405020304" pitchFamily="18" charset="0"/>
                <a:cs typeface="Times New Roman" panose="02020603050405020304" pitchFamily="18" charset="0"/>
              </a:rPr>
              <a:t>XML has no hidden specifications. Therefore XML documents are plain text that is easily readable by both people and application programs. </a:t>
            </a:r>
          </a:p>
          <a:p>
            <a:pPr marL="342900" indent="-342900" algn="just">
              <a:buFontTx/>
              <a:buChar char="-"/>
            </a:pPr>
            <a:r>
              <a:rPr lang="en-IN" sz="2200" dirty="0">
                <a:latin typeface="Times New Roman" panose="02020603050405020304" pitchFamily="18" charset="0"/>
                <a:cs typeface="Times New Roman" panose="02020603050405020304" pitchFamily="18" charset="0"/>
              </a:rPr>
              <a:t>- XML based markup language is called tag set. </a:t>
            </a:r>
          </a:p>
        </p:txBody>
      </p:sp>
    </p:spTree>
    <p:extLst>
      <p:ext uri="{BB962C8B-B14F-4D97-AF65-F5344CB8AC3E}">
        <p14:creationId xmlns:p14="http://schemas.microsoft.com/office/powerpoint/2010/main" val="7525627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Box 4">
            <a:extLst>
              <a:ext uri="{FF2B5EF4-FFF2-40B4-BE49-F238E27FC236}">
                <a16:creationId xmlns:a16="http://schemas.microsoft.com/office/drawing/2014/main" id="{B5DC52EB-7E43-D90A-9380-FC8787D6B13D}"/>
              </a:ext>
            </a:extLst>
          </p:cNvPr>
          <p:cNvSpPr txBox="1"/>
          <p:nvPr/>
        </p:nvSpPr>
        <p:spPr>
          <a:xfrm>
            <a:off x="299576" y="1688628"/>
            <a:ext cx="4659330" cy="400110"/>
          </a:xfrm>
          <a:prstGeom prst="rect">
            <a:avLst/>
          </a:prstGeom>
          <a:noFill/>
        </p:spPr>
        <p:txBody>
          <a:bodyPr wrap="square">
            <a:spAutoFit/>
          </a:bodyPr>
          <a:lstStyle/>
          <a:p>
            <a:r>
              <a:rPr lang="en-US" sz="2000" b="1" dirty="0">
                <a:solidFill>
                  <a:srgbClr val="000000"/>
                </a:solidFill>
                <a:effectLst/>
                <a:latin typeface="Arial" panose="020B0604020202020204" pitchFamily="34" charset="0"/>
                <a:ea typeface="Trebuchet MS" panose="020B0603020202020204" pitchFamily="34" charset="0"/>
              </a:rPr>
              <a:t>Representing Web Data</a:t>
            </a:r>
            <a:endParaRPr lang="en-IN" sz="2000" dirty="0"/>
          </a:p>
        </p:txBody>
      </p:sp>
      <p:sp>
        <p:nvSpPr>
          <p:cNvPr id="10" name="TextBox 9">
            <a:extLst>
              <a:ext uri="{FF2B5EF4-FFF2-40B4-BE49-F238E27FC236}">
                <a16:creationId xmlns:a16="http://schemas.microsoft.com/office/drawing/2014/main" id="{27AF0193-9E90-1BAF-79CB-8DD48F509E15}"/>
              </a:ext>
            </a:extLst>
          </p:cNvPr>
          <p:cNvSpPr txBox="1"/>
          <p:nvPr/>
        </p:nvSpPr>
        <p:spPr>
          <a:xfrm>
            <a:off x="299576" y="2184653"/>
            <a:ext cx="4659330" cy="400110"/>
          </a:xfrm>
          <a:prstGeom prst="rect">
            <a:avLst/>
          </a:prstGeom>
          <a:noFill/>
        </p:spPr>
        <p:txBody>
          <a:bodyPr wrap="square">
            <a:spAutoFit/>
          </a:bodyPr>
          <a:lstStyle/>
          <a:p>
            <a:r>
              <a:rPr lang="en-US" sz="2000" b="1" dirty="0">
                <a:effectLst/>
                <a:latin typeface="Times New Roman" panose="02020603050405020304" pitchFamily="18" charset="0"/>
                <a:ea typeface="Trebuchet MS" panose="020B0603020202020204" pitchFamily="34" charset="0"/>
              </a:rPr>
              <a:t>Basic XML</a:t>
            </a:r>
            <a:endParaRPr lang="en-IN" sz="2000" b="1" dirty="0"/>
          </a:p>
        </p:txBody>
      </p:sp>
      <p:sp>
        <p:nvSpPr>
          <p:cNvPr id="4" name="TextBox 3">
            <a:extLst>
              <a:ext uri="{FF2B5EF4-FFF2-40B4-BE49-F238E27FC236}">
                <a16:creationId xmlns:a16="http://schemas.microsoft.com/office/drawing/2014/main" id="{2A61D443-1539-00BF-FEDB-73FD35EB7F99}"/>
              </a:ext>
            </a:extLst>
          </p:cNvPr>
          <p:cNvSpPr txBox="1"/>
          <p:nvPr/>
        </p:nvSpPr>
        <p:spPr>
          <a:xfrm>
            <a:off x="299576" y="2677493"/>
            <a:ext cx="8464280" cy="2800767"/>
          </a:xfrm>
          <a:prstGeom prst="rect">
            <a:avLst/>
          </a:prstGeom>
          <a:noFill/>
        </p:spPr>
        <p:txBody>
          <a:bodyPr wrap="square">
            <a:spAutoFit/>
          </a:bodyPr>
          <a:lstStyle/>
          <a:p>
            <a:pPr marL="342900" indent="-342900">
              <a:buFontTx/>
              <a:buChar char="-"/>
            </a:pPr>
            <a:r>
              <a:rPr lang="en-IN" sz="2200" dirty="0">
                <a:latin typeface="Times New Roman" panose="02020603050405020304" pitchFamily="18" charset="0"/>
                <a:cs typeface="Times New Roman" panose="02020603050405020304" pitchFamily="18" charset="0"/>
              </a:rPr>
              <a:t> A document that uses XML-based markup language is called an XML document. </a:t>
            </a:r>
          </a:p>
          <a:p>
            <a:pPr marL="342900" indent="-342900">
              <a:buFontTx/>
              <a:buChar char="-"/>
            </a:pPr>
            <a:r>
              <a:rPr lang="en-IN" sz="2200" dirty="0">
                <a:latin typeface="Times New Roman" panose="02020603050405020304" pitchFamily="18" charset="0"/>
                <a:cs typeface="Times New Roman" panose="02020603050405020304" pitchFamily="18" charset="0"/>
              </a:rPr>
              <a:t> many XML-oriented text editors assist with the creation and maintenance of  XML documents. </a:t>
            </a:r>
            <a:r>
              <a:rPr lang="en-IN" sz="2200" dirty="0" err="1">
                <a:latin typeface="Times New Roman" panose="02020603050405020304" pitchFamily="18" charset="0"/>
                <a:cs typeface="Times New Roman" panose="02020603050405020304" pitchFamily="18" charset="0"/>
              </a:rPr>
              <a:t>Eg</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Altova</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XMLspy</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XMLFox</a:t>
            </a:r>
            <a:r>
              <a:rPr lang="en-IN" sz="2200" dirty="0">
                <a:latin typeface="Times New Roman" panose="02020603050405020304" pitchFamily="18" charset="0"/>
                <a:cs typeface="Times New Roman" panose="02020603050405020304" pitchFamily="18" charset="0"/>
              </a:rPr>
              <a:t> etc. </a:t>
            </a:r>
          </a:p>
          <a:p>
            <a:pPr marL="342900" indent="-342900">
              <a:buFontTx/>
              <a:buChar char="-"/>
            </a:pPr>
            <a:r>
              <a:rPr lang="en-IN" sz="2200" dirty="0">
                <a:latin typeface="Times New Roman" panose="02020603050405020304" pitchFamily="18" charset="0"/>
                <a:cs typeface="Times New Roman" panose="02020603050405020304" pitchFamily="18" charset="0"/>
              </a:rPr>
              <a:t>An XML application is a program that processes information stored in an XML document. </a:t>
            </a:r>
          </a:p>
          <a:p>
            <a:r>
              <a:rPr lang="en-IN" sz="2200" dirty="0">
                <a:latin typeface="Times New Roman" panose="02020603050405020304" pitchFamily="18" charset="0"/>
                <a:cs typeface="Times New Roman" panose="02020603050405020304" pitchFamily="18" charset="0"/>
              </a:rPr>
              <a:t>-  An XML processor is a program that parses XML documents and provides the parts to an application . </a:t>
            </a:r>
          </a:p>
        </p:txBody>
      </p:sp>
    </p:spTree>
    <p:extLst>
      <p:ext uri="{BB962C8B-B14F-4D97-AF65-F5344CB8AC3E}">
        <p14:creationId xmlns:p14="http://schemas.microsoft.com/office/powerpoint/2010/main" val="11263755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Box 4">
            <a:extLst>
              <a:ext uri="{FF2B5EF4-FFF2-40B4-BE49-F238E27FC236}">
                <a16:creationId xmlns:a16="http://schemas.microsoft.com/office/drawing/2014/main" id="{B5DC52EB-7E43-D90A-9380-FC8787D6B13D}"/>
              </a:ext>
            </a:extLst>
          </p:cNvPr>
          <p:cNvSpPr txBox="1"/>
          <p:nvPr/>
        </p:nvSpPr>
        <p:spPr>
          <a:xfrm>
            <a:off x="299576" y="1688628"/>
            <a:ext cx="4659330" cy="400110"/>
          </a:xfrm>
          <a:prstGeom prst="rect">
            <a:avLst/>
          </a:prstGeom>
          <a:noFill/>
        </p:spPr>
        <p:txBody>
          <a:bodyPr wrap="square">
            <a:spAutoFit/>
          </a:bodyPr>
          <a:lstStyle/>
          <a:p>
            <a:r>
              <a:rPr lang="en-US" sz="2000" b="1" dirty="0">
                <a:solidFill>
                  <a:srgbClr val="000000"/>
                </a:solidFill>
                <a:effectLst/>
                <a:latin typeface="Arial" panose="020B0604020202020204" pitchFamily="34" charset="0"/>
                <a:ea typeface="Trebuchet MS" panose="020B0603020202020204" pitchFamily="34" charset="0"/>
              </a:rPr>
              <a:t>Representing Web Data</a:t>
            </a:r>
            <a:endParaRPr lang="en-IN" sz="2000" dirty="0"/>
          </a:p>
        </p:txBody>
      </p:sp>
      <p:sp>
        <p:nvSpPr>
          <p:cNvPr id="10" name="TextBox 9">
            <a:extLst>
              <a:ext uri="{FF2B5EF4-FFF2-40B4-BE49-F238E27FC236}">
                <a16:creationId xmlns:a16="http://schemas.microsoft.com/office/drawing/2014/main" id="{27AF0193-9E90-1BAF-79CB-8DD48F509E15}"/>
              </a:ext>
            </a:extLst>
          </p:cNvPr>
          <p:cNvSpPr txBox="1"/>
          <p:nvPr/>
        </p:nvSpPr>
        <p:spPr>
          <a:xfrm>
            <a:off x="299576" y="2184653"/>
            <a:ext cx="4659330" cy="400110"/>
          </a:xfrm>
          <a:prstGeom prst="rect">
            <a:avLst/>
          </a:prstGeom>
          <a:noFill/>
        </p:spPr>
        <p:txBody>
          <a:bodyPr wrap="square">
            <a:spAutoFit/>
          </a:bodyPr>
          <a:lstStyle/>
          <a:p>
            <a:r>
              <a:rPr lang="en-US" sz="2000" b="1" dirty="0">
                <a:effectLst/>
                <a:latin typeface="Times New Roman" panose="02020603050405020304" pitchFamily="18" charset="0"/>
                <a:ea typeface="Trebuchet MS" panose="020B0603020202020204" pitchFamily="34" charset="0"/>
              </a:rPr>
              <a:t>Basic XML</a:t>
            </a:r>
            <a:endParaRPr lang="en-IN" sz="2000" b="1" dirty="0"/>
          </a:p>
        </p:txBody>
      </p:sp>
      <p:sp>
        <p:nvSpPr>
          <p:cNvPr id="7" name="TextBox 6">
            <a:extLst>
              <a:ext uri="{FF2B5EF4-FFF2-40B4-BE49-F238E27FC236}">
                <a16:creationId xmlns:a16="http://schemas.microsoft.com/office/drawing/2014/main" id="{710C4DEE-9A93-95FE-7502-3D43710BD853}"/>
              </a:ext>
            </a:extLst>
          </p:cNvPr>
          <p:cNvSpPr txBox="1"/>
          <p:nvPr/>
        </p:nvSpPr>
        <p:spPr>
          <a:xfrm>
            <a:off x="299575" y="2641938"/>
            <a:ext cx="8392361" cy="3477875"/>
          </a:xfrm>
          <a:prstGeom prst="rect">
            <a:avLst/>
          </a:prstGeom>
          <a:noFill/>
        </p:spPr>
        <p:txBody>
          <a:bodyPr wrap="square">
            <a:spAutoFit/>
          </a:bodyPr>
          <a:lstStyle/>
          <a:p>
            <a:pPr marL="342900" indent="-342900" algn="just">
              <a:buFontTx/>
              <a:buChar char="-"/>
            </a:pPr>
            <a:r>
              <a:rPr lang="en-IN" sz="2200" dirty="0">
                <a:latin typeface="Times New Roman" panose="02020603050405020304" pitchFamily="18" charset="0"/>
                <a:cs typeface="Times New Roman" panose="02020603050405020304" pitchFamily="18" charset="0"/>
              </a:rPr>
              <a:t>Application programs that process the data in XML documents must </a:t>
            </a:r>
            <a:r>
              <a:rPr lang="en-IN" sz="2200" dirty="0" err="1">
                <a:latin typeface="Times New Roman" panose="02020603050405020304" pitchFamily="18" charset="0"/>
                <a:cs typeface="Times New Roman" panose="02020603050405020304" pitchFamily="18" charset="0"/>
              </a:rPr>
              <a:t>analyze</a:t>
            </a:r>
            <a:r>
              <a:rPr lang="en-IN" sz="2200" dirty="0">
                <a:latin typeface="Times New Roman" panose="02020603050405020304" pitchFamily="18" charset="0"/>
                <a:cs typeface="Times New Roman" panose="02020603050405020304" pitchFamily="18" charset="0"/>
              </a:rPr>
              <a:t> the documents before they gain access to the data. </a:t>
            </a:r>
          </a:p>
          <a:p>
            <a:pPr marL="342900" indent="-342900" algn="just">
              <a:buFontTx/>
              <a:buChar char="-"/>
            </a:pPr>
            <a:endParaRPr lang="en-IN" sz="2200" dirty="0">
              <a:latin typeface="Times New Roman" panose="02020603050405020304" pitchFamily="18" charset="0"/>
              <a:cs typeface="Times New Roman" panose="02020603050405020304" pitchFamily="18" charset="0"/>
            </a:endParaRPr>
          </a:p>
          <a:p>
            <a:pPr marL="342900" indent="-342900" algn="just">
              <a:buFontTx/>
              <a:buChar char="-"/>
            </a:pPr>
            <a:r>
              <a:rPr lang="en-IN" sz="2200" dirty="0">
                <a:latin typeface="Times New Roman" panose="02020603050405020304" pitchFamily="18" charset="0"/>
                <a:cs typeface="Times New Roman" panose="02020603050405020304" pitchFamily="18" charset="0"/>
              </a:rPr>
              <a:t>This analysis is performed by an XML processor, which has several tasks, one of which is to parse XML documents, a process that isolates the constituent parts (such as tags, attributes, and data strings) and provides them to an application. </a:t>
            </a:r>
          </a:p>
          <a:p>
            <a:pPr marL="342900" indent="-342900" algn="just">
              <a:buFontTx/>
              <a:buChar char="-"/>
            </a:pPr>
            <a:endParaRPr lang="en-IN" sz="2200" dirty="0">
              <a:latin typeface="Times New Roman" panose="02020603050405020304" pitchFamily="18" charset="0"/>
              <a:cs typeface="Times New Roman" panose="02020603050405020304" pitchFamily="18" charset="0"/>
            </a:endParaRPr>
          </a:p>
          <a:p>
            <a:pPr algn="just"/>
            <a:r>
              <a:rPr lang="en-IN" sz="2200" dirty="0">
                <a:latin typeface="Times New Roman" panose="02020603050405020304" pitchFamily="18" charset="0"/>
                <a:cs typeface="Times New Roman" panose="02020603050405020304" pitchFamily="18" charset="0"/>
              </a:rPr>
              <a:t>- All contemporary browsers support XML.  Both IE7 and FX2 support basic XML . </a:t>
            </a:r>
          </a:p>
        </p:txBody>
      </p:sp>
    </p:spTree>
    <p:extLst>
      <p:ext uri="{BB962C8B-B14F-4D97-AF65-F5344CB8AC3E}">
        <p14:creationId xmlns:p14="http://schemas.microsoft.com/office/powerpoint/2010/main" val="29839079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Box 4">
            <a:extLst>
              <a:ext uri="{FF2B5EF4-FFF2-40B4-BE49-F238E27FC236}">
                <a16:creationId xmlns:a16="http://schemas.microsoft.com/office/drawing/2014/main" id="{B5DC52EB-7E43-D90A-9380-FC8787D6B13D}"/>
              </a:ext>
            </a:extLst>
          </p:cNvPr>
          <p:cNvSpPr txBox="1"/>
          <p:nvPr/>
        </p:nvSpPr>
        <p:spPr>
          <a:xfrm>
            <a:off x="299576" y="1688628"/>
            <a:ext cx="4659330" cy="400110"/>
          </a:xfrm>
          <a:prstGeom prst="rect">
            <a:avLst/>
          </a:prstGeom>
          <a:noFill/>
        </p:spPr>
        <p:txBody>
          <a:bodyPr wrap="square">
            <a:spAutoFit/>
          </a:bodyPr>
          <a:lstStyle/>
          <a:p>
            <a:r>
              <a:rPr lang="en-US" sz="2000" b="1" dirty="0">
                <a:solidFill>
                  <a:srgbClr val="000000"/>
                </a:solidFill>
                <a:effectLst/>
                <a:latin typeface="Arial" panose="020B0604020202020204" pitchFamily="34" charset="0"/>
                <a:ea typeface="Trebuchet MS" panose="020B0603020202020204" pitchFamily="34" charset="0"/>
              </a:rPr>
              <a:t>Representing Web Data</a:t>
            </a:r>
            <a:endParaRPr lang="en-IN" sz="2000" dirty="0"/>
          </a:p>
        </p:txBody>
      </p:sp>
      <p:sp>
        <p:nvSpPr>
          <p:cNvPr id="10" name="TextBox 9">
            <a:extLst>
              <a:ext uri="{FF2B5EF4-FFF2-40B4-BE49-F238E27FC236}">
                <a16:creationId xmlns:a16="http://schemas.microsoft.com/office/drawing/2014/main" id="{27AF0193-9E90-1BAF-79CB-8DD48F509E15}"/>
              </a:ext>
            </a:extLst>
          </p:cNvPr>
          <p:cNvSpPr txBox="1"/>
          <p:nvPr/>
        </p:nvSpPr>
        <p:spPr>
          <a:xfrm>
            <a:off x="299576" y="2184653"/>
            <a:ext cx="4659330" cy="400110"/>
          </a:xfrm>
          <a:prstGeom prst="rect">
            <a:avLst/>
          </a:prstGeom>
          <a:noFill/>
        </p:spPr>
        <p:txBody>
          <a:bodyPr wrap="square">
            <a:spAutoFit/>
          </a:bodyPr>
          <a:lstStyle/>
          <a:p>
            <a:r>
              <a:rPr lang="en-US" sz="2000" b="1" dirty="0">
                <a:effectLst/>
                <a:latin typeface="Times New Roman" panose="02020603050405020304" pitchFamily="18" charset="0"/>
                <a:ea typeface="Trebuchet MS" panose="020B0603020202020204" pitchFamily="34" charset="0"/>
              </a:rPr>
              <a:t>Basic XML</a:t>
            </a:r>
            <a:endParaRPr lang="en-IN" sz="2000" b="1" dirty="0"/>
          </a:p>
        </p:txBody>
      </p:sp>
      <p:sp>
        <p:nvSpPr>
          <p:cNvPr id="4" name="TextBox 3">
            <a:extLst>
              <a:ext uri="{FF2B5EF4-FFF2-40B4-BE49-F238E27FC236}">
                <a16:creationId xmlns:a16="http://schemas.microsoft.com/office/drawing/2014/main" id="{CF43AC78-B8D8-22C2-B991-88ED3795CF17}"/>
              </a:ext>
            </a:extLst>
          </p:cNvPr>
          <p:cNvSpPr txBox="1"/>
          <p:nvPr/>
        </p:nvSpPr>
        <p:spPr>
          <a:xfrm>
            <a:off x="299575" y="2645193"/>
            <a:ext cx="8618393" cy="3693319"/>
          </a:xfrm>
          <a:prstGeom prst="rect">
            <a:avLst/>
          </a:prstGeom>
          <a:noFill/>
        </p:spPr>
        <p:txBody>
          <a:bodyPr wrap="square">
            <a:spAutoFit/>
          </a:bodyPr>
          <a:lstStyle/>
          <a:p>
            <a:r>
              <a:rPr lang="en-IN" sz="1800" dirty="0"/>
              <a:t>.THE SYNTAX OF XML/ XML SYNTAX RULES The syntax of XML can be thought of at two distinct levels.  </a:t>
            </a:r>
          </a:p>
          <a:p>
            <a:pPr marL="342900" indent="-342900">
              <a:buAutoNum type="arabicPeriod"/>
            </a:pPr>
            <a:r>
              <a:rPr lang="en-IN" sz="1800" dirty="0"/>
              <a:t>There is the general low-level syntax of XML that imposes its rules on all XML  documents. </a:t>
            </a:r>
          </a:p>
          <a:p>
            <a:pPr marL="342900" indent="-342900">
              <a:buAutoNum type="arabicPeriod"/>
            </a:pPr>
            <a:r>
              <a:rPr lang="en-IN" sz="1800" dirty="0"/>
              <a:t> </a:t>
            </a:r>
            <a:r>
              <a:rPr lang="en-US" sz="1800" dirty="0"/>
              <a:t>Either document type definitions or XML schemas specify the other syntactic level</a:t>
            </a:r>
            <a:r>
              <a:rPr lang="en-IN" sz="1800" dirty="0"/>
              <a:t>. These two kinds of specifications impose structural syntactic rules on  documents written with specific XML tag sets.  </a:t>
            </a:r>
          </a:p>
          <a:p>
            <a:pPr marL="285750" indent="-285750">
              <a:buFontTx/>
              <a:buChar char="-"/>
            </a:pPr>
            <a:r>
              <a:rPr lang="en-IN" sz="1800" dirty="0"/>
              <a:t>DTDs and XML schema specify the set of tags and attributes that can appear in  particular document or collection of documents, and also the orders and various arrangements in which they can appear.  </a:t>
            </a:r>
          </a:p>
          <a:p>
            <a:r>
              <a:rPr lang="en-IN" sz="1800" dirty="0"/>
              <a:t>- DTD‘s and XML schema can be used to define a XML markup language. - All XML documents begin with XML declaration.  &lt;?xml version =“1.0” encoding=“utf-8” ?&gt; </a:t>
            </a:r>
          </a:p>
        </p:txBody>
      </p:sp>
    </p:spTree>
    <p:extLst>
      <p:ext uri="{BB962C8B-B14F-4D97-AF65-F5344CB8AC3E}">
        <p14:creationId xmlns:p14="http://schemas.microsoft.com/office/powerpoint/2010/main" val="3401593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1047210"/>
          </a:xfrm>
          <a:prstGeom prst="rect">
            <a:avLst/>
          </a:prstGeom>
          <a:noFill/>
        </p:spPr>
        <p:txBody>
          <a:bodyPr wrap="square">
            <a:spAutoFit/>
          </a:bodyPr>
          <a:lstStyle/>
          <a:p>
            <a:pPr algn="just">
              <a:lnSpc>
                <a:spcPct val="150000"/>
              </a:lnSpc>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480E4FE2-7AA6-A9EB-C045-8C11AAD42D42}"/>
              </a:ext>
            </a:extLst>
          </p:cNvPr>
          <p:cNvSpPr txBox="1"/>
          <p:nvPr/>
        </p:nvSpPr>
        <p:spPr>
          <a:xfrm>
            <a:off x="449495" y="2028337"/>
            <a:ext cx="4659330" cy="430887"/>
          </a:xfrm>
          <a:prstGeom prst="rect">
            <a:avLst/>
          </a:prstGeom>
          <a:noFill/>
        </p:spPr>
        <p:txBody>
          <a:bodyPr wrap="square">
            <a:spAutoFit/>
          </a:bodyPr>
          <a:lstStyle/>
          <a:p>
            <a:pPr algn="l"/>
            <a:r>
              <a:rPr lang="en-IN" sz="2200" b="1" i="0" dirty="0">
                <a:solidFill>
                  <a:srgbClr val="2F1C6A"/>
                </a:solidFill>
                <a:effectLst/>
                <a:latin typeface="Muli"/>
              </a:rPr>
              <a:t>External CSS</a:t>
            </a:r>
          </a:p>
        </p:txBody>
      </p:sp>
      <p:sp>
        <p:nvSpPr>
          <p:cNvPr id="3" name="TextBox 2">
            <a:extLst>
              <a:ext uri="{FF2B5EF4-FFF2-40B4-BE49-F238E27FC236}">
                <a16:creationId xmlns:a16="http://schemas.microsoft.com/office/drawing/2014/main" id="{A3F426C3-4300-126D-294B-DDD814E6C32C}"/>
              </a:ext>
            </a:extLst>
          </p:cNvPr>
          <p:cNvSpPr txBox="1"/>
          <p:nvPr/>
        </p:nvSpPr>
        <p:spPr>
          <a:xfrm>
            <a:off x="449495" y="2618668"/>
            <a:ext cx="8119152" cy="769441"/>
          </a:xfrm>
          <a:prstGeom prst="rect">
            <a:avLst/>
          </a:prstGeom>
          <a:noFill/>
        </p:spPr>
        <p:txBody>
          <a:bodyPr wrap="square">
            <a:spAutoFit/>
          </a:bodyPr>
          <a:lstStyle/>
          <a:p>
            <a:pPr algn="l">
              <a:buFont typeface="+mj-lt"/>
              <a:buAutoNum type="arabicPeriod"/>
            </a:pPr>
            <a:r>
              <a:rPr lang="en-US" sz="2200" b="0" i="0" dirty="0">
                <a:solidFill>
                  <a:srgbClr val="36344D"/>
                </a:solidFill>
                <a:effectLst/>
                <a:latin typeface="Times New Roman" panose="02020603050405020304" pitchFamily="18" charset="0"/>
                <a:cs typeface="Times New Roman" panose="02020603050405020304" pitchFamily="18" charset="0"/>
              </a:rPr>
              <a:t>Create a new </a:t>
            </a:r>
            <a:r>
              <a:rPr lang="en-US" sz="2200" b="1" i="0" dirty="0">
                <a:solidFill>
                  <a:srgbClr val="36344D"/>
                </a:solidFill>
                <a:effectLst/>
                <a:latin typeface="Times New Roman" panose="02020603050405020304" pitchFamily="18" charset="0"/>
                <a:cs typeface="Times New Roman" panose="02020603050405020304" pitchFamily="18" charset="0"/>
              </a:rPr>
              <a:t>.</a:t>
            </a:r>
            <a:r>
              <a:rPr lang="en-US" sz="2200" b="1" i="0" dirty="0" err="1">
                <a:solidFill>
                  <a:srgbClr val="36344D"/>
                </a:solidFill>
                <a:effectLst/>
                <a:latin typeface="Times New Roman" panose="02020603050405020304" pitchFamily="18" charset="0"/>
                <a:cs typeface="Times New Roman" panose="02020603050405020304" pitchFamily="18" charset="0"/>
              </a:rPr>
              <a:t>css</a:t>
            </a:r>
            <a:r>
              <a:rPr lang="en-US" sz="2200" b="0" i="0" dirty="0">
                <a:solidFill>
                  <a:srgbClr val="36344D"/>
                </a:solidFill>
                <a:effectLst/>
                <a:latin typeface="Times New Roman" panose="02020603050405020304" pitchFamily="18" charset="0"/>
                <a:cs typeface="Times New Roman" panose="02020603050405020304" pitchFamily="18" charset="0"/>
              </a:rPr>
              <a:t> file with the text editor, and add the style rules. For example:</a:t>
            </a:r>
          </a:p>
        </p:txBody>
      </p:sp>
      <p:sp>
        <p:nvSpPr>
          <p:cNvPr id="5" name="Rectangle 1">
            <a:extLst>
              <a:ext uri="{FF2B5EF4-FFF2-40B4-BE49-F238E27FC236}">
                <a16:creationId xmlns:a16="http://schemas.microsoft.com/office/drawing/2014/main" id="{A2C2390D-7E62-BA20-1537-E072AC80817F}"/>
              </a:ext>
            </a:extLst>
          </p:cNvPr>
          <p:cNvSpPr>
            <a:spLocks noChangeArrowheads="1"/>
          </p:cNvSpPr>
          <p:nvPr/>
        </p:nvSpPr>
        <p:spPr bwMode="auto">
          <a:xfrm>
            <a:off x="536825" y="3870180"/>
            <a:ext cx="7887984"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a:t>
            </a:r>
            <a:r>
              <a:rPr kumimoji="0" lang="en-US" altLang="en-US" sz="22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xleftcol</a:t>
            </a:r>
            <a:r>
              <a:rPr kumimoji="0" lang="en-US" altLang="en-US" sz="22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 float: left; width: 33%; background:#809900; } .</a:t>
            </a:r>
            <a:r>
              <a:rPr kumimoji="0" lang="en-US" altLang="en-US" sz="22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xmiddlecol</a:t>
            </a:r>
            <a:r>
              <a:rPr kumimoji="0" lang="en-US" altLang="en-US" sz="22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 float: left; width: 34%; background:#eff2df;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7627778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Box 4">
            <a:extLst>
              <a:ext uri="{FF2B5EF4-FFF2-40B4-BE49-F238E27FC236}">
                <a16:creationId xmlns:a16="http://schemas.microsoft.com/office/drawing/2014/main" id="{B5DC52EB-7E43-D90A-9380-FC8787D6B13D}"/>
              </a:ext>
            </a:extLst>
          </p:cNvPr>
          <p:cNvSpPr txBox="1"/>
          <p:nvPr/>
        </p:nvSpPr>
        <p:spPr>
          <a:xfrm>
            <a:off x="299576" y="1688628"/>
            <a:ext cx="4659330" cy="400110"/>
          </a:xfrm>
          <a:prstGeom prst="rect">
            <a:avLst/>
          </a:prstGeom>
          <a:noFill/>
        </p:spPr>
        <p:txBody>
          <a:bodyPr wrap="square">
            <a:spAutoFit/>
          </a:bodyPr>
          <a:lstStyle/>
          <a:p>
            <a:r>
              <a:rPr lang="en-US" sz="2000" b="1" dirty="0">
                <a:solidFill>
                  <a:srgbClr val="000000"/>
                </a:solidFill>
                <a:effectLst/>
                <a:latin typeface="Arial" panose="020B0604020202020204" pitchFamily="34" charset="0"/>
                <a:ea typeface="Trebuchet MS" panose="020B0603020202020204" pitchFamily="34" charset="0"/>
              </a:rPr>
              <a:t>Representing Web Data</a:t>
            </a:r>
            <a:endParaRPr lang="en-IN" sz="2000" dirty="0"/>
          </a:p>
        </p:txBody>
      </p:sp>
      <p:sp>
        <p:nvSpPr>
          <p:cNvPr id="10" name="TextBox 9">
            <a:extLst>
              <a:ext uri="{FF2B5EF4-FFF2-40B4-BE49-F238E27FC236}">
                <a16:creationId xmlns:a16="http://schemas.microsoft.com/office/drawing/2014/main" id="{27AF0193-9E90-1BAF-79CB-8DD48F509E15}"/>
              </a:ext>
            </a:extLst>
          </p:cNvPr>
          <p:cNvSpPr txBox="1"/>
          <p:nvPr/>
        </p:nvSpPr>
        <p:spPr>
          <a:xfrm>
            <a:off x="299576" y="2184653"/>
            <a:ext cx="4659330" cy="400110"/>
          </a:xfrm>
          <a:prstGeom prst="rect">
            <a:avLst/>
          </a:prstGeom>
          <a:noFill/>
        </p:spPr>
        <p:txBody>
          <a:bodyPr wrap="square">
            <a:spAutoFit/>
          </a:bodyPr>
          <a:lstStyle/>
          <a:p>
            <a:r>
              <a:rPr lang="en-US" sz="2000" b="1" dirty="0">
                <a:effectLst/>
                <a:latin typeface="Times New Roman" panose="02020603050405020304" pitchFamily="18" charset="0"/>
                <a:ea typeface="Trebuchet MS" panose="020B0603020202020204" pitchFamily="34" charset="0"/>
              </a:rPr>
              <a:t>Basic XML</a:t>
            </a:r>
            <a:endParaRPr lang="en-IN" sz="2000" b="1" dirty="0"/>
          </a:p>
        </p:txBody>
      </p:sp>
      <p:sp>
        <p:nvSpPr>
          <p:cNvPr id="7" name="TextBox 6">
            <a:extLst>
              <a:ext uri="{FF2B5EF4-FFF2-40B4-BE49-F238E27FC236}">
                <a16:creationId xmlns:a16="http://schemas.microsoft.com/office/drawing/2014/main" id="{AC546BC8-CF56-0BA7-F24C-AFC29A0B365C}"/>
              </a:ext>
            </a:extLst>
          </p:cNvPr>
          <p:cNvSpPr txBox="1"/>
          <p:nvPr/>
        </p:nvSpPr>
        <p:spPr>
          <a:xfrm>
            <a:off x="299576" y="2621535"/>
            <a:ext cx="8340990" cy="2554545"/>
          </a:xfrm>
          <a:prstGeom prst="rect">
            <a:avLst/>
          </a:prstGeom>
          <a:noFill/>
        </p:spPr>
        <p:txBody>
          <a:bodyPr wrap="square">
            <a:spAutoFit/>
          </a:bodyPr>
          <a:lstStyle/>
          <a:p>
            <a:pPr algn="just"/>
            <a:r>
              <a:rPr lang="en-IN" sz="2000" dirty="0"/>
              <a:t> It identifies the document as being XML and provides the version no. of the XML standard being used. It will also include an encoding standard.  XML documents can include several different kinds of statements. </a:t>
            </a:r>
          </a:p>
          <a:p>
            <a:pPr algn="just"/>
            <a:endParaRPr lang="en-IN" sz="2000" dirty="0"/>
          </a:p>
          <a:p>
            <a:pPr algn="just"/>
            <a:r>
              <a:rPr lang="en-IN" sz="2000" dirty="0"/>
              <a:t> 1) Data elements </a:t>
            </a:r>
          </a:p>
          <a:p>
            <a:pPr algn="just"/>
            <a:r>
              <a:rPr lang="en-IN" sz="2000" dirty="0"/>
              <a:t> 2) Markup declarations - instructions to XML parser  </a:t>
            </a:r>
          </a:p>
          <a:p>
            <a:pPr algn="just"/>
            <a:r>
              <a:rPr lang="en-IN" sz="2000" dirty="0"/>
              <a:t>3) Processing instructions – instructions for an applications program that will process the data described in the document. </a:t>
            </a:r>
          </a:p>
        </p:txBody>
      </p:sp>
    </p:spTree>
    <p:extLst>
      <p:ext uri="{BB962C8B-B14F-4D97-AF65-F5344CB8AC3E}">
        <p14:creationId xmlns:p14="http://schemas.microsoft.com/office/powerpoint/2010/main" val="405910618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Box 4">
            <a:extLst>
              <a:ext uri="{FF2B5EF4-FFF2-40B4-BE49-F238E27FC236}">
                <a16:creationId xmlns:a16="http://schemas.microsoft.com/office/drawing/2014/main" id="{B5DC52EB-7E43-D90A-9380-FC8787D6B13D}"/>
              </a:ext>
            </a:extLst>
          </p:cNvPr>
          <p:cNvSpPr txBox="1"/>
          <p:nvPr/>
        </p:nvSpPr>
        <p:spPr>
          <a:xfrm>
            <a:off x="299576" y="1688628"/>
            <a:ext cx="4659330" cy="400110"/>
          </a:xfrm>
          <a:prstGeom prst="rect">
            <a:avLst/>
          </a:prstGeom>
          <a:noFill/>
        </p:spPr>
        <p:txBody>
          <a:bodyPr wrap="square">
            <a:spAutoFit/>
          </a:bodyPr>
          <a:lstStyle/>
          <a:p>
            <a:r>
              <a:rPr lang="en-US" sz="2000" b="1" dirty="0">
                <a:solidFill>
                  <a:srgbClr val="000000"/>
                </a:solidFill>
                <a:effectLst/>
                <a:latin typeface="Arial" panose="020B0604020202020204" pitchFamily="34" charset="0"/>
                <a:ea typeface="Trebuchet MS" panose="020B0603020202020204" pitchFamily="34" charset="0"/>
              </a:rPr>
              <a:t>Representing Web Data</a:t>
            </a:r>
            <a:endParaRPr lang="en-IN" sz="2000" dirty="0"/>
          </a:p>
        </p:txBody>
      </p:sp>
      <p:sp>
        <p:nvSpPr>
          <p:cNvPr id="4" name="TextBox 3">
            <a:extLst>
              <a:ext uri="{FF2B5EF4-FFF2-40B4-BE49-F238E27FC236}">
                <a16:creationId xmlns:a16="http://schemas.microsoft.com/office/drawing/2014/main" id="{D0C84BDE-9983-AE9C-E576-57A52A93A3B6}"/>
              </a:ext>
            </a:extLst>
          </p:cNvPr>
          <p:cNvSpPr txBox="1"/>
          <p:nvPr/>
        </p:nvSpPr>
        <p:spPr>
          <a:xfrm>
            <a:off x="299576" y="2204702"/>
            <a:ext cx="4659330" cy="400110"/>
          </a:xfrm>
          <a:prstGeom prst="rect">
            <a:avLst/>
          </a:prstGeom>
          <a:noFill/>
        </p:spPr>
        <p:txBody>
          <a:bodyPr wrap="square">
            <a:spAutoFit/>
          </a:bodyPr>
          <a:lstStyle/>
          <a:p>
            <a:r>
              <a:rPr lang="en-IN" sz="2000" dirty="0"/>
              <a:t>Basic XML Rules </a:t>
            </a:r>
          </a:p>
        </p:txBody>
      </p:sp>
      <p:sp>
        <p:nvSpPr>
          <p:cNvPr id="11" name="TextBox 10">
            <a:extLst>
              <a:ext uri="{FF2B5EF4-FFF2-40B4-BE49-F238E27FC236}">
                <a16:creationId xmlns:a16="http://schemas.microsoft.com/office/drawing/2014/main" id="{16CA6212-39FB-3E29-AA84-60FF19470700}"/>
              </a:ext>
            </a:extLst>
          </p:cNvPr>
          <p:cNvSpPr txBox="1"/>
          <p:nvPr/>
        </p:nvSpPr>
        <p:spPr>
          <a:xfrm>
            <a:off x="299576" y="2713884"/>
            <a:ext cx="8351264" cy="2862322"/>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All XML document must begin with XML declaration. It identifies the document as  being XML and provides the version no. of the XML standard being used. It will also include encoding standard.  </a:t>
            </a:r>
          </a:p>
          <a:p>
            <a:pPr algn="just"/>
            <a:r>
              <a:rPr lang="en-IN" sz="2000" dirty="0">
                <a:latin typeface="Times New Roman" panose="02020603050405020304" pitchFamily="18" charset="0"/>
                <a:cs typeface="Times New Roman" panose="02020603050405020304" pitchFamily="18" charset="0"/>
              </a:rPr>
              <a:t> Comments in XML are same as HTML             &lt;!-- This is a comment --&gt; </a:t>
            </a:r>
          </a:p>
          <a:p>
            <a:pPr algn="just"/>
            <a:r>
              <a:rPr lang="en-IN" sz="2000" dirty="0">
                <a:latin typeface="Times New Roman" panose="02020603050405020304" pitchFamily="18" charset="0"/>
                <a:cs typeface="Times New Roman" panose="02020603050405020304" pitchFamily="18" charset="0"/>
              </a:rPr>
              <a:t> XML names must begin with a letter or underscore and can include digits, hyphens, and periods.  </a:t>
            </a:r>
          </a:p>
          <a:p>
            <a:pPr algn="just"/>
            <a:r>
              <a:rPr lang="en-IN" sz="2000" dirty="0">
                <a:latin typeface="Times New Roman" panose="02020603050405020304" pitchFamily="18" charset="0"/>
                <a:cs typeface="Times New Roman" panose="02020603050405020304" pitchFamily="18" charset="0"/>
              </a:rPr>
              <a:t> XML names are case sensitive. , the tag &lt;Letter&gt; is different from the tag &lt;letter&gt;.  </a:t>
            </a:r>
          </a:p>
          <a:p>
            <a:pPr algn="just"/>
            <a:r>
              <a:rPr lang="en-IN" sz="2000" dirty="0">
                <a:latin typeface="Times New Roman" panose="02020603050405020304" pitchFamily="18" charset="0"/>
                <a:cs typeface="Times New Roman" panose="02020603050405020304" pitchFamily="18" charset="0"/>
              </a:rPr>
              <a:t> There is no length limitation for names. </a:t>
            </a:r>
          </a:p>
        </p:txBody>
      </p:sp>
    </p:spTree>
    <p:extLst>
      <p:ext uri="{BB962C8B-B14F-4D97-AF65-F5344CB8AC3E}">
        <p14:creationId xmlns:p14="http://schemas.microsoft.com/office/powerpoint/2010/main" val="40662077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Box 4">
            <a:extLst>
              <a:ext uri="{FF2B5EF4-FFF2-40B4-BE49-F238E27FC236}">
                <a16:creationId xmlns:a16="http://schemas.microsoft.com/office/drawing/2014/main" id="{B5DC52EB-7E43-D90A-9380-FC8787D6B13D}"/>
              </a:ext>
            </a:extLst>
          </p:cNvPr>
          <p:cNvSpPr txBox="1"/>
          <p:nvPr/>
        </p:nvSpPr>
        <p:spPr>
          <a:xfrm>
            <a:off x="299576" y="1688628"/>
            <a:ext cx="4659330" cy="400110"/>
          </a:xfrm>
          <a:prstGeom prst="rect">
            <a:avLst/>
          </a:prstGeom>
          <a:noFill/>
        </p:spPr>
        <p:txBody>
          <a:bodyPr wrap="square">
            <a:spAutoFit/>
          </a:bodyPr>
          <a:lstStyle/>
          <a:p>
            <a:r>
              <a:rPr lang="en-US" sz="2000" b="1" dirty="0">
                <a:solidFill>
                  <a:srgbClr val="000000"/>
                </a:solidFill>
                <a:effectLst/>
                <a:latin typeface="Arial" panose="020B0604020202020204" pitchFamily="34" charset="0"/>
                <a:ea typeface="Trebuchet MS" panose="020B0603020202020204" pitchFamily="34" charset="0"/>
              </a:rPr>
              <a:t>Representing Web Data</a:t>
            </a:r>
            <a:endParaRPr lang="en-IN" sz="2000" dirty="0"/>
          </a:p>
        </p:txBody>
      </p:sp>
      <p:sp>
        <p:nvSpPr>
          <p:cNvPr id="4" name="TextBox 3">
            <a:extLst>
              <a:ext uri="{FF2B5EF4-FFF2-40B4-BE49-F238E27FC236}">
                <a16:creationId xmlns:a16="http://schemas.microsoft.com/office/drawing/2014/main" id="{D0C84BDE-9983-AE9C-E576-57A52A93A3B6}"/>
              </a:ext>
            </a:extLst>
          </p:cNvPr>
          <p:cNvSpPr txBox="1"/>
          <p:nvPr/>
        </p:nvSpPr>
        <p:spPr>
          <a:xfrm>
            <a:off x="299576" y="2204702"/>
            <a:ext cx="4659330" cy="400110"/>
          </a:xfrm>
          <a:prstGeom prst="rect">
            <a:avLst/>
          </a:prstGeom>
          <a:noFill/>
        </p:spPr>
        <p:txBody>
          <a:bodyPr wrap="square">
            <a:spAutoFit/>
          </a:bodyPr>
          <a:lstStyle/>
          <a:p>
            <a:r>
              <a:rPr lang="en-IN" sz="2000" dirty="0"/>
              <a:t>Basic XML Rules </a:t>
            </a:r>
          </a:p>
        </p:txBody>
      </p:sp>
      <p:sp>
        <p:nvSpPr>
          <p:cNvPr id="7" name="TextBox 6">
            <a:extLst>
              <a:ext uri="{FF2B5EF4-FFF2-40B4-BE49-F238E27FC236}">
                <a16:creationId xmlns:a16="http://schemas.microsoft.com/office/drawing/2014/main" id="{E233EEB3-0491-ABE6-FA58-491419351551}"/>
              </a:ext>
            </a:extLst>
          </p:cNvPr>
          <p:cNvSpPr txBox="1"/>
          <p:nvPr/>
        </p:nvSpPr>
        <p:spPr>
          <a:xfrm>
            <a:off x="299576" y="2748081"/>
            <a:ext cx="8567022" cy="3785652"/>
          </a:xfrm>
          <a:prstGeom prst="rect">
            <a:avLst/>
          </a:prstGeom>
          <a:noFill/>
        </p:spPr>
        <p:txBody>
          <a:bodyPr wrap="square">
            <a:spAutoFit/>
          </a:bodyPr>
          <a:lstStyle/>
          <a:p>
            <a:pPr algn="just"/>
            <a:r>
              <a:rPr lang="en-IN" sz="2000" dirty="0"/>
              <a:t>Space is Preserved in XML  </a:t>
            </a:r>
          </a:p>
          <a:p>
            <a:pPr algn="just"/>
            <a:r>
              <a:rPr lang="en-IN" sz="2000" dirty="0"/>
              <a:t> HTML truncates multiple white-space characters to one single white-space: With XML, the whitespace in a document is not truncated.  </a:t>
            </a:r>
          </a:p>
          <a:p>
            <a:pPr algn="just"/>
            <a:r>
              <a:rPr lang="en-IN" sz="2000" dirty="0"/>
              <a:t> In XML closing tags are necessary.  </a:t>
            </a:r>
          </a:p>
          <a:p>
            <a:pPr algn="just"/>
            <a:r>
              <a:rPr lang="en-IN" sz="2000" dirty="0"/>
              <a:t>  In XML, all elements must be properly nested within each other:   XML Documents Must Have a Root Element . It contain one element that is the parent of all other elements. This element is called the root element.         &lt;root&gt;        &lt;child&gt;        &lt;</a:t>
            </a:r>
            <a:r>
              <a:rPr lang="en-IN" sz="2000" dirty="0" err="1"/>
              <a:t>subchild</a:t>
            </a:r>
            <a:r>
              <a:rPr lang="en-IN" sz="2000" dirty="0"/>
              <a:t>&gt;.....&lt;/</a:t>
            </a:r>
            <a:r>
              <a:rPr lang="en-IN" sz="2000" dirty="0" err="1"/>
              <a:t>subchild</a:t>
            </a:r>
            <a:r>
              <a:rPr lang="en-IN" sz="2000" dirty="0"/>
              <a:t>&gt;       &lt;/child&gt;       &lt;/root&gt;  XML tags can have attributes, which are specified with name/value assignments. XML Attribute Values must be enclosed with single or double quotation marks. XML document that strictly adheres to these syntax rule is considered as well formed. </a:t>
            </a:r>
          </a:p>
        </p:txBody>
      </p:sp>
    </p:spTree>
    <p:extLst>
      <p:ext uri="{BB962C8B-B14F-4D97-AF65-F5344CB8AC3E}">
        <p14:creationId xmlns:p14="http://schemas.microsoft.com/office/powerpoint/2010/main" val="36955791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Box 4">
            <a:extLst>
              <a:ext uri="{FF2B5EF4-FFF2-40B4-BE49-F238E27FC236}">
                <a16:creationId xmlns:a16="http://schemas.microsoft.com/office/drawing/2014/main" id="{B5DC52EB-7E43-D90A-9380-FC8787D6B13D}"/>
              </a:ext>
            </a:extLst>
          </p:cNvPr>
          <p:cNvSpPr txBox="1"/>
          <p:nvPr/>
        </p:nvSpPr>
        <p:spPr>
          <a:xfrm>
            <a:off x="299576" y="1688628"/>
            <a:ext cx="4659330" cy="400110"/>
          </a:xfrm>
          <a:prstGeom prst="rect">
            <a:avLst/>
          </a:prstGeom>
          <a:noFill/>
        </p:spPr>
        <p:txBody>
          <a:bodyPr wrap="square">
            <a:spAutoFit/>
          </a:bodyPr>
          <a:lstStyle/>
          <a:p>
            <a:r>
              <a:rPr lang="en-US" sz="2000" b="1" dirty="0">
                <a:solidFill>
                  <a:srgbClr val="000000"/>
                </a:solidFill>
                <a:effectLst/>
                <a:latin typeface="Arial" panose="020B0604020202020204" pitchFamily="34" charset="0"/>
                <a:ea typeface="Trebuchet MS" panose="020B0603020202020204" pitchFamily="34" charset="0"/>
              </a:rPr>
              <a:t>Representing Web Data</a:t>
            </a:r>
            <a:endParaRPr lang="en-IN" sz="2000" dirty="0"/>
          </a:p>
        </p:txBody>
      </p:sp>
      <p:sp>
        <p:nvSpPr>
          <p:cNvPr id="9" name="TextBox 8">
            <a:extLst>
              <a:ext uri="{FF2B5EF4-FFF2-40B4-BE49-F238E27FC236}">
                <a16:creationId xmlns:a16="http://schemas.microsoft.com/office/drawing/2014/main" id="{8D645989-0C9F-C18A-E9A2-49DF5A8ABC2E}"/>
              </a:ext>
            </a:extLst>
          </p:cNvPr>
          <p:cNvSpPr txBox="1"/>
          <p:nvPr/>
        </p:nvSpPr>
        <p:spPr>
          <a:xfrm>
            <a:off x="299576" y="2185509"/>
            <a:ext cx="8433458" cy="3170099"/>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DOCUMENT TYPE DECLARATION 1.A Document Type Declaration is a statement embedded in an XML document whose purpose is to acknowledge the existence and location of Document Type Definition(DTD). </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2.Document Type Declaration  is a statement that points to the Document Type Definition(DTD) . </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3.Document Type Definition is a set of rules that defines the structure of an XML document where as a Document Type Declaration is a statement that tells the parser which DTD to use for checking and validation. </a:t>
            </a:r>
          </a:p>
        </p:txBody>
      </p:sp>
    </p:spTree>
    <p:extLst>
      <p:ext uri="{BB962C8B-B14F-4D97-AF65-F5344CB8AC3E}">
        <p14:creationId xmlns:p14="http://schemas.microsoft.com/office/powerpoint/2010/main" val="15780322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Box 4">
            <a:extLst>
              <a:ext uri="{FF2B5EF4-FFF2-40B4-BE49-F238E27FC236}">
                <a16:creationId xmlns:a16="http://schemas.microsoft.com/office/drawing/2014/main" id="{B5DC52EB-7E43-D90A-9380-FC8787D6B13D}"/>
              </a:ext>
            </a:extLst>
          </p:cNvPr>
          <p:cNvSpPr txBox="1"/>
          <p:nvPr/>
        </p:nvSpPr>
        <p:spPr>
          <a:xfrm>
            <a:off x="299576" y="1688628"/>
            <a:ext cx="4659330" cy="400110"/>
          </a:xfrm>
          <a:prstGeom prst="rect">
            <a:avLst/>
          </a:prstGeom>
          <a:noFill/>
        </p:spPr>
        <p:txBody>
          <a:bodyPr wrap="square">
            <a:spAutoFit/>
          </a:bodyPr>
          <a:lstStyle/>
          <a:p>
            <a:r>
              <a:rPr lang="en-US" sz="2000" b="1" dirty="0">
                <a:solidFill>
                  <a:srgbClr val="000000"/>
                </a:solidFill>
                <a:effectLst/>
                <a:latin typeface="Arial" panose="020B0604020202020204" pitchFamily="34" charset="0"/>
                <a:ea typeface="Trebuchet MS" panose="020B0603020202020204" pitchFamily="34" charset="0"/>
              </a:rPr>
              <a:t>Representing Web Data</a:t>
            </a:r>
            <a:endParaRPr lang="en-IN" sz="2000" dirty="0"/>
          </a:p>
        </p:txBody>
      </p:sp>
      <p:sp>
        <p:nvSpPr>
          <p:cNvPr id="9" name="TextBox 8">
            <a:extLst>
              <a:ext uri="{FF2B5EF4-FFF2-40B4-BE49-F238E27FC236}">
                <a16:creationId xmlns:a16="http://schemas.microsoft.com/office/drawing/2014/main" id="{8D645989-0C9F-C18A-E9A2-49DF5A8ABC2E}"/>
              </a:ext>
            </a:extLst>
          </p:cNvPr>
          <p:cNvSpPr txBox="1"/>
          <p:nvPr/>
        </p:nvSpPr>
        <p:spPr>
          <a:xfrm>
            <a:off x="299576" y="2185509"/>
            <a:ext cx="8433458" cy="400110"/>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DOCUMENT TYPE DECLARATION</a:t>
            </a:r>
          </a:p>
        </p:txBody>
      </p:sp>
      <p:sp>
        <p:nvSpPr>
          <p:cNvPr id="4" name="TextBox 3">
            <a:extLst>
              <a:ext uri="{FF2B5EF4-FFF2-40B4-BE49-F238E27FC236}">
                <a16:creationId xmlns:a16="http://schemas.microsoft.com/office/drawing/2014/main" id="{819D97A3-F579-4418-2DD8-6650B37548B2}"/>
              </a:ext>
            </a:extLst>
          </p:cNvPr>
          <p:cNvSpPr txBox="1"/>
          <p:nvPr/>
        </p:nvSpPr>
        <p:spPr>
          <a:xfrm>
            <a:off x="219610" y="2564029"/>
            <a:ext cx="8624814" cy="2653099"/>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4.All Document Type Declaration starts with a string “&lt;!DOCTYPE ” </a:t>
            </a:r>
          </a:p>
          <a:p>
            <a:pPr algn="just"/>
            <a:r>
              <a:rPr lang="en-IN" sz="2000" dirty="0">
                <a:latin typeface="Times New Roman" panose="02020603050405020304" pitchFamily="18" charset="0"/>
                <a:cs typeface="Times New Roman" panose="02020603050405020304" pitchFamily="18" charset="0"/>
              </a:rPr>
              <a:t>5.The Document Type Declaration can be external or internal </a:t>
            </a:r>
          </a:p>
          <a:p>
            <a:pPr algn="just"/>
            <a:r>
              <a:rPr lang="en-IN" sz="2000" dirty="0">
                <a:latin typeface="Times New Roman" panose="02020603050405020304" pitchFamily="18" charset="0"/>
                <a:cs typeface="Times New Roman" panose="02020603050405020304" pitchFamily="18" charset="0"/>
              </a:rPr>
              <a:t>6.If external the DTD must be specified either as SYSTEM or PUBLIC. </a:t>
            </a:r>
          </a:p>
          <a:p>
            <a:pPr algn="just"/>
            <a:r>
              <a:rPr lang="en-IN" sz="2000" dirty="0">
                <a:latin typeface="Times New Roman" panose="02020603050405020304" pitchFamily="18" charset="0"/>
                <a:cs typeface="Times New Roman" panose="02020603050405020304" pitchFamily="18" charset="0"/>
              </a:rPr>
              <a:t>7.If PUBLIC the DTD can be used by anyone by referring the URL. </a:t>
            </a:r>
          </a:p>
          <a:p>
            <a:pPr algn="just">
              <a:lnSpc>
                <a:spcPct val="150000"/>
              </a:lnSpc>
            </a:pPr>
            <a:r>
              <a:rPr lang="en-IN" sz="2000" dirty="0">
                <a:latin typeface="Times New Roman" panose="02020603050405020304" pitchFamily="18" charset="0"/>
                <a:cs typeface="Times New Roman" panose="02020603050405020304" pitchFamily="18" charset="0"/>
              </a:rPr>
              <a:t>8.If SYSTEM that means it resides on local </a:t>
            </a:r>
            <a:r>
              <a:rPr lang="en-IN" sz="2000" dirty="0" err="1">
                <a:latin typeface="Times New Roman" panose="02020603050405020304" pitchFamily="18" charset="0"/>
                <a:cs typeface="Times New Roman" panose="02020603050405020304" pitchFamily="18" charset="0"/>
              </a:rPr>
              <a:t>harddisk</a:t>
            </a:r>
            <a:r>
              <a:rPr lang="en-IN" sz="2000" dirty="0">
                <a:latin typeface="Times New Roman" panose="02020603050405020304" pitchFamily="18" charset="0"/>
                <a:cs typeface="Times New Roman" panose="02020603050405020304" pitchFamily="18" charset="0"/>
              </a:rPr>
              <a:t> and may not be available for use by other application. For example suppose there is an XML document called myfile.xml that we want to parse and validate against a DTD called my-rules.dtd . </a:t>
            </a:r>
          </a:p>
        </p:txBody>
      </p:sp>
    </p:spTree>
    <p:extLst>
      <p:ext uri="{BB962C8B-B14F-4D97-AF65-F5344CB8AC3E}">
        <p14:creationId xmlns:p14="http://schemas.microsoft.com/office/powerpoint/2010/main" val="2135640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Box 4">
            <a:extLst>
              <a:ext uri="{FF2B5EF4-FFF2-40B4-BE49-F238E27FC236}">
                <a16:creationId xmlns:a16="http://schemas.microsoft.com/office/drawing/2014/main" id="{B5DC52EB-7E43-D90A-9380-FC8787D6B13D}"/>
              </a:ext>
            </a:extLst>
          </p:cNvPr>
          <p:cNvSpPr txBox="1"/>
          <p:nvPr/>
        </p:nvSpPr>
        <p:spPr>
          <a:xfrm>
            <a:off x="299576" y="1688628"/>
            <a:ext cx="4659330" cy="400110"/>
          </a:xfrm>
          <a:prstGeom prst="rect">
            <a:avLst/>
          </a:prstGeom>
          <a:noFill/>
        </p:spPr>
        <p:txBody>
          <a:bodyPr wrap="square">
            <a:spAutoFit/>
          </a:bodyPr>
          <a:lstStyle/>
          <a:p>
            <a:r>
              <a:rPr lang="en-US" sz="2000" b="1" dirty="0">
                <a:solidFill>
                  <a:srgbClr val="000000"/>
                </a:solidFill>
                <a:effectLst/>
                <a:latin typeface="Arial" panose="020B0604020202020204" pitchFamily="34" charset="0"/>
                <a:ea typeface="Trebuchet MS" panose="020B0603020202020204" pitchFamily="34" charset="0"/>
              </a:rPr>
              <a:t>Representing Web Data</a:t>
            </a:r>
            <a:endParaRPr lang="en-IN" sz="2000" dirty="0"/>
          </a:p>
        </p:txBody>
      </p:sp>
      <p:sp>
        <p:nvSpPr>
          <p:cNvPr id="9" name="TextBox 8">
            <a:extLst>
              <a:ext uri="{FF2B5EF4-FFF2-40B4-BE49-F238E27FC236}">
                <a16:creationId xmlns:a16="http://schemas.microsoft.com/office/drawing/2014/main" id="{8D645989-0C9F-C18A-E9A2-49DF5A8ABC2E}"/>
              </a:ext>
            </a:extLst>
          </p:cNvPr>
          <p:cNvSpPr txBox="1"/>
          <p:nvPr/>
        </p:nvSpPr>
        <p:spPr>
          <a:xfrm>
            <a:off x="299576" y="2185509"/>
            <a:ext cx="8433458" cy="400110"/>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DOCUMENT TYPE DECLARATION</a:t>
            </a:r>
          </a:p>
        </p:txBody>
      </p:sp>
      <p:sp>
        <p:nvSpPr>
          <p:cNvPr id="7" name="TextBox 6">
            <a:extLst>
              <a:ext uri="{FF2B5EF4-FFF2-40B4-BE49-F238E27FC236}">
                <a16:creationId xmlns:a16="http://schemas.microsoft.com/office/drawing/2014/main" id="{C523009D-F5C6-79E1-A36E-DD345BA5491B}"/>
              </a:ext>
            </a:extLst>
          </p:cNvPr>
          <p:cNvSpPr txBox="1"/>
          <p:nvPr/>
        </p:nvSpPr>
        <p:spPr>
          <a:xfrm>
            <a:off x="221576" y="2631826"/>
            <a:ext cx="8589457" cy="3170099"/>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The DTD for a document can be   </a:t>
            </a:r>
          </a:p>
          <a:p>
            <a:pPr marL="342900" indent="-342900" algn="just">
              <a:buFontTx/>
              <a:buChar char="-"/>
            </a:pPr>
            <a:r>
              <a:rPr lang="en-IN" sz="2000" dirty="0">
                <a:latin typeface="Times New Roman" panose="02020603050405020304" pitchFamily="18" charset="0"/>
                <a:cs typeface="Times New Roman" panose="02020603050405020304" pitchFamily="18" charset="0"/>
              </a:rPr>
              <a:t>internal (embedded in XML document) or   </a:t>
            </a:r>
          </a:p>
          <a:p>
            <a:pPr marL="342900" indent="-342900" algn="just">
              <a:buFontTx/>
              <a:buChar char="-"/>
            </a:pPr>
            <a:r>
              <a:rPr lang="en-IN" sz="2000" dirty="0">
                <a:latin typeface="Times New Roman" panose="02020603050405020304" pitchFamily="18" charset="0"/>
                <a:cs typeface="Times New Roman" panose="02020603050405020304" pitchFamily="18" charset="0"/>
              </a:rPr>
              <a:t>external (separate file)- can be used with more than one document.  </a:t>
            </a:r>
          </a:p>
          <a:p>
            <a:pPr algn="just"/>
            <a:r>
              <a:rPr lang="en-IN" sz="2000" dirty="0">
                <a:latin typeface="Times New Roman" panose="02020603050405020304" pitchFamily="18" charset="0"/>
                <a:cs typeface="Times New Roman" panose="02020603050405020304" pitchFamily="18" charset="0"/>
              </a:rPr>
              <a:t>• DTD declarations have the form: &lt;!keyword … &gt;  </a:t>
            </a:r>
          </a:p>
          <a:p>
            <a:pPr algn="just"/>
            <a:r>
              <a:rPr lang="en-IN" sz="2000" dirty="0">
                <a:latin typeface="Times New Roman" panose="02020603050405020304" pitchFamily="18" charset="0"/>
                <a:cs typeface="Times New Roman" panose="02020603050405020304" pitchFamily="18" charset="0"/>
              </a:rPr>
              <a:t>• There are four possible declaration keywords: </a:t>
            </a:r>
          </a:p>
          <a:p>
            <a:pPr algn="just"/>
            <a:r>
              <a:rPr lang="en-IN" sz="2000" dirty="0">
                <a:latin typeface="Times New Roman" panose="02020603050405020304" pitchFamily="18" charset="0"/>
                <a:cs typeface="Times New Roman" panose="02020603050405020304" pitchFamily="18" charset="0"/>
              </a:rPr>
              <a:t> • ELEMENT, ATTLIST, ENTITY, and NOTATION  </a:t>
            </a:r>
          </a:p>
          <a:p>
            <a:pPr algn="just"/>
            <a:r>
              <a:rPr lang="en-IN" sz="2000" dirty="0">
                <a:latin typeface="Times New Roman" panose="02020603050405020304" pitchFamily="18" charset="0"/>
                <a:cs typeface="Times New Roman" panose="02020603050405020304" pitchFamily="18" charset="0"/>
              </a:rPr>
              <a:t>• ELEMENT- used to define tags</a:t>
            </a:r>
          </a:p>
          <a:p>
            <a:pPr algn="just"/>
            <a:r>
              <a:rPr lang="en-IN" sz="2000" dirty="0">
                <a:latin typeface="Times New Roman" panose="02020603050405020304" pitchFamily="18" charset="0"/>
                <a:cs typeface="Times New Roman" panose="02020603050405020304" pitchFamily="18" charset="0"/>
              </a:rPr>
              <a:t>• ATTLIST – used to define tag attributes </a:t>
            </a:r>
          </a:p>
          <a:p>
            <a:pPr algn="just"/>
            <a:r>
              <a:rPr lang="en-IN" sz="2000" dirty="0">
                <a:latin typeface="Times New Roman" panose="02020603050405020304" pitchFamily="18" charset="0"/>
                <a:cs typeface="Times New Roman" panose="02020603050405020304" pitchFamily="18" charset="0"/>
              </a:rPr>
              <a:t>• ENTITY- used to define entities </a:t>
            </a:r>
          </a:p>
          <a:p>
            <a:pPr algn="just"/>
            <a:r>
              <a:rPr lang="en-IN" sz="2000" dirty="0">
                <a:latin typeface="Times New Roman" panose="02020603050405020304" pitchFamily="18" charset="0"/>
                <a:cs typeface="Times New Roman" panose="02020603050405020304" pitchFamily="18" charset="0"/>
              </a:rPr>
              <a:t>• NOTATION – used to define datatype notations </a:t>
            </a:r>
          </a:p>
        </p:txBody>
      </p:sp>
    </p:spTree>
    <p:extLst>
      <p:ext uri="{BB962C8B-B14F-4D97-AF65-F5344CB8AC3E}">
        <p14:creationId xmlns:p14="http://schemas.microsoft.com/office/powerpoint/2010/main" val="374681407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Box 4">
            <a:extLst>
              <a:ext uri="{FF2B5EF4-FFF2-40B4-BE49-F238E27FC236}">
                <a16:creationId xmlns:a16="http://schemas.microsoft.com/office/drawing/2014/main" id="{B5DC52EB-7E43-D90A-9380-FC8787D6B13D}"/>
              </a:ext>
            </a:extLst>
          </p:cNvPr>
          <p:cNvSpPr txBox="1"/>
          <p:nvPr/>
        </p:nvSpPr>
        <p:spPr>
          <a:xfrm>
            <a:off x="299576" y="1688628"/>
            <a:ext cx="4659330" cy="400110"/>
          </a:xfrm>
          <a:prstGeom prst="rect">
            <a:avLst/>
          </a:prstGeom>
          <a:noFill/>
        </p:spPr>
        <p:txBody>
          <a:bodyPr wrap="square">
            <a:spAutoFit/>
          </a:bodyPr>
          <a:lstStyle/>
          <a:p>
            <a:r>
              <a:rPr lang="en-US" sz="2000" b="1" dirty="0">
                <a:solidFill>
                  <a:srgbClr val="000000"/>
                </a:solidFill>
                <a:effectLst/>
                <a:latin typeface="Arial" panose="020B0604020202020204" pitchFamily="34" charset="0"/>
                <a:ea typeface="Trebuchet MS" panose="020B0603020202020204" pitchFamily="34" charset="0"/>
              </a:rPr>
              <a:t>Representing Web Data</a:t>
            </a:r>
            <a:endParaRPr lang="en-IN" sz="2000" dirty="0"/>
          </a:p>
        </p:txBody>
      </p:sp>
      <p:sp>
        <p:nvSpPr>
          <p:cNvPr id="9" name="TextBox 8">
            <a:extLst>
              <a:ext uri="{FF2B5EF4-FFF2-40B4-BE49-F238E27FC236}">
                <a16:creationId xmlns:a16="http://schemas.microsoft.com/office/drawing/2014/main" id="{8D645989-0C9F-C18A-E9A2-49DF5A8ABC2E}"/>
              </a:ext>
            </a:extLst>
          </p:cNvPr>
          <p:cNvSpPr txBox="1"/>
          <p:nvPr/>
        </p:nvSpPr>
        <p:spPr>
          <a:xfrm>
            <a:off x="299576" y="2185509"/>
            <a:ext cx="8433458" cy="400110"/>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DOCUMENT TYPE DECLARATION</a:t>
            </a:r>
          </a:p>
        </p:txBody>
      </p:sp>
      <p:sp>
        <p:nvSpPr>
          <p:cNvPr id="4" name="TextBox 3">
            <a:extLst>
              <a:ext uri="{FF2B5EF4-FFF2-40B4-BE49-F238E27FC236}">
                <a16:creationId xmlns:a16="http://schemas.microsoft.com/office/drawing/2014/main" id="{44ED8B79-81F7-2BF9-654C-B54ECDAA9099}"/>
              </a:ext>
            </a:extLst>
          </p:cNvPr>
          <p:cNvSpPr txBox="1"/>
          <p:nvPr/>
        </p:nvSpPr>
        <p:spPr>
          <a:xfrm>
            <a:off x="299576" y="2585619"/>
            <a:ext cx="8433458" cy="707886"/>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Declaring attributes An attribute declaration must include the name of the element to which the attribute belongs, the attribute name and its type. Syntax </a:t>
            </a:r>
          </a:p>
        </p:txBody>
      </p:sp>
      <p:sp>
        <p:nvSpPr>
          <p:cNvPr id="11" name="TextBox 10">
            <a:extLst>
              <a:ext uri="{FF2B5EF4-FFF2-40B4-BE49-F238E27FC236}">
                <a16:creationId xmlns:a16="http://schemas.microsoft.com/office/drawing/2014/main" id="{20E2E2E0-8829-13F4-DF70-E9E96193562D}"/>
              </a:ext>
            </a:extLst>
          </p:cNvPr>
          <p:cNvSpPr txBox="1"/>
          <p:nvPr/>
        </p:nvSpPr>
        <p:spPr>
          <a:xfrm>
            <a:off x="299576" y="3460222"/>
            <a:ext cx="7662896" cy="769441"/>
          </a:xfrm>
          <a:prstGeom prst="rect">
            <a:avLst/>
          </a:prstGeom>
          <a:noFill/>
        </p:spPr>
        <p:txBody>
          <a:bodyPr wrap="square">
            <a:spAutoFit/>
          </a:bodyPr>
          <a:lstStyle/>
          <a:p>
            <a:r>
              <a:rPr lang="en-IN" sz="2200" dirty="0">
                <a:latin typeface="Times New Roman" panose="02020603050405020304" pitchFamily="18" charset="0"/>
                <a:cs typeface="Times New Roman" panose="02020603050405020304" pitchFamily="18" charset="0"/>
              </a:rPr>
              <a:t>• &lt;!ATTLIST element-name </a:t>
            </a:r>
            <a:r>
              <a:rPr lang="en-IN" sz="2200" dirty="0" err="1">
                <a:latin typeface="Times New Roman" panose="02020603050405020304" pitchFamily="18" charset="0"/>
                <a:cs typeface="Times New Roman" panose="02020603050405020304" pitchFamily="18" charset="0"/>
              </a:rPr>
              <a:t>attribute_name</a:t>
            </a:r>
            <a:r>
              <a:rPr lang="en-IN" sz="2200" dirty="0">
                <a:latin typeface="Times New Roman" panose="02020603050405020304" pitchFamily="18" charset="0"/>
                <a:cs typeface="Times New Roman" panose="02020603050405020304" pitchFamily="18" charset="0"/>
              </a:rPr>
              <a:t> attribute type [</a:t>
            </a:r>
            <a:r>
              <a:rPr lang="en-IN" sz="2200" dirty="0" err="1">
                <a:latin typeface="Times New Roman" panose="02020603050405020304" pitchFamily="18" charset="0"/>
                <a:cs typeface="Times New Roman" panose="02020603050405020304" pitchFamily="18" charset="0"/>
              </a:rPr>
              <a:t>defaultvalue</a:t>
            </a:r>
            <a:r>
              <a:rPr lang="en-IN" sz="2200" dirty="0">
                <a:latin typeface="Times New Roman" panose="02020603050405020304" pitchFamily="18" charset="0"/>
                <a:cs typeface="Times New Roman" panose="02020603050405020304" pitchFamily="18" charset="0"/>
              </a:rPr>
              <a:t>]&gt; </a:t>
            </a:r>
          </a:p>
        </p:txBody>
      </p:sp>
      <p:sp>
        <p:nvSpPr>
          <p:cNvPr id="13" name="TextBox 12">
            <a:extLst>
              <a:ext uri="{FF2B5EF4-FFF2-40B4-BE49-F238E27FC236}">
                <a16:creationId xmlns:a16="http://schemas.microsoft.com/office/drawing/2014/main" id="{FF04E17B-5045-0735-B44B-258B9FC0234F}"/>
              </a:ext>
            </a:extLst>
          </p:cNvPr>
          <p:cNvSpPr txBox="1"/>
          <p:nvPr/>
        </p:nvSpPr>
        <p:spPr>
          <a:xfrm>
            <a:off x="299576" y="4729582"/>
            <a:ext cx="8207426" cy="1015663"/>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 If More than one attribute  • &lt;!ATTLIST </a:t>
            </a:r>
            <a:r>
              <a:rPr lang="en-IN" sz="2000" dirty="0" err="1">
                <a:latin typeface="Times New Roman" panose="02020603050405020304" pitchFamily="18" charset="0"/>
                <a:cs typeface="Times New Roman" panose="02020603050405020304" pitchFamily="18" charset="0"/>
              </a:rPr>
              <a:t>element_name</a:t>
            </a:r>
            <a:r>
              <a:rPr lang="en-IN" sz="2000" dirty="0">
                <a:latin typeface="Times New Roman" panose="02020603050405020304" pitchFamily="18" charset="0"/>
                <a:cs typeface="Times New Roman" panose="02020603050405020304" pitchFamily="18" charset="0"/>
              </a:rPr>
              <a:t> attribute_name1 </a:t>
            </a:r>
            <a:r>
              <a:rPr lang="en-IN" sz="2000" dirty="0" err="1">
                <a:latin typeface="Times New Roman" panose="02020603050405020304" pitchFamily="18" charset="0"/>
                <a:cs typeface="Times New Roman" panose="02020603050405020304" pitchFamily="18" charset="0"/>
              </a:rPr>
              <a:t>attribute_type</a:t>
            </a:r>
            <a:r>
              <a:rPr lang="en-IN" sz="2000" dirty="0">
                <a:latin typeface="Times New Roman" panose="02020603050405020304" pitchFamily="18" charset="0"/>
                <a:cs typeface="Times New Roman" panose="02020603050405020304" pitchFamily="18" charset="0"/>
              </a:rPr>
              <a:t> default_value_1     attribute_name2 </a:t>
            </a:r>
            <a:r>
              <a:rPr lang="en-IN" sz="2000" dirty="0" err="1">
                <a:latin typeface="Times New Roman" panose="02020603050405020304" pitchFamily="18" charset="0"/>
                <a:cs typeface="Times New Roman" panose="02020603050405020304" pitchFamily="18" charset="0"/>
              </a:rPr>
              <a:t>attribute_type</a:t>
            </a:r>
            <a:r>
              <a:rPr lang="en-IN" sz="2000" dirty="0">
                <a:latin typeface="Times New Roman" panose="02020603050405020304" pitchFamily="18" charset="0"/>
                <a:cs typeface="Times New Roman" panose="02020603050405020304" pitchFamily="18" charset="0"/>
              </a:rPr>
              <a:t> default_value_2&gt; </a:t>
            </a:r>
          </a:p>
        </p:txBody>
      </p:sp>
    </p:spTree>
    <p:extLst>
      <p:ext uri="{BB962C8B-B14F-4D97-AF65-F5344CB8AC3E}">
        <p14:creationId xmlns:p14="http://schemas.microsoft.com/office/powerpoint/2010/main" val="343385043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Box 4">
            <a:extLst>
              <a:ext uri="{FF2B5EF4-FFF2-40B4-BE49-F238E27FC236}">
                <a16:creationId xmlns:a16="http://schemas.microsoft.com/office/drawing/2014/main" id="{B5DC52EB-7E43-D90A-9380-FC8787D6B13D}"/>
              </a:ext>
            </a:extLst>
          </p:cNvPr>
          <p:cNvSpPr txBox="1"/>
          <p:nvPr/>
        </p:nvSpPr>
        <p:spPr>
          <a:xfrm>
            <a:off x="299576" y="1688628"/>
            <a:ext cx="4659330" cy="400110"/>
          </a:xfrm>
          <a:prstGeom prst="rect">
            <a:avLst/>
          </a:prstGeom>
          <a:noFill/>
        </p:spPr>
        <p:txBody>
          <a:bodyPr wrap="square">
            <a:spAutoFit/>
          </a:bodyPr>
          <a:lstStyle/>
          <a:p>
            <a:r>
              <a:rPr lang="en-US" sz="2000" b="1" dirty="0">
                <a:solidFill>
                  <a:srgbClr val="000000"/>
                </a:solidFill>
                <a:effectLst/>
                <a:latin typeface="Arial" panose="020B0604020202020204" pitchFamily="34" charset="0"/>
                <a:ea typeface="Trebuchet MS" panose="020B0603020202020204" pitchFamily="34" charset="0"/>
              </a:rPr>
              <a:t>Representing Web Data</a:t>
            </a:r>
            <a:endParaRPr lang="en-IN" sz="2000" dirty="0"/>
          </a:p>
        </p:txBody>
      </p:sp>
      <p:sp>
        <p:nvSpPr>
          <p:cNvPr id="9" name="TextBox 8">
            <a:extLst>
              <a:ext uri="{FF2B5EF4-FFF2-40B4-BE49-F238E27FC236}">
                <a16:creationId xmlns:a16="http://schemas.microsoft.com/office/drawing/2014/main" id="{8D645989-0C9F-C18A-E9A2-49DF5A8ABC2E}"/>
              </a:ext>
            </a:extLst>
          </p:cNvPr>
          <p:cNvSpPr txBox="1"/>
          <p:nvPr/>
        </p:nvSpPr>
        <p:spPr>
          <a:xfrm>
            <a:off x="299576" y="2185509"/>
            <a:ext cx="8433458" cy="400110"/>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DOCUMENT TYPE DECLARATION</a:t>
            </a:r>
          </a:p>
        </p:txBody>
      </p:sp>
      <p:sp>
        <p:nvSpPr>
          <p:cNvPr id="7" name="TextBox 6">
            <a:extLst>
              <a:ext uri="{FF2B5EF4-FFF2-40B4-BE49-F238E27FC236}">
                <a16:creationId xmlns:a16="http://schemas.microsoft.com/office/drawing/2014/main" id="{4A85990B-33C6-B61A-1925-2FAAC52DA292}"/>
              </a:ext>
            </a:extLst>
          </p:cNvPr>
          <p:cNvSpPr txBox="1"/>
          <p:nvPr/>
        </p:nvSpPr>
        <p:spPr>
          <a:xfrm>
            <a:off x="299576" y="2710972"/>
            <a:ext cx="8433458" cy="3785652"/>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Attribute type :There are ten different types, but we will consider only CDATA . • Possible Default value for attributes: </a:t>
            </a:r>
          </a:p>
          <a:p>
            <a:pPr algn="just"/>
            <a:r>
              <a:rPr lang="en-IN" sz="2000" dirty="0">
                <a:latin typeface="Times New Roman" panose="02020603050405020304" pitchFamily="18" charset="0"/>
                <a:cs typeface="Times New Roman" panose="02020603050405020304" pitchFamily="18" charset="0"/>
              </a:rPr>
              <a:t> • Value - value ,which is used if none is specified in an element (as default) • #Fixed value - value ,which every element have and can‘t be changed (as constant)  </a:t>
            </a:r>
          </a:p>
          <a:p>
            <a:pPr algn="just"/>
            <a:r>
              <a:rPr lang="en-IN" sz="2000" dirty="0">
                <a:latin typeface="Times New Roman" panose="02020603050405020304" pitchFamily="18" charset="0"/>
                <a:cs typeface="Times New Roman" panose="02020603050405020304" pitchFamily="18" charset="0"/>
              </a:rPr>
              <a:t>• # Required - no default value is given ,every instance must specify a value  • #Implied - no default value is given ,the value may or may not be specified (optional) </a:t>
            </a:r>
          </a:p>
          <a:p>
            <a:pPr algn="just"/>
            <a:r>
              <a:rPr lang="en-IN" sz="2000" dirty="0">
                <a:latin typeface="Times New Roman" panose="02020603050405020304" pitchFamily="18" charset="0"/>
                <a:cs typeface="Times New Roman" panose="02020603050405020304" pitchFamily="18" charset="0"/>
              </a:rPr>
              <a:t>• Example :  &lt;!ATTLIST car doors CDATA "4"&gt;  &lt;!ATTLIST car </a:t>
            </a:r>
            <a:r>
              <a:rPr lang="en-IN" sz="2000" dirty="0" err="1">
                <a:latin typeface="Times New Roman" panose="02020603050405020304" pitchFamily="18" charset="0"/>
                <a:cs typeface="Times New Roman" panose="02020603050405020304" pitchFamily="18" charset="0"/>
              </a:rPr>
              <a:t>engine_type</a:t>
            </a:r>
            <a:r>
              <a:rPr lang="en-IN" sz="2000" dirty="0">
                <a:latin typeface="Times New Roman" panose="02020603050405020304" pitchFamily="18" charset="0"/>
                <a:cs typeface="Times New Roman" panose="02020603050405020304" pitchFamily="18" charset="0"/>
              </a:rPr>
              <a:t> CDATA #REQUIRED&gt;  &lt;!ATTLIST car make CDATA #FIXED "Ford"&gt;  &lt;!ATTLIST car price CDATA #IMPLIED&gt; The following xml element is valid for this DTD &lt;car doors = "2" </a:t>
            </a:r>
            <a:r>
              <a:rPr lang="en-IN" sz="2000" dirty="0" err="1">
                <a:latin typeface="Times New Roman" panose="02020603050405020304" pitchFamily="18" charset="0"/>
                <a:cs typeface="Times New Roman" panose="02020603050405020304" pitchFamily="18" charset="0"/>
              </a:rPr>
              <a:t>engine_type</a:t>
            </a:r>
            <a:r>
              <a:rPr lang="en-IN" sz="2000" dirty="0">
                <a:latin typeface="Times New Roman" panose="02020603050405020304" pitchFamily="18" charset="0"/>
                <a:cs typeface="Times New Roman" panose="02020603050405020304" pitchFamily="18" charset="0"/>
              </a:rPr>
              <a:t> = "V8"&gt; </a:t>
            </a:r>
          </a:p>
        </p:txBody>
      </p:sp>
    </p:spTree>
    <p:extLst>
      <p:ext uri="{BB962C8B-B14F-4D97-AF65-F5344CB8AC3E}">
        <p14:creationId xmlns:p14="http://schemas.microsoft.com/office/powerpoint/2010/main" val="280224058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Box 4">
            <a:extLst>
              <a:ext uri="{FF2B5EF4-FFF2-40B4-BE49-F238E27FC236}">
                <a16:creationId xmlns:a16="http://schemas.microsoft.com/office/drawing/2014/main" id="{B5DC52EB-7E43-D90A-9380-FC8787D6B13D}"/>
              </a:ext>
            </a:extLst>
          </p:cNvPr>
          <p:cNvSpPr txBox="1"/>
          <p:nvPr/>
        </p:nvSpPr>
        <p:spPr>
          <a:xfrm>
            <a:off x="299576" y="1688628"/>
            <a:ext cx="4659330" cy="400110"/>
          </a:xfrm>
          <a:prstGeom prst="rect">
            <a:avLst/>
          </a:prstGeom>
          <a:noFill/>
        </p:spPr>
        <p:txBody>
          <a:bodyPr wrap="square">
            <a:spAutoFit/>
          </a:bodyPr>
          <a:lstStyle/>
          <a:p>
            <a:r>
              <a:rPr lang="en-US" sz="2000" b="1" dirty="0">
                <a:solidFill>
                  <a:srgbClr val="000000"/>
                </a:solidFill>
                <a:effectLst/>
                <a:latin typeface="Arial" panose="020B0604020202020204" pitchFamily="34" charset="0"/>
                <a:ea typeface="Trebuchet MS" panose="020B0603020202020204" pitchFamily="34" charset="0"/>
              </a:rPr>
              <a:t>Representing Web Data</a:t>
            </a:r>
            <a:endParaRPr lang="en-IN" sz="2000" dirty="0"/>
          </a:p>
        </p:txBody>
      </p:sp>
      <p:sp>
        <p:nvSpPr>
          <p:cNvPr id="9" name="TextBox 8">
            <a:extLst>
              <a:ext uri="{FF2B5EF4-FFF2-40B4-BE49-F238E27FC236}">
                <a16:creationId xmlns:a16="http://schemas.microsoft.com/office/drawing/2014/main" id="{8D645989-0C9F-C18A-E9A2-49DF5A8ABC2E}"/>
              </a:ext>
            </a:extLst>
          </p:cNvPr>
          <p:cNvSpPr txBox="1"/>
          <p:nvPr/>
        </p:nvSpPr>
        <p:spPr>
          <a:xfrm>
            <a:off x="299576" y="2185509"/>
            <a:ext cx="8433458" cy="400110"/>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DOCUMENT TYPE DECLARATION</a:t>
            </a:r>
          </a:p>
        </p:txBody>
      </p:sp>
      <p:sp>
        <p:nvSpPr>
          <p:cNvPr id="4" name="TextBox 3">
            <a:extLst>
              <a:ext uri="{FF2B5EF4-FFF2-40B4-BE49-F238E27FC236}">
                <a16:creationId xmlns:a16="http://schemas.microsoft.com/office/drawing/2014/main" id="{740ADAE6-D0BB-BAF1-89E3-B19FBAA5FF7C}"/>
              </a:ext>
            </a:extLst>
          </p:cNvPr>
          <p:cNvSpPr txBox="1"/>
          <p:nvPr/>
        </p:nvSpPr>
        <p:spPr>
          <a:xfrm>
            <a:off x="299575" y="2749659"/>
            <a:ext cx="8279345" cy="3139321"/>
          </a:xfrm>
          <a:prstGeom prst="rect">
            <a:avLst/>
          </a:prstGeom>
          <a:noFill/>
        </p:spPr>
        <p:txBody>
          <a:bodyPr wrap="square">
            <a:spAutoFit/>
          </a:bodyPr>
          <a:lstStyle/>
          <a:p>
            <a:pPr algn="just"/>
            <a:r>
              <a:rPr lang="en-IN" sz="2200" dirty="0">
                <a:latin typeface="Times New Roman" panose="02020603050405020304" pitchFamily="18" charset="0"/>
                <a:cs typeface="Times New Roman" panose="02020603050405020304" pitchFamily="18" charset="0"/>
              </a:rPr>
              <a:t>Attribute that include fixed in the DTD may or may not be specified in particular element instances. </a:t>
            </a:r>
          </a:p>
          <a:p>
            <a:pPr algn="just"/>
            <a:r>
              <a:rPr lang="en-IN" sz="2200" dirty="0">
                <a:latin typeface="Times New Roman" panose="02020603050405020304" pitchFamily="18" charset="0"/>
                <a:cs typeface="Times New Roman" panose="02020603050405020304" pitchFamily="18" charset="0"/>
              </a:rPr>
              <a:t>+    -   one or more occurrences  </a:t>
            </a:r>
          </a:p>
          <a:p>
            <a:pPr algn="just"/>
            <a:r>
              <a:rPr lang="en-IN" sz="2200" dirty="0">
                <a:latin typeface="Times New Roman" panose="02020603050405020304" pitchFamily="18" charset="0"/>
                <a:cs typeface="Times New Roman" panose="02020603050405020304" pitchFamily="18" charset="0"/>
              </a:rPr>
              <a:t>*    -   zero or more occurrences  </a:t>
            </a:r>
          </a:p>
          <a:p>
            <a:pPr algn="just"/>
            <a:r>
              <a:rPr lang="en-IN" sz="2200" dirty="0">
                <a:latin typeface="Times New Roman" panose="02020603050405020304" pitchFamily="18" charset="0"/>
                <a:cs typeface="Times New Roman" panose="02020603050405020304" pitchFamily="18" charset="0"/>
              </a:rPr>
              <a:t>?      -  zero or one occurrence </a:t>
            </a:r>
          </a:p>
          <a:p>
            <a:pPr algn="just"/>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Eg</a:t>
            </a:r>
            <a:r>
              <a:rPr lang="en-IN" sz="2200" dirty="0">
                <a:latin typeface="Times New Roman" panose="02020603050405020304" pitchFamily="18" charset="0"/>
                <a:cs typeface="Times New Roman" panose="02020603050405020304" pitchFamily="18" charset="0"/>
              </a:rPr>
              <a:t> DTD Declaration &lt;!ELEMENT person (parent+, age, spouse?, sibling* )&gt;  Means parent element can occur one or more times, spouse element can occur zero or one time. Sibling element can occur zero or more times. </a:t>
            </a:r>
          </a:p>
        </p:txBody>
      </p:sp>
    </p:spTree>
    <p:extLst>
      <p:ext uri="{BB962C8B-B14F-4D97-AF65-F5344CB8AC3E}">
        <p14:creationId xmlns:p14="http://schemas.microsoft.com/office/powerpoint/2010/main" val="347452342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Box 4">
            <a:extLst>
              <a:ext uri="{FF2B5EF4-FFF2-40B4-BE49-F238E27FC236}">
                <a16:creationId xmlns:a16="http://schemas.microsoft.com/office/drawing/2014/main" id="{B5DC52EB-7E43-D90A-9380-FC8787D6B13D}"/>
              </a:ext>
            </a:extLst>
          </p:cNvPr>
          <p:cNvSpPr txBox="1"/>
          <p:nvPr/>
        </p:nvSpPr>
        <p:spPr>
          <a:xfrm>
            <a:off x="299576" y="1688628"/>
            <a:ext cx="4659330" cy="400110"/>
          </a:xfrm>
          <a:prstGeom prst="rect">
            <a:avLst/>
          </a:prstGeom>
          <a:noFill/>
        </p:spPr>
        <p:txBody>
          <a:bodyPr wrap="square">
            <a:spAutoFit/>
          </a:bodyPr>
          <a:lstStyle/>
          <a:p>
            <a:r>
              <a:rPr lang="en-US" sz="2000" b="1" dirty="0">
                <a:solidFill>
                  <a:srgbClr val="000000"/>
                </a:solidFill>
                <a:effectLst/>
                <a:latin typeface="Arial" panose="020B0604020202020204" pitchFamily="34" charset="0"/>
                <a:ea typeface="Trebuchet MS" panose="020B0603020202020204" pitchFamily="34" charset="0"/>
              </a:rPr>
              <a:t>Representing Web Data</a:t>
            </a:r>
            <a:endParaRPr lang="en-IN" sz="2000" dirty="0"/>
          </a:p>
        </p:txBody>
      </p:sp>
      <p:sp>
        <p:nvSpPr>
          <p:cNvPr id="9" name="TextBox 8">
            <a:extLst>
              <a:ext uri="{FF2B5EF4-FFF2-40B4-BE49-F238E27FC236}">
                <a16:creationId xmlns:a16="http://schemas.microsoft.com/office/drawing/2014/main" id="{8D645989-0C9F-C18A-E9A2-49DF5A8ABC2E}"/>
              </a:ext>
            </a:extLst>
          </p:cNvPr>
          <p:cNvSpPr txBox="1"/>
          <p:nvPr/>
        </p:nvSpPr>
        <p:spPr>
          <a:xfrm>
            <a:off x="299576" y="2185509"/>
            <a:ext cx="8433458" cy="400110"/>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DOCUMENT TYPE DECLARATION</a:t>
            </a:r>
          </a:p>
        </p:txBody>
      </p:sp>
      <p:sp>
        <p:nvSpPr>
          <p:cNvPr id="7" name="TextBox 6">
            <a:extLst>
              <a:ext uri="{FF2B5EF4-FFF2-40B4-BE49-F238E27FC236}">
                <a16:creationId xmlns:a16="http://schemas.microsoft.com/office/drawing/2014/main" id="{7FE7D7EF-E425-17A5-70C2-B6D38E758CD0}"/>
              </a:ext>
            </a:extLst>
          </p:cNvPr>
          <p:cNvSpPr txBox="1"/>
          <p:nvPr/>
        </p:nvSpPr>
        <p:spPr>
          <a:xfrm>
            <a:off x="299576" y="2677493"/>
            <a:ext cx="8433458" cy="1938992"/>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INTERNAL DTD </a:t>
            </a:r>
          </a:p>
          <a:p>
            <a:r>
              <a:rPr lang="en-IN" sz="2000" dirty="0">
                <a:latin typeface="Times New Roman" panose="02020603050405020304" pitchFamily="18" charset="0"/>
                <a:cs typeface="Times New Roman" panose="02020603050405020304" pitchFamily="18" charset="0"/>
              </a:rPr>
              <a:t>• If the DTD’s are internal then the syntax is </a:t>
            </a:r>
          </a:p>
          <a:p>
            <a:r>
              <a:rPr lang="en-IN" sz="2000" dirty="0">
                <a:latin typeface="Times New Roman" panose="02020603050405020304" pitchFamily="18" charset="0"/>
                <a:cs typeface="Times New Roman" panose="02020603050405020304" pitchFamily="18" charset="0"/>
              </a:rPr>
              <a:t> • &lt;!DOCTYPE root-element [&lt;!internal type definition&gt;]&gt;   &lt;?xml version=”1.0” encoding=”utf-8”?&gt;  </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&lt;!DOCTYPE mail [        &lt;!ELEMENT mail(</a:t>
            </a:r>
            <a:r>
              <a:rPr lang="en-IN" sz="2000" dirty="0" err="1">
                <a:latin typeface="Times New Roman" panose="02020603050405020304" pitchFamily="18" charset="0"/>
                <a:cs typeface="Times New Roman" panose="02020603050405020304" pitchFamily="18" charset="0"/>
              </a:rPr>
              <a:t>to,from,heading,body</a:t>
            </a:r>
            <a:r>
              <a:rPr lang="en-IN" sz="2000" dirty="0">
                <a:latin typeface="Times New Roman" panose="02020603050405020304" pitchFamily="18" charset="0"/>
                <a:cs typeface="Times New Roman" panose="02020603050405020304" pitchFamily="18" charset="0"/>
              </a:rPr>
              <a:t>)&gt; </a:t>
            </a:r>
          </a:p>
        </p:txBody>
      </p:sp>
      <p:sp>
        <p:nvSpPr>
          <p:cNvPr id="11" name="TextBox 10">
            <a:extLst>
              <a:ext uri="{FF2B5EF4-FFF2-40B4-BE49-F238E27FC236}">
                <a16:creationId xmlns:a16="http://schemas.microsoft.com/office/drawing/2014/main" id="{E5265A62-5ADD-AC03-0B20-40EC529AC0F4}"/>
              </a:ext>
            </a:extLst>
          </p:cNvPr>
          <p:cNvSpPr txBox="1"/>
          <p:nvPr/>
        </p:nvSpPr>
        <p:spPr>
          <a:xfrm>
            <a:off x="299576" y="4400583"/>
            <a:ext cx="8330716" cy="1323439"/>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 &lt;!ELEMENT to (#PCDATA)&gt;         &lt;!ELEMENT from (#PCDATA)&gt;         &lt;!ELEMENT heading (#PCDATA)&gt;         &lt;!ELEMENT body (#PCDATA)&gt;]&gt;  &lt;mail&gt;  &lt;to&gt;Rani&lt;/to&gt;  &lt;from&gt;Ravi&lt;/from&gt;  &lt;heading&gt;Remainder&lt;/heading&gt;  &lt;body&gt;About our parents Wedding Anniversary&lt;/body&gt;  &lt;/mail&gt; </a:t>
            </a:r>
          </a:p>
        </p:txBody>
      </p:sp>
    </p:spTree>
    <p:extLst>
      <p:ext uri="{BB962C8B-B14F-4D97-AF65-F5344CB8AC3E}">
        <p14:creationId xmlns:p14="http://schemas.microsoft.com/office/powerpoint/2010/main" val="3815163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1047210"/>
          </a:xfrm>
          <a:prstGeom prst="rect">
            <a:avLst/>
          </a:prstGeom>
          <a:noFill/>
        </p:spPr>
        <p:txBody>
          <a:bodyPr wrap="square">
            <a:spAutoFit/>
          </a:bodyPr>
          <a:lstStyle/>
          <a:p>
            <a:pPr algn="just">
              <a:lnSpc>
                <a:spcPct val="150000"/>
              </a:lnSpc>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480E4FE2-7AA6-A9EB-C045-8C11AAD42D42}"/>
              </a:ext>
            </a:extLst>
          </p:cNvPr>
          <p:cNvSpPr txBox="1"/>
          <p:nvPr/>
        </p:nvSpPr>
        <p:spPr>
          <a:xfrm>
            <a:off x="449495" y="2028337"/>
            <a:ext cx="4659330" cy="430887"/>
          </a:xfrm>
          <a:prstGeom prst="rect">
            <a:avLst/>
          </a:prstGeom>
          <a:noFill/>
        </p:spPr>
        <p:txBody>
          <a:bodyPr wrap="square">
            <a:spAutoFit/>
          </a:bodyPr>
          <a:lstStyle/>
          <a:p>
            <a:pPr algn="l"/>
            <a:r>
              <a:rPr lang="en-IN" sz="2200" b="1" i="0" dirty="0">
                <a:solidFill>
                  <a:srgbClr val="2F1C6A"/>
                </a:solidFill>
                <a:effectLst/>
                <a:latin typeface="Muli"/>
              </a:rPr>
              <a:t>External CSS</a:t>
            </a:r>
          </a:p>
        </p:txBody>
      </p:sp>
      <p:sp>
        <p:nvSpPr>
          <p:cNvPr id="7" name="TextBox 6">
            <a:extLst>
              <a:ext uri="{FF2B5EF4-FFF2-40B4-BE49-F238E27FC236}">
                <a16:creationId xmlns:a16="http://schemas.microsoft.com/office/drawing/2014/main" id="{DA72EA3C-7E77-7865-A685-26C0C267ECF5}"/>
              </a:ext>
            </a:extLst>
          </p:cNvPr>
          <p:cNvSpPr txBox="1"/>
          <p:nvPr/>
        </p:nvSpPr>
        <p:spPr>
          <a:xfrm>
            <a:off x="449495" y="2692041"/>
            <a:ext cx="7975314" cy="769441"/>
          </a:xfrm>
          <a:prstGeom prst="rect">
            <a:avLst/>
          </a:prstGeom>
          <a:noFill/>
        </p:spPr>
        <p:txBody>
          <a:bodyPr wrap="square">
            <a:spAutoFit/>
          </a:bodyPr>
          <a:lstStyle/>
          <a:p>
            <a:pPr algn="l">
              <a:buFont typeface="+mj-lt"/>
              <a:buAutoNum type="arabicPeriod" startAt="2"/>
            </a:pPr>
            <a:r>
              <a:rPr lang="en-US" sz="2200" b="0" i="0" dirty="0">
                <a:solidFill>
                  <a:srgbClr val="36344D"/>
                </a:solidFill>
                <a:effectLst/>
                <a:latin typeface="Muli"/>
              </a:rPr>
              <a:t>In the </a:t>
            </a:r>
            <a:r>
              <a:rPr lang="en-US" sz="2200" b="1" i="0" dirty="0">
                <a:solidFill>
                  <a:srgbClr val="36344D"/>
                </a:solidFill>
                <a:effectLst/>
                <a:latin typeface="Muli"/>
              </a:rPr>
              <a:t>&lt;head&gt;</a:t>
            </a:r>
            <a:r>
              <a:rPr lang="en-US" sz="2200" b="0" i="0" dirty="0">
                <a:solidFill>
                  <a:srgbClr val="36344D"/>
                </a:solidFill>
                <a:effectLst/>
                <a:latin typeface="Muli"/>
              </a:rPr>
              <a:t> section of your HTML sheet, add a reference to your external </a:t>
            </a:r>
            <a:r>
              <a:rPr lang="en-US" sz="2200" b="1" i="0" dirty="0">
                <a:solidFill>
                  <a:srgbClr val="36344D"/>
                </a:solidFill>
                <a:effectLst/>
                <a:latin typeface="Muli"/>
              </a:rPr>
              <a:t>.</a:t>
            </a:r>
            <a:r>
              <a:rPr lang="en-US" sz="2200" b="1" i="0" dirty="0" err="1">
                <a:solidFill>
                  <a:srgbClr val="36344D"/>
                </a:solidFill>
                <a:effectLst/>
                <a:latin typeface="Muli"/>
              </a:rPr>
              <a:t>css</a:t>
            </a:r>
            <a:r>
              <a:rPr lang="en-US" sz="2200" b="0" i="0" dirty="0">
                <a:solidFill>
                  <a:srgbClr val="36344D"/>
                </a:solidFill>
                <a:effectLst/>
                <a:latin typeface="Muli"/>
              </a:rPr>
              <a:t> file right after </a:t>
            </a:r>
            <a:r>
              <a:rPr lang="en-US" sz="2200" b="1" i="0" dirty="0">
                <a:solidFill>
                  <a:srgbClr val="36344D"/>
                </a:solidFill>
                <a:effectLst/>
                <a:latin typeface="Muli"/>
              </a:rPr>
              <a:t>&lt;title&gt;</a:t>
            </a:r>
            <a:r>
              <a:rPr lang="en-US" sz="2200" b="0" i="0" dirty="0">
                <a:solidFill>
                  <a:srgbClr val="36344D"/>
                </a:solidFill>
                <a:effectLst/>
                <a:latin typeface="Muli"/>
              </a:rPr>
              <a:t> tag:</a:t>
            </a:r>
          </a:p>
        </p:txBody>
      </p:sp>
      <p:sp>
        <p:nvSpPr>
          <p:cNvPr id="9" name="Rectangle 1">
            <a:extLst>
              <a:ext uri="{FF2B5EF4-FFF2-40B4-BE49-F238E27FC236}">
                <a16:creationId xmlns:a16="http://schemas.microsoft.com/office/drawing/2014/main" id="{AFCFB4A8-7256-0459-965A-F656387D2481}"/>
              </a:ext>
            </a:extLst>
          </p:cNvPr>
          <p:cNvSpPr>
            <a:spLocks noChangeArrowheads="1"/>
          </p:cNvSpPr>
          <p:nvPr/>
        </p:nvSpPr>
        <p:spPr bwMode="auto">
          <a:xfrm>
            <a:off x="449495" y="3774622"/>
            <a:ext cx="7394973"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212529"/>
                </a:solidFill>
                <a:effectLst/>
                <a:latin typeface="SFMono-Regular"/>
              </a:rPr>
              <a:t>&lt;link </a:t>
            </a:r>
            <a:r>
              <a:rPr kumimoji="0" lang="en-US" altLang="en-US" sz="2200" b="0" i="0" u="none" strike="noStrike" cap="none" normalizeH="0" baseline="0" dirty="0" err="1">
                <a:ln>
                  <a:noFill/>
                </a:ln>
                <a:solidFill>
                  <a:srgbClr val="212529"/>
                </a:solidFill>
                <a:effectLst/>
                <a:latin typeface="SFMono-Regular"/>
              </a:rPr>
              <a:t>rel</a:t>
            </a:r>
            <a:r>
              <a:rPr kumimoji="0" lang="en-US" altLang="en-US" sz="2200" b="0" i="0" u="none" strike="noStrike" cap="none" normalizeH="0" baseline="0" dirty="0">
                <a:ln>
                  <a:noFill/>
                </a:ln>
                <a:solidFill>
                  <a:srgbClr val="212529"/>
                </a:solidFill>
                <a:effectLst/>
                <a:latin typeface="SFMono-Regular"/>
              </a:rPr>
              <a:t>="stylesheet" type="text/</a:t>
            </a:r>
            <a:r>
              <a:rPr kumimoji="0" lang="en-US" altLang="en-US" sz="2200" b="0" i="0" u="none" strike="noStrike" cap="none" normalizeH="0" baseline="0" dirty="0" err="1">
                <a:ln>
                  <a:noFill/>
                </a:ln>
                <a:solidFill>
                  <a:srgbClr val="212529"/>
                </a:solidFill>
                <a:effectLst/>
                <a:latin typeface="SFMono-Regular"/>
              </a:rPr>
              <a:t>css</a:t>
            </a:r>
            <a:r>
              <a:rPr kumimoji="0" lang="en-US" altLang="en-US" sz="2200" b="0" i="0" u="none" strike="noStrike" cap="none" normalizeH="0" baseline="0" dirty="0">
                <a:ln>
                  <a:noFill/>
                </a:ln>
                <a:solidFill>
                  <a:srgbClr val="212529"/>
                </a:solidFill>
                <a:effectLst/>
                <a:latin typeface="SFMono-Regular"/>
              </a:rPr>
              <a:t>" </a:t>
            </a:r>
            <a:r>
              <a:rPr kumimoji="0" lang="en-US" altLang="en-US" sz="2200" b="0" i="0" u="none" strike="noStrike" cap="none" normalizeH="0" baseline="0" dirty="0" err="1">
                <a:ln>
                  <a:noFill/>
                </a:ln>
                <a:solidFill>
                  <a:srgbClr val="212529"/>
                </a:solidFill>
                <a:effectLst/>
                <a:latin typeface="SFMono-Regular"/>
              </a:rPr>
              <a:t>href</a:t>
            </a:r>
            <a:r>
              <a:rPr kumimoji="0" lang="en-US" altLang="en-US" sz="2200" b="0" i="0" u="none" strike="noStrike" cap="none" normalizeH="0" baseline="0" dirty="0">
                <a:ln>
                  <a:noFill/>
                </a:ln>
                <a:solidFill>
                  <a:srgbClr val="212529"/>
                </a:solidFill>
                <a:effectLst/>
                <a:latin typeface="SFMono-Regular"/>
              </a:rPr>
              <a:t>="stylemodel.css" /&gt;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A19CF366-17B3-0A31-9C4E-9B835D5A06FB}"/>
              </a:ext>
            </a:extLst>
          </p:cNvPr>
          <p:cNvSpPr txBox="1"/>
          <p:nvPr/>
        </p:nvSpPr>
        <p:spPr>
          <a:xfrm>
            <a:off x="449494" y="4439318"/>
            <a:ext cx="8191071" cy="1446550"/>
          </a:xfrm>
          <a:prstGeom prst="rect">
            <a:avLst/>
          </a:prstGeom>
          <a:noFill/>
        </p:spPr>
        <p:txBody>
          <a:bodyPr wrap="square">
            <a:spAutoFit/>
          </a:bodyPr>
          <a:lstStyle/>
          <a:p>
            <a:pPr algn="l"/>
            <a:r>
              <a:rPr lang="en-US" sz="2200" b="1" i="0" dirty="0">
                <a:solidFill>
                  <a:srgbClr val="36344D"/>
                </a:solidFill>
                <a:effectLst/>
                <a:latin typeface="Muli"/>
              </a:rPr>
              <a:t>Advantages of External CSS:</a:t>
            </a:r>
            <a:endParaRPr lang="en-US" sz="2200" b="0" i="0" dirty="0">
              <a:solidFill>
                <a:srgbClr val="36344D"/>
              </a:solidFill>
              <a:effectLst/>
              <a:latin typeface="Muli"/>
            </a:endParaRPr>
          </a:p>
          <a:p>
            <a:pPr algn="l">
              <a:buFont typeface="Arial" panose="020B0604020202020204" pitchFamily="34" charset="0"/>
              <a:buChar char="•"/>
            </a:pPr>
            <a:r>
              <a:rPr lang="en-US" sz="2200" b="0" i="0" dirty="0">
                <a:solidFill>
                  <a:srgbClr val="36344D"/>
                </a:solidFill>
                <a:effectLst/>
                <a:latin typeface="Muli"/>
              </a:rPr>
              <a:t>Since the CSS code is in a separate document, your HTML files will have a cleaner structure and are smaller in size.</a:t>
            </a:r>
          </a:p>
          <a:p>
            <a:pPr algn="l">
              <a:buFont typeface="Arial" panose="020B0604020202020204" pitchFamily="34" charset="0"/>
              <a:buChar char="•"/>
            </a:pPr>
            <a:r>
              <a:rPr lang="en-US" sz="2200" b="0" i="0" dirty="0">
                <a:solidFill>
                  <a:srgbClr val="36344D"/>
                </a:solidFill>
                <a:effectLst/>
                <a:latin typeface="Muli"/>
              </a:rPr>
              <a:t>You can use the same </a:t>
            </a:r>
            <a:r>
              <a:rPr lang="en-US" sz="2200" b="1" i="0" dirty="0">
                <a:solidFill>
                  <a:srgbClr val="36344D"/>
                </a:solidFill>
                <a:effectLst/>
                <a:latin typeface="Muli"/>
              </a:rPr>
              <a:t>.</a:t>
            </a:r>
            <a:r>
              <a:rPr lang="en-US" sz="2200" b="1" i="0" dirty="0" err="1">
                <a:solidFill>
                  <a:srgbClr val="36344D"/>
                </a:solidFill>
                <a:effectLst/>
                <a:latin typeface="Muli"/>
              </a:rPr>
              <a:t>css</a:t>
            </a:r>
            <a:r>
              <a:rPr lang="en-US" sz="2200" b="0" i="0" dirty="0">
                <a:solidFill>
                  <a:srgbClr val="36344D"/>
                </a:solidFill>
                <a:effectLst/>
                <a:latin typeface="Muli"/>
              </a:rPr>
              <a:t> file for multiple pages</a:t>
            </a:r>
          </a:p>
        </p:txBody>
      </p:sp>
    </p:spTree>
    <p:extLst>
      <p:ext uri="{BB962C8B-B14F-4D97-AF65-F5344CB8AC3E}">
        <p14:creationId xmlns:p14="http://schemas.microsoft.com/office/powerpoint/2010/main" val="24158616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Box 4">
            <a:extLst>
              <a:ext uri="{FF2B5EF4-FFF2-40B4-BE49-F238E27FC236}">
                <a16:creationId xmlns:a16="http://schemas.microsoft.com/office/drawing/2014/main" id="{B5DC52EB-7E43-D90A-9380-FC8787D6B13D}"/>
              </a:ext>
            </a:extLst>
          </p:cNvPr>
          <p:cNvSpPr txBox="1"/>
          <p:nvPr/>
        </p:nvSpPr>
        <p:spPr>
          <a:xfrm>
            <a:off x="299576" y="1688628"/>
            <a:ext cx="4659330" cy="400110"/>
          </a:xfrm>
          <a:prstGeom prst="rect">
            <a:avLst/>
          </a:prstGeom>
          <a:noFill/>
        </p:spPr>
        <p:txBody>
          <a:bodyPr wrap="square">
            <a:spAutoFit/>
          </a:bodyPr>
          <a:lstStyle/>
          <a:p>
            <a:r>
              <a:rPr lang="en-US" sz="2000" b="1" dirty="0">
                <a:solidFill>
                  <a:srgbClr val="000000"/>
                </a:solidFill>
                <a:effectLst/>
                <a:latin typeface="Arial" panose="020B0604020202020204" pitchFamily="34" charset="0"/>
                <a:ea typeface="Trebuchet MS" panose="020B0603020202020204" pitchFamily="34" charset="0"/>
              </a:rPr>
              <a:t>Representing Web Data</a:t>
            </a:r>
            <a:endParaRPr lang="en-IN" sz="2000" dirty="0"/>
          </a:p>
        </p:txBody>
      </p:sp>
      <p:sp>
        <p:nvSpPr>
          <p:cNvPr id="9" name="TextBox 8">
            <a:extLst>
              <a:ext uri="{FF2B5EF4-FFF2-40B4-BE49-F238E27FC236}">
                <a16:creationId xmlns:a16="http://schemas.microsoft.com/office/drawing/2014/main" id="{8D645989-0C9F-C18A-E9A2-49DF5A8ABC2E}"/>
              </a:ext>
            </a:extLst>
          </p:cNvPr>
          <p:cNvSpPr txBox="1"/>
          <p:nvPr/>
        </p:nvSpPr>
        <p:spPr>
          <a:xfrm>
            <a:off x="202871" y="2047080"/>
            <a:ext cx="8433458" cy="400110"/>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DOCUMENT TYPE DECLARATION</a:t>
            </a:r>
          </a:p>
        </p:txBody>
      </p:sp>
      <p:sp>
        <p:nvSpPr>
          <p:cNvPr id="4" name="TextBox 3">
            <a:extLst>
              <a:ext uri="{FF2B5EF4-FFF2-40B4-BE49-F238E27FC236}">
                <a16:creationId xmlns:a16="http://schemas.microsoft.com/office/drawing/2014/main" id="{1D529F5B-A45E-A07F-3964-14B51DBE6DBF}"/>
              </a:ext>
            </a:extLst>
          </p:cNvPr>
          <p:cNvSpPr txBox="1"/>
          <p:nvPr/>
        </p:nvSpPr>
        <p:spPr>
          <a:xfrm>
            <a:off x="299576" y="2351006"/>
            <a:ext cx="8433458" cy="3477875"/>
          </a:xfrm>
          <a:prstGeom prst="rect">
            <a:avLst/>
          </a:prstGeom>
          <a:noFill/>
        </p:spPr>
        <p:txBody>
          <a:bodyPr wrap="square">
            <a:spAutoFit/>
          </a:bodyPr>
          <a:lstStyle/>
          <a:p>
            <a:pPr algn="just"/>
            <a:r>
              <a:rPr lang="en-IN" sz="2000" b="1" dirty="0">
                <a:latin typeface="Times New Roman" panose="02020603050405020304" pitchFamily="18" charset="0"/>
                <a:cs typeface="Times New Roman" panose="02020603050405020304" pitchFamily="18" charset="0"/>
              </a:rPr>
              <a:t>EXTERNAL DTD </a:t>
            </a:r>
          </a:p>
          <a:p>
            <a:pPr algn="just"/>
            <a:r>
              <a:rPr lang="en-IN" sz="2000" dirty="0">
                <a:latin typeface="Times New Roman" panose="02020603050405020304" pitchFamily="18" charset="0"/>
                <a:cs typeface="Times New Roman" panose="02020603050405020304" pitchFamily="18" charset="0"/>
              </a:rPr>
              <a:t>• The DTD section can be placed in an external file . </a:t>
            </a:r>
          </a:p>
          <a:p>
            <a:pPr algn="just"/>
            <a:r>
              <a:rPr lang="en-IN" sz="2000" dirty="0">
                <a:latin typeface="Times New Roman" panose="02020603050405020304" pitchFamily="18" charset="0"/>
                <a:cs typeface="Times New Roman" panose="02020603050405020304" pitchFamily="18" charset="0"/>
              </a:rPr>
              <a:t>• If the Document Type Declaration is external then the DTD must be specified either as SYSTEM or PUBLIC in the Document Type Declaration.  </a:t>
            </a:r>
          </a:p>
          <a:p>
            <a:pPr algn="just"/>
            <a:r>
              <a:rPr lang="en-IN" sz="2000" dirty="0">
                <a:latin typeface="Times New Roman" panose="02020603050405020304" pitchFamily="18" charset="0"/>
                <a:cs typeface="Times New Roman" panose="02020603050405020304" pitchFamily="18" charset="0"/>
              </a:rPr>
              <a:t>• If the DTD’s are external then the syntax is  &lt;!DOCTYPE root-element  SYSTEM  “</a:t>
            </a:r>
            <a:r>
              <a:rPr lang="en-IN" sz="2000" dirty="0" err="1">
                <a:latin typeface="Times New Roman" panose="02020603050405020304" pitchFamily="18" charset="0"/>
                <a:cs typeface="Times New Roman" panose="02020603050405020304" pitchFamily="18" charset="0"/>
              </a:rPr>
              <a:t>DTD_file_URL</a:t>
            </a:r>
            <a:r>
              <a:rPr lang="en-IN" sz="2000" dirty="0">
                <a:latin typeface="Times New Roman" panose="02020603050405020304" pitchFamily="18" charset="0"/>
                <a:cs typeface="Times New Roman" panose="02020603050405020304" pitchFamily="18" charset="0"/>
              </a:rPr>
              <a:t>”&gt;  or  &lt;!DOCTYPE root-element  PUBLIC  “</a:t>
            </a:r>
            <a:r>
              <a:rPr lang="en-IN" sz="2000" dirty="0" err="1">
                <a:latin typeface="Times New Roman" panose="02020603050405020304" pitchFamily="18" charset="0"/>
                <a:cs typeface="Times New Roman" panose="02020603050405020304" pitchFamily="18" charset="0"/>
              </a:rPr>
              <a:t>public_id</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DTD_file_URL</a:t>
            </a:r>
            <a:r>
              <a:rPr lang="en-IN" sz="2000" dirty="0">
                <a:latin typeface="Times New Roman" panose="02020603050405020304" pitchFamily="18" charset="0"/>
                <a:cs typeface="Times New Roman" panose="02020603050405020304" pitchFamily="18" charset="0"/>
              </a:rPr>
              <a:t>” &gt; </a:t>
            </a:r>
          </a:p>
          <a:p>
            <a:pPr algn="just"/>
            <a:r>
              <a:rPr lang="en-IN" sz="2000" dirty="0">
                <a:latin typeface="Times New Roman" panose="02020603050405020304" pitchFamily="18" charset="0"/>
                <a:cs typeface="Times New Roman" panose="02020603050405020304" pitchFamily="18" charset="0"/>
              </a:rPr>
              <a:t>• If SYSTEM the DTD resides on the local hard disk and may not be available for use by other applications. If PUBLIC the DTD can be used by anyone by referring the URL . The </a:t>
            </a:r>
            <a:r>
              <a:rPr lang="en-IN" sz="2000" dirty="0" err="1">
                <a:latin typeface="Times New Roman" panose="02020603050405020304" pitchFamily="18" charset="0"/>
                <a:cs typeface="Times New Roman" panose="02020603050405020304" pitchFamily="18" charset="0"/>
              </a:rPr>
              <a:t>public_id</a:t>
            </a:r>
            <a:r>
              <a:rPr lang="en-IN" sz="2000" dirty="0">
                <a:latin typeface="Times New Roman" panose="02020603050405020304" pitchFamily="18" charset="0"/>
                <a:cs typeface="Times New Roman" panose="02020603050405020304" pitchFamily="18" charset="0"/>
              </a:rPr>
              <a:t> is unique for standard DTD files on the web.  </a:t>
            </a:r>
          </a:p>
          <a:p>
            <a:pPr algn="just"/>
            <a:r>
              <a:rPr lang="en-IN" sz="2000" dirty="0">
                <a:latin typeface="Times New Roman" panose="02020603050405020304" pitchFamily="18" charset="0"/>
                <a:cs typeface="Times New Roman" panose="02020603050405020304" pitchFamily="18" charset="0"/>
              </a:rPr>
              <a:t>• //mail.xml </a:t>
            </a:r>
          </a:p>
        </p:txBody>
      </p:sp>
    </p:spTree>
    <p:extLst>
      <p:ext uri="{BB962C8B-B14F-4D97-AF65-F5344CB8AC3E}">
        <p14:creationId xmlns:p14="http://schemas.microsoft.com/office/powerpoint/2010/main" val="199983538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Box 4">
            <a:extLst>
              <a:ext uri="{FF2B5EF4-FFF2-40B4-BE49-F238E27FC236}">
                <a16:creationId xmlns:a16="http://schemas.microsoft.com/office/drawing/2014/main" id="{B5DC52EB-7E43-D90A-9380-FC8787D6B13D}"/>
              </a:ext>
            </a:extLst>
          </p:cNvPr>
          <p:cNvSpPr txBox="1"/>
          <p:nvPr/>
        </p:nvSpPr>
        <p:spPr>
          <a:xfrm>
            <a:off x="299576" y="1688628"/>
            <a:ext cx="4659330" cy="400110"/>
          </a:xfrm>
          <a:prstGeom prst="rect">
            <a:avLst/>
          </a:prstGeom>
          <a:noFill/>
        </p:spPr>
        <p:txBody>
          <a:bodyPr wrap="square">
            <a:spAutoFit/>
          </a:bodyPr>
          <a:lstStyle/>
          <a:p>
            <a:r>
              <a:rPr lang="en-US" sz="2000" b="1" dirty="0">
                <a:solidFill>
                  <a:srgbClr val="000000"/>
                </a:solidFill>
                <a:effectLst/>
                <a:latin typeface="Arial" panose="020B0604020202020204" pitchFamily="34" charset="0"/>
                <a:ea typeface="Trebuchet MS" panose="020B0603020202020204" pitchFamily="34" charset="0"/>
              </a:rPr>
              <a:t>Representing Web Data</a:t>
            </a:r>
            <a:endParaRPr lang="en-IN" sz="2000" dirty="0"/>
          </a:p>
        </p:txBody>
      </p:sp>
      <p:sp>
        <p:nvSpPr>
          <p:cNvPr id="9" name="TextBox 8">
            <a:extLst>
              <a:ext uri="{FF2B5EF4-FFF2-40B4-BE49-F238E27FC236}">
                <a16:creationId xmlns:a16="http://schemas.microsoft.com/office/drawing/2014/main" id="{8D645989-0C9F-C18A-E9A2-49DF5A8ABC2E}"/>
              </a:ext>
            </a:extLst>
          </p:cNvPr>
          <p:cNvSpPr txBox="1"/>
          <p:nvPr/>
        </p:nvSpPr>
        <p:spPr>
          <a:xfrm>
            <a:off x="299576" y="2185509"/>
            <a:ext cx="8433458" cy="400110"/>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DOCUMENT TYPE DECLARATION</a:t>
            </a:r>
          </a:p>
        </p:txBody>
      </p:sp>
      <p:sp>
        <p:nvSpPr>
          <p:cNvPr id="4" name="TextBox 3">
            <a:extLst>
              <a:ext uri="{FF2B5EF4-FFF2-40B4-BE49-F238E27FC236}">
                <a16:creationId xmlns:a16="http://schemas.microsoft.com/office/drawing/2014/main" id="{1D529F5B-A45E-A07F-3964-14B51DBE6DBF}"/>
              </a:ext>
            </a:extLst>
          </p:cNvPr>
          <p:cNvSpPr txBox="1"/>
          <p:nvPr/>
        </p:nvSpPr>
        <p:spPr>
          <a:xfrm>
            <a:off x="299576" y="2559746"/>
            <a:ext cx="8433458" cy="3477875"/>
          </a:xfrm>
          <a:prstGeom prst="rect">
            <a:avLst/>
          </a:prstGeom>
          <a:noFill/>
        </p:spPr>
        <p:txBody>
          <a:bodyPr wrap="square">
            <a:spAutoFit/>
          </a:bodyPr>
          <a:lstStyle/>
          <a:p>
            <a:pPr algn="just"/>
            <a:r>
              <a:rPr lang="en-IN" sz="2000" b="1" dirty="0">
                <a:latin typeface="Times New Roman" panose="02020603050405020304" pitchFamily="18" charset="0"/>
                <a:cs typeface="Times New Roman" panose="02020603050405020304" pitchFamily="18" charset="0"/>
              </a:rPr>
              <a:t>EXTERNAL DTD </a:t>
            </a:r>
          </a:p>
          <a:p>
            <a:pPr algn="just"/>
            <a:r>
              <a:rPr lang="en-US" sz="2000" dirty="0">
                <a:latin typeface="Times New Roman" panose="02020603050405020304" pitchFamily="18" charset="0"/>
                <a:cs typeface="Times New Roman" panose="02020603050405020304" pitchFamily="18" charset="0"/>
              </a:rPr>
              <a:t> &lt;?xml version=”1.0” encoding = “utf-8”?&gt;  &lt;!DOCTYPE mail SYSTEM “mail.dtd”&gt;  &lt;mail&gt;  &lt;to&gt;Rani&lt;/to&gt;  &lt;from&gt;Ravi&lt;/from&gt;  &lt;heading&gt;Remainder &lt;/heading&gt; </a:t>
            </a:r>
          </a:p>
          <a:p>
            <a:pPr algn="just"/>
            <a:r>
              <a:rPr lang="en-US" sz="2000" dirty="0">
                <a:latin typeface="Times New Roman" panose="02020603050405020304" pitchFamily="18" charset="0"/>
                <a:cs typeface="Times New Roman" panose="02020603050405020304" pitchFamily="18" charset="0"/>
              </a:rPr>
              <a:t>&lt;body&gt;About our  parents Wedding  Anniversary&lt;/body&gt;  &lt;/mail&gt;  //mail.dtd  &lt;?xml version=”1.0”?&gt;           </a:t>
            </a:r>
          </a:p>
          <a:p>
            <a:pPr algn="just"/>
            <a:r>
              <a:rPr lang="en-US" sz="2000" dirty="0">
                <a:latin typeface="Times New Roman" panose="02020603050405020304" pitchFamily="18" charset="0"/>
                <a:cs typeface="Times New Roman" panose="02020603050405020304" pitchFamily="18" charset="0"/>
              </a:rPr>
              <a:t>&lt;!ELEMENT mail(</a:t>
            </a:r>
            <a:r>
              <a:rPr lang="en-US" sz="2000" dirty="0" err="1">
                <a:latin typeface="Times New Roman" panose="02020603050405020304" pitchFamily="18" charset="0"/>
                <a:cs typeface="Times New Roman" panose="02020603050405020304" pitchFamily="18" charset="0"/>
              </a:rPr>
              <a:t>to,from,heading,body</a:t>
            </a:r>
            <a:r>
              <a:rPr lang="en-US" sz="2000" dirty="0">
                <a:latin typeface="Times New Roman" panose="02020603050405020304" pitchFamily="18" charset="0"/>
                <a:cs typeface="Times New Roman" panose="02020603050405020304" pitchFamily="18" charset="0"/>
              </a:rPr>
              <a:t>)&gt;  </a:t>
            </a:r>
          </a:p>
          <a:p>
            <a:pPr algn="just"/>
            <a:r>
              <a:rPr lang="en-US" sz="2000" dirty="0">
                <a:latin typeface="Times New Roman" panose="02020603050405020304" pitchFamily="18" charset="0"/>
                <a:cs typeface="Times New Roman" panose="02020603050405020304" pitchFamily="18" charset="0"/>
              </a:rPr>
              <a:t>&lt;!ELEMENT to (#PCDATA)&gt;  </a:t>
            </a:r>
          </a:p>
          <a:p>
            <a:pPr algn="just"/>
            <a:r>
              <a:rPr lang="en-US" sz="2000" dirty="0">
                <a:latin typeface="Times New Roman" panose="02020603050405020304" pitchFamily="18" charset="0"/>
                <a:cs typeface="Times New Roman" panose="02020603050405020304" pitchFamily="18" charset="0"/>
              </a:rPr>
              <a:t>&lt;!ELEMENT from #PCDATA)&gt;  </a:t>
            </a:r>
          </a:p>
          <a:p>
            <a:pPr algn="just"/>
            <a:r>
              <a:rPr lang="en-US" sz="2000" dirty="0">
                <a:latin typeface="Times New Roman" panose="02020603050405020304" pitchFamily="18" charset="0"/>
                <a:cs typeface="Times New Roman" panose="02020603050405020304" pitchFamily="18" charset="0"/>
              </a:rPr>
              <a:t>&lt;!ELEMENT heading (#PCDATA)&gt;  </a:t>
            </a:r>
          </a:p>
          <a:p>
            <a:pPr algn="just"/>
            <a:r>
              <a:rPr lang="en-US" sz="2000" dirty="0">
                <a:latin typeface="Times New Roman" panose="02020603050405020304" pitchFamily="18" charset="0"/>
                <a:cs typeface="Times New Roman" panose="02020603050405020304" pitchFamily="18" charset="0"/>
              </a:rPr>
              <a:t>&lt;!ELEMENT body (#PCDATA)&gt;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834674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Box 4">
            <a:extLst>
              <a:ext uri="{FF2B5EF4-FFF2-40B4-BE49-F238E27FC236}">
                <a16:creationId xmlns:a16="http://schemas.microsoft.com/office/drawing/2014/main" id="{B5DC52EB-7E43-D90A-9380-FC8787D6B13D}"/>
              </a:ext>
            </a:extLst>
          </p:cNvPr>
          <p:cNvSpPr txBox="1"/>
          <p:nvPr/>
        </p:nvSpPr>
        <p:spPr>
          <a:xfrm>
            <a:off x="299576" y="1688628"/>
            <a:ext cx="4659330" cy="400110"/>
          </a:xfrm>
          <a:prstGeom prst="rect">
            <a:avLst/>
          </a:prstGeom>
          <a:noFill/>
        </p:spPr>
        <p:txBody>
          <a:bodyPr wrap="square">
            <a:spAutoFit/>
          </a:bodyPr>
          <a:lstStyle/>
          <a:p>
            <a:r>
              <a:rPr lang="en-US" sz="2000" b="1" dirty="0">
                <a:solidFill>
                  <a:srgbClr val="000000"/>
                </a:solidFill>
                <a:effectLst/>
                <a:latin typeface="Arial" panose="020B0604020202020204" pitchFamily="34" charset="0"/>
                <a:ea typeface="Trebuchet MS" panose="020B0603020202020204" pitchFamily="34" charset="0"/>
              </a:rPr>
              <a:t>Representing Web Data</a:t>
            </a:r>
            <a:endParaRPr lang="en-IN" sz="2000" dirty="0"/>
          </a:p>
        </p:txBody>
      </p:sp>
      <p:sp>
        <p:nvSpPr>
          <p:cNvPr id="7" name="TextBox 6">
            <a:extLst>
              <a:ext uri="{FF2B5EF4-FFF2-40B4-BE49-F238E27FC236}">
                <a16:creationId xmlns:a16="http://schemas.microsoft.com/office/drawing/2014/main" id="{7B7EAA61-D6C6-09D5-5914-93531FCB2542}"/>
              </a:ext>
            </a:extLst>
          </p:cNvPr>
          <p:cNvSpPr txBox="1"/>
          <p:nvPr/>
        </p:nvSpPr>
        <p:spPr>
          <a:xfrm>
            <a:off x="299576" y="2143780"/>
            <a:ext cx="8433458" cy="3170099"/>
          </a:xfrm>
          <a:prstGeom prst="rect">
            <a:avLst/>
          </a:prstGeom>
          <a:noFill/>
        </p:spPr>
        <p:txBody>
          <a:bodyPr wrap="square">
            <a:spAutoFit/>
          </a:bodyPr>
          <a:lstStyle/>
          <a:p>
            <a:pPr algn="just"/>
            <a:r>
              <a:rPr lang="en-IN" sz="2000" b="1" dirty="0">
                <a:latin typeface="Times New Roman" panose="02020603050405020304" pitchFamily="18" charset="0"/>
                <a:cs typeface="Times New Roman" panose="02020603050405020304" pitchFamily="18" charset="0"/>
              </a:rPr>
              <a:t> XML NAMESPACES </a:t>
            </a:r>
          </a:p>
          <a:p>
            <a:pPr algn="just"/>
            <a:r>
              <a:rPr lang="en-IN" sz="2000" dirty="0">
                <a:latin typeface="Times New Roman" panose="02020603050405020304" pitchFamily="18" charset="0"/>
                <a:cs typeface="Times New Roman" panose="02020603050405020304" pitchFamily="18" charset="0"/>
              </a:rPr>
              <a:t> Xml namespaces provide a method to avoid element name conflicts.  </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In xml, element names are defined by the developer. This often results in a conflict when trying to mix xml documents from different xml applications.</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 An example of this situation is having a &lt;table&gt; tag for a category of furniture and a &lt;table&gt;tag from HTML for information tables.  </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This xml carries html table information: </a:t>
            </a:r>
          </a:p>
        </p:txBody>
      </p:sp>
    </p:spTree>
    <p:extLst>
      <p:ext uri="{BB962C8B-B14F-4D97-AF65-F5344CB8AC3E}">
        <p14:creationId xmlns:p14="http://schemas.microsoft.com/office/powerpoint/2010/main" val="230559313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Box 4">
            <a:extLst>
              <a:ext uri="{FF2B5EF4-FFF2-40B4-BE49-F238E27FC236}">
                <a16:creationId xmlns:a16="http://schemas.microsoft.com/office/drawing/2014/main" id="{B5DC52EB-7E43-D90A-9380-FC8787D6B13D}"/>
              </a:ext>
            </a:extLst>
          </p:cNvPr>
          <p:cNvSpPr txBox="1"/>
          <p:nvPr/>
        </p:nvSpPr>
        <p:spPr>
          <a:xfrm>
            <a:off x="299576" y="1688628"/>
            <a:ext cx="4659330" cy="400110"/>
          </a:xfrm>
          <a:prstGeom prst="rect">
            <a:avLst/>
          </a:prstGeom>
          <a:noFill/>
        </p:spPr>
        <p:txBody>
          <a:bodyPr wrap="square">
            <a:spAutoFit/>
          </a:bodyPr>
          <a:lstStyle/>
          <a:p>
            <a:r>
              <a:rPr lang="en-US" sz="2000" b="1" dirty="0">
                <a:solidFill>
                  <a:srgbClr val="000000"/>
                </a:solidFill>
                <a:effectLst/>
                <a:latin typeface="Arial" panose="020B0604020202020204" pitchFamily="34" charset="0"/>
                <a:ea typeface="Trebuchet MS" panose="020B0603020202020204" pitchFamily="34" charset="0"/>
              </a:rPr>
              <a:t>Representing Web Data</a:t>
            </a:r>
            <a:endParaRPr lang="en-IN" sz="2000" dirty="0"/>
          </a:p>
        </p:txBody>
      </p:sp>
      <p:sp>
        <p:nvSpPr>
          <p:cNvPr id="7" name="TextBox 6">
            <a:extLst>
              <a:ext uri="{FF2B5EF4-FFF2-40B4-BE49-F238E27FC236}">
                <a16:creationId xmlns:a16="http://schemas.microsoft.com/office/drawing/2014/main" id="{7B7EAA61-D6C6-09D5-5914-93531FCB2542}"/>
              </a:ext>
            </a:extLst>
          </p:cNvPr>
          <p:cNvSpPr txBox="1"/>
          <p:nvPr/>
        </p:nvSpPr>
        <p:spPr>
          <a:xfrm>
            <a:off x="299576" y="2143780"/>
            <a:ext cx="8433458" cy="400110"/>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 XML NAMESPACES </a:t>
            </a:r>
          </a:p>
        </p:txBody>
      </p:sp>
      <p:sp>
        <p:nvSpPr>
          <p:cNvPr id="4" name="TextBox 3">
            <a:extLst>
              <a:ext uri="{FF2B5EF4-FFF2-40B4-BE49-F238E27FC236}">
                <a16:creationId xmlns:a16="http://schemas.microsoft.com/office/drawing/2014/main" id="{A6F26F72-34BF-4379-F6AF-45A01A5D341C}"/>
              </a:ext>
            </a:extLst>
          </p:cNvPr>
          <p:cNvSpPr txBox="1"/>
          <p:nvPr/>
        </p:nvSpPr>
        <p:spPr>
          <a:xfrm>
            <a:off x="299575" y="2585660"/>
            <a:ext cx="8433457" cy="3170099"/>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 &lt;table&gt;   &lt;tr&gt;   &lt;td&gt;apples&lt;/td&gt;   &lt;td&gt;bananas&lt;/td&gt;  &lt;/tr&gt;   &lt;/table&gt;  </a:t>
            </a:r>
          </a:p>
          <a:p>
            <a:pPr algn="just"/>
            <a:r>
              <a:rPr lang="en-IN" sz="2000" dirty="0">
                <a:latin typeface="Times New Roman" panose="02020603050405020304" pitchFamily="18" charset="0"/>
                <a:cs typeface="Times New Roman" panose="02020603050405020304" pitchFamily="18" charset="0"/>
              </a:rPr>
              <a:t> This xml carries information about a table (a piece of furniture):    </a:t>
            </a:r>
          </a:p>
          <a:p>
            <a:pPr algn="just"/>
            <a:r>
              <a:rPr lang="en-IN" sz="2000" dirty="0">
                <a:latin typeface="Times New Roman" panose="02020603050405020304" pitchFamily="18" charset="0"/>
                <a:cs typeface="Times New Roman" panose="02020603050405020304" pitchFamily="18" charset="0"/>
              </a:rPr>
              <a:t>&lt;table&gt;   &lt;name&gt; coffee table&lt;/name&gt;  &lt;width&gt;80&lt;/width&gt;   &lt;length&gt;120&lt;/length&gt;      &lt;/table&gt;</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If these xml fragments were added together, there would be a name conflict. Both contain a &lt;table&gt; element, but the elements have different content and meaning. </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An xml parser will not know how to handle these differences. </a:t>
            </a:r>
          </a:p>
        </p:txBody>
      </p:sp>
    </p:spTree>
    <p:extLst>
      <p:ext uri="{BB962C8B-B14F-4D97-AF65-F5344CB8AC3E}">
        <p14:creationId xmlns:p14="http://schemas.microsoft.com/office/powerpoint/2010/main" val="303029881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Box 4">
            <a:extLst>
              <a:ext uri="{FF2B5EF4-FFF2-40B4-BE49-F238E27FC236}">
                <a16:creationId xmlns:a16="http://schemas.microsoft.com/office/drawing/2014/main" id="{B5DC52EB-7E43-D90A-9380-FC8787D6B13D}"/>
              </a:ext>
            </a:extLst>
          </p:cNvPr>
          <p:cNvSpPr txBox="1"/>
          <p:nvPr/>
        </p:nvSpPr>
        <p:spPr>
          <a:xfrm>
            <a:off x="299576" y="1688628"/>
            <a:ext cx="4659330" cy="400110"/>
          </a:xfrm>
          <a:prstGeom prst="rect">
            <a:avLst/>
          </a:prstGeom>
          <a:noFill/>
        </p:spPr>
        <p:txBody>
          <a:bodyPr wrap="square">
            <a:spAutoFit/>
          </a:bodyPr>
          <a:lstStyle/>
          <a:p>
            <a:r>
              <a:rPr lang="en-US" sz="2000" b="1" dirty="0">
                <a:solidFill>
                  <a:srgbClr val="000000"/>
                </a:solidFill>
                <a:effectLst/>
                <a:latin typeface="Arial" panose="020B0604020202020204" pitchFamily="34" charset="0"/>
                <a:ea typeface="Trebuchet MS" panose="020B0603020202020204" pitchFamily="34" charset="0"/>
              </a:rPr>
              <a:t>Representing Web Data</a:t>
            </a:r>
            <a:endParaRPr lang="en-IN" sz="2000" dirty="0"/>
          </a:p>
        </p:txBody>
      </p:sp>
      <p:sp>
        <p:nvSpPr>
          <p:cNvPr id="7" name="TextBox 6">
            <a:extLst>
              <a:ext uri="{FF2B5EF4-FFF2-40B4-BE49-F238E27FC236}">
                <a16:creationId xmlns:a16="http://schemas.microsoft.com/office/drawing/2014/main" id="{7B7EAA61-D6C6-09D5-5914-93531FCB2542}"/>
              </a:ext>
            </a:extLst>
          </p:cNvPr>
          <p:cNvSpPr txBox="1"/>
          <p:nvPr/>
        </p:nvSpPr>
        <p:spPr>
          <a:xfrm>
            <a:off x="299576" y="2143780"/>
            <a:ext cx="8433458" cy="400110"/>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 XML NAMESPACES </a:t>
            </a:r>
          </a:p>
        </p:txBody>
      </p:sp>
      <p:sp>
        <p:nvSpPr>
          <p:cNvPr id="4" name="TextBox 3">
            <a:extLst>
              <a:ext uri="{FF2B5EF4-FFF2-40B4-BE49-F238E27FC236}">
                <a16:creationId xmlns:a16="http://schemas.microsoft.com/office/drawing/2014/main" id="{3CC1F63F-D06D-6194-1343-EAFBA7951DE2}"/>
              </a:ext>
            </a:extLst>
          </p:cNvPr>
          <p:cNvSpPr txBox="1"/>
          <p:nvPr/>
        </p:nvSpPr>
        <p:spPr>
          <a:xfrm>
            <a:off x="299575" y="2651600"/>
            <a:ext cx="8505377" cy="2862322"/>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 Xml namespaces provide a method to avoid element name conflicts.</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In xml, element names are defined by the developer. This often results in a conflict when trying to mix xml documents from different xml applications.</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An example of this situation is having a &lt;table&gt; tag for a category of furniture and a &lt;table&gt;tag from HTML for information tables.</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This xml carries html table information:</a:t>
            </a:r>
          </a:p>
        </p:txBody>
      </p:sp>
    </p:spTree>
    <p:extLst>
      <p:ext uri="{BB962C8B-B14F-4D97-AF65-F5344CB8AC3E}">
        <p14:creationId xmlns:p14="http://schemas.microsoft.com/office/powerpoint/2010/main" val="33628107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Box 4">
            <a:extLst>
              <a:ext uri="{FF2B5EF4-FFF2-40B4-BE49-F238E27FC236}">
                <a16:creationId xmlns:a16="http://schemas.microsoft.com/office/drawing/2014/main" id="{B5DC52EB-7E43-D90A-9380-FC8787D6B13D}"/>
              </a:ext>
            </a:extLst>
          </p:cNvPr>
          <p:cNvSpPr txBox="1"/>
          <p:nvPr/>
        </p:nvSpPr>
        <p:spPr>
          <a:xfrm>
            <a:off x="299576" y="1688628"/>
            <a:ext cx="4659330" cy="400110"/>
          </a:xfrm>
          <a:prstGeom prst="rect">
            <a:avLst/>
          </a:prstGeom>
          <a:noFill/>
        </p:spPr>
        <p:txBody>
          <a:bodyPr wrap="square">
            <a:spAutoFit/>
          </a:bodyPr>
          <a:lstStyle/>
          <a:p>
            <a:r>
              <a:rPr lang="en-US" sz="2000" b="1" dirty="0">
                <a:solidFill>
                  <a:srgbClr val="000000"/>
                </a:solidFill>
                <a:effectLst/>
                <a:latin typeface="Arial" panose="020B0604020202020204" pitchFamily="34" charset="0"/>
                <a:ea typeface="Trebuchet MS" panose="020B0603020202020204" pitchFamily="34" charset="0"/>
              </a:rPr>
              <a:t>Representing Web Data</a:t>
            </a:r>
            <a:endParaRPr lang="en-IN" sz="2000" dirty="0"/>
          </a:p>
        </p:txBody>
      </p:sp>
      <p:sp>
        <p:nvSpPr>
          <p:cNvPr id="7" name="TextBox 6">
            <a:extLst>
              <a:ext uri="{FF2B5EF4-FFF2-40B4-BE49-F238E27FC236}">
                <a16:creationId xmlns:a16="http://schemas.microsoft.com/office/drawing/2014/main" id="{7B7EAA61-D6C6-09D5-5914-93531FCB2542}"/>
              </a:ext>
            </a:extLst>
          </p:cNvPr>
          <p:cNvSpPr txBox="1"/>
          <p:nvPr/>
        </p:nvSpPr>
        <p:spPr>
          <a:xfrm>
            <a:off x="299576" y="2143780"/>
            <a:ext cx="8433458" cy="400110"/>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 XML NAMESPACES </a:t>
            </a:r>
          </a:p>
        </p:txBody>
      </p:sp>
      <p:sp>
        <p:nvSpPr>
          <p:cNvPr id="9" name="TextBox 8">
            <a:extLst>
              <a:ext uri="{FF2B5EF4-FFF2-40B4-BE49-F238E27FC236}">
                <a16:creationId xmlns:a16="http://schemas.microsoft.com/office/drawing/2014/main" id="{2597CEC1-A906-D6D7-F18C-46A24A87FB2C}"/>
              </a:ext>
            </a:extLst>
          </p:cNvPr>
          <p:cNvSpPr txBox="1"/>
          <p:nvPr/>
        </p:nvSpPr>
        <p:spPr>
          <a:xfrm>
            <a:off x="387849" y="2598932"/>
            <a:ext cx="7923944" cy="3785652"/>
          </a:xfrm>
          <a:prstGeom prst="rect">
            <a:avLst/>
          </a:prstGeom>
          <a:noFill/>
        </p:spPr>
        <p:txBody>
          <a:bodyPr wrap="square">
            <a:spAutoFit/>
          </a:bodyPr>
          <a:lstStyle/>
          <a:p>
            <a:r>
              <a:rPr lang="en-IN" sz="2000" dirty="0"/>
              <a:t>&lt;table&gt;</a:t>
            </a:r>
          </a:p>
          <a:p>
            <a:r>
              <a:rPr lang="en-IN" sz="2000" dirty="0"/>
              <a:t>&lt;tr&gt;</a:t>
            </a:r>
          </a:p>
          <a:p>
            <a:r>
              <a:rPr lang="en-IN" sz="2000" dirty="0"/>
              <a:t>&lt;td&gt;apples&lt;/td&gt;</a:t>
            </a:r>
          </a:p>
          <a:p>
            <a:r>
              <a:rPr lang="en-IN" sz="2000" dirty="0"/>
              <a:t>&lt;td&gt;bananas&lt;/td&gt;</a:t>
            </a:r>
          </a:p>
          <a:p>
            <a:r>
              <a:rPr lang="en-IN" sz="2000" dirty="0"/>
              <a:t>&lt;/tr&gt;</a:t>
            </a:r>
          </a:p>
          <a:p>
            <a:r>
              <a:rPr lang="en-IN" sz="2000" dirty="0"/>
              <a:t>&lt;/table&gt;</a:t>
            </a:r>
          </a:p>
          <a:p>
            <a:r>
              <a:rPr lang="en-IN" sz="2000" dirty="0"/>
              <a:t> This xml carries information about a table (a piece of furniture):</a:t>
            </a:r>
          </a:p>
          <a:p>
            <a:r>
              <a:rPr lang="en-IN" sz="2000" dirty="0"/>
              <a:t>&lt;table&gt;</a:t>
            </a:r>
          </a:p>
          <a:p>
            <a:r>
              <a:rPr lang="en-IN" sz="2000" dirty="0"/>
              <a:t>&lt;name&gt;coffee table&lt;/name&gt;</a:t>
            </a:r>
          </a:p>
          <a:p>
            <a:r>
              <a:rPr lang="en-IN" sz="2000" dirty="0"/>
              <a:t>&lt;width&gt;80&lt;/width&gt;</a:t>
            </a:r>
          </a:p>
          <a:p>
            <a:r>
              <a:rPr lang="en-IN" sz="2000" dirty="0"/>
              <a:t>&lt;length&gt;120&lt;/length&gt;</a:t>
            </a:r>
          </a:p>
          <a:p>
            <a:r>
              <a:rPr lang="en-IN" sz="2000" dirty="0"/>
              <a:t>&lt;/table&gt;</a:t>
            </a:r>
          </a:p>
        </p:txBody>
      </p:sp>
    </p:spTree>
    <p:extLst>
      <p:ext uri="{BB962C8B-B14F-4D97-AF65-F5344CB8AC3E}">
        <p14:creationId xmlns:p14="http://schemas.microsoft.com/office/powerpoint/2010/main" val="124059436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Box 4">
            <a:extLst>
              <a:ext uri="{FF2B5EF4-FFF2-40B4-BE49-F238E27FC236}">
                <a16:creationId xmlns:a16="http://schemas.microsoft.com/office/drawing/2014/main" id="{B5DC52EB-7E43-D90A-9380-FC8787D6B13D}"/>
              </a:ext>
            </a:extLst>
          </p:cNvPr>
          <p:cNvSpPr txBox="1"/>
          <p:nvPr/>
        </p:nvSpPr>
        <p:spPr>
          <a:xfrm>
            <a:off x="299576" y="1688628"/>
            <a:ext cx="4659330" cy="400110"/>
          </a:xfrm>
          <a:prstGeom prst="rect">
            <a:avLst/>
          </a:prstGeom>
          <a:noFill/>
        </p:spPr>
        <p:txBody>
          <a:bodyPr wrap="square">
            <a:spAutoFit/>
          </a:bodyPr>
          <a:lstStyle/>
          <a:p>
            <a:r>
              <a:rPr lang="en-US" sz="2000" b="1" dirty="0">
                <a:solidFill>
                  <a:srgbClr val="000000"/>
                </a:solidFill>
                <a:effectLst/>
                <a:latin typeface="Arial" panose="020B0604020202020204" pitchFamily="34" charset="0"/>
                <a:ea typeface="Trebuchet MS" panose="020B0603020202020204" pitchFamily="34" charset="0"/>
              </a:rPr>
              <a:t>Representing Web Data</a:t>
            </a:r>
            <a:endParaRPr lang="en-IN" sz="2000" dirty="0"/>
          </a:p>
        </p:txBody>
      </p:sp>
      <p:sp>
        <p:nvSpPr>
          <p:cNvPr id="7" name="TextBox 6">
            <a:extLst>
              <a:ext uri="{FF2B5EF4-FFF2-40B4-BE49-F238E27FC236}">
                <a16:creationId xmlns:a16="http://schemas.microsoft.com/office/drawing/2014/main" id="{7B7EAA61-D6C6-09D5-5914-93531FCB2542}"/>
              </a:ext>
            </a:extLst>
          </p:cNvPr>
          <p:cNvSpPr txBox="1"/>
          <p:nvPr/>
        </p:nvSpPr>
        <p:spPr>
          <a:xfrm>
            <a:off x="299576" y="2143780"/>
            <a:ext cx="8433458" cy="400110"/>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 XML NAMESPACES </a:t>
            </a:r>
          </a:p>
        </p:txBody>
      </p:sp>
      <p:sp>
        <p:nvSpPr>
          <p:cNvPr id="4" name="TextBox 3">
            <a:extLst>
              <a:ext uri="{FF2B5EF4-FFF2-40B4-BE49-F238E27FC236}">
                <a16:creationId xmlns:a16="http://schemas.microsoft.com/office/drawing/2014/main" id="{3ED6BC7D-0149-9360-1518-94504A8D8730}"/>
              </a:ext>
            </a:extLst>
          </p:cNvPr>
          <p:cNvSpPr txBox="1"/>
          <p:nvPr/>
        </p:nvSpPr>
        <p:spPr>
          <a:xfrm>
            <a:off x="219609" y="2501933"/>
            <a:ext cx="8704781" cy="1323439"/>
          </a:xfrm>
          <a:prstGeom prst="rect">
            <a:avLst/>
          </a:prstGeom>
          <a:noFill/>
        </p:spPr>
        <p:txBody>
          <a:bodyPr wrap="square">
            <a:spAutoFit/>
          </a:bodyPr>
          <a:lstStyle/>
          <a:p>
            <a:pPr algn="just"/>
            <a:r>
              <a:rPr lang="en-IN" sz="2000" dirty="0"/>
              <a:t>If these xml fragments were added together, there would be a name conflict. Both contain a &lt;table&gt; element, but the elements have different content and meaning. An xml parser will not know how to handle these differences.</a:t>
            </a:r>
          </a:p>
        </p:txBody>
      </p:sp>
      <p:sp>
        <p:nvSpPr>
          <p:cNvPr id="11" name="TextBox 10">
            <a:extLst>
              <a:ext uri="{FF2B5EF4-FFF2-40B4-BE49-F238E27FC236}">
                <a16:creationId xmlns:a16="http://schemas.microsoft.com/office/drawing/2014/main" id="{C0DC05D7-F859-C44D-A971-87472769842F}"/>
              </a:ext>
            </a:extLst>
          </p:cNvPr>
          <p:cNvSpPr txBox="1"/>
          <p:nvPr/>
        </p:nvSpPr>
        <p:spPr>
          <a:xfrm>
            <a:off x="299576" y="3799344"/>
            <a:ext cx="8704781" cy="2554545"/>
          </a:xfrm>
          <a:prstGeom prst="rect">
            <a:avLst/>
          </a:prstGeom>
          <a:noFill/>
        </p:spPr>
        <p:txBody>
          <a:bodyPr wrap="square">
            <a:spAutoFit/>
          </a:bodyPr>
          <a:lstStyle/>
          <a:p>
            <a:pPr algn="just"/>
            <a:r>
              <a:rPr lang="en-IN" sz="2000" dirty="0"/>
              <a:t>An XML namespace is a collection of element and attribute names used in XML documents. The name of the namespace usually has the form of a URL. But the XML processors never reference the site whose URL is used as the name of a namespace.</a:t>
            </a:r>
          </a:p>
          <a:p>
            <a:pPr algn="just"/>
            <a:endParaRPr lang="en-IN" sz="2000" dirty="0"/>
          </a:p>
          <a:p>
            <a:pPr algn="just"/>
            <a:r>
              <a:rPr lang="en-IN" sz="2000" dirty="0"/>
              <a:t>The purpose of the URL is to give the namespace a unique name. </a:t>
            </a:r>
          </a:p>
          <a:p>
            <a:pPr algn="just"/>
            <a:r>
              <a:rPr lang="en-IN" sz="2000" dirty="0"/>
              <a:t>The namespaces can be declared as the value of </a:t>
            </a:r>
            <a:r>
              <a:rPr lang="en-IN" sz="2000" dirty="0" err="1"/>
              <a:t>xmlns</a:t>
            </a:r>
            <a:r>
              <a:rPr lang="en-IN" sz="2000" dirty="0"/>
              <a:t> in the elements where they are used or in the xml root element.</a:t>
            </a:r>
          </a:p>
        </p:txBody>
      </p:sp>
    </p:spTree>
    <p:extLst>
      <p:ext uri="{BB962C8B-B14F-4D97-AF65-F5344CB8AC3E}">
        <p14:creationId xmlns:p14="http://schemas.microsoft.com/office/powerpoint/2010/main" val="223534935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Box 4">
            <a:extLst>
              <a:ext uri="{FF2B5EF4-FFF2-40B4-BE49-F238E27FC236}">
                <a16:creationId xmlns:a16="http://schemas.microsoft.com/office/drawing/2014/main" id="{B5DC52EB-7E43-D90A-9380-FC8787D6B13D}"/>
              </a:ext>
            </a:extLst>
          </p:cNvPr>
          <p:cNvSpPr txBox="1"/>
          <p:nvPr/>
        </p:nvSpPr>
        <p:spPr>
          <a:xfrm>
            <a:off x="299576" y="1688628"/>
            <a:ext cx="4659330" cy="400110"/>
          </a:xfrm>
          <a:prstGeom prst="rect">
            <a:avLst/>
          </a:prstGeom>
          <a:noFill/>
        </p:spPr>
        <p:txBody>
          <a:bodyPr wrap="square">
            <a:spAutoFit/>
          </a:bodyPr>
          <a:lstStyle/>
          <a:p>
            <a:r>
              <a:rPr lang="en-US" sz="2000" b="1" dirty="0">
                <a:solidFill>
                  <a:srgbClr val="000000"/>
                </a:solidFill>
                <a:effectLst/>
                <a:latin typeface="Arial" panose="020B0604020202020204" pitchFamily="34" charset="0"/>
                <a:ea typeface="Trebuchet MS" panose="020B0603020202020204" pitchFamily="34" charset="0"/>
              </a:rPr>
              <a:t>Representing Web Data</a:t>
            </a:r>
            <a:endParaRPr lang="en-IN" sz="2000" dirty="0"/>
          </a:p>
        </p:txBody>
      </p:sp>
      <p:sp>
        <p:nvSpPr>
          <p:cNvPr id="7" name="TextBox 6">
            <a:extLst>
              <a:ext uri="{FF2B5EF4-FFF2-40B4-BE49-F238E27FC236}">
                <a16:creationId xmlns:a16="http://schemas.microsoft.com/office/drawing/2014/main" id="{7B7EAA61-D6C6-09D5-5914-93531FCB2542}"/>
              </a:ext>
            </a:extLst>
          </p:cNvPr>
          <p:cNvSpPr txBox="1"/>
          <p:nvPr/>
        </p:nvSpPr>
        <p:spPr>
          <a:xfrm>
            <a:off x="299576" y="2143780"/>
            <a:ext cx="8433458" cy="400110"/>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 XML NAMESPACES </a:t>
            </a:r>
          </a:p>
        </p:txBody>
      </p:sp>
      <p:sp>
        <p:nvSpPr>
          <p:cNvPr id="9" name="TextBox 8">
            <a:extLst>
              <a:ext uri="{FF2B5EF4-FFF2-40B4-BE49-F238E27FC236}">
                <a16:creationId xmlns:a16="http://schemas.microsoft.com/office/drawing/2014/main" id="{1935FFAB-2D73-C879-774E-FC93A0149790}"/>
              </a:ext>
            </a:extLst>
          </p:cNvPr>
          <p:cNvSpPr txBox="1"/>
          <p:nvPr/>
        </p:nvSpPr>
        <p:spPr>
          <a:xfrm>
            <a:off x="213186" y="2543890"/>
            <a:ext cx="8930813" cy="4031873"/>
          </a:xfrm>
          <a:prstGeom prst="rect">
            <a:avLst/>
          </a:prstGeom>
          <a:noFill/>
        </p:spPr>
        <p:txBody>
          <a:bodyPr wrap="square">
            <a:spAutoFit/>
          </a:bodyPr>
          <a:lstStyle/>
          <a:p>
            <a:r>
              <a:rPr lang="en-IN" sz="1600" dirty="0"/>
              <a:t>SOLVING THE NAME CONFLICT USING A PREFIX</a:t>
            </a:r>
          </a:p>
          <a:p>
            <a:r>
              <a:rPr lang="en-IN" sz="1600" dirty="0"/>
              <a:t> Name conflicts in xml can easily be avoided using a name prefix.</a:t>
            </a:r>
          </a:p>
          <a:p>
            <a:r>
              <a:rPr lang="en-IN" sz="1600" dirty="0"/>
              <a:t> This xml carries information about an html table, and a piece of furniture:</a:t>
            </a:r>
          </a:p>
          <a:p>
            <a:r>
              <a:rPr lang="en-IN" sz="1600" dirty="0"/>
              <a:t>&lt;</a:t>
            </a:r>
            <a:r>
              <a:rPr lang="en-IN" sz="1600" dirty="0" err="1"/>
              <a:t>h:table</a:t>
            </a:r>
            <a:r>
              <a:rPr lang="en-IN" sz="1600" dirty="0"/>
              <a:t>&gt;</a:t>
            </a:r>
          </a:p>
          <a:p>
            <a:r>
              <a:rPr lang="en-IN" sz="1600" dirty="0"/>
              <a:t>&lt;</a:t>
            </a:r>
            <a:r>
              <a:rPr lang="en-IN" sz="1600" dirty="0" err="1"/>
              <a:t>h:tr</a:t>
            </a:r>
            <a:r>
              <a:rPr lang="en-IN" sz="1600" dirty="0"/>
              <a:t>&gt;</a:t>
            </a:r>
          </a:p>
          <a:p>
            <a:r>
              <a:rPr lang="en-IN" sz="1600" dirty="0"/>
              <a:t>&lt;</a:t>
            </a:r>
            <a:r>
              <a:rPr lang="en-IN" sz="1600" dirty="0" err="1"/>
              <a:t>h:td</a:t>
            </a:r>
            <a:r>
              <a:rPr lang="en-IN" sz="1600" dirty="0"/>
              <a:t>&gt;apples&lt;/</a:t>
            </a:r>
            <a:r>
              <a:rPr lang="en-IN" sz="1600" dirty="0" err="1"/>
              <a:t>h:td</a:t>
            </a:r>
            <a:r>
              <a:rPr lang="en-IN" sz="1600" dirty="0"/>
              <a:t>&gt;</a:t>
            </a:r>
          </a:p>
          <a:p>
            <a:r>
              <a:rPr lang="en-IN" sz="1600" dirty="0"/>
              <a:t>&lt;</a:t>
            </a:r>
            <a:r>
              <a:rPr lang="en-IN" sz="1600" dirty="0" err="1"/>
              <a:t>h:td</a:t>
            </a:r>
            <a:r>
              <a:rPr lang="en-IN" sz="1600" dirty="0"/>
              <a:t>&gt;bananas&lt;/</a:t>
            </a:r>
            <a:r>
              <a:rPr lang="en-IN" sz="1600" dirty="0" err="1"/>
              <a:t>h:td</a:t>
            </a:r>
            <a:r>
              <a:rPr lang="en-IN" sz="1600" dirty="0"/>
              <a:t>&gt;</a:t>
            </a:r>
          </a:p>
          <a:p>
            <a:r>
              <a:rPr lang="en-IN" sz="1600" dirty="0"/>
              <a:t>&lt;/</a:t>
            </a:r>
            <a:r>
              <a:rPr lang="en-IN" sz="1600" dirty="0" err="1"/>
              <a:t>h:tr</a:t>
            </a:r>
            <a:r>
              <a:rPr lang="en-IN" sz="1600" dirty="0"/>
              <a:t>&gt;</a:t>
            </a:r>
          </a:p>
          <a:p>
            <a:r>
              <a:rPr lang="en-IN" sz="1600" dirty="0"/>
              <a:t>&lt;/</a:t>
            </a:r>
            <a:r>
              <a:rPr lang="en-IN" sz="1600" dirty="0" err="1"/>
              <a:t>h:table</a:t>
            </a:r>
            <a:r>
              <a:rPr lang="en-IN" sz="1600" dirty="0"/>
              <a:t>&gt;</a:t>
            </a:r>
          </a:p>
          <a:p>
            <a:r>
              <a:rPr lang="en-IN" sz="1600" dirty="0"/>
              <a:t>&lt;</a:t>
            </a:r>
            <a:r>
              <a:rPr lang="en-IN" sz="1600" dirty="0" err="1"/>
              <a:t>f:table</a:t>
            </a:r>
            <a:r>
              <a:rPr lang="en-IN" sz="1600" dirty="0"/>
              <a:t>&gt;</a:t>
            </a:r>
          </a:p>
          <a:p>
            <a:r>
              <a:rPr lang="en-IN" sz="1600" dirty="0"/>
              <a:t>&lt;</a:t>
            </a:r>
            <a:r>
              <a:rPr lang="en-IN" sz="1600" dirty="0" err="1"/>
              <a:t>f:name</a:t>
            </a:r>
            <a:r>
              <a:rPr lang="en-IN" sz="1600" dirty="0"/>
              <a:t>&gt;coffee table&lt;/</a:t>
            </a:r>
            <a:r>
              <a:rPr lang="en-IN" sz="1600" dirty="0" err="1"/>
              <a:t>f:name</a:t>
            </a:r>
            <a:r>
              <a:rPr lang="en-IN" sz="1600" dirty="0"/>
              <a:t>&gt;</a:t>
            </a:r>
          </a:p>
          <a:p>
            <a:r>
              <a:rPr lang="en-IN" sz="1600" dirty="0"/>
              <a:t>&lt;</a:t>
            </a:r>
            <a:r>
              <a:rPr lang="en-IN" sz="1600" dirty="0" err="1"/>
              <a:t>f:width</a:t>
            </a:r>
            <a:r>
              <a:rPr lang="en-IN" sz="1600" dirty="0"/>
              <a:t>&gt;80&lt;/</a:t>
            </a:r>
            <a:r>
              <a:rPr lang="en-IN" sz="1600" dirty="0" err="1"/>
              <a:t>f:width</a:t>
            </a:r>
            <a:r>
              <a:rPr lang="en-IN" sz="1600" dirty="0"/>
              <a:t>&gt;</a:t>
            </a:r>
          </a:p>
          <a:p>
            <a:r>
              <a:rPr lang="en-IN" sz="1600" dirty="0"/>
              <a:t>&lt;</a:t>
            </a:r>
            <a:r>
              <a:rPr lang="en-IN" sz="1600" dirty="0" err="1"/>
              <a:t>f:length</a:t>
            </a:r>
            <a:r>
              <a:rPr lang="en-IN" sz="1600" dirty="0"/>
              <a:t>&gt;120&lt;/</a:t>
            </a:r>
            <a:r>
              <a:rPr lang="en-IN" sz="1600" dirty="0" err="1"/>
              <a:t>f:length</a:t>
            </a:r>
            <a:r>
              <a:rPr lang="en-IN" sz="1600" dirty="0"/>
              <a:t>&gt;</a:t>
            </a:r>
          </a:p>
          <a:p>
            <a:r>
              <a:rPr lang="en-IN" sz="1600" dirty="0"/>
              <a:t>&lt;/</a:t>
            </a:r>
            <a:r>
              <a:rPr lang="en-IN" sz="1600" dirty="0" err="1"/>
              <a:t>f:table</a:t>
            </a:r>
            <a:r>
              <a:rPr lang="en-IN" sz="1600" dirty="0"/>
              <a:t>&gt;</a:t>
            </a:r>
          </a:p>
          <a:p>
            <a:r>
              <a:rPr lang="en-IN" sz="1600" dirty="0"/>
              <a:t> In the example above, there will be no conflict because the two &lt;table&gt; elements have different names.</a:t>
            </a:r>
          </a:p>
        </p:txBody>
      </p:sp>
    </p:spTree>
    <p:extLst>
      <p:ext uri="{BB962C8B-B14F-4D97-AF65-F5344CB8AC3E}">
        <p14:creationId xmlns:p14="http://schemas.microsoft.com/office/powerpoint/2010/main" val="100813753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Box 4">
            <a:extLst>
              <a:ext uri="{FF2B5EF4-FFF2-40B4-BE49-F238E27FC236}">
                <a16:creationId xmlns:a16="http://schemas.microsoft.com/office/drawing/2014/main" id="{B5DC52EB-7E43-D90A-9380-FC8787D6B13D}"/>
              </a:ext>
            </a:extLst>
          </p:cNvPr>
          <p:cNvSpPr txBox="1"/>
          <p:nvPr/>
        </p:nvSpPr>
        <p:spPr>
          <a:xfrm>
            <a:off x="299576" y="1688628"/>
            <a:ext cx="4659330" cy="400110"/>
          </a:xfrm>
          <a:prstGeom prst="rect">
            <a:avLst/>
          </a:prstGeom>
          <a:noFill/>
        </p:spPr>
        <p:txBody>
          <a:bodyPr wrap="square">
            <a:spAutoFit/>
          </a:bodyPr>
          <a:lstStyle/>
          <a:p>
            <a:r>
              <a:rPr lang="en-US" sz="2000" b="1" dirty="0">
                <a:solidFill>
                  <a:srgbClr val="000000"/>
                </a:solidFill>
                <a:effectLst/>
                <a:latin typeface="Arial" panose="020B0604020202020204" pitchFamily="34" charset="0"/>
                <a:ea typeface="Trebuchet MS" panose="020B0603020202020204" pitchFamily="34" charset="0"/>
              </a:rPr>
              <a:t>Representing Web Data</a:t>
            </a:r>
            <a:endParaRPr lang="en-IN" sz="2000" dirty="0"/>
          </a:p>
        </p:txBody>
      </p:sp>
      <p:sp>
        <p:nvSpPr>
          <p:cNvPr id="7" name="TextBox 6">
            <a:extLst>
              <a:ext uri="{FF2B5EF4-FFF2-40B4-BE49-F238E27FC236}">
                <a16:creationId xmlns:a16="http://schemas.microsoft.com/office/drawing/2014/main" id="{7B7EAA61-D6C6-09D5-5914-93531FCB2542}"/>
              </a:ext>
            </a:extLst>
          </p:cNvPr>
          <p:cNvSpPr txBox="1"/>
          <p:nvPr/>
        </p:nvSpPr>
        <p:spPr>
          <a:xfrm>
            <a:off x="299576" y="2143780"/>
            <a:ext cx="8433458" cy="400110"/>
          </a:xfrm>
          <a:prstGeom prst="rect">
            <a:avLst/>
          </a:prstGeom>
          <a:noFill/>
        </p:spPr>
        <p:txBody>
          <a:bodyPr wrap="square">
            <a:spAutoFit/>
          </a:bodyPr>
          <a:lstStyle/>
          <a:p>
            <a:pPr algn="just"/>
            <a:r>
              <a:rPr lang="en-IN" sz="2000" b="1" dirty="0">
                <a:latin typeface="Times New Roman" panose="02020603050405020304" pitchFamily="18" charset="0"/>
                <a:cs typeface="Times New Roman" panose="02020603050405020304" pitchFamily="18" charset="0"/>
              </a:rPr>
              <a:t>XML SCHEMAS</a:t>
            </a:r>
          </a:p>
        </p:txBody>
      </p:sp>
      <p:sp>
        <p:nvSpPr>
          <p:cNvPr id="4" name="TextBox 3">
            <a:extLst>
              <a:ext uri="{FF2B5EF4-FFF2-40B4-BE49-F238E27FC236}">
                <a16:creationId xmlns:a16="http://schemas.microsoft.com/office/drawing/2014/main" id="{689656F5-BBB1-5540-9903-8112CC4D2C13}"/>
              </a:ext>
            </a:extLst>
          </p:cNvPr>
          <p:cNvSpPr txBox="1"/>
          <p:nvPr/>
        </p:nvSpPr>
        <p:spPr>
          <a:xfrm>
            <a:off x="299575" y="2656132"/>
            <a:ext cx="8618393" cy="3785652"/>
          </a:xfrm>
          <a:prstGeom prst="rect">
            <a:avLst/>
          </a:prstGeom>
          <a:noFill/>
        </p:spPr>
        <p:txBody>
          <a:bodyPr wrap="square">
            <a:spAutoFit/>
          </a:bodyPr>
          <a:lstStyle/>
          <a:p>
            <a:r>
              <a:rPr lang="en-IN" sz="2000" dirty="0"/>
              <a:t>An XML schema is an XML document so it can be parsed with an XML parser.</a:t>
            </a:r>
          </a:p>
          <a:p>
            <a:r>
              <a:rPr lang="en-IN" sz="2000" b="1" dirty="0"/>
              <a:t>Schema Fundamentals:</a:t>
            </a:r>
          </a:p>
          <a:p>
            <a:r>
              <a:rPr lang="en-IN" sz="2000" dirty="0"/>
              <a:t>• Schema are related idea of class and an object in an OOP language. A Schema is similar to a class definition ;an XML document that conforms to a specific schema are considered instances of that schema or object of the schema’s class.</a:t>
            </a:r>
          </a:p>
          <a:p>
            <a:r>
              <a:rPr lang="en-IN" sz="2000" dirty="0"/>
              <a:t>• Schemas have three primary purposes</a:t>
            </a:r>
          </a:p>
          <a:p>
            <a:r>
              <a:rPr lang="en-IN" sz="2000" dirty="0"/>
              <a:t>     - Specify elements and attributes of an XML language</a:t>
            </a:r>
          </a:p>
          <a:p>
            <a:r>
              <a:rPr lang="en-IN" sz="2000" dirty="0"/>
              <a:t>     - Specify the structure of its instance XML documents including where       </a:t>
            </a:r>
            <a:br>
              <a:rPr lang="en-IN" sz="2000" dirty="0"/>
            </a:br>
            <a:r>
              <a:rPr lang="en-IN" sz="2000" dirty="0"/>
              <a:t>        and how often the elements may appear.</a:t>
            </a:r>
          </a:p>
          <a:p>
            <a:r>
              <a:rPr lang="en-IN" sz="2000" dirty="0"/>
              <a:t>     - Specify the data type of every element in its instance XML documents </a:t>
            </a:r>
          </a:p>
        </p:txBody>
      </p:sp>
    </p:spTree>
    <p:extLst>
      <p:ext uri="{BB962C8B-B14F-4D97-AF65-F5344CB8AC3E}">
        <p14:creationId xmlns:p14="http://schemas.microsoft.com/office/powerpoint/2010/main" val="19760598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a:extLst>
            <a:ext uri="{FF2B5EF4-FFF2-40B4-BE49-F238E27FC236}">
              <a16:creationId xmlns:a16="http://schemas.microsoft.com/office/drawing/2014/main" id="{D6E5ABA9-641A-FB0B-DEC8-715938073214}"/>
            </a:ext>
          </a:extLst>
        </p:cNvPr>
        <p:cNvGrpSpPr/>
        <p:nvPr/>
      </p:nvGrpSpPr>
      <p:grpSpPr>
        <a:xfrm>
          <a:off x="0" y="0"/>
          <a:ext cx="0" cy="0"/>
          <a:chOff x="0" y="0"/>
          <a:chExt cx="0" cy="0"/>
        </a:xfrm>
      </p:grpSpPr>
      <p:sp>
        <p:nvSpPr>
          <p:cNvPr id="169" name="Google Shape;169;p9">
            <a:extLst>
              <a:ext uri="{FF2B5EF4-FFF2-40B4-BE49-F238E27FC236}">
                <a16:creationId xmlns:a16="http://schemas.microsoft.com/office/drawing/2014/main" id="{0477706F-A36A-593E-0528-21126784C1F5}"/>
              </a:ext>
            </a:extLst>
          </p:cNvPr>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dirty="0">
                <a:solidFill>
                  <a:schemeClr val="lt1"/>
                </a:solidFill>
                <a:latin typeface="Calibri"/>
                <a:ea typeface="Calibri"/>
                <a:cs typeface="Calibri"/>
                <a:sym typeface="Calibri"/>
              </a:rPr>
              <a:t>School of Computing Science and Engineering</a:t>
            </a:r>
            <a:br>
              <a:rPr lang="en-US" sz="24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C</a:t>
            </a:r>
            <a:r>
              <a:rPr lang="en-US" sz="2000" dirty="0">
                <a:solidFill>
                  <a:schemeClr val="lt1"/>
                </a:solidFill>
                <a:latin typeface="Calibri"/>
                <a:ea typeface="Calibri"/>
                <a:cs typeface="Calibri"/>
                <a:sym typeface="Calibri"/>
              </a:rPr>
              <a:t>ourse Code : </a:t>
            </a:r>
            <a:r>
              <a:rPr lang="en-IN" sz="2000" b="0" i="0" dirty="0">
                <a:solidFill>
                  <a:schemeClr val="bg1"/>
                </a:solidFill>
                <a:effectLst/>
                <a:latin typeface="Times New Roman" panose="02020603050405020304" pitchFamily="18" charset="0"/>
                <a:cs typeface="Times New Roman" panose="02020603050405020304" pitchFamily="18" charset="0"/>
              </a:rPr>
              <a:t>R1UC602C </a:t>
            </a:r>
            <a:r>
              <a:rPr lang="en-US" sz="2000" dirty="0">
                <a:solidFill>
                  <a:schemeClr val="lt1"/>
                </a:solidFill>
                <a:latin typeface="Calibri"/>
                <a:ea typeface="Calibri"/>
                <a:cs typeface="Calibri"/>
                <a:sym typeface="Calibri"/>
              </a:rPr>
              <a:t>	Course Name: </a:t>
            </a:r>
            <a:r>
              <a:rPr lang="en-US" sz="2000" dirty="0">
                <a:solidFill>
                  <a:schemeClr val="lt1"/>
                </a:solidFill>
              </a:rPr>
              <a:t>Web Technology</a:t>
            </a:r>
            <a:endParaRPr lang="en-US" sz="2000" dirty="0"/>
          </a:p>
        </p:txBody>
      </p:sp>
      <p:pic>
        <p:nvPicPr>
          <p:cNvPr id="170" name="Google Shape;170;p9">
            <a:extLst>
              <a:ext uri="{FF2B5EF4-FFF2-40B4-BE49-F238E27FC236}">
                <a16:creationId xmlns:a16="http://schemas.microsoft.com/office/drawing/2014/main" id="{FE52C6FD-4FE8-35BC-E25A-481B1CE1309D}"/>
              </a:ext>
            </a:extLst>
          </p:cNvPr>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71" name="Google Shape;171;p9">
            <a:extLst>
              <a:ext uri="{FF2B5EF4-FFF2-40B4-BE49-F238E27FC236}">
                <a16:creationId xmlns:a16="http://schemas.microsoft.com/office/drawing/2014/main" id="{C218DF3C-6DD9-7C9F-7E77-5767601E7E87}"/>
              </a:ext>
            </a:extLst>
          </p:cNvPr>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lvl="0"/>
            <a:r>
              <a:rPr lang="en-US" sz="1800" dirty="0">
                <a:solidFill>
                  <a:schemeClr val="lt1"/>
                </a:solidFill>
                <a:latin typeface="Merriweather"/>
                <a:ea typeface="Merriweather"/>
                <a:cs typeface="Merriweather"/>
                <a:sym typeface="Merriweather"/>
              </a:rPr>
              <a:t>Program Name:  BTech </a:t>
            </a:r>
          </a:p>
        </p:txBody>
      </p:sp>
      <p:sp>
        <p:nvSpPr>
          <p:cNvPr id="8" name="TextBox 7">
            <a:extLst>
              <a:ext uri="{FF2B5EF4-FFF2-40B4-BE49-F238E27FC236}">
                <a16:creationId xmlns:a16="http://schemas.microsoft.com/office/drawing/2014/main" id="{C5433CF6-61C4-8B60-BA93-F5C71FA83F5C}"/>
              </a:ext>
            </a:extLst>
          </p:cNvPr>
          <p:cNvSpPr txBox="1"/>
          <p:nvPr/>
        </p:nvSpPr>
        <p:spPr>
          <a:xfrm>
            <a:off x="300546" y="884356"/>
            <a:ext cx="465836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Unit-2</a:t>
            </a:r>
            <a:endParaRPr lang="en-IN" sz="2400" dirty="0"/>
          </a:p>
        </p:txBody>
      </p:sp>
      <p:sp>
        <p:nvSpPr>
          <p:cNvPr id="6" name="TextBox 5">
            <a:extLst>
              <a:ext uri="{FF2B5EF4-FFF2-40B4-BE49-F238E27FC236}">
                <a16:creationId xmlns:a16="http://schemas.microsoft.com/office/drawing/2014/main" id="{133D2CA1-A112-345D-596C-4F2EEDCED67F}"/>
              </a:ext>
            </a:extLst>
          </p:cNvPr>
          <p:cNvSpPr txBox="1"/>
          <p:nvPr/>
        </p:nvSpPr>
        <p:spPr>
          <a:xfrm>
            <a:off x="1333072" y="822416"/>
            <a:ext cx="7091737" cy="769441"/>
          </a:xfrm>
          <a:prstGeom prst="rect">
            <a:avLst/>
          </a:prstGeom>
          <a:noFill/>
        </p:spPr>
        <p:txBody>
          <a:bodyPr wrap="square">
            <a:spAutoFit/>
          </a:bodyPr>
          <a:lstStyle/>
          <a:p>
            <a:pPr algn="just">
              <a:spcBef>
                <a:spcPts val="1200"/>
              </a:spcBef>
              <a:spcAft>
                <a:spcPts val="1200"/>
              </a:spcAft>
            </a:pPr>
            <a:r>
              <a:rPr lang="en-US" sz="2200"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FRONT END DESIGN USING CSS3 AND BOOTSTRAP FRAMEWORK  </a:t>
            </a:r>
            <a:endParaRPr lang="en-IN" sz="22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AutoShape 2" descr="properties-of-css-box-model">
            <a:extLst>
              <a:ext uri="{FF2B5EF4-FFF2-40B4-BE49-F238E27FC236}">
                <a16:creationId xmlns:a16="http://schemas.microsoft.com/office/drawing/2014/main" id="{74855165-7A94-CC69-D920-485F0EEE5ED4}"/>
              </a:ext>
            </a:extLst>
          </p:cNvPr>
          <p:cNvSpPr>
            <a:spLocks noChangeAspect="1" noChangeArrowheads="1"/>
          </p:cNvSpPr>
          <p:nvPr/>
        </p:nvSpPr>
        <p:spPr bwMode="auto">
          <a:xfrm>
            <a:off x="4419600" y="3276600"/>
            <a:ext cx="2114764" cy="2114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Box 4">
            <a:extLst>
              <a:ext uri="{FF2B5EF4-FFF2-40B4-BE49-F238E27FC236}">
                <a16:creationId xmlns:a16="http://schemas.microsoft.com/office/drawing/2014/main" id="{B5DC52EB-7E43-D90A-9380-FC8787D6B13D}"/>
              </a:ext>
            </a:extLst>
          </p:cNvPr>
          <p:cNvSpPr txBox="1"/>
          <p:nvPr/>
        </p:nvSpPr>
        <p:spPr>
          <a:xfrm>
            <a:off x="299576" y="1688628"/>
            <a:ext cx="4659330" cy="400110"/>
          </a:xfrm>
          <a:prstGeom prst="rect">
            <a:avLst/>
          </a:prstGeom>
          <a:noFill/>
        </p:spPr>
        <p:txBody>
          <a:bodyPr wrap="square">
            <a:spAutoFit/>
          </a:bodyPr>
          <a:lstStyle/>
          <a:p>
            <a:r>
              <a:rPr lang="en-US" sz="2000" b="1" dirty="0">
                <a:solidFill>
                  <a:srgbClr val="000000"/>
                </a:solidFill>
                <a:effectLst/>
                <a:latin typeface="Arial" panose="020B0604020202020204" pitchFamily="34" charset="0"/>
                <a:ea typeface="Trebuchet MS" panose="020B0603020202020204" pitchFamily="34" charset="0"/>
              </a:rPr>
              <a:t>Representing Web Data</a:t>
            </a:r>
            <a:endParaRPr lang="en-IN" sz="2000" dirty="0"/>
          </a:p>
        </p:txBody>
      </p:sp>
      <p:sp>
        <p:nvSpPr>
          <p:cNvPr id="7" name="TextBox 6">
            <a:extLst>
              <a:ext uri="{FF2B5EF4-FFF2-40B4-BE49-F238E27FC236}">
                <a16:creationId xmlns:a16="http://schemas.microsoft.com/office/drawing/2014/main" id="{7B7EAA61-D6C6-09D5-5914-93531FCB2542}"/>
              </a:ext>
            </a:extLst>
          </p:cNvPr>
          <p:cNvSpPr txBox="1"/>
          <p:nvPr/>
        </p:nvSpPr>
        <p:spPr>
          <a:xfrm>
            <a:off x="299576" y="2143780"/>
            <a:ext cx="8433458" cy="400110"/>
          </a:xfrm>
          <a:prstGeom prst="rect">
            <a:avLst/>
          </a:prstGeom>
          <a:noFill/>
        </p:spPr>
        <p:txBody>
          <a:bodyPr wrap="square">
            <a:spAutoFit/>
          </a:bodyPr>
          <a:lstStyle/>
          <a:p>
            <a:pPr algn="just"/>
            <a:r>
              <a:rPr lang="en-IN" sz="2000" b="1" dirty="0">
                <a:latin typeface="Times New Roman" panose="02020603050405020304" pitchFamily="18" charset="0"/>
                <a:cs typeface="Times New Roman" panose="02020603050405020304" pitchFamily="18" charset="0"/>
              </a:rPr>
              <a:t>XML SCHEMAS</a:t>
            </a:r>
          </a:p>
        </p:txBody>
      </p:sp>
      <p:sp>
        <p:nvSpPr>
          <p:cNvPr id="9" name="TextBox 8">
            <a:extLst>
              <a:ext uri="{FF2B5EF4-FFF2-40B4-BE49-F238E27FC236}">
                <a16:creationId xmlns:a16="http://schemas.microsoft.com/office/drawing/2014/main" id="{FBA0F9CE-EC13-0782-1651-02B825FBA89A}"/>
              </a:ext>
            </a:extLst>
          </p:cNvPr>
          <p:cNvSpPr txBox="1"/>
          <p:nvPr/>
        </p:nvSpPr>
        <p:spPr>
          <a:xfrm>
            <a:off x="219609" y="2598932"/>
            <a:ext cx="8595617" cy="3693319"/>
          </a:xfrm>
          <a:prstGeom prst="rect">
            <a:avLst/>
          </a:prstGeom>
          <a:noFill/>
        </p:spPr>
        <p:txBody>
          <a:bodyPr wrap="square">
            <a:spAutoFit/>
          </a:bodyPr>
          <a:lstStyle/>
          <a:p>
            <a:r>
              <a:rPr lang="en-IN" sz="1800" b="1" dirty="0"/>
              <a:t>Defining a schema:</a:t>
            </a:r>
          </a:p>
          <a:p>
            <a:r>
              <a:rPr lang="en-IN" sz="1800" dirty="0"/>
              <a:t>Schemas are written from a namespace(schema of schemas): </a:t>
            </a:r>
          </a:p>
          <a:p>
            <a:r>
              <a:rPr lang="en-IN" sz="1800" dirty="0"/>
              <a:t>The name of this namespace is </a:t>
            </a:r>
            <a:r>
              <a:rPr lang="en-IN" sz="1800" dirty="0">
                <a:hlinkClick r:id="rId4"/>
              </a:rPr>
              <a:t>http://www.w3.org/2001/XMLSchema</a:t>
            </a:r>
            <a:r>
              <a:rPr lang="en-IN" sz="1800" dirty="0"/>
              <a:t> element, schema, sequence and string are some names from this namespace Every XML schema has a single root, schema.</a:t>
            </a:r>
          </a:p>
          <a:p>
            <a:endParaRPr lang="en-IN" sz="1800" dirty="0"/>
          </a:p>
          <a:p>
            <a:r>
              <a:rPr lang="en-IN" sz="1800" dirty="0"/>
              <a:t>• The schema element must specify the namespace for the schema of schemas from which the schema‘s elements and its attributes will be drawn. </a:t>
            </a:r>
          </a:p>
          <a:p>
            <a:r>
              <a:rPr lang="en-IN" sz="1800" dirty="0"/>
              <a:t>It often specifies a prefix that will be used for the names in the schema. This name space specification appears as </a:t>
            </a:r>
            <a:r>
              <a:rPr lang="en-IN" sz="1800" b="1" dirty="0" err="1"/>
              <a:t>xmlns:xsd</a:t>
            </a:r>
            <a:r>
              <a:rPr lang="en-IN" sz="1800" b="1" dirty="0"/>
              <a:t> = http://www.w3.org/2001/XMLSchema</a:t>
            </a:r>
          </a:p>
          <a:p>
            <a:r>
              <a:rPr lang="en-IN" sz="1800" dirty="0"/>
              <a:t>Every XML schema itself defines a tag set like DTD, which must be named with the </a:t>
            </a:r>
            <a:r>
              <a:rPr lang="en-IN" sz="1800" dirty="0" err="1"/>
              <a:t>targetNamespace</a:t>
            </a:r>
            <a:r>
              <a:rPr lang="en-IN" sz="1800" dirty="0"/>
              <a:t> attribute of schema element</a:t>
            </a:r>
          </a:p>
        </p:txBody>
      </p:sp>
    </p:spTree>
    <p:extLst>
      <p:ext uri="{BB962C8B-B14F-4D97-AF65-F5344CB8AC3E}">
        <p14:creationId xmlns:p14="http://schemas.microsoft.com/office/powerpoint/2010/main" val="3944397254"/>
      </p:ext>
    </p:extLst>
  </p:cSld>
  <p:clrMapOvr>
    <a:masterClrMapping/>
  </p:clrMapOvr>
</p:sld>
</file>

<file path=ppt/theme/theme1.xml><?xml version="1.0" encoding="utf-8"?>
<a:theme xmlns:a="http://schemas.openxmlformats.org/drawingml/2006/main" name="course_ppt_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10643</TotalTime>
  <Words>11844</Words>
  <Application>Microsoft Office PowerPoint</Application>
  <PresentationFormat>On-screen Show (4:3)</PresentationFormat>
  <Paragraphs>1261</Paragraphs>
  <Slides>108</Slides>
  <Notes>108</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108</vt:i4>
      </vt:variant>
    </vt:vector>
  </HeadingPairs>
  <TitlesOfParts>
    <vt:vector size="124" baseType="lpstr">
      <vt:lpstr>Consolas</vt:lpstr>
      <vt:lpstr>Segoe UI</vt:lpstr>
      <vt:lpstr>Calibri</vt:lpstr>
      <vt:lpstr>Muli</vt:lpstr>
      <vt:lpstr>Source Sans 3</vt:lpstr>
      <vt:lpstr>Google Sans</vt:lpstr>
      <vt:lpstr>Courier New</vt:lpstr>
      <vt:lpstr>SFMono-Regular</vt:lpstr>
      <vt:lpstr>Arial</vt:lpstr>
      <vt:lpstr>Merriweather</vt:lpstr>
      <vt:lpstr>Bookman Old Style</vt:lpstr>
      <vt:lpstr>Corbel</vt:lpstr>
      <vt:lpstr>Nunito</vt:lpstr>
      <vt:lpstr>Times New Roman</vt:lpstr>
      <vt:lpstr>TT</vt:lpstr>
      <vt:lpstr>course_ppt_template</vt:lpstr>
      <vt:lpstr>       School  of Computer          Science and Engineering </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School of Computing Science and Engineering Course Code : R1UC602C  Course Name: Web Technology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of Computing          Science and Engineering</dc:title>
  <dc:creator>Dr.Thiru</dc:creator>
  <cp:lastModifiedBy>Dr.T.Ganesh Kumar</cp:lastModifiedBy>
  <cp:revision>203</cp:revision>
  <dcterms:created xsi:type="dcterms:W3CDTF">2020-02-20T04:26:29Z</dcterms:created>
  <dcterms:modified xsi:type="dcterms:W3CDTF">2024-04-16T03:25:40Z</dcterms:modified>
</cp:coreProperties>
</file>