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82"/>
  </p:notesMasterIdLst>
  <p:sldIdLst>
    <p:sldId id="256" r:id="rId2"/>
    <p:sldId id="257"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274" r:id="rId80"/>
    <p:sldId id="275" r:id="rId81"/>
  </p:sldIdLst>
  <p:sldSz cx="12192000" cy="6858000"/>
  <p:notesSz cx="6858000" cy="9144000"/>
  <p:embeddedFontLst>
    <p:embeddedFont>
      <p:font typeface="Calibri" pitchFamily="34" charset="0"/>
      <p:regular r:id="rId83"/>
      <p:bold r:id="rId84"/>
      <p:italic r:id="rId85"/>
      <p:boldItalic r:id="rId86"/>
    </p:embeddedFont>
    <p:embeddedFont>
      <p:font typeface="verdana" pitchFamily="34" charset="0"/>
      <p:regular r:id="rId87"/>
      <p:bold r:id="rId88"/>
      <p:italic r:id="rId89"/>
      <p:boldItalic r:id="rId90"/>
    </p:embeddedFont>
    <p:embeddedFont>
      <p:font typeface="Franklin Gothic Book" pitchFamily="34" charset="0"/>
      <p:regular r:id="rId91"/>
      <p:italic r:id="rId92"/>
    </p:embeddedFont>
    <p:embeddedFont>
      <p:font typeface="Wingdings 2" pitchFamily="18" charset="2"/>
      <p:regular r:id="rId93"/>
    </p:embeddedFont>
    <p:embeddedFont>
      <p:font typeface="Bookman Old Style" pitchFamily="18" charset="0"/>
      <p:regular r:id="rId94"/>
      <p:bold r:id="rId95"/>
      <p:italic r:id="rId96"/>
      <p:boldItalic r:id="rId97"/>
    </p:embeddedFont>
    <p:embeddedFont>
      <p:font typeface="Raleway ExtraBold" charset="0"/>
      <p:bold r:id="rId98"/>
      <p:boldItalic r:id="rId99"/>
    </p:embeddedFont>
    <p:embeddedFont>
      <p:font typeface="Arial Black" pitchFamily="34" charset="0"/>
      <p:bold r:id="rId100"/>
    </p:embeddedFont>
    <p:embeddedFont>
      <p:font typeface="Perpetua" pitchFamily="18" charset="0"/>
      <p:regular r:id="rId101"/>
      <p:bold r:id="rId102"/>
      <p:italic r:id="rId103"/>
      <p:boldItalic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ic0wP+uIoVsiGiZrKhEFNSGnIp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558" y="12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102"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90" Type="http://schemas.openxmlformats.org/officeDocument/2006/relationships/font" Target="fonts/font8.fntdata"/><Relationship Id="rId95"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8.fntdata"/><Relationship Id="rId105"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font" Target="fonts/font11.fntdata"/><Relationship Id="rId98"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21.fntdata"/><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font" Target="fonts/font17.fntdata"/><Relationship Id="rId10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5.fntdata"/><Relationship Id="rId104" Type="http://schemas.openxmlformats.org/officeDocument/2006/relationships/font" Target="fonts/font2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79672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C99E4A-DC42-4D3D-88E4-92AD72571888}" type="slidenum">
              <a:rPr lang="en-US" smtClean="0"/>
              <a:pPr eaLnBrk="1" hangingPunct="1"/>
              <a:t>21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B7412F0-89AF-463D-BE85-021F7EA3706C}" type="slidenum">
              <a:rPr lang="en-US" smtClean="0"/>
              <a:pPr eaLnBrk="1" hangingPunct="1"/>
              <a:t>22</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1475757-3427-4DA7-823C-2E939941990C}" type="slidenum">
              <a:rPr lang="en-US" smtClean="0"/>
              <a:pPr eaLnBrk="1" hangingPunct="1"/>
              <a:t>68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PRACTICAL/innerH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fgc.kar.nic.in/sirmv-science/GenericDocHandler/138-a2973dc6-c024-4d81-be6d-5c3344f232ce.pdf" TargetMode="External"/><Relationship Id="rId5" Type="http://schemas.openxmlformats.org/officeDocument/2006/relationships/hyperlink" Target="https://www.tutorialspoint.com/java/java_exceptions.htm" TargetMode="External"/><Relationship Id="rId4" Type="http://schemas.openxmlformats.org/officeDocument/2006/relationships/hyperlink" Target="https://www.javatpoint.com/exception-handling-in-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6" name="Google Shape;96;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 name="Google Shape;97;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 name="Google Shape;98;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1"/>
          <p:cNvSpPr txBox="1"/>
          <p:nvPr/>
        </p:nvSpPr>
        <p:spPr>
          <a:xfrm>
            <a:off x="1428187" y="1888761"/>
            <a:ext cx="9037200" cy="451965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Black"/>
                <a:ea typeface="Arial Black"/>
                <a:cs typeface="Arial Black"/>
                <a:sym typeface="Arial Black"/>
              </a:rPr>
              <a:t>DEPARTMENT OF COMPUTER SCIENCE &amp; ENGINEERING</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1260"/>
              </a:spcBef>
              <a:spcAft>
                <a:spcPts val="0"/>
              </a:spcAft>
              <a:buClr>
                <a:srgbClr val="000000"/>
              </a:buClr>
              <a:buSzPts val="2800"/>
              <a:buFont typeface="Arial"/>
              <a:buNone/>
            </a:pPr>
            <a:r>
              <a:rPr lang="en-US" sz="2800" b="1" i="0" u="none" strike="noStrike" cap="none" dirty="0" smtClean="0">
                <a:solidFill>
                  <a:schemeClr val="dk1"/>
                </a:solidFill>
                <a:latin typeface="Times New Roman"/>
                <a:ea typeface="Times New Roman"/>
                <a:cs typeface="Times New Roman"/>
                <a:sym typeface="Times New Roman"/>
              </a:rPr>
              <a:t>Subject </a:t>
            </a:r>
            <a:r>
              <a:rPr lang="en-US" sz="2800" b="1" i="0" u="none" strike="noStrike" cap="none" dirty="0">
                <a:solidFill>
                  <a:schemeClr val="dk1"/>
                </a:solidFill>
                <a:latin typeface="Times New Roman"/>
                <a:ea typeface="Times New Roman"/>
                <a:cs typeface="Times New Roman"/>
                <a:sym typeface="Times New Roman"/>
              </a:rPr>
              <a:t>Name: Java Programming</a:t>
            </a: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Day: </a:t>
            </a:r>
            <a:r>
              <a:rPr lang="en-US" sz="2800" b="1" dirty="0" smtClean="0">
                <a:solidFill>
                  <a:schemeClr val="dk1"/>
                </a:solidFill>
                <a:latin typeface="Times New Roman"/>
                <a:ea typeface="Times New Roman"/>
                <a:cs typeface="Times New Roman"/>
                <a:sym typeface="Times New Roman"/>
              </a:rPr>
              <a:t>27</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Topics Covered: </a:t>
            </a:r>
            <a:r>
              <a:rPr lang="en-US" sz="2800" b="1" i="0" u="none" strike="noStrike" cap="none" dirty="0" smtClean="0">
                <a:solidFill>
                  <a:schemeClr val="dk1"/>
                </a:solidFill>
                <a:latin typeface="Times New Roman"/>
                <a:ea typeface="Times New Roman"/>
                <a:cs typeface="Times New Roman"/>
                <a:sym typeface="Times New Roman"/>
              </a:rPr>
              <a:t>Form Creation </a:t>
            </a:r>
            <a:r>
              <a:rPr lang="en-US" sz="2800" b="1" i="0" u="none" strike="noStrike" cap="none" smtClean="0">
                <a:solidFill>
                  <a:schemeClr val="dk1"/>
                </a:solidFill>
                <a:latin typeface="Times New Roman"/>
                <a:ea typeface="Times New Roman"/>
                <a:cs typeface="Times New Roman"/>
                <a:sym typeface="Times New Roman"/>
              </a:rPr>
              <a:t>&amp; Validation</a:t>
            </a:r>
            <a:endParaRPr sz="40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400"/>
              </a:spcBef>
              <a:spcAft>
                <a:spcPts val="0"/>
              </a:spcAft>
              <a:buClr>
                <a:srgbClr val="000000"/>
              </a:buClr>
              <a:buSzPts val="4000"/>
              <a:buFont typeface="Arial"/>
              <a:buNone/>
            </a:pPr>
            <a:endParaRPr sz="40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400"/>
              </a:spcBef>
              <a:spcAft>
                <a:spcPts val="0"/>
              </a:spcAft>
              <a:buClr>
                <a:srgbClr val="000000"/>
              </a:buClr>
              <a:buSzPts val="4000"/>
              <a:buFont typeface="Arial"/>
              <a:buNone/>
            </a:pPr>
            <a:r>
              <a:rPr lang="en-US" sz="4000" b="1" i="0" u="none" strike="noStrike" cap="none" dirty="0">
                <a:solidFill>
                  <a:srgbClr val="262626"/>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400"/>
              </a:spcBef>
              <a:spcAft>
                <a:spcPts val="0"/>
              </a:spcAft>
              <a:buClr>
                <a:srgbClr val="000000"/>
              </a:buClr>
              <a:buSzPts val="2000"/>
              <a:buFont typeface="Arial"/>
              <a:buNone/>
            </a:pPr>
            <a:endParaRPr sz="2000" b="0" i="0" u="none" strike="noStrike" cap="none" dirty="0">
              <a:solidFill>
                <a:schemeClr val="dk1"/>
              </a:solidFill>
              <a:latin typeface="Raleway ExtraBold"/>
              <a:ea typeface="Raleway ExtraBold"/>
              <a:cs typeface="Raleway ExtraBold"/>
              <a:sym typeface="Raleway ExtraBold"/>
            </a:endParaRPr>
          </a:p>
        </p:txBody>
      </p:sp>
      <p:sp>
        <p:nvSpPr>
          <p:cNvPr id="101" name="Google Shape;101;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 name="Google Shape;104;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5" name="Google Shape;105;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pic>
        <p:nvPicPr>
          <p:cNvPr id="17" name="Picture 16">
            <a:extLst>
              <a:ext uri="{FF2B5EF4-FFF2-40B4-BE49-F238E27FC236}">
                <a16:creationId xmlns="" xmlns:a16="http://schemas.microsoft.com/office/drawing/2014/main" id="{4A7D3D7F-37FF-43C2-AB10-6A15E1541F32}"/>
              </a:ext>
            </a:extLst>
          </p:cNvPr>
          <p:cNvPicPr>
            <a:picLocks noChangeAspect="1"/>
          </p:cNvPicPr>
          <p:nvPr/>
        </p:nvPicPr>
        <p:blipFill>
          <a:blip r:embed="rId3"/>
          <a:stretch>
            <a:fillRect/>
          </a:stretch>
        </p:blipFill>
        <p:spPr>
          <a:xfrm>
            <a:off x="404733" y="261489"/>
            <a:ext cx="1394087" cy="1023587"/>
          </a:xfrm>
          <a:prstGeom prst="rect">
            <a:avLst/>
          </a:prstGeom>
        </p:spPr>
      </p:pic>
      <p:sp>
        <p:nvSpPr>
          <p:cNvPr id="18" name="Title 1">
            <a:extLst>
              <a:ext uri="{FF2B5EF4-FFF2-40B4-BE49-F238E27FC236}">
                <a16:creationId xmlns="" xmlns:a16="http://schemas.microsoft.com/office/drawing/2014/main" id="{719ED99B-DBC5-4426-BBC6-8BBB2E2998D2}"/>
              </a:ext>
            </a:extLst>
          </p:cNvPr>
          <p:cNvSpPr txBox="1">
            <a:spLocks noChangeArrowheads="1"/>
          </p:cNvSpPr>
          <p:nvPr/>
        </p:nvSpPr>
        <p:spPr>
          <a:xfrm>
            <a:off x="1888762" y="194871"/>
            <a:ext cx="10088380" cy="1469037"/>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a:t>
            </a:r>
            <a:r>
              <a:rPr lang="en-IN" sz="2800" b="1" dirty="0" smtClean="0">
                <a:solidFill>
                  <a:schemeClr val="bg1"/>
                </a:solidFill>
                <a:latin typeface="Times New Roman" panose="02020603050405020304" pitchFamily="18" charset="0"/>
                <a:cs typeface="Times New Roman" panose="02020603050405020304" pitchFamily="18" charset="0"/>
              </a:rPr>
              <a:t>Computer </a:t>
            </a:r>
            <a:r>
              <a:rPr lang="en-IN" sz="2800" b="1" dirty="0">
                <a:solidFill>
                  <a:schemeClr val="bg1"/>
                </a:solidFill>
                <a:latin typeface="Times New Roman" panose="02020603050405020304" pitchFamily="18" charset="0"/>
                <a:cs typeface="Times New Roman" panose="02020603050405020304" pitchFamily="18" charset="0"/>
              </a:rPr>
              <a:t>S</a:t>
            </a:r>
            <a:r>
              <a:rPr lang="en-IN" sz="2800" b="1" dirty="0" smtClean="0">
                <a:solidFill>
                  <a:schemeClr val="bg1"/>
                </a:solidFill>
                <a:latin typeface="Times New Roman" panose="02020603050405020304" pitchFamily="18" charset="0"/>
                <a:cs typeface="Times New Roman" panose="02020603050405020304" pitchFamily="18" charset="0"/>
              </a:rPr>
              <a:t>cience </a:t>
            </a:r>
            <a:r>
              <a:rPr lang="en-IN" sz="2800" b="1" dirty="0">
                <a:solidFill>
                  <a:schemeClr val="bg1"/>
                </a:solidFill>
                <a:latin typeface="Times New Roman" panose="02020603050405020304" pitchFamily="18" charset="0"/>
                <a:cs typeface="Times New Roman" panose="02020603050405020304" pitchFamily="18" charset="0"/>
              </a:rPr>
              <a:t>and </a:t>
            </a:r>
            <a:r>
              <a:rPr lang="en-IN" sz="2800" b="1" dirty="0" smtClean="0">
                <a:solidFill>
                  <a:schemeClr val="bg1"/>
                </a:solidFill>
                <a:latin typeface="Times New Roman" panose="02020603050405020304" pitchFamily="18" charset="0"/>
                <a:cs typeface="Times New Roman" panose="02020603050405020304" pitchFamily="18" charset="0"/>
              </a:rPr>
              <a:t>Engineering </a:t>
            </a:r>
            <a:endParaRPr lang="en-IN" sz="2800" b="1" dirty="0">
              <a:solidFill>
                <a:schemeClr val="bg1"/>
              </a:solidFill>
              <a:latin typeface="Times New Roman" panose="02020603050405020304" pitchFamily="18" charset="0"/>
              <a:cs typeface="Times New Roman" panose="02020603050405020304" pitchFamily="18" charset="0"/>
            </a:endParaRP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a:t>
            </a:r>
            <a:r>
              <a:rPr lang="en-IN" sz="2000" b="1" dirty="0" smtClean="0">
                <a:solidFill>
                  <a:schemeClr val="bg1"/>
                </a:solidFill>
                <a:latin typeface="Times New Roman" panose="02020603050405020304" pitchFamily="18" charset="0"/>
                <a:cs typeface="Times New Roman" panose="02020603050405020304" pitchFamily="18" charset="0"/>
              </a:rPr>
              <a:t>E2UC304C             Course </a:t>
            </a:r>
            <a:r>
              <a:rPr lang="en-IN" sz="2000" b="1" dirty="0" err="1" smtClean="0">
                <a:solidFill>
                  <a:schemeClr val="bg1"/>
                </a:solidFill>
                <a:latin typeface="Times New Roman" panose="02020603050405020304" pitchFamily="18" charset="0"/>
                <a:cs typeface="Times New Roman" panose="02020603050405020304" pitchFamily="18" charset="0"/>
              </a:rPr>
              <a:t>Name:Java</a:t>
            </a:r>
            <a:r>
              <a:rPr lang="en-IN" sz="2000" b="1" dirty="0" smtClean="0">
                <a:solidFill>
                  <a:schemeClr val="bg1"/>
                </a:solidFill>
                <a:latin typeface="Times New Roman" panose="02020603050405020304" pitchFamily="18" charset="0"/>
                <a:cs typeface="Times New Roman" panose="02020603050405020304" pitchFamily="18" charset="0"/>
              </a:rPr>
              <a:t> &amp; Java Script</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Faculty Name</a:t>
            </a:r>
            <a:r>
              <a:rPr kumimoji="0" lang="en-IN" altLang="zh-CN" sz="2400" b="1" i="0" u="none" strike="noStrike" kern="1200" cap="none" spc="0" normalizeH="0" baseline="0" noProof="0" dirty="0" smtClean="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err="1" smtClean="0">
                <a:ln>
                  <a:noFill/>
                </a:ln>
                <a:solidFill>
                  <a:schemeClr val="bg1"/>
                </a:solidFill>
                <a:effectLst/>
                <a:uLnTx/>
                <a:uFillTx/>
                <a:latin typeface="Tinos"/>
                <a:ea typeface="+mj-ea"/>
                <a:cs typeface="+mj-cs"/>
              </a:rPr>
              <a:t>Dr.</a:t>
            </a:r>
            <a:r>
              <a:rPr kumimoji="0" lang="en-IN" altLang="zh-CN" sz="2400" b="1" i="0" u="none" strike="noStrike" kern="1200" cap="none" spc="0" normalizeH="0" baseline="0" noProof="0" dirty="0" smtClean="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err="1" smtClean="0">
                <a:ln>
                  <a:noFill/>
                </a:ln>
                <a:solidFill>
                  <a:schemeClr val="bg1"/>
                </a:solidFill>
                <a:effectLst/>
                <a:uLnTx/>
                <a:uFillTx/>
                <a:latin typeface="Tinos"/>
                <a:ea typeface="+mj-ea"/>
                <a:cs typeface="+mj-cs"/>
              </a:rPr>
              <a:t>Avinash</a:t>
            </a:r>
            <a:r>
              <a:rPr kumimoji="0" lang="en-IN" altLang="zh-CN" sz="2400" b="1" i="0" u="none" strike="noStrike" kern="1200" cap="none" spc="0" normalizeH="0" baseline="0" noProof="0" dirty="0" smtClean="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smtClean="0">
                <a:ln>
                  <a:noFill/>
                </a:ln>
                <a:solidFill>
                  <a:schemeClr val="bg1"/>
                </a:solidFill>
                <a:effectLst/>
                <a:uLnTx/>
                <a:uFillTx/>
                <a:latin typeface="Tinos"/>
                <a:ea typeface="+mj-ea"/>
                <a:cs typeface="+mj-cs"/>
              </a:rPr>
              <a:t>Dwivedi                      </a:t>
            </a:r>
            <a:r>
              <a:rPr kumimoji="0" lang="en-IN" altLang="zh-CN" sz="2400" b="1" i="0" u="none" strike="noStrike" kern="1200" cap="none" spc="0" normalizeH="0" baseline="0" noProof="0" dirty="0" err="1" smtClean="0">
                <a:ln>
                  <a:noFill/>
                </a:ln>
                <a:solidFill>
                  <a:schemeClr val="bg1"/>
                </a:solidFill>
                <a:effectLst/>
                <a:uLnTx/>
                <a:uFillTx/>
                <a:latin typeface="Tinos"/>
                <a:ea typeface="+mj-ea"/>
                <a:cs typeface="+mj-cs"/>
              </a:rPr>
              <a:t>Programe</a:t>
            </a:r>
            <a:r>
              <a:rPr kumimoji="0" lang="en-IN" altLang="zh-CN" sz="2400" b="1" i="0" u="none" strike="noStrike" kern="1200" cap="none" spc="0" normalizeH="0" baseline="0" noProof="0" dirty="0" smtClean="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Name: </a:t>
            </a:r>
            <a:r>
              <a:rPr kumimoji="0" lang="en-IN" altLang="zh-CN" sz="2400" b="1" i="0" u="none" strike="noStrike" kern="1200" cap="none" spc="0" normalizeH="0" baseline="0" noProof="0" dirty="0" err="1" smtClean="0">
                <a:ln>
                  <a:noFill/>
                </a:ln>
                <a:solidFill>
                  <a:schemeClr val="bg1"/>
                </a:solidFill>
                <a:effectLst/>
                <a:uLnTx/>
                <a:uFillTx/>
                <a:latin typeface="Tinos"/>
                <a:ea typeface="+mj-ea"/>
                <a:cs typeface="+mj-cs"/>
              </a:rPr>
              <a:t>B.Tech</a:t>
            </a:r>
            <a:r>
              <a:rPr kumimoji="0" lang="en-IN" altLang="zh-CN" sz="2400" b="1" i="0" u="none" strike="noStrike" kern="1200" cap="none" spc="0" normalizeH="0" baseline="0" noProof="0" dirty="0" smtClean="0">
                <a:ln>
                  <a:noFill/>
                </a:ln>
                <a:solidFill>
                  <a:schemeClr val="bg1"/>
                </a:solidFill>
                <a:effectLst/>
                <a:uLnTx/>
                <a:uFillTx/>
                <a:latin typeface="Tinos"/>
                <a:ea typeface="+mj-ea"/>
                <a:cs typeface="+mj-cs"/>
              </a:rPr>
              <a:t> (CSE,AI</a:t>
            </a:r>
            <a:r>
              <a:rPr kumimoji="0" lang="en-IN" altLang="zh-CN" sz="2400" b="1" i="0" u="none" strike="noStrike" kern="1200" cap="none" spc="0" normalizeH="0" noProof="0" dirty="0" smtClean="0">
                <a:ln>
                  <a:noFill/>
                </a:ln>
                <a:solidFill>
                  <a:schemeClr val="bg1"/>
                </a:solidFill>
                <a:effectLst/>
                <a:uLnTx/>
                <a:uFillTx/>
                <a:latin typeface="Tinos"/>
                <a:ea typeface="+mj-ea"/>
                <a:cs typeface="+mj-cs"/>
              </a:rPr>
              <a:t> &amp;ML</a:t>
            </a:r>
            <a:r>
              <a:rPr kumimoji="0" lang="en-IN" altLang="zh-CN" sz="2400" b="1" i="0" u="none" strike="noStrike" kern="1200" cap="none" spc="0" normalizeH="0" baseline="0" noProof="0" dirty="0" smtClean="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IN" sz="3600" smtClean="0"/>
              <a:t>Some popular facts about JavaScript.</a:t>
            </a:r>
            <a:r>
              <a:rPr lang="en-IN" smtClean="0"/>
              <a:t/>
            </a:r>
            <a:br>
              <a:rPr lang="en-IN" smtClean="0"/>
            </a:br>
            <a:endParaRPr lang="en-IN" smtClean="0"/>
          </a:p>
        </p:txBody>
      </p:sp>
      <p:sp>
        <p:nvSpPr>
          <p:cNvPr id="9219" name="Content Placeholder 2"/>
          <p:cNvSpPr>
            <a:spLocks noGrp="1"/>
          </p:cNvSpPr>
          <p:nvPr>
            <p:ph idx="1"/>
          </p:nvPr>
        </p:nvSpPr>
        <p:spPr/>
        <p:txBody>
          <a:bodyPr/>
          <a:lstStyle/>
          <a:p>
            <a:r>
              <a:rPr lang="en-IN" sz="1800" smtClean="0"/>
              <a:t>Javascript can also be used to draw shapes, graphs, create animations and games development using HTML5 Canvas.</a:t>
            </a:r>
          </a:p>
          <a:p>
            <a:r>
              <a:rPr lang="en-IN" sz="1800" smtClean="0"/>
              <a:t> At present, Javascript has lot of libraries and framework, exp JQuery, Angular JS, React JS, Backbone JS etc, thus making Javascript more popular.</a:t>
            </a:r>
          </a:p>
          <a:p>
            <a:r>
              <a:rPr lang="en-IN" sz="1800" smtClean="0"/>
              <a:t> Javascript can also be used in developing server side application using Node JS.</a:t>
            </a:r>
          </a:p>
          <a:p>
            <a:r>
              <a:rPr lang="en-IN" sz="1800" smtClean="0"/>
              <a:t> Popular Editors like, VS Code, Atom and Brackets are written in Javascript (Electron Framework of Node JS).</a:t>
            </a:r>
          </a:p>
          <a:p>
            <a:r>
              <a:rPr lang="en-IN" sz="1800" smtClean="0"/>
              <a:t> </a:t>
            </a:r>
          </a:p>
        </p:txBody>
      </p:sp>
    </p:spTree>
    <p:extLst>
      <p:ext uri="{BB962C8B-B14F-4D97-AF65-F5344CB8AC3E}">
        <p14:creationId xmlns:p14="http://schemas.microsoft.com/office/powerpoint/2010/main" val="89634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pPr eaLnBrk="1" hangingPunct="1"/>
            <a:r>
              <a:rPr lang="en-US" b="1" smtClean="0"/>
              <a:t>Advantages of scripts</a:t>
            </a:r>
            <a:br>
              <a:rPr lang="en-US" b="1" smtClean="0"/>
            </a:br>
            <a:endParaRPr lang="en-US" smtClean="0"/>
          </a:p>
        </p:txBody>
      </p:sp>
      <p:sp>
        <p:nvSpPr>
          <p:cNvPr id="10243" name="Content Placeholder 2"/>
          <p:cNvSpPr>
            <a:spLocks noGrp="1"/>
          </p:cNvSpPr>
          <p:nvPr>
            <p:ph idx="1"/>
          </p:nvPr>
        </p:nvSpPr>
        <p:spPr/>
        <p:txBody>
          <a:bodyPr/>
          <a:lstStyle/>
          <a:p>
            <a:pPr algn="just" eaLnBrk="1" hangingPunct="1"/>
            <a:r>
              <a:rPr lang="en-US" sz="2800" smtClean="0"/>
              <a:t>Open source, allowing users to view and edit the </a:t>
            </a:r>
            <a:r>
              <a:rPr lang="en-US" sz="2800" b="1" smtClean="0"/>
              <a:t>script</a:t>
            </a:r>
            <a:r>
              <a:rPr lang="en-US" sz="2800" smtClean="0"/>
              <a:t> if needed.</a:t>
            </a:r>
          </a:p>
          <a:p>
            <a:pPr algn="just" eaLnBrk="1" hangingPunct="1"/>
            <a:r>
              <a:rPr lang="en-US" sz="2800" smtClean="0"/>
              <a:t>Does not require the file to be compiled, but may be when necessary.</a:t>
            </a:r>
          </a:p>
          <a:p>
            <a:pPr algn="just" eaLnBrk="1" hangingPunct="1"/>
            <a:r>
              <a:rPr lang="en-US" sz="2800" smtClean="0"/>
              <a:t>Easy to learn and write.</a:t>
            </a:r>
          </a:p>
          <a:p>
            <a:pPr algn="just" eaLnBrk="1" hangingPunct="1"/>
            <a:r>
              <a:rPr lang="en-US" sz="2800" smtClean="0"/>
              <a:t>Easy to port between different operating systems.</a:t>
            </a:r>
          </a:p>
          <a:p>
            <a:pPr algn="just" eaLnBrk="1" hangingPunct="1"/>
            <a:r>
              <a:rPr lang="en-US" sz="2800" smtClean="0"/>
              <a:t>Much faster to develop than an actual program - some individuals and companies write scripts as a prototype for actual programs.</a:t>
            </a:r>
          </a:p>
          <a:p>
            <a:pPr eaLnBrk="1" hangingPunct="1"/>
            <a:endParaRPr lang="en-US" smtClean="0"/>
          </a:p>
        </p:txBody>
      </p:sp>
    </p:spTree>
    <p:extLst>
      <p:ext uri="{BB962C8B-B14F-4D97-AF65-F5344CB8AC3E}">
        <p14:creationId xmlns:p14="http://schemas.microsoft.com/office/powerpoint/2010/main" val="20250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endParaRPr lang="en-US" smtClean="0"/>
          </a:p>
        </p:txBody>
      </p:sp>
      <p:sp>
        <p:nvSpPr>
          <p:cNvPr id="11267" name="Content Placeholder 2"/>
          <p:cNvSpPr>
            <a:spLocks noGrp="1"/>
          </p:cNvSpPr>
          <p:nvPr>
            <p:ph idx="1"/>
          </p:nvPr>
        </p:nvSpPr>
        <p:spPr/>
        <p:txBody>
          <a:bodyPr/>
          <a:lstStyle/>
          <a:p>
            <a:pPr eaLnBrk="1" hangingPunct="1"/>
            <a:r>
              <a:rPr lang="en-US" smtClean="0"/>
              <a:t>JavaScript is an open source &amp; most popular client side scripting language supported by all browsers. </a:t>
            </a:r>
          </a:p>
          <a:p>
            <a:pPr eaLnBrk="1" hangingPunct="1"/>
            <a:r>
              <a:rPr lang="en-US" smtClean="0"/>
              <a:t>JavaScript is used mainly for enhancing the interaction of a user with the webpage</a:t>
            </a:r>
          </a:p>
        </p:txBody>
      </p:sp>
    </p:spTree>
    <p:extLst>
      <p:ext uri="{BB962C8B-B14F-4D97-AF65-F5344CB8AC3E}">
        <p14:creationId xmlns:p14="http://schemas.microsoft.com/office/powerpoint/2010/main" val="1604614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87362"/>
          </a:xfrm>
        </p:spPr>
        <p:txBody>
          <a:bodyPr rtlCol="0">
            <a:normAutofit fontScale="90000"/>
          </a:bodyPr>
          <a:lstStyle/>
          <a:p>
            <a:pPr eaLnBrk="1" fontAlgn="auto" hangingPunct="1">
              <a:spcAft>
                <a:spcPts val="0"/>
              </a:spcAft>
              <a:defRPr/>
            </a:pPr>
            <a:r>
              <a:rPr lang="en-US" dirty="0" smtClean="0"/>
              <a:t>Hello World</a:t>
            </a:r>
          </a:p>
        </p:txBody>
      </p:sp>
      <p:sp>
        <p:nvSpPr>
          <p:cNvPr id="12291" name="Content Placeholder 2"/>
          <p:cNvSpPr>
            <a:spLocks noGrp="1"/>
          </p:cNvSpPr>
          <p:nvPr>
            <p:ph idx="1"/>
          </p:nvPr>
        </p:nvSpPr>
        <p:spPr>
          <a:xfrm>
            <a:off x="609600" y="914401"/>
            <a:ext cx="10972800" cy="5211763"/>
          </a:xfrm>
        </p:spPr>
        <p:txBody>
          <a:bodyPr/>
          <a:lstStyle/>
          <a:p>
            <a:pPr eaLnBrk="1" hangingPunct="1"/>
            <a:r>
              <a:rPr lang="en-US" sz="2400" smtClean="0"/>
              <a:t>&lt;!DOCTYPE HTML&gt;</a:t>
            </a:r>
          </a:p>
          <a:p>
            <a:pPr eaLnBrk="1" hangingPunct="1"/>
            <a:r>
              <a:rPr lang="en-US" sz="2400" smtClean="0"/>
              <a:t>&lt;html&gt;</a:t>
            </a:r>
          </a:p>
          <a:p>
            <a:pPr eaLnBrk="1" hangingPunct="1"/>
            <a:r>
              <a:rPr lang="en-US" sz="2400" smtClean="0"/>
              <a:t>&lt;body&gt;</a:t>
            </a:r>
          </a:p>
          <a:p>
            <a:pPr eaLnBrk="1" hangingPunct="1"/>
            <a:r>
              <a:rPr lang="en-US" sz="2400" smtClean="0"/>
              <a:t>         &lt;p&gt;Before the script...&lt;/p&gt;</a:t>
            </a:r>
          </a:p>
          <a:p>
            <a:pPr eaLnBrk="1" hangingPunct="1"/>
            <a:r>
              <a:rPr lang="en-US" sz="2400" smtClean="0"/>
              <a:t>             &lt;script&gt;     alert( 'Hello, world!' );</a:t>
            </a:r>
          </a:p>
          <a:p>
            <a:pPr eaLnBrk="1" hangingPunct="1"/>
            <a:r>
              <a:rPr lang="en-US" sz="2400" smtClean="0"/>
              <a:t>             &lt;/script&gt;</a:t>
            </a:r>
          </a:p>
          <a:p>
            <a:pPr eaLnBrk="1" hangingPunct="1"/>
            <a:r>
              <a:rPr lang="en-US" sz="2400" smtClean="0"/>
              <a:t>        &lt;p&gt;...After the script.&lt;/p&gt;</a:t>
            </a:r>
          </a:p>
          <a:p>
            <a:pPr eaLnBrk="1" hangingPunct="1"/>
            <a:r>
              <a:rPr lang="en-US" sz="2400" smtClean="0"/>
              <a:t>&lt;/body&gt;</a:t>
            </a:r>
          </a:p>
          <a:p>
            <a:pPr eaLnBrk="1" hangingPunct="1"/>
            <a:r>
              <a:rPr lang="en-US" sz="2400" smtClean="0"/>
              <a:t>&lt;/html&gt;</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4943476"/>
            <a:ext cx="117856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9364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US" sz="3600" b="1" smtClean="0"/>
              <a:t>How do JavaScript engines work?</a:t>
            </a:r>
            <a:br>
              <a:rPr lang="en-US" sz="3600" b="1" smtClean="0"/>
            </a:br>
            <a:endParaRPr lang="en-US" sz="3600" smtClean="0"/>
          </a:p>
        </p:txBody>
      </p:sp>
      <p:sp>
        <p:nvSpPr>
          <p:cNvPr id="13315" name="Content Placeholder 2"/>
          <p:cNvSpPr>
            <a:spLocks noGrp="1"/>
          </p:cNvSpPr>
          <p:nvPr>
            <p:ph idx="1"/>
          </p:nvPr>
        </p:nvSpPr>
        <p:spPr>
          <a:xfrm>
            <a:off x="609600" y="1600200"/>
            <a:ext cx="10972800" cy="4800600"/>
          </a:xfrm>
        </p:spPr>
        <p:txBody>
          <a:bodyPr/>
          <a:lstStyle/>
          <a:p>
            <a:pPr eaLnBrk="1" hangingPunct="1"/>
            <a:r>
              <a:rPr lang="en-US" sz="2400" smtClean="0"/>
              <a:t>JavaScript Engines are complicated. But it works on some simple basics:</a:t>
            </a:r>
          </a:p>
          <a:p>
            <a:pPr eaLnBrk="1" hangingPunct="1"/>
            <a:r>
              <a:rPr lang="en-US" sz="2400" smtClean="0"/>
              <a:t>The engine reads ("parses:) the script.</a:t>
            </a:r>
          </a:p>
          <a:p>
            <a:pPr eaLnBrk="1" hangingPunct="1"/>
            <a:r>
              <a:rPr lang="en-US" sz="2400" smtClean="0"/>
              <a:t>Then it converts or compiles the script to the machine language.</a:t>
            </a:r>
          </a:p>
          <a:p>
            <a:pPr eaLnBrk="1" hangingPunct="1"/>
            <a:r>
              <a:rPr lang="en-US" sz="2400" smtClean="0"/>
              <a:t>After that machine code runs.</a:t>
            </a:r>
          </a:p>
          <a:p>
            <a:pPr algn="just" eaLnBrk="1" hangingPunct="1"/>
            <a:r>
              <a:rPr lang="en-US" sz="2400" smtClean="0"/>
              <a:t>Here, JavaScript engine applies optimizations at each step of the process. It reads a compiled script and analyzes the data that passes in JavaScript engine. After that, it applies optimizations to the machine code from that acquired knowledge. When this process is completed, scripts run quite fast.</a:t>
            </a:r>
          </a:p>
          <a:p>
            <a:pPr eaLnBrk="1" hangingPunct="1"/>
            <a:endParaRPr lang="en-US" sz="2400" smtClean="0"/>
          </a:p>
        </p:txBody>
      </p:sp>
    </p:spTree>
    <p:extLst>
      <p:ext uri="{BB962C8B-B14F-4D97-AF65-F5344CB8AC3E}">
        <p14:creationId xmlns:p14="http://schemas.microsoft.com/office/powerpoint/2010/main" val="3025379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eaLnBrk="1" hangingPunct="1"/>
            <a:r>
              <a:rPr lang="en-US" b="1" smtClean="0"/>
              <a:t>Javascript advantages</a:t>
            </a:r>
            <a:br>
              <a:rPr lang="en-US" b="1" smtClean="0"/>
            </a:br>
            <a:endParaRPr lang="en-US" smtClean="0"/>
          </a:p>
        </p:txBody>
      </p:sp>
      <p:sp>
        <p:nvSpPr>
          <p:cNvPr id="14339" name="Content Placeholder 2"/>
          <p:cNvSpPr>
            <a:spLocks noGrp="1"/>
          </p:cNvSpPr>
          <p:nvPr>
            <p:ph idx="1"/>
          </p:nvPr>
        </p:nvSpPr>
        <p:spPr/>
        <p:txBody>
          <a:bodyPr/>
          <a:lstStyle/>
          <a:p>
            <a:pPr eaLnBrk="1" hangingPunct="1"/>
            <a:r>
              <a:rPr lang="en-US" sz="2400" smtClean="0"/>
              <a:t>Show dynamic content based on the user profile.</a:t>
            </a:r>
          </a:p>
          <a:p>
            <a:pPr eaLnBrk="1" hangingPunct="1"/>
            <a:r>
              <a:rPr lang="en-US" sz="2400" smtClean="0"/>
              <a:t>React to user's operations, like mouse clicks events, key presses or pointer movements.</a:t>
            </a:r>
          </a:p>
          <a:p>
            <a:pPr eaLnBrk="1" hangingPunct="1"/>
            <a:r>
              <a:rPr lang="en-US" sz="2400" smtClean="0"/>
              <a:t>Support features like auto-validated form entries and interactive drop-down menus.</a:t>
            </a:r>
          </a:p>
          <a:p>
            <a:pPr eaLnBrk="1" hangingPunct="1"/>
            <a:r>
              <a:rPr lang="en-US" sz="2400" smtClean="0"/>
              <a:t>Send requests to remote servers, Upload and download files.</a:t>
            </a:r>
          </a:p>
          <a:p>
            <a:pPr eaLnBrk="1" hangingPunct="1"/>
            <a:r>
              <a:rPr lang="en-US" sz="2400" smtClean="0"/>
              <a:t>JavaScript code can also create movement and sound</a:t>
            </a:r>
          </a:p>
          <a:p>
            <a:pPr eaLnBrk="1" hangingPunct="1"/>
            <a:r>
              <a:rPr lang="en-US" sz="2400" smtClean="0"/>
              <a:t>Ask questions to the users, Get and set cookies, show messages, switch browser tabs.</a:t>
            </a:r>
          </a:p>
          <a:p>
            <a:pPr eaLnBrk="1" hangingPunct="1"/>
            <a:r>
              <a:rPr lang="en-US" sz="2400" smtClean="0"/>
              <a:t>Allows the data on to be stored in the local storage.</a:t>
            </a:r>
          </a:p>
          <a:p>
            <a:pPr eaLnBrk="1" hangingPunct="1"/>
            <a:endParaRPr lang="en-US" sz="2400" smtClean="0"/>
          </a:p>
        </p:txBody>
      </p:sp>
    </p:spTree>
    <p:extLst>
      <p:ext uri="{BB962C8B-B14F-4D97-AF65-F5344CB8AC3E}">
        <p14:creationId xmlns:p14="http://schemas.microsoft.com/office/powerpoint/2010/main" val="2352819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smtClean="0"/>
              <a:t>Javascript limitations are</a:t>
            </a:r>
            <a:endParaRPr lang="en-US" smtClean="0"/>
          </a:p>
        </p:txBody>
      </p:sp>
      <p:sp>
        <p:nvSpPr>
          <p:cNvPr id="15363" name="Content Placeholder 2"/>
          <p:cNvSpPr>
            <a:spLocks noGrp="1"/>
          </p:cNvSpPr>
          <p:nvPr>
            <p:ph idx="1"/>
          </p:nvPr>
        </p:nvSpPr>
        <p:spPr/>
        <p:txBody>
          <a:bodyPr>
            <a:normAutofit lnSpcReduction="10000"/>
          </a:bodyPr>
          <a:lstStyle/>
          <a:p>
            <a:pPr algn="just" eaLnBrk="1" hangingPunct="1"/>
            <a:r>
              <a:rPr lang="en-US" sz="2200" smtClean="0"/>
              <a:t>JavaScript on a webpage may not allow you to copy, execute or read/write arbitrary files on the hard disk. </a:t>
            </a:r>
          </a:p>
          <a:p>
            <a:pPr algn="just" eaLnBrk="1" hangingPunct="1"/>
            <a:r>
              <a:rPr lang="en-US" sz="2200" smtClean="0"/>
              <a:t>It doesn't offer any access to Operating system functions.</a:t>
            </a:r>
          </a:p>
          <a:p>
            <a:pPr algn="just" eaLnBrk="1" hangingPunct="1"/>
            <a:endParaRPr lang="en-US" sz="2200" smtClean="0"/>
          </a:p>
          <a:p>
            <a:pPr algn="just" eaLnBrk="1" hangingPunct="1"/>
            <a:r>
              <a:rPr lang="en-US" sz="2200" smtClean="0"/>
              <a:t>Many browsers allow it to work with files, but the access is very limited and only provided if the user is performing a specific action like, dropping a file into a browser window or selecting using &lt;input&gt; tag.</a:t>
            </a:r>
          </a:p>
          <a:p>
            <a:pPr algn="just" eaLnBrk="1" hangingPunct="1"/>
            <a:endParaRPr lang="en-US" sz="2200" smtClean="0"/>
          </a:p>
          <a:p>
            <a:pPr algn="just" eaLnBrk="1" hangingPunct="1"/>
            <a:r>
              <a:rPr lang="en-US" sz="2200" smtClean="0"/>
              <a:t>JavaScript allows you to communicate over the net to the server where the current page came from. Although, it does not allow you to receive data from other sites/domains.</a:t>
            </a:r>
          </a:p>
          <a:p>
            <a:pPr eaLnBrk="1" hangingPunct="1"/>
            <a:r>
              <a:rPr lang="en-US" sz="2800" smtClean="0"/>
              <a:t/>
            </a:r>
            <a:br>
              <a:rPr lang="en-US" sz="2800" smtClean="0"/>
            </a:br>
            <a:endParaRPr lang="en-US" sz="2800" smtClean="0"/>
          </a:p>
        </p:txBody>
      </p:sp>
    </p:spTree>
    <p:extLst>
      <p:ext uri="{BB962C8B-B14F-4D97-AF65-F5344CB8AC3E}">
        <p14:creationId xmlns:p14="http://schemas.microsoft.com/office/powerpoint/2010/main" val="1523135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smtClean="0"/>
              <a:t>Three most important features of JS</a:t>
            </a:r>
          </a:p>
        </p:txBody>
      </p:sp>
      <p:sp>
        <p:nvSpPr>
          <p:cNvPr id="16387" name="Content Placeholder 2"/>
          <p:cNvSpPr>
            <a:spLocks noGrp="1"/>
          </p:cNvSpPr>
          <p:nvPr>
            <p:ph idx="1"/>
          </p:nvPr>
        </p:nvSpPr>
        <p:spPr/>
        <p:txBody>
          <a:bodyPr/>
          <a:lstStyle/>
          <a:p>
            <a:pPr eaLnBrk="1" hangingPunct="1"/>
            <a:r>
              <a:rPr lang="en-US" sz="2800" smtClean="0"/>
              <a:t>Here, are the three most important features which make JavaScript unique</a:t>
            </a:r>
          </a:p>
          <a:p>
            <a:pPr eaLnBrk="1" hangingPunct="1"/>
            <a:endParaRPr lang="en-US" sz="2800" smtClean="0"/>
          </a:p>
          <a:p>
            <a:pPr eaLnBrk="1" hangingPunct="1"/>
            <a:r>
              <a:rPr lang="en-US" sz="2400" smtClean="0"/>
              <a:t>It offers full integration with HTML/CSS.</a:t>
            </a:r>
          </a:p>
          <a:p>
            <a:pPr eaLnBrk="1" hangingPunct="1"/>
            <a:endParaRPr lang="en-US" sz="2400" smtClean="0"/>
          </a:p>
          <a:p>
            <a:pPr eaLnBrk="1" hangingPunct="1"/>
            <a:r>
              <a:rPr lang="en-US" sz="2400" smtClean="0"/>
              <a:t>Simple things are done quickly without any complication or following strict rules.</a:t>
            </a:r>
          </a:p>
          <a:p>
            <a:pPr eaLnBrk="1" hangingPunct="1"/>
            <a:endParaRPr lang="en-US" sz="2400" smtClean="0"/>
          </a:p>
          <a:p>
            <a:pPr eaLnBrk="1" hangingPunct="1"/>
            <a:r>
              <a:rPr lang="en-US" sz="2400" smtClean="0"/>
              <a:t>Supported by all major browsers and JavaScript is enabled by default.</a:t>
            </a:r>
          </a:p>
          <a:p>
            <a:pPr eaLnBrk="1" hangingPunct="1"/>
            <a:endParaRPr lang="en-US" smtClean="0"/>
          </a:p>
        </p:txBody>
      </p:sp>
    </p:spTree>
    <p:extLst>
      <p:ext uri="{BB962C8B-B14F-4D97-AF65-F5344CB8AC3E}">
        <p14:creationId xmlns:p14="http://schemas.microsoft.com/office/powerpoint/2010/main" val="2506756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JS : Client Side Script</a:t>
            </a:r>
          </a:p>
        </p:txBody>
      </p:sp>
      <p:sp>
        <p:nvSpPr>
          <p:cNvPr id="17411" name="Content Placeholder 2"/>
          <p:cNvSpPr>
            <a:spLocks noGrp="1"/>
          </p:cNvSpPr>
          <p:nvPr>
            <p:ph idx="1"/>
          </p:nvPr>
        </p:nvSpPr>
        <p:spPr/>
        <p:txBody>
          <a:bodyPr/>
          <a:lstStyle/>
          <a:p>
            <a:pPr algn="just" eaLnBrk="1" hangingPunct="1"/>
            <a:r>
              <a:rPr lang="en-US" sz="2400" smtClean="0"/>
              <a:t>JavaScript is a very powerful </a:t>
            </a:r>
            <a:r>
              <a:rPr lang="en-US" sz="2400" b="1" smtClean="0"/>
              <a:t>client-side scripting language</a:t>
            </a:r>
            <a:r>
              <a:rPr lang="en-US" sz="2400" smtClean="0"/>
              <a:t>. JavaScript is used mainly for enhancing the interaction of a user with the webpage. In other words, you can make your webpage more lively and interactive, with the help of JavaScript. JavaScript is also being used widely in game development and Mobile application development.</a:t>
            </a:r>
          </a:p>
        </p:txBody>
      </p:sp>
      <p:sp>
        <p:nvSpPr>
          <p:cNvPr id="17412" name="AutoShape 2" descr="Introduction to JavaScript"/>
          <p:cNvSpPr>
            <a:spLocks noChangeAspect="1" noChangeArrowheads="1"/>
          </p:cNvSpPr>
          <p:nvPr/>
        </p:nvSpPr>
        <p:spPr bwMode="auto">
          <a:xfrm>
            <a:off x="192617"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7413" name="Picture 4" descr="Introduction to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4040188"/>
            <a:ext cx="9550400"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852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N" smtClean="0"/>
              <a:t>Different ways to add JS</a:t>
            </a:r>
          </a:p>
        </p:txBody>
      </p:sp>
      <p:sp>
        <p:nvSpPr>
          <p:cNvPr id="18435" name="Content Placeholder 2"/>
          <p:cNvSpPr>
            <a:spLocks noGrp="1"/>
          </p:cNvSpPr>
          <p:nvPr>
            <p:ph idx="1"/>
          </p:nvPr>
        </p:nvSpPr>
        <p:spPr/>
        <p:txBody>
          <a:bodyPr/>
          <a:lstStyle/>
          <a:p>
            <a:r>
              <a:rPr lang="en-IN" smtClean="0"/>
              <a:t>1. In head tag</a:t>
            </a:r>
          </a:p>
          <a:p>
            <a:r>
              <a:rPr lang="en-IN" smtClean="0"/>
              <a:t>2. In body tag</a:t>
            </a:r>
          </a:p>
          <a:p>
            <a:r>
              <a:rPr lang="en-IN" smtClean="0"/>
              <a:t>3. External java script inclusion</a:t>
            </a:r>
          </a:p>
          <a:p>
            <a:r>
              <a:rPr lang="en-IN" smtClean="0"/>
              <a:t>4. Through HTML tag like innerHTML </a:t>
            </a:r>
          </a:p>
          <a:p>
            <a:endParaRPr lang="en-IN" smtClean="0"/>
          </a:p>
        </p:txBody>
      </p:sp>
    </p:spTree>
    <p:extLst>
      <p:ext uri="{BB962C8B-B14F-4D97-AF65-F5344CB8AC3E}">
        <p14:creationId xmlns:p14="http://schemas.microsoft.com/office/powerpoint/2010/main" val="92859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200"/>
              <a:buFont typeface="Calibri"/>
              <a:buNone/>
            </a:pPr>
            <a:r>
              <a:rPr lang="en-US" sz="3200" b="1">
                <a:solidFill>
                  <a:srgbClr val="FF0000"/>
                </a:solidFill>
              </a:rPr>
              <a:t>Prerequisites, Objectives and Outcomes</a:t>
            </a:r>
            <a:endParaRPr sz="3200" b="1">
              <a:solidFill>
                <a:srgbClr val="FF0000"/>
              </a:solidFill>
            </a:endParaRPr>
          </a:p>
        </p:txBody>
      </p:sp>
      <p:sp>
        <p:nvSpPr>
          <p:cNvPr id="114" name="Google Shape;114;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
        <p:nvSpPr>
          <p:cNvPr id="113" name="Google Shape;113;p2"/>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Prerequisite of topic: </a:t>
            </a:r>
            <a:r>
              <a:rPr lang="en-US">
                <a:latin typeface="Times New Roman"/>
                <a:ea typeface="Times New Roman"/>
                <a:cs typeface="Times New Roman"/>
                <a:sym typeface="Times New Roman"/>
              </a:rPr>
              <a:t>Basic concepts related to java programming</a:t>
            </a:r>
            <a:r>
              <a:rPr lang="en-US"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228600" lvl="0" indent="-228600" algn="l" rtl="0">
              <a:lnSpc>
                <a:spcPct val="90000"/>
              </a:lnSpc>
              <a:spcBef>
                <a:spcPts val="980"/>
              </a:spcBef>
              <a:spcAft>
                <a:spcPts val="0"/>
              </a:spcAft>
              <a:buClr>
                <a:schemeClr val="dk1"/>
              </a:buClr>
              <a:buSzPts val="2800"/>
              <a:buChar char="•"/>
            </a:pPr>
            <a:r>
              <a:rPr lang="en-US" b="1">
                <a:latin typeface="Times New Roman"/>
                <a:ea typeface="Times New Roman"/>
                <a:cs typeface="Times New Roman"/>
                <a:sym typeface="Times New Roman"/>
              </a:rPr>
              <a:t>Objective: </a:t>
            </a:r>
            <a:r>
              <a:rPr lang="en-US">
                <a:latin typeface="Times New Roman"/>
                <a:ea typeface="Times New Roman"/>
                <a:cs typeface="Times New Roman"/>
                <a:sym typeface="Times New Roman"/>
              </a:rPr>
              <a:t>To make students aware about the different types of exceptions along with numerous handling mechanisms available.</a:t>
            </a:r>
            <a:endParaRPr/>
          </a:p>
          <a:p>
            <a:pPr marL="228600" lvl="0" indent="-228600" algn="l" rtl="0">
              <a:lnSpc>
                <a:spcPct val="90000"/>
              </a:lnSpc>
              <a:spcBef>
                <a:spcPts val="980"/>
              </a:spcBef>
              <a:spcAft>
                <a:spcPts val="0"/>
              </a:spcAft>
              <a:buClr>
                <a:schemeClr val="dk1"/>
              </a:buClr>
              <a:buSzPts val="2800"/>
              <a:buChar char="•"/>
            </a:pPr>
            <a:r>
              <a:rPr lang="en-US" b="1">
                <a:latin typeface="Times New Roman"/>
                <a:ea typeface="Times New Roman"/>
                <a:cs typeface="Times New Roman"/>
                <a:sym typeface="Times New Roman"/>
              </a:rPr>
              <a:t>Outcome : </a:t>
            </a:r>
            <a:r>
              <a:rPr lang="en-US">
                <a:latin typeface="Times New Roman"/>
                <a:ea typeface="Times New Roman"/>
                <a:cs typeface="Times New Roman"/>
                <a:sym typeface="Times New Roman"/>
              </a:rPr>
              <a:t>1. Student will be able to know about types of exceptions in Java.</a:t>
            </a:r>
            <a:endParaRPr/>
          </a:p>
          <a:p>
            <a:pPr marL="228600" lvl="0" indent="-228600" algn="l" rtl="0">
              <a:lnSpc>
                <a:spcPct val="90000"/>
              </a:lnSpc>
              <a:spcBef>
                <a:spcPts val="980"/>
              </a:spcBef>
              <a:spcAft>
                <a:spcPts val="0"/>
              </a:spcAft>
              <a:buClr>
                <a:schemeClr val="dk1"/>
              </a:buClr>
              <a:buSzPts val="2800"/>
              <a:buNone/>
            </a:pPr>
            <a:r>
              <a:rPr lang="en-US">
                <a:latin typeface="Times New Roman"/>
                <a:ea typeface="Times New Roman"/>
                <a:cs typeface="Times New Roman"/>
                <a:sym typeface="Times New Roman"/>
              </a:rPr>
              <a:t>2. Students will be able to understand various exception handling mechanisms.</a:t>
            </a:r>
            <a:endParaRPr/>
          </a:p>
          <a:p>
            <a:pPr marL="228600" lvl="0" indent="-228600" algn="l" rtl="0">
              <a:lnSpc>
                <a:spcPct val="90000"/>
              </a:lnSpc>
              <a:spcBef>
                <a:spcPts val="980"/>
              </a:spcBef>
              <a:spcAft>
                <a:spcPts val="0"/>
              </a:spcAft>
              <a:buClr>
                <a:schemeClr val="dk1"/>
              </a:buClr>
              <a:buSzPts val="2800"/>
              <a:buNone/>
            </a:pPr>
            <a:r>
              <a:rPr lang="en-US">
                <a:latin typeface="Times New Roman"/>
                <a:ea typeface="Times New Roman"/>
                <a:cs typeface="Times New Roman"/>
                <a:sym typeface="Times New Roman"/>
              </a:rPr>
              <a:t>3. Students will be able to implement in practical applications. </a:t>
            </a:r>
            <a:endParaRPr/>
          </a:p>
          <a:p>
            <a:pPr marL="228600" lvl="0" indent="-50800" algn="ctr" rtl="0">
              <a:lnSpc>
                <a:spcPct val="90000"/>
              </a:lnSpc>
              <a:spcBef>
                <a:spcPts val="980"/>
              </a:spcBef>
              <a:spcAft>
                <a:spcPts val="0"/>
              </a:spcAft>
              <a:buClr>
                <a:schemeClr val="dk1"/>
              </a:buClr>
              <a:buSzPts val="2800"/>
              <a:buNone/>
            </a:pPr>
            <a:endParaRPr b="1">
              <a:latin typeface="Times New Roman"/>
              <a:ea typeface="Times New Roman"/>
              <a:cs typeface="Times New Roman"/>
              <a:sym typeface="Times New Roman"/>
            </a:endParaRPr>
          </a:p>
          <a:p>
            <a:pPr marL="228600" lvl="0" indent="-50800" algn="l" rtl="0">
              <a:lnSpc>
                <a:spcPct val="90000"/>
              </a:lnSpc>
              <a:spcBef>
                <a:spcPts val="198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JS in Head / Body tags</a:t>
            </a:r>
          </a:p>
        </p:txBody>
      </p:sp>
      <p:sp>
        <p:nvSpPr>
          <p:cNvPr id="16387" name="Content Placeholder 2"/>
          <p:cNvSpPr>
            <a:spLocks noGrp="1"/>
          </p:cNvSpPr>
          <p:nvPr>
            <p:ph idx="1"/>
          </p:nvPr>
        </p:nvSpPr>
        <p:spPr/>
        <p:txBody>
          <a:bodyPr/>
          <a:lstStyle/>
          <a:p>
            <a:pPr eaLnBrk="1" hangingPunct="1">
              <a:defRPr/>
            </a:pPr>
            <a:r>
              <a:rPr lang="en-US" dirty="0" smtClean="0"/>
              <a:t>You can have any number of scripts</a:t>
            </a:r>
          </a:p>
          <a:p>
            <a:pPr algn="just" eaLnBrk="1" hangingPunct="1">
              <a:defRPr/>
            </a:pPr>
            <a:r>
              <a:rPr lang="en-US" sz="2800" dirty="0" smtClean="0"/>
              <a:t>Scripts can be placed in the HEAD or in the BODY</a:t>
            </a:r>
          </a:p>
          <a:p>
            <a:pPr marL="0" indent="0" algn="just" eaLnBrk="1" hangingPunct="1">
              <a:buFont typeface="Arial" charset="0"/>
              <a:buNone/>
              <a:defRPr/>
            </a:pPr>
            <a:r>
              <a:rPr lang="en-US" sz="2800" dirty="0" smtClean="0"/>
              <a:t>     – In the HEAD, scripts  run before the page is </a:t>
            </a:r>
          </a:p>
          <a:p>
            <a:pPr marL="0" indent="0" algn="just" eaLnBrk="1" hangingPunct="1">
              <a:buFont typeface="Arial" charset="0"/>
              <a:buNone/>
              <a:defRPr/>
            </a:pPr>
            <a:r>
              <a:rPr lang="en-US" sz="2800" dirty="0"/>
              <a:t> </a:t>
            </a:r>
            <a:r>
              <a:rPr lang="en-US" sz="2800" dirty="0" smtClean="0"/>
              <a:t>       displayed</a:t>
            </a:r>
          </a:p>
          <a:p>
            <a:pPr marL="0" indent="0" algn="just" eaLnBrk="1" hangingPunct="1">
              <a:buFont typeface="Arial" charset="0"/>
              <a:buNone/>
              <a:defRPr/>
            </a:pPr>
            <a:r>
              <a:rPr lang="en-US" sz="2800" dirty="0" smtClean="0"/>
              <a:t>     – In the BODY, scripts  run as the page is displayed</a:t>
            </a:r>
          </a:p>
          <a:p>
            <a:pPr algn="just" eaLnBrk="1" hangingPunct="1">
              <a:defRPr/>
            </a:pPr>
            <a:r>
              <a:rPr lang="en-US" sz="2800" dirty="0" smtClean="0"/>
              <a:t>In the HEAD is the right place to define functions</a:t>
            </a:r>
          </a:p>
          <a:p>
            <a:pPr marL="0" indent="0" algn="just" eaLnBrk="1" hangingPunct="1">
              <a:buFont typeface="Arial" charset="0"/>
              <a:buNone/>
              <a:defRPr/>
            </a:pPr>
            <a:r>
              <a:rPr lang="en-US" sz="2800" dirty="0" smtClean="0"/>
              <a:t>     and variables that are used by scripts within the</a:t>
            </a:r>
          </a:p>
          <a:p>
            <a:pPr marL="0" indent="0" algn="just" eaLnBrk="1" hangingPunct="1">
              <a:buFont typeface="Arial" charset="0"/>
              <a:buNone/>
              <a:defRPr/>
            </a:pPr>
            <a:r>
              <a:rPr lang="en-US" sz="2800" dirty="0" smtClean="0"/>
              <a:t>     BODY</a:t>
            </a:r>
          </a:p>
        </p:txBody>
      </p:sp>
    </p:spTree>
    <p:extLst>
      <p:ext uri="{BB962C8B-B14F-4D97-AF65-F5344CB8AC3E}">
        <p14:creationId xmlns:p14="http://schemas.microsoft.com/office/powerpoint/2010/main" val="583604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74638"/>
            <a:ext cx="10972800" cy="715962"/>
          </a:xfrm>
        </p:spPr>
        <p:txBody>
          <a:bodyPr>
            <a:normAutofit fontScale="90000"/>
          </a:bodyPr>
          <a:lstStyle/>
          <a:p>
            <a:pPr eaLnBrk="1" hangingPunct="1"/>
            <a:r>
              <a:rPr lang="en-US" smtClean="0"/>
              <a:t>Using JavaScript in head tag</a:t>
            </a:r>
            <a:br>
              <a:rPr lang="en-US" smtClean="0"/>
            </a:br>
            <a:endParaRPr lang="en-US" smtClean="0"/>
          </a:p>
        </p:txBody>
      </p:sp>
      <p:sp>
        <p:nvSpPr>
          <p:cNvPr id="17411" name="Content Placeholder 2"/>
          <p:cNvSpPr>
            <a:spLocks noGrp="1"/>
          </p:cNvSpPr>
          <p:nvPr>
            <p:ph idx="1"/>
          </p:nvPr>
        </p:nvSpPr>
        <p:spPr>
          <a:xfrm>
            <a:off x="609600" y="762001"/>
            <a:ext cx="10972800" cy="5364163"/>
          </a:xfrm>
        </p:spPr>
        <p:txBody>
          <a:bodyPr>
            <a:normAutofit lnSpcReduction="10000"/>
          </a:bodyPr>
          <a:lstStyle/>
          <a:p>
            <a:pPr eaLnBrk="1" hangingPunct="1">
              <a:defRPr/>
            </a:pPr>
            <a:r>
              <a:rPr lang="en-US" sz="2000" dirty="0" smtClean="0"/>
              <a:t>&lt;html&gt;</a:t>
            </a:r>
          </a:p>
          <a:p>
            <a:pPr eaLnBrk="1" hangingPunct="1">
              <a:defRPr/>
            </a:pPr>
            <a:r>
              <a:rPr lang="en-US" sz="2000" dirty="0" smtClean="0"/>
              <a:t>&lt;head&gt; </a:t>
            </a:r>
          </a:p>
          <a:p>
            <a:pPr eaLnBrk="1" hangingPunct="1">
              <a:defRPr/>
            </a:pPr>
            <a:r>
              <a:rPr lang="en-US" sz="2000" dirty="0"/>
              <a:t> </a:t>
            </a:r>
            <a:r>
              <a:rPr lang="en-US" sz="2000" dirty="0" smtClean="0"/>
              <a:t>    &lt;title&gt;Hello World in JavaScript&lt;/title&gt;</a:t>
            </a:r>
          </a:p>
          <a:p>
            <a:pPr eaLnBrk="1" hangingPunct="1">
              <a:defRPr/>
            </a:pPr>
            <a:r>
              <a:rPr lang="en-US" sz="2000" dirty="0" smtClean="0"/>
              <a:t>     &lt;script type="text/</a:t>
            </a:r>
            <a:r>
              <a:rPr lang="en-US" sz="2000" dirty="0" err="1" smtClean="0"/>
              <a:t>javascript</a:t>
            </a:r>
            <a:r>
              <a:rPr lang="en-US" sz="2000" dirty="0" smtClean="0"/>
              <a:t>"&gt;</a:t>
            </a:r>
          </a:p>
          <a:p>
            <a:pPr eaLnBrk="1" hangingPunct="1">
              <a:defRPr/>
            </a:pPr>
            <a:r>
              <a:rPr lang="en-US" sz="2000" dirty="0" smtClean="0"/>
              <a:t>               function </a:t>
            </a:r>
            <a:r>
              <a:rPr lang="en-US" sz="2000" dirty="0" err="1" smtClean="0"/>
              <a:t>helloWorld</a:t>
            </a:r>
            <a:r>
              <a:rPr lang="en-US" sz="2000" dirty="0" smtClean="0"/>
              <a:t>() {</a:t>
            </a:r>
          </a:p>
          <a:p>
            <a:pPr marL="0" indent="0" eaLnBrk="1" hangingPunct="1">
              <a:buFont typeface="Arial" charset="0"/>
              <a:buNone/>
              <a:defRPr/>
            </a:pPr>
            <a:r>
              <a:rPr lang="en-US" sz="2000" dirty="0" smtClean="0"/>
              <a:t>                                </a:t>
            </a:r>
            <a:r>
              <a:rPr lang="en-US" sz="2000" dirty="0" err="1" smtClean="0"/>
              <a:t>document.write</a:t>
            </a:r>
            <a:r>
              <a:rPr lang="en-US" sz="2000" dirty="0" smtClean="0"/>
              <a:t>("Hello World!");</a:t>
            </a:r>
          </a:p>
          <a:p>
            <a:pPr marL="0" indent="0" eaLnBrk="1" hangingPunct="1">
              <a:buFont typeface="Arial" charset="0"/>
              <a:buNone/>
              <a:defRPr/>
            </a:pPr>
            <a:r>
              <a:rPr lang="en-US" sz="2000" dirty="0" smtClean="0"/>
              <a:t>                      }</a:t>
            </a:r>
          </a:p>
          <a:p>
            <a:pPr marL="0" indent="0" eaLnBrk="1" hangingPunct="1">
              <a:buFont typeface="Arial" charset="0"/>
              <a:buNone/>
              <a:defRPr/>
            </a:pPr>
            <a:r>
              <a:rPr lang="en-US" sz="2000" dirty="0"/>
              <a:t> </a:t>
            </a:r>
            <a:r>
              <a:rPr lang="en-US" sz="2000" dirty="0" smtClean="0"/>
              <a:t>          &lt;/script&gt;</a:t>
            </a:r>
          </a:p>
          <a:p>
            <a:pPr eaLnBrk="1" hangingPunct="1">
              <a:defRPr/>
            </a:pPr>
            <a:r>
              <a:rPr lang="en-US" sz="2000" dirty="0" smtClean="0"/>
              <a:t>&lt;/head&gt;</a:t>
            </a:r>
          </a:p>
          <a:p>
            <a:pPr eaLnBrk="1" hangingPunct="1">
              <a:defRPr/>
            </a:pPr>
            <a:r>
              <a:rPr lang="en-US" sz="2000" dirty="0" smtClean="0"/>
              <a:t>&lt;body&gt;</a:t>
            </a:r>
          </a:p>
          <a:p>
            <a:pPr eaLnBrk="1" hangingPunct="1">
              <a:defRPr/>
            </a:pPr>
            <a:r>
              <a:rPr lang="en-US" sz="2000" dirty="0" smtClean="0"/>
              <a:t>&lt;script type= "text/</a:t>
            </a:r>
            <a:r>
              <a:rPr lang="en-US" sz="2000" dirty="0" err="1" smtClean="0"/>
              <a:t>javascript</a:t>
            </a:r>
            <a:r>
              <a:rPr lang="en-US" sz="2000" dirty="0" smtClean="0"/>
              <a:t>"&gt;</a:t>
            </a:r>
          </a:p>
          <a:p>
            <a:pPr eaLnBrk="1" hangingPunct="1">
              <a:defRPr/>
            </a:pPr>
            <a:r>
              <a:rPr lang="en-US" sz="2000" dirty="0" smtClean="0"/>
              <a:t>       </a:t>
            </a:r>
            <a:r>
              <a:rPr lang="en-US" sz="2000" dirty="0" err="1" smtClean="0"/>
              <a:t>helloWorld</a:t>
            </a:r>
            <a:r>
              <a:rPr lang="en-US" sz="2000" dirty="0" smtClean="0"/>
              <a:t>();</a:t>
            </a:r>
          </a:p>
          <a:p>
            <a:pPr eaLnBrk="1" hangingPunct="1">
              <a:defRPr/>
            </a:pPr>
            <a:r>
              <a:rPr lang="en-US" sz="2000" dirty="0" smtClean="0"/>
              <a:t>&lt;/script&gt;</a:t>
            </a:r>
          </a:p>
          <a:p>
            <a:pPr eaLnBrk="1" hangingPunct="1">
              <a:defRPr/>
            </a:pPr>
            <a:r>
              <a:rPr lang="en-US" sz="2000" dirty="0" smtClean="0"/>
              <a:t>&lt;/body&gt;</a:t>
            </a:r>
          </a:p>
          <a:p>
            <a:pPr eaLnBrk="1" hangingPunct="1">
              <a:defRPr/>
            </a:pPr>
            <a:r>
              <a:rPr lang="en-US" sz="2000" dirty="0" smtClean="0"/>
              <a:t>&lt;/html&gt;</a:t>
            </a:r>
          </a:p>
        </p:txBody>
      </p:sp>
    </p:spTree>
    <p:extLst>
      <p:ext uri="{BB962C8B-B14F-4D97-AF65-F5344CB8AC3E}">
        <p14:creationId xmlns:p14="http://schemas.microsoft.com/office/powerpoint/2010/main" val="2626657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600" y="274638"/>
            <a:ext cx="10972800" cy="715962"/>
          </a:xfrm>
        </p:spPr>
        <p:txBody>
          <a:bodyPr>
            <a:normAutofit fontScale="90000"/>
          </a:bodyPr>
          <a:lstStyle/>
          <a:p>
            <a:pPr eaLnBrk="1" hangingPunct="1"/>
            <a:r>
              <a:rPr lang="en-US" smtClean="0"/>
              <a:t>Using JavaScript in body tag</a:t>
            </a:r>
            <a:br>
              <a:rPr lang="en-US" smtClean="0"/>
            </a:br>
            <a:endParaRPr lang="en-US" smtClean="0"/>
          </a:p>
        </p:txBody>
      </p:sp>
      <p:sp>
        <p:nvSpPr>
          <p:cNvPr id="21507" name="Content Placeholder 2"/>
          <p:cNvSpPr>
            <a:spLocks noGrp="1"/>
          </p:cNvSpPr>
          <p:nvPr>
            <p:ph idx="1"/>
          </p:nvPr>
        </p:nvSpPr>
        <p:spPr>
          <a:xfrm>
            <a:off x="609600" y="762001"/>
            <a:ext cx="10972800" cy="5364163"/>
          </a:xfrm>
        </p:spPr>
        <p:txBody>
          <a:bodyPr/>
          <a:lstStyle/>
          <a:p>
            <a:pPr eaLnBrk="1" hangingPunct="1"/>
            <a:r>
              <a:rPr lang="en-US" sz="2000" smtClean="0"/>
              <a:t>&lt;!DOCTYPE html&gt;</a:t>
            </a:r>
          </a:p>
          <a:p>
            <a:pPr eaLnBrk="1" hangingPunct="1"/>
            <a:r>
              <a:rPr lang="en-US" sz="2000" smtClean="0"/>
              <a:t>&lt;html&gt;&lt;head&gt;&lt;title&gt;JavaScript prompt() method&lt;/title&gt;</a:t>
            </a:r>
          </a:p>
          <a:p>
            <a:pPr eaLnBrk="1" hangingPunct="1"/>
            <a:endParaRPr lang="en-US" sz="2000" smtClean="0"/>
          </a:p>
          <a:p>
            <a:pPr eaLnBrk="1" hangingPunct="1"/>
            <a:r>
              <a:rPr lang="en-US" sz="2000" smtClean="0"/>
              <a:t>&lt;/head&gt;</a:t>
            </a:r>
          </a:p>
          <a:p>
            <a:pPr eaLnBrk="1" hangingPunct="1"/>
            <a:r>
              <a:rPr lang="en-US" sz="2000" smtClean="0"/>
              <a:t>&lt;body style = "text-align: center;"&gt;</a:t>
            </a:r>
          </a:p>
          <a:p>
            <a:pPr eaLnBrk="1" hangingPunct="1"/>
            <a:r>
              <a:rPr lang="en-US" sz="2000" smtClean="0"/>
              <a:t>&lt;h1 style = "color: red;"&gt;Hello World&lt;/h1&gt;</a:t>
            </a:r>
          </a:p>
          <a:p>
            <a:pPr eaLnBrk="1" hangingPunct="1"/>
            <a:r>
              <a:rPr lang="en-US" sz="2000" smtClean="0"/>
              <a:t>&lt;script&gt;</a:t>
            </a:r>
          </a:p>
          <a:p>
            <a:pPr eaLnBrk="1" hangingPunct="1"/>
            <a:endParaRPr lang="en-US" sz="2000" smtClean="0"/>
          </a:p>
          <a:p>
            <a:pPr eaLnBrk="1" hangingPunct="1"/>
            <a:r>
              <a:rPr lang="en-US" sz="2000" smtClean="0"/>
              <a:t>var num1 = parseInt(window.prompt("Enter the first number"));</a:t>
            </a:r>
          </a:p>
          <a:p>
            <a:pPr eaLnBrk="1" hangingPunct="1"/>
            <a:r>
              <a:rPr lang="en-US" sz="2000" smtClean="0"/>
              <a:t>var num2 = parseInt(window.prompt("Enter the second number "));</a:t>
            </a:r>
          </a:p>
          <a:p>
            <a:pPr eaLnBrk="1" hangingPunct="1"/>
            <a:r>
              <a:rPr lang="en-US" sz="2000" smtClean="0"/>
              <a:t>document.write(num1+num2);</a:t>
            </a:r>
          </a:p>
          <a:p>
            <a:pPr eaLnBrk="1" hangingPunct="1"/>
            <a:r>
              <a:rPr lang="en-US" sz="2000" smtClean="0"/>
              <a:t>&lt;/script&gt;</a:t>
            </a:r>
          </a:p>
          <a:p>
            <a:pPr eaLnBrk="1" hangingPunct="1"/>
            <a:endParaRPr lang="en-US" sz="2000" smtClean="0"/>
          </a:p>
          <a:p>
            <a:pPr eaLnBrk="1" hangingPunct="1"/>
            <a:r>
              <a:rPr lang="en-US" sz="2000" smtClean="0"/>
              <a:t>&lt;/body&gt;&lt;/html&gt;</a:t>
            </a:r>
          </a:p>
        </p:txBody>
      </p:sp>
    </p:spTree>
    <p:extLst>
      <p:ext uri="{BB962C8B-B14F-4D97-AF65-F5344CB8AC3E}">
        <p14:creationId xmlns:p14="http://schemas.microsoft.com/office/powerpoint/2010/main" val="1082431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smtClean="0"/>
              <a:t>External Scripts</a:t>
            </a:r>
            <a:br>
              <a:rPr lang="en-US" smtClean="0"/>
            </a:br>
            <a:endParaRPr lang="en-US" smtClean="0"/>
          </a:p>
        </p:txBody>
      </p:sp>
      <p:sp>
        <p:nvSpPr>
          <p:cNvPr id="22531" name="Content Placeholder 2"/>
          <p:cNvSpPr>
            <a:spLocks noGrp="1"/>
          </p:cNvSpPr>
          <p:nvPr>
            <p:ph idx="1"/>
          </p:nvPr>
        </p:nvSpPr>
        <p:spPr/>
        <p:txBody>
          <a:bodyPr/>
          <a:lstStyle/>
          <a:p>
            <a:r>
              <a:rPr lang="en-US" smtClean="0"/>
              <a:t>Scripts can also be loaded from an external file</a:t>
            </a:r>
          </a:p>
          <a:p>
            <a:r>
              <a:rPr lang="en-US" smtClean="0"/>
              <a:t>This is useful if you have a complicated script or set of subroutines that are used in several different documents</a:t>
            </a:r>
          </a:p>
          <a:p>
            <a:r>
              <a:rPr lang="en-US" smtClean="0"/>
              <a:t>&lt;script src= "myscript.js"&gt;&lt;/script&gt;</a:t>
            </a:r>
          </a:p>
        </p:txBody>
      </p:sp>
    </p:spTree>
    <p:extLst>
      <p:ext uri="{BB962C8B-B14F-4D97-AF65-F5344CB8AC3E}">
        <p14:creationId xmlns:p14="http://schemas.microsoft.com/office/powerpoint/2010/main" val="4097313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smtClean="0"/>
              <a:t>External JS</a:t>
            </a:r>
          </a:p>
        </p:txBody>
      </p:sp>
      <p:sp>
        <p:nvSpPr>
          <p:cNvPr id="23555" name="Content Placeholder 2"/>
          <p:cNvSpPr>
            <a:spLocks noGrp="1"/>
          </p:cNvSpPr>
          <p:nvPr>
            <p:ph idx="1"/>
          </p:nvPr>
        </p:nvSpPr>
        <p:spPr/>
        <p:txBody>
          <a:bodyPr/>
          <a:lstStyle/>
          <a:p>
            <a:r>
              <a:rPr lang="en-IN" sz="2200" b="1" smtClean="0"/>
              <a:t>&lt;html&gt;</a:t>
            </a:r>
            <a:r>
              <a:rPr lang="en-IN" sz="2200" smtClean="0"/>
              <a:t>  </a:t>
            </a:r>
          </a:p>
          <a:p>
            <a:r>
              <a:rPr lang="en-IN" sz="2200" b="1" smtClean="0"/>
              <a:t>&lt;head&gt;</a:t>
            </a:r>
            <a:r>
              <a:rPr lang="en-IN" sz="2200" smtClean="0"/>
              <a:t>  </a:t>
            </a:r>
          </a:p>
          <a:p>
            <a:r>
              <a:rPr lang="en-IN" sz="2200" b="1" smtClean="0"/>
              <a:t>&lt;script</a:t>
            </a:r>
            <a:r>
              <a:rPr lang="en-IN" sz="2200" smtClean="0"/>
              <a:t> type="text/javascript" src=“abc.js"</a:t>
            </a:r>
            <a:r>
              <a:rPr lang="en-IN" sz="2200" b="1" smtClean="0"/>
              <a:t>&gt;&lt;/script&gt;</a:t>
            </a:r>
            <a:r>
              <a:rPr lang="en-IN" sz="2200" smtClean="0"/>
              <a:t>  </a:t>
            </a:r>
          </a:p>
          <a:p>
            <a:r>
              <a:rPr lang="en-IN" sz="2200" b="1" smtClean="0"/>
              <a:t>&lt;/head&gt;</a:t>
            </a:r>
            <a:r>
              <a:rPr lang="en-IN" sz="2200" smtClean="0"/>
              <a:t>  </a:t>
            </a:r>
          </a:p>
          <a:p>
            <a:r>
              <a:rPr lang="en-IN" sz="2200" b="1" smtClean="0"/>
              <a:t>&lt;body&gt;</a:t>
            </a:r>
            <a:r>
              <a:rPr lang="en-IN" sz="2200" smtClean="0"/>
              <a:t>  </a:t>
            </a:r>
          </a:p>
          <a:p>
            <a:r>
              <a:rPr lang="en-IN" sz="2200" b="1" smtClean="0"/>
              <a:t>&lt;p&gt;</a:t>
            </a:r>
            <a:r>
              <a:rPr lang="en-IN" sz="2200" smtClean="0"/>
              <a:t>Welcome to JavaScript</a:t>
            </a:r>
            <a:r>
              <a:rPr lang="en-IN" sz="2200" b="1" smtClean="0"/>
              <a:t>&lt;/p&gt;</a:t>
            </a:r>
            <a:r>
              <a:rPr lang="en-IN" sz="2200" smtClean="0"/>
              <a:t>  </a:t>
            </a:r>
          </a:p>
          <a:p>
            <a:r>
              <a:rPr lang="en-IN" sz="2200" b="1" smtClean="0"/>
              <a:t>&lt;form&gt;</a:t>
            </a:r>
            <a:r>
              <a:rPr lang="en-IN" sz="2200" smtClean="0"/>
              <a:t>  </a:t>
            </a:r>
          </a:p>
          <a:p>
            <a:r>
              <a:rPr lang="en-IN" sz="2200" b="1" smtClean="0"/>
              <a:t>&lt;input</a:t>
            </a:r>
            <a:r>
              <a:rPr lang="en-IN" sz="2200" smtClean="0"/>
              <a:t> type="button" value="click" onclick=“show()"</a:t>
            </a:r>
            <a:r>
              <a:rPr lang="en-IN" sz="2200" b="1" smtClean="0"/>
              <a:t>/&gt;</a:t>
            </a:r>
            <a:r>
              <a:rPr lang="en-IN" sz="2200" smtClean="0"/>
              <a:t>  </a:t>
            </a:r>
          </a:p>
          <a:p>
            <a:r>
              <a:rPr lang="en-IN" sz="2200" b="1" smtClean="0"/>
              <a:t>&lt;/form&gt;</a:t>
            </a:r>
            <a:r>
              <a:rPr lang="en-IN" sz="2200" smtClean="0"/>
              <a:t>  </a:t>
            </a:r>
          </a:p>
          <a:p>
            <a:r>
              <a:rPr lang="en-IN" sz="2200" b="1" smtClean="0"/>
              <a:t>&lt;/body&gt;</a:t>
            </a:r>
            <a:r>
              <a:rPr lang="en-IN" sz="2200" smtClean="0"/>
              <a:t>  </a:t>
            </a:r>
          </a:p>
          <a:p>
            <a:r>
              <a:rPr lang="en-IN" sz="2200" b="1" smtClean="0"/>
              <a:t>&lt;/html&gt;</a:t>
            </a:r>
            <a:r>
              <a:rPr lang="en-IN" sz="2200" smtClean="0"/>
              <a:t> </a:t>
            </a:r>
          </a:p>
          <a:p>
            <a:endParaRPr lang="en-IN" sz="2400" smtClean="0"/>
          </a:p>
        </p:txBody>
      </p:sp>
      <p:sp>
        <p:nvSpPr>
          <p:cNvPr id="23556" name="Rectangle 3"/>
          <p:cNvSpPr>
            <a:spLocks noChangeArrowheads="1"/>
          </p:cNvSpPr>
          <p:nvPr/>
        </p:nvSpPr>
        <p:spPr bwMode="auto">
          <a:xfrm>
            <a:off x="5283200" y="5476875"/>
            <a:ext cx="6096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t>// In the file abc.js</a:t>
            </a:r>
          </a:p>
          <a:p>
            <a:r>
              <a:rPr lang="en-IN"/>
              <a:t>function show(){  </a:t>
            </a:r>
          </a:p>
          <a:p>
            <a:r>
              <a:rPr lang="en-IN"/>
              <a:t> alert("Hello Students");  </a:t>
            </a:r>
          </a:p>
          <a:p>
            <a:r>
              <a:rPr lang="en-IN"/>
              <a:t>}  </a:t>
            </a:r>
          </a:p>
        </p:txBody>
      </p:sp>
    </p:spTree>
    <p:extLst>
      <p:ext uri="{BB962C8B-B14F-4D97-AF65-F5344CB8AC3E}">
        <p14:creationId xmlns:p14="http://schemas.microsoft.com/office/powerpoint/2010/main" val="1159873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IN" smtClean="0"/>
              <a:t>JS with innerHTML</a:t>
            </a:r>
          </a:p>
        </p:txBody>
      </p:sp>
      <p:sp>
        <p:nvSpPr>
          <p:cNvPr id="24579" name="Content Placeholder 2"/>
          <p:cNvSpPr>
            <a:spLocks noGrp="1"/>
          </p:cNvSpPr>
          <p:nvPr>
            <p:ph idx="1"/>
          </p:nvPr>
        </p:nvSpPr>
        <p:spPr>
          <a:xfrm>
            <a:off x="609600" y="1371601"/>
            <a:ext cx="10972800" cy="4754563"/>
          </a:xfrm>
        </p:spPr>
        <p:txBody>
          <a:bodyPr>
            <a:normAutofit fontScale="92500" lnSpcReduction="10000"/>
          </a:bodyPr>
          <a:lstStyle/>
          <a:p>
            <a:r>
              <a:rPr lang="en-IN" sz="2000" smtClean="0"/>
              <a:t>&lt;HTML&gt;</a:t>
            </a:r>
          </a:p>
          <a:p>
            <a:r>
              <a:rPr lang="en-IN" sz="2000" smtClean="0"/>
              <a:t>&lt;HEAD&gt; &lt;script type="text/javascript"&gt;</a:t>
            </a:r>
          </a:p>
          <a:p>
            <a:r>
              <a:rPr lang="en-IN" sz="2000" smtClean="0"/>
              <a:t>function changeText2(){</a:t>
            </a:r>
          </a:p>
          <a:p>
            <a:r>
              <a:rPr lang="en-IN" sz="2000" smtClean="0"/>
              <a:t>	var userInput = document.getElementById('userInput').value;</a:t>
            </a:r>
          </a:p>
          <a:p>
            <a:r>
              <a:rPr lang="en-IN" sz="2000" smtClean="0"/>
              <a:t>	document.getElementById('pdata').innerHTML = userInput;</a:t>
            </a:r>
          </a:p>
          <a:p>
            <a:r>
              <a:rPr lang="en-IN" sz="2000" smtClean="0"/>
              <a:t>}</a:t>
            </a:r>
          </a:p>
          <a:p>
            <a:r>
              <a:rPr lang="en-IN" sz="2000" smtClean="0"/>
              <a:t>&lt;/script&gt;&lt;/HEAD&gt;</a:t>
            </a:r>
          </a:p>
          <a:p>
            <a:r>
              <a:rPr lang="en-IN" sz="2000" smtClean="0"/>
              <a:t>&lt;BODY&gt;</a:t>
            </a:r>
          </a:p>
          <a:p>
            <a:r>
              <a:rPr lang="en-IN" sz="2000" smtClean="0"/>
              <a:t>&lt;p&gt;Welcome to the site &lt;b id='pdata'&gt;India&lt;/b&gt; &lt;/p&gt; </a:t>
            </a:r>
          </a:p>
          <a:p>
            <a:r>
              <a:rPr lang="en-IN" sz="2000" smtClean="0"/>
              <a:t>&lt;input type='text' id='userInput' value='Enter Text Here' /&gt;</a:t>
            </a:r>
          </a:p>
          <a:p>
            <a:r>
              <a:rPr lang="en-IN" sz="2000" smtClean="0"/>
              <a:t>&lt;input type='button' onclick='changeText2()' value='Change Text'/&gt;</a:t>
            </a:r>
          </a:p>
          <a:p>
            <a:r>
              <a:rPr lang="en-IN" sz="2000" smtClean="0"/>
              <a:t>&lt;/BODY&gt;</a:t>
            </a:r>
          </a:p>
          <a:p>
            <a:r>
              <a:rPr lang="en-IN" sz="2000" smtClean="0"/>
              <a:t>&lt;/HTML&gt;</a:t>
            </a:r>
          </a:p>
          <a:p>
            <a:r>
              <a:rPr lang="en-IN" sz="2000" smtClean="0">
                <a:hlinkClick r:id="rId2" action="ppaction://hlinkfile"/>
              </a:rPr>
              <a:t>Demo</a:t>
            </a:r>
            <a:endParaRPr lang="en-IN" sz="2000" smtClean="0"/>
          </a:p>
        </p:txBody>
      </p:sp>
    </p:spTree>
    <p:extLst>
      <p:ext uri="{BB962C8B-B14F-4D97-AF65-F5344CB8AC3E}">
        <p14:creationId xmlns:p14="http://schemas.microsoft.com/office/powerpoint/2010/main" val="2524809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z="3200" smtClean="0"/>
              <a:t>Program to add numbers using Text Boxes</a:t>
            </a:r>
            <a:endParaRPr lang="en-IN" sz="3200" smtClean="0"/>
          </a:p>
        </p:txBody>
      </p:sp>
      <p:sp>
        <p:nvSpPr>
          <p:cNvPr id="25603" name="Content Placeholder 2"/>
          <p:cNvSpPr>
            <a:spLocks noGrp="1"/>
          </p:cNvSpPr>
          <p:nvPr>
            <p:ph idx="1"/>
          </p:nvPr>
        </p:nvSpPr>
        <p:spPr/>
        <p:txBody>
          <a:bodyPr>
            <a:normAutofit lnSpcReduction="10000"/>
          </a:bodyPr>
          <a:lstStyle/>
          <a:p>
            <a:r>
              <a:rPr lang="en-IN" sz="1800" smtClean="0"/>
              <a:t>&lt;!doctype html&gt;</a:t>
            </a:r>
          </a:p>
          <a:p>
            <a:r>
              <a:rPr lang="en-IN" sz="1800" smtClean="0"/>
              <a:t>&lt;html&gt;</a:t>
            </a:r>
          </a:p>
          <a:p>
            <a:r>
              <a:rPr lang="en-IN" sz="1800" smtClean="0"/>
              <a:t>&lt;head&gt;</a:t>
            </a:r>
          </a:p>
          <a:p>
            <a:r>
              <a:rPr lang="en-IN" sz="1800" smtClean="0"/>
              <a:t>&lt;script&gt;</a:t>
            </a:r>
          </a:p>
          <a:p>
            <a:endParaRPr lang="en-IN" sz="1800" smtClean="0"/>
          </a:p>
          <a:p>
            <a:r>
              <a:rPr lang="en-IN" sz="1800" smtClean="0"/>
              <a:t>function add()</a:t>
            </a:r>
          </a:p>
          <a:p>
            <a:r>
              <a:rPr lang="en-IN" sz="1800" smtClean="0"/>
              <a:t>{</a:t>
            </a:r>
          </a:p>
          <a:p>
            <a:r>
              <a:rPr lang="en-IN" sz="1800" smtClean="0"/>
              <a:t>  var numOne, numTwo, sum;</a:t>
            </a:r>
          </a:p>
          <a:p>
            <a:r>
              <a:rPr lang="en-IN" sz="1800" smtClean="0"/>
              <a:t>  numOne = parseInt(document.getElementById("first").value);</a:t>
            </a:r>
          </a:p>
          <a:p>
            <a:r>
              <a:rPr lang="en-IN" sz="1800" smtClean="0"/>
              <a:t>  numTwo = parseInt(document.getElementById("second").value);</a:t>
            </a:r>
          </a:p>
          <a:p>
            <a:r>
              <a:rPr lang="en-IN" sz="1800" smtClean="0"/>
              <a:t>  sum = numOne + numTwo;</a:t>
            </a:r>
          </a:p>
          <a:p>
            <a:r>
              <a:rPr lang="en-IN" sz="1800" smtClean="0"/>
              <a:t>  document.getElementById("answer").value = sum;</a:t>
            </a:r>
          </a:p>
          <a:p>
            <a:r>
              <a:rPr lang="en-IN" sz="1800" smtClean="0"/>
              <a:t>}</a:t>
            </a:r>
          </a:p>
          <a:p>
            <a:r>
              <a:rPr lang="en-IN" sz="1800" smtClean="0"/>
              <a:t>&lt;/script&gt;&lt;/head&gt;</a:t>
            </a:r>
          </a:p>
        </p:txBody>
      </p:sp>
      <p:sp>
        <p:nvSpPr>
          <p:cNvPr id="25604" name="Rectangle 3"/>
          <p:cNvSpPr>
            <a:spLocks noChangeArrowheads="1"/>
          </p:cNvSpPr>
          <p:nvPr/>
        </p:nvSpPr>
        <p:spPr bwMode="auto">
          <a:xfrm>
            <a:off x="6502400" y="1371601"/>
            <a:ext cx="541866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t>&lt;body&gt;</a:t>
            </a:r>
          </a:p>
          <a:p>
            <a:r>
              <a:rPr lang="en-IN"/>
              <a:t>&lt;p&gt;Enter the First Number: &lt;input id="first"&gt;&lt;/p&gt;</a:t>
            </a:r>
          </a:p>
          <a:p>
            <a:r>
              <a:rPr lang="en-IN"/>
              <a:t>&lt;p&gt;Enter the Second Number: &lt;input id="second"&gt;&lt;/p&gt;</a:t>
            </a:r>
          </a:p>
          <a:p>
            <a:r>
              <a:rPr lang="en-IN"/>
              <a:t>&lt;button onclick="add()"&gt;Add&lt;/button&gt;</a:t>
            </a:r>
          </a:p>
          <a:p>
            <a:r>
              <a:rPr lang="en-IN"/>
              <a:t>&lt;p&gt;Sum = &lt;input id="answer"&gt;&lt;/p&gt;</a:t>
            </a:r>
          </a:p>
          <a:p>
            <a:endParaRPr lang="en-IN"/>
          </a:p>
          <a:p>
            <a:r>
              <a:rPr lang="en-IN"/>
              <a:t>&lt;/body&gt;</a:t>
            </a:r>
          </a:p>
          <a:p>
            <a:r>
              <a:rPr lang="en-IN"/>
              <a:t>&lt;/html&gt;</a:t>
            </a:r>
          </a:p>
        </p:txBody>
      </p:sp>
    </p:spTree>
    <p:extLst>
      <p:ext uri="{BB962C8B-B14F-4D97-AF65-F5344CB8AC3E}">
        <p14:creationId xmlns:p14="http://schemas.microsoft.com/office/powerpoint/2010/main" val="3601857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274638"/>
            <a:ext cx="10972800" cy="868362"/>
          </a:xfrm>
        </p:spPr>
        <p:txBody>
          <a:bodyPr/>
          <a:lstStyle/>
          <a:p>
            <a:r>
              <a:rPr lang="en-GB" sz="3200" smtClean="0"/>
              <a:t>Stop Blank submission</a:t>
            </a:r>
            <a:endParaRPr lang="en-IN" sz="3200" smtClean="0"/>
          </a:p>
        </p:txBody>
      </p:sp>
      <p:sp>
        <p:nvSpPr>
          <p:cNvPr id="26627" name="Content Placeholder 2"/>
          <p:cNvSpPr>
            <a:spLocks noGrp="1"/>
          </p:cNvSpPr>
          <p:nvPr>
            <p:ph idx="1"/>
          </p:nvPr>
        </p:nvSpPr>
        <p:spPr>
          <a:xfrm>
            <a:off x="609600" y="914401"/>
            <a:ext cx="10972800" cy="5211763"/>
          </a:xfrm>
        </p:spPr>
        <p:txBody>
          <a:bodyPr>
            <a:normAutofit lnSpcReduction="10000"/>
          </a:bodyPr>
          <a:lstStyle/>
          <a:p>
            <a:r>
              <a:rPr lang="en-IN" sz="1800" smtClean="0"/>
              <a:t>&lt;html&gt; &lt;head&gt;&lt;script language="javascript"&gt;</a:t>
            </a:r>
          </a:p>
          <a:p>
            <a:r>
              <a:rPr lang="en-IN" sz="1800" smtClean="0"/>
              <a:t>function check(){</a:t>
            </a:r>
          </a:p>
          <a:p>
            <a:r>
              <a:rPr lang="en-IN" sz="1800" smtClean="0"/>
              <a:t>    var x = document.getElementById('comment_box').value</a:t>
            </a:r>
          </a:p>
          <a:p>
            <a:r>
              <a:rPr lang="en-IN" sz="1800" smtClean="0"/>
              <a:t>    if (x == null || x == "") {</a:t>
            </a:r>
          </a:p>
          <a:p>
            <a:r>
              <a:rPr lang="en-IN" sz="1800" smtClean="0"/>
              <a:t>      document.getElementById('comment_error').innerHTML = "*The box cant be left blank!";</a:t>
            </a:r>
          </a:p>
          <a:p>
            <a:r>
              <a:rPr lang="en-IN" sz="1800" smtClean="0"/>
              <a:t>      return false</a:t>
            </a:r>
          </a:p>
          <a:p>
            <a:r>
              <a:rPr lang="en-IN" sz="1800" smtClean="0"/>
              <a:t>    }</a:t>
            </a:r>
          </a:p>
          <a:p>
            <a:r>
              <a:rPr lang="en-IN" sz="1800" smtClean="0"/>
              <a:t>  }</a:t>
            </a:r>
          </a:p>
          <a:p>
            <a:r>
              <a:rPr lang="en-IN" sz="1800" smtClean="0"/>
              <a:t>&lt;/script&gt;</a:t>
            </a:r>
          </a:p>
          <a:p>
            <a:r>
              <a:rPr lang="en-IN" sz="1800" smtClean="0"/>
              <a:t>  &lt;body&gt;</a:t>
            </a:r>
          </a:p>
          <a:p>
            <a:r>
              <a:rPr lang="en-IN" sz="1800" smtClean="0"/>
              <a:t>    &lt;form action="", name="", method=""&gt;</a:t>
            </a:r>
          </a:p>
          <a:p>
            <a:r>
              <a:rPr lang="en-IN" sz="1800" smtClean="0"/>
              <a:t>      &lt;p style="color: red;" id="comment_error"&gt;&lt;/p&gt;</a:t>
            </a:r>
          </a:p>
          <a:p>
            <a:r>
              <a:rPr lang="en-IN" sz="1800" smtClean="0"/>
              <a:t>      &lt;textarea rows="3" id="comment_box" name=""&gt;&lt;/textarea&gt;</a:t>
            </a:r>
          </a:p>
          <a:p>
            <a:r>
              <a:rPr lang="en-IN" sz="1800" smtClean="0"/>
              <a:t>      &lt;input type="submit" name="commit" value="Post Comment"</a:t>
            </a:r>
          </a:p>
          <a:p>
            <a:r>
              <a:rPr lang="en-IN" sz="1800" smtClean="0"/>
              <a:t>        onclick="return check()"&gt;</a:t>
            </a:r>
          </a:p>
          <a:p>
            <a:r>
              <a:rPr lang="en-IN" sz="1800" smtClean="0"/>
              <a:t>    &lt;/form&gt;    &lt;/body&gt;&lt;/html&gt;</a:t>
            </a: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743201"/>
            <a:ext cx="37592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944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274638"/>
            <a:ext cx="10972800" cy="639762"/>
          </a:xfrm>
        </p:spPr>
        <p:txBody>
          <a:bodyPr/>
          <a:lstStyle/>
          <a:p>
            <a:r>
              <a:rPr lang="en-GB" sz="3200" smtClean="0"/>
              <a:t>Email Validation</a:t>
            </a:r>
            <a:endParaRPr lang="en-IN" sz="3200" smtClean="0"/>
          </a:p>
        </p:txBody>
      </p:sp>
      <p:sp>
        <p:nvSpPr>
          <p:cNvPr id="27651" name="Content Placeholder 2"/>
          <p:cNvSpPr>
            <a:spLocks noGrp="1"/>
          </p:cNvSpPr>
          <p:nvPr>
            <p:ph idx="1"/>
          </p:nvPr>
        </p:nvSpPr>
        <p:spPr>
          <a:xfrm>
            <a:off x="609600" y="914401"/>
            <a:ext cx="10972800" cy="5211763"/>
          </a:xfrm>
        </p:spPr>
        <p:txBody>
          <a:bodyPr>
            <a:normAutofit fontScale="92500" lnSpcReduction="20000"/>
          </a:bodyPr>
          <a:lstStyle/>
          <a:p>
            <a:r>
              <a:rPr lang="en-IN" sz="1600" smtClean="0"/>
              <a:t>&lt;html&gt;</a:t>
            </a:r>
          </a:p>
          <a:p>
            <a:r>
              <a:rPr lang="en-IN" sz="1600" smtClean="0"/>
              <a:t>&lt;head&gt;&lt;script language="javascript"&gt;</a:t>
            </a:r>
          </a:p>
          <a:p>
            <a:r>
              <a:rPr lang="en-IN" sz="1600" smtClean="0"/>
              <a:t>function validateemail()  </a:t>
            </a:r>
          </a:p>
          <a:p>
            <a:r>
              <a:rPr lang="en-IN" sz="1600" smtClean="0"/>
              <a:t>{  </a:t>
            </a:r>
          </a:p>
          <a:p>
            <a:r>
              <a:rPr lang="en-IN" sz="1600" smtClean="0"/>
              <a:t>var x=document.myform.email.value;  </a:t>
            </a:r>
          </a:p>
          <a:p>
            <a:r>
              <a:rPr lang="en-IN" sz="1600" smtClean="0"/>
              <a:t>var atposition=x.indexOf("@");  </a:t>
            </a:r>
          </a:p>
          <a:p>
            <a:r>
              <a:rPr lang="en-IN" sz="1600" smtClean="0"/>
              <a:t>var dotposition=x.lastIndexOf(".");  </a:t>
            </a:r>
          </a:p>
          <a:p>
            <a:r>
              <a:rPr lang="en-IN" sz="1600" smtClean="0"/>
              <a:t>if (atposition&lt;1 || dotposition&lt;atposition+2 || dotposition+2&gt;=x.length){  </a:t>
            </a:r>
          </a:p>
          <a:p>
            <a:r>
              <a:rPr lang="en-IN" sz="1600" smtClean="0"/>
              <a:t>  alert("Please enter a valid e-mail address \n atpostion:"+atposition+"\n dotposition:"+dotposition);  </a:t>
            </a:r>
          </a:p>
          <a:p>
            <a:r>
              <a:rPr lang="en-IN" sz="1600" smtClean="0"/>
              <a:t>  return false;  </a:t>
            </a:r>
          </a:p>
          <a:p>
            <a:r>
              <a:rPr lang="en-IN" sz="1600" smtClean="0"/>
              <a:t>  }  </a:t>
            </a:r>
          </a:p>
          <a:p>
            <a:r>
              <a:rPr lang="en-IN" sz="1600" smtClean="0"/>
              <a:t>}  </a:t>
            </a:r>
          </a:p>
          <a:p>
            <a:r>
              <a:rPr lang="en-IN" sz="1600" smtClean="0"/>
              <a:t>&lt;/script&gt;&lt;/head&gt;</a:t>
            </a:r>
          </a:p>
          <a:p>
            <a:r>
              <a:rPr lang="en-IN" sz="1600" smtClean="0"/>
              <a:t>&lt;body&gt;  </a:t>
            </a:r>
          </a:p>
          <a:p>
            <a:r>
              <a:rPr lang="en-IN" sz="1600" smtClean="0"/>
              <a:t>&lt;form name="myform"  method="post" action="#" onsubmit="return validateemail();"&gt;  </a:t>
            </a:r>
          </a:p>
          <a:p>
            <a:r>
              <a:rPr lang="en-IN" sz="1600" smtClean="0"/>
              <a:t>Email: &lt;input type="text" name="email"&gt;&lt;br/&gt;  </a:t>
            </a:r>
          </a:p>
          <a:p>
            <a:r>
              <a:rPr lang="en-IN" sz="1600" smtClean="0"/>
              <a:t>&lt;input type="submit" value="register"&gt;  </a:t>
            </a:r>
          </a:p>
          <a:p>
            <a:r>
              <a:rPr lang="en-IN" sz="1600" smtClean="0"/>
              <a:t>&lt;/form&gt;  </a:t>
            </a:r>
          </a:p>
          <a:p>
            <a:r>
              <a:rPr lang="en-IN" sz="1600" smtClean="0"/>
              <a:t> &lt;/body&gt;&lt;/html&gt;</a:t>
            </a:r>
          </a:p>
        </p:txBody>
      </p:sp>
    </p:spTree>
    <p:extLst>
      <p:ext uri="{BB962C8B-B14F-4D97-AF65-F5344CB8AC3E}">
        <p14:creationId xmlns:p14="http://schemas.microsoft.com/office/powerpoint/2010/main" val="3796283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smtClean="0"/>
              <a:t>JavaScript Variables</a:t>
            </a:r>
            <a:br>
              <a:rPr lang="en-US" smtClean="0"/>
            </a:br>
            <a:endParaRPr lang="en-US" smtClean="0"/>
          </a:p>
        </p:txBody>
      </p:sp>
      <p:sp>
        <p:nvSpPr>
          <p:cNvPr id="19459" name="Content Placeholder 2"/>
          <p:cNvSpPr>
            <a:spLocks noGrp="1"/>
          </p:cNvSpPr>
          <p:nvPr>
            <p:ph idx="1"/>
          </p:nvPr>
        </p:nvSpPr>
        <p:spPr/>
        <p:txBody>
          <a:bodyPr/>
          <a:lstStyle/>
          <a:p>
            <a:pPr>
              <a:defRPr/>
            </a:pPr>
            <a:r>
              <a:rPr lang="en-US" sz="2800" dirty="0" smtClean="0"/>
              <a:t>JavaScript has variables that you can declare with</a:t>
            </a:r>
          </a:p>
          <a:p>
            <a:pPr marL="0" indent="0">
              <a:buFont typeface="Arial" charset="0"/>
              <a:buNone/>
              <a:defRPr/>
            </a:pPr>
            <a:r>
              <a:rPr lang="en-US" sz="2800" dirty="0" smtClean="0"/>
              <a:t>        the optional </a:t>
            </a:r>
            <a:r>
              <a:rPr lang="en-US" sz="2800" dirty="0" err="1" smtClean="0"/>
              <a:t>var</a:t>
            </a:r>
            <a:r>
              <a:rPr lang="en-US" sz="2800" dirty="0" smtClean="0"/>
              <a:t> keyword</a:t>
            </a:r>
          </a:p>
          <a:p>
            <a:pPr>
              <a:defRPr/>
            </a:pPr>
            <a:r>
              <a:rPr lang="en-US" sz="2800" dirty="0" smtClean="0"/>
              <a:t>Variables declared within a function are local to</a:t>
            </a:r>
          </a:p>
          <a:p>
            <a:pPr marL="0" indent="0">
              <a:buFont typeface="Arial" charset="0"/>
              <a:buNone/>
              <a:defRPr/>
            </a:pPr>
            <a:r>
              <a:rPr lang="en-US" sz="2800" dirty="0" smtClean="0"/>
              <a:t>     that function</a:t>
            </a:r>
          </a:p>
          <a:p>
            <a:pPr>
              <a:defRPr/>
            </a:pPr>
            <a:r>
              <a:rPr lang="en-US" sz="2800" dirty="0" smtClean="0"/>
              <a:t>Variables declared outside of any function are</a:t>
            </a:r>
          </a:p>
          <a:p>
            <a:pPr marL="0" indent="0">
              <a:buFont typeface="Arial" charset="0"/>
              <a:buNone/>
              <a:defRPr/>
            </a:pPr>
            <a:r>
              <a:rPr lang="en-US" sz="2800" dirty="0" smtClean="0"/>
              <a:t>     global variables</a:t>
            </a:r>
          </a:p>
          <a:p>
            <a:pPr>
              <a:defRPr/>
            </a:pPr>
            <a:r>
              <a:rPr lang="en-US" sz="2800" dirty="0" err="1" smtClean="0"/>
              <a:t>var</a:t>
            </a:r>
            <a:r>
              <a:rPr lang="en-US" sz="2800" dirty="0" smtClean="0"/>
              <a:t> </a:t>
            </a:r>
            <a:r>
              <a:rPr lang="en-US" sz="2800" dirty="0" err="1" smtClean="0"/>
              <a:t>myname</a:t>
            </a:r>
            <a:r>
              <a:rPr lang="en-US" sz="2800" dirty="0" smtClean="0"/>
              <a:t> = “</a:t>
            </a:r>
            <a:r>
              <a:rPr lang="en-US" sz="2800" dirty="0" err="1" smtClean="0"/>
              <a:t>Raju</a:t>
            </a:r>
            <a:r>
              <a:rPr lang="en-US" sz="2800" dirty="0" smtClean="0"/>
              <a:t>  </a:t>
            </a:r>
            <a:r>
              <a:rPr lang="en-US" sz="2800" dirty="0" err="1" smtClean="0"/>
              <a:t>dhar</a:t>
            </a:r>
            <a:r>
              <a:rPr lang="en-US" sz="2800" dirty="0" smtClean="0"/>
              <a:t>"</a:t>
            </a:r>
          </a:p>
        </p:txBody>
      </p:sp>
    </p:spTree>
    <p:extLst>
      <p:ext uri="{BB962C8B-B14F-4D97-AF65-F5344CB8AC3E}">
        <p14:creationId xmlns:p14="http://schemas.microsoft.com/office/powerpoint/2010/main" val="3400470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b="1" smtClean="0"/>
              <a:t>Javascript</a:t>
            </a:r>
            <a:endParaRPr lang="en-US" smtClean="0"/>
          </a:p>
        </p:txBody>
      </p:sp>
      <p:sp>
        <p:nvSpPr>
          <p:cNvPr id="3" name="Subtitle 2"/>
          <p:cNvSpPr>
            <a:spLocks noGrp="1"/>
          </p:cNvSpPr>
          <p:nvPr>
            <p:ph type="subTitle" idx="1"/>
          </p:nvPr>
        </p:nvSpPr>
        <p:spPr>
          <a:xfrm>
            <a:off x="914400" y="3886200"/>
            <a:ext cx="10363200" cy="1752600"/>
          </a:xfrm>
        </p:spPr>
        <p:txBody>
          <a:bodyPr rtlCol="0">
            <a:normAutofit fontScale="92500" lnSpcReduction="10000"/>
          </a:bodyPr>
          <a:lstStyle/>
          <a:p>
            <a:pPr eaLnBrk="1" hangingPunct="1">
              <a:defRPr/>
            </a:pPr>
            <a:r>
              <a:rPr lang="en-US" sz="3600" b="1" dirty="0" smtClean="0"/>
              <a:t>JavaScript was developed by Brendan </a:t>
            </a:r>
            <a:r>
              <a:rPr lang="en-US" sz="3600" b="1" dirty="0" err="1" smtClean="0"/>
              <a:t>Eich</a:t>
            </a:r>
            <a:r>
              <a:rPr lang="en-US" sz="3600" b="1" dirty="0" smtClean="0"/>
              <a:t> in 1995, which appeared in Netscape, a popular browser of that time.</a:t>
            </a:r>
          </a:p>
          <a:p>
            <a:pPr eaLnBrk="1" hangingPunct="1">
              <a:defRPr/>
            </a:pPr>
            <a:r>
              <a:rPr lang="en-US" dirty="0" smtClean="0"/>
              <a:t/>
            </a:r>
            <a:br>
              <a:rPr lang="en-US" dirty="0" smtClean="0"/>
            </a:br>
            <a:endParaRPr lang="en-US" dirty="0" smtClean="0"/>
          </a:p>
        </p:txBody>
      </p:sp>
    </p:spTree>
    <p:extLst>
      <p:ext uri="{BB962C8B-B14F-4D97-AF65-F5344CB8AC3E}">
        <p14:creationId xmlns:p14="http://schemas.microsoft.com/office/powerpoint/2010/main" val="669179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74638"/>
            <a:ext cx="10972800" cy="639762"/>
          </a:xfrm>
        </p:spPr>
        <p:txBody>
          <a:bodyPr>
            <a:normAutofit fontScale="90000"/>
          </a:bodyPr>
          <a:lstStyle/>
          <a:p>
            <a:r>
              <a:rPr lang="en-US" sz="3600" smtClean="0"/>
              <a:t>JavaScript Operators and Constructs</a:t>
            </a:r>
            <a:r>
              <a:rPr lang="en-US" smtClean="0"/>
              <a:t/>
            </a:r>
            <a:br>
              <a:rPr lang="en-US" smtClean="0"/>
            </a:br>
            <a:endParaRPr lang="en-US" smtClean="0"/>
          </a:p>
        </p:txBody>
      </p:sp>
      <p:sp>
        <p:nvSpPr>
          <p:cNvPr id="29699" name="Content Placeholder 2"/>
          <p:cNvSpPr>
            <a:spLocks noGrp="1"/>
          </p:cNvSpPr>
          <p:nvPr>
            <p:ph idx="1"/>
          </p:nvPr>
        </p:nvSpPr>
        <p:spPr>
          <a:xfrm>
            <a:off x="609600" y="685801"/>
            <a:ext cx="10972800" cy="5440363"/>
          </a:xfrm>
        </p:spPr>
        <p:txBody>
          <a:bodyPr/>
          <a:lstStyle/>
          <a:p>
            <a:r>
              <a:rPr lang="en-US" sz="2400" smtClean="0"/>
              <a:t>• JavaScript has most of the operators we're used to</a:t>
            </a:r>
          </a:p>
          <a:p>
            <a:r>
              <a:rPr lang="en-US" sz="2400" smtClean="0"/>
              <a:t>from C/Java</a:t>
            </a:r>
          </a:p>
          <a:p>
            <a:r>
              <a:rPr lang="en-US" sz="2400" smtClean="0"/>
              <a:t>– Arithmetic (+, - ,* , /, %)</a:t>
            </a:r>
          </a:p>
          <a:p>
            <a:r>
              <a:rPr lang="en-US" sz="2400" smtClean="0"/>
              <a:t>– Assignment (=, += , -= , *= /= , %= , ++, --)</a:t>
            </a:r>
          </a:p>
          <a:p>
            <a:r>
              <a:rPr lang="en-US" sz="2400" smtClean="0"/>
              <a:t>– Logical (&amp;&amp;, ||, !)</a:t>
            </a:r>
          </a:p>
          <a:p>
            <a:r>
              <a:rPr lang="en-US" sz="2400" smtClean="0"/>
              <a:t>– Comparison (&lt;, &gt;, &lt;= , &gt;= , ==. ===)</a:t>
            </a:r>
          </a:p>
          <a:p>
            <a:r>
              <a:rPr lang="en-US" sz="2400" smtClean="0"/>
              <a:t>• Note: + also does string concatentation</a:t>
            </a:r>
          </a:p>
          <a:p>
            <a:r>
              <a:rPr lang="en-US" sz="2400" smtClean="0"/>
              <a:t>• Constructs:</a:t>
            </a:r>
          </a:p>
          <a:p>
            <a:r>
              <a:rPr lang="en-US" sz="2400" smtClean="0"/>
              <a:t>– if, else, while, for, switch, case</a:t>
            </a:r>
          </a:p>
        </p:txBody>
      </p:sp>
    </p:spTree>
    <p:extLst>
      <p:ext uri="{BB962C8B-B14F-4D97-AF65-F5344CB8AC3E}">
        <p14:creationId xmlns:p14="http://schemas.microsoft.com/office/powerpoint/2010/main" val="1306678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smtClean="0"/>
              <a:t>Simple User Interaction</a:t>
            </a:r>
            <a:br>
              <a:rPr lang="en-US" smtClean="0"/>
            </a:br>
            <a:endParaRPr lang="en-US" smtClean="0"/>
          </a:p>
        </p:txBody>
      </p:sp>
      <p:sp>
        <p:nvSpPr>
          <p:cNvPr id="21507" name="Content Placeholder 2"/>
          <p:cNvSpPr>
            <a:spLocks noGrp="1"/>
          </p:cNvSpPr>
          <p:nvPr>
            <p:ph idx="1"/>
          </p:nvPr>
        </p:nvSpPr>
        <p:spPr/>
        <p:txBody>
          <a:bodyPr/>
          <a:lstStyle/>
          <a:p>
            <a:pPr>
              <a:defRPr/>
            </a:pPr>
            <a:r>
              <a:rPr lang="en-US" sz="2400" dirty="0" smtClean="0"/>
              <a:t>• There are three built-in methods of doing simple</a:t>
            </a:r>
          </a:p>
          <a:p>
            <a:pPr marL="0" indent="0">
              <a:buFont typeface="Arial" charset="0"/>
              <a:buNone/>
              <a:defRPr/>
            </a:pPr>
            <a:r>
              <a:rPr lang="en-US" sz="2400" dirty="0" smtClean="0"/>
              <a:t>         user interaction</a:t>
            </a:r>
          </a:p>
          <a:p>
            <a:pPr marL="0" indent="0">
              <a:buFont typeface="Arial" charset="0"/>
              <a:buNone/>
              <a:defRPr/>
            </a:pPr>
            <a:r>
              <a:rPr lang="en-US" sz="2400" dirty="0" smtClean="0"/>
              <a:t>         – alert(</a:t>
            </a:r>
            <a:r>
              <a:rPr lang="en-US" sz="2400" dirty="0" err="1" smtClean="0"/>
              <a:t>msg</a:t>
            </a:r>
            <a:r>
              <a:rPr lang="en-US" sz="2400" dirty="0" smtClean="0"/>
              <a:t>) alerts the user that something has happened</a:t>
            </a:r>
          </a:p>
          <a:p>
            <a:pPr marL="0" indent="0">
              <a:buFont typeface="Arial" charset="0"/>
              <a:buNone/>
              <a:defRPr/>
            </a:pPr>
            <a:r>
              <a:rPr lang="en-US" sz="2400" dirty="0" smtClean="0"/>
              <a:t>         – confirm(</a:t>
            </a:r>
            <a:r>
              <a:rPr lang="en-US" sz="2400" dirty="0" err="1" smtClean="0"/>
              <a:t>msg</a:t>
            </a:r>
            <a:r>
              <a:rPr lang="en-US" sz="2400" dirty="0" smtClean="0"/>
              <a:t>) asks the user to confirm (or cancel)</a:t>
            </a:r>
          </a:p>
          <a:p>
            <a:pPr marL="0" indent="0">
              <a:buFont typeface="Arial" charset="0"/>
              <a:buNone/>
              <a:defRPr/>
            </a:pPr>
            <a:r>
              <a:rPr lang="en-US" sz="2400" dirty="0" smtClean="0"/>
              <a:t>             something</a:t>
            </a:r>
          </a:p>
          <a:p>
            <a:pPr marL="0" indent="0">
              <a:buFont typeface="Arial" charset="0"/>
              <a:buNone/>
              <a:defRPr/>
            </a:pPr>
            <a:r>
              <a:rPr lang="en-US" sz="2400" dirty="0" smtClean="0"/>
              <a:t>         – prompt(</a:t>
            </a:r>
            <a:r>
              <a:rPr lang="en-US" sz="2400" dirty="0" err="1" smtClean="0"/>
              <a:t>msg</a:t>
            </a:r>
            <a:r>
              <a:rPr lang="en-US" sz="2400" dirty="0" smtClean="0"/>
              <a:t>, default) asks the user to enter some text</a:t>
            </a:r>
          </a:p>
          <a:p>
            <a:pPr>
              <a:defRPr/>
            </a:pPr>
            <a:r>
              <a:rPr lang="en-US" sz="2400" dirty="0" smtClean="0"/>
              <a:t>alert(“Beware of Dogs");</a:t>
            </a:r>
          </a:p>
          <a:p>
            <a:pPr>
              <a:defRPr/>
            </a:pPr>
            <a:r>
              <a:rPr lang="en-US" sz="2400" dirty="0" smtClean="0"/>
              <a:t>confirm("Are you sure you want to do that?");</a:t>
            </a:r>
          </a:p>
          <a:p>
            <a:pPr>
              <a:defRPr/>
            </a:pPr>
            <a:r>
              <a:rPr lang="en-US" sz="2400" dirty="0" smtClean="0"/>
              <a:t>prompt("Enter you name”, "</a:t>
            </a:r>
            <a:r>
              <a:rPr lang="en-US" sz="2400" dirty="0" err="1" smtClean="0"/>
              <a:t>Adil</a:t>
            </a:r>
            <a:r>
              <a:rPr lang="en-US" sz="2400" dirty="0" smtClean="0"/>
              <a:t>");</a:t>
            </a:r>
          </a:p>
        </p:txBody>
      </p:sp>
    </p:spTree>
    <p:extLst>
      <p:ext uri="{BB962C8B-B14F-4D97-AF65-F5344CB8AC3E}">
        <p14:creationId xmlns:p14="http://schemas.microsoft.com/office/powerpoint/2010/main" val="3639673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r>
              <a:rPr lang="en-US" smtClean="0"/>
              <a:t>JavaScript Functions</a:t>
            </a:r>
            <a:br>
              <a:rPr lang="en-US" smtClean="0"/>
            </a:br>
            <a:endParaRPr lang="en-US" smtClean="0"/>
          </a:p>
        </p:txBody>
      </p:sp>
      <p:sp>
        <p:nvSpPr>
          <p:cNvPr id="22531" name="Content Placeholder 2"/>
          <p:cNvSpPr>
            <a:spLocks noGrp="1"/>
          </p:cNvSpPr>
          <p:nvPr>
            <p:ph idx="1"/>
          </p:nvPr>
        </p:nvSpPr>
        <p:spPr/>
        <p:txBody>
          <a:bodyPr/>
          <a:lstStyle/>
          <a:p>
            <a:pPr>
              <a:defRPr/>
            </a:pPr>
            <a:r>
              <a:rPr lang="en-US" dirty="0" smtClean="0"/>
              <a:t>JavaScript lets you define functions using the</a:t>
            </a:r>
          </a:p>
          <a:p>
            <a:pPr marL="0" indent="0">
              <a:buFont typeface="Arial" charset="0"/>
              <a:buNone/>
              <a:defRPr/>
            </a:pPr>
            <a:r>
              <a:rPr lang="en-US" dirty="0" smtClean="0"/>
              <a:t>    function keyword</a:t>
            </a:r>
          </a:p>
          <a:p>
            <a:pPr>
              <a:defRPr/>
            </a:pPr>
            <a:r>
              <a:rPr lang="en-US" dirty="0" smtClean="0"/>
              <a:t>Functions can return values using the return</a:t>
            </a:r>
          </a:p>
          <a:p>
            <a:pPr marL="0" indent="0">
              <a:buFont typeface="Arial" charset="0"/>
              <a:buNone/>
              <a:defRPr/>
            </a:pPr>
            <a:r>
              <a:rPr lang="en-US" dirty="0" smtClean="0"/>
              <a:t>    keyword</a:t>
            </a:r>
          </a:p>
          <a:p>
            <a:pPr>
              <a:defRPr/>
            </a:pPr>
            <a:r>
              <a:rPr lang="en-US" dirty="0" smtClean="0"/>
              <a:t>function </a:t>
            </a:r>
            <a:r>
              <a:rPr lang="en-US" dirty="0" err="1" smtClean="0"/>
              <a:t>showConfirm</a:t>
            </a:r>
            <a:r>
              <a:rPr lang="en-US" dirty="0" smtClean="0"/>
              <a:t>() {</a:t>
            </a:r>
          </a:p>
          <a:p>
            <a:pPr>
              <a:defRPr/>
            </a:pPr>
            <a:r>
              <a:rPr lang="en-US" dirty="0" smtClean="0"/>
              <a:t>confirm("Are you sure you want to do that?");</a:t>
            </a:r>
          </a:p>
          <a:p>
            <a:pPr>
              <a:defRPr/>
            </a:pPr>
            <a:r>
              <a:rPr lang="en-US" dirty="0" smtClean="0"/>
              <a:t>}</a:t>
            </a:r>
          </a:p>
        </p:txBody>
      </p:sp>
    </p:spTree>
    <p:extLst>
      <p:ext uri="{BB962C8B-B14F-4D97-AF65-F5344CB8AC3E}">
        <p14:creationId xmlns:p14="http://schemas.microsoft.com/office/powerpoint/2010/main" val="876458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274638"/>
            <a:ext cx="10972800" cy="639762"/>
          </a:xfrm>
        </p:spPr>
        <p:txBody>
          <a:bodyPr>
            <a:normAutofit fontScale="90000"/>
          </a:bodyPr>
          <a:lstStyle/>
          <a:p>
            <a:r>
              <a:rPr lang="en-US" smtClean="0"/>
              <a:t>JavaScript Arrays</a:t>
            </a:r>
            <a:br>
              <a:rPr lang="en-US" smtClean="0"/>
            </a:br>
            <a:endParaRPr lang="en-US" smtClean="0"/>
          </a:p>
        </p:txBody>
      </p:sp>
      <p:sp>
        <p:nvSpPr>
          <p:cNvPr id="32771" name="Content Placeholder 2"/>
          <p:cNvSpPr>
            <a:spLocks noGrp="1"/>
          </p:cNvSpPr>
          <p:nvPr>
            <p:ph idx="1"/>
          </p:nvPr>
        </p:nvSpPr>
        <p:spPr>
          <a:xfrm>
            <a:off x="609600" y="762001"/>
            <a:ext cx="10972800" cy="5364163"/>
          </a:xfrm>
        </p:spPr>
        <p:txBody>
          <a:bodyPr/>
          <a:lstStyle/>
          <a:p>
            <a:r>
              <a:rPr lang="en-US" sz="2400" smtClean="0"/>
              <a:t>• JavaScript has arrays that are indexed starting at 0</a:t>
            </a:r>
          </a:p>
          <a:p>
            <a:r>
              <a:rPr lang="en-US" sz="2400" smtClean="0"/>
              <a:t>• Special version of for works with arrays</a:t>
            </a:r>
          </a:p>
          <a:p>
            <a:r>
              <a:rPr lang="en-US" sz="2400" smtClean="0"/>
              <a:t>&lt;script type="text/javascript"&gt;</a:t>
            </a:r>
          </a:p>
          <a:p>
            <a:r>
              <a:rPr lang="en-US" sz="2400" smtClean="0"/>
              <a:t>var colors = new Array();</a:t>
            </a:r>
          </a:p>
          <a:p>
            <a:r>
              <a:rPr lang="en-US" sz="2400" smtClean="0"/>
              <a:t>colors[0] ="red"; colors[1] ="green";</a:t>
            </a:r>
          </a:p>
          <a:p>
            <a:r>
              <a:rPr lang="en-US" sz="2400" smtClean="0"/>
              <a:t>colors[2] ="blue"; colors[3] ="orange";</a:t>
            </a:r>
          </a:p>
          <a:p>
            <a:r>
              <a:rPr lang="en-US" sz="2400" smtClean="0"/>
              <a:t>colors[4] ="magenta"; colors[5] ="cyan";</a:t>
            </a:r>
          </a:p>
          <a:p>
            <a:r>
              <a:rPr lang="en-US" sz="2400" smtClean="0"/>
              <a:t>for (var i in colors) {</a:t>
            </a:r>
          </a:p>
          <a:p>
            <a:r>
              <a:rPr lang="en-US" sz="2400" smtClean="0"/>
              <a:t>document.write("&lt;div style=\"background-color:“ + colors[i] + ";\"&gt;“ + colors[i] + "&lt;/div&gt;\n");</a:t>
            </a:r>
          </a:p>
          <a:p>
            <a:r>
              <a:rPr lang="en-US" sz="2400" smtClean="0"/>
              <a:t>}</a:t>
            </a:r>
          </a:p>
          <a:p>
            <a:r>
              <a:rPr lang="en-US" sz="2400" smtClean="0"/>
              <a:t>&lt;/script&gt;</a:t>
            </a:r>
          </a:p>
        </p:txBody>
      </p:sp>
    </p:spTree>
    <p:extLst>
      <p:ext uri="{BB962C8B-B14F-4D97-AF65-F5344CB8AC3E}">
        <p14:creationId xmlns:p14="http://schemas.microsoft.com/office/powerpoint/2010/main" val="644123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US" sz="3600" b="1" smtClean="0"/>
              <a:t>Java Script to fetch data from Text box</a:t>
            </a:r>
            <a:r>
              <a:rPr lang="en-US" sz="3600" smtClean="0"/>
              <a:t/>
            </a:r>
            <a:br>
              <a:rPr lang="en-US" sz="3600" smtClean="0"/>
            </a:br>
            <a:endParaRPr lang="en-US" sz="3600" smtClean="0"/>
          </a:p>
        </p:txBody>
      </p:sp>
      <p:sp>
        <p:nvSpPr>
          <p:cNvPr id="33795" name="Content Placeholder 2"/>
          <p:cNvSpPr>
            <a:spLocks noGrp="1"/>
          </p:cNvSpPr>
          <p:nvPr>
            <p:ph idx="1"/>
          </p:nvPr>
        </p:nvSpPr>
        <p:spPr>
          <a:xfrm>
            <a:off x="609600" y="1066801"/>
            <a:ext cx="10972800" cy="5059363"/>
          </a:xfrm>
        </p:spPr>
        <p:txBody>
          <a:bodyPr>
            <a:normAutofit fontScale="92500" lnSpcReduction="20000"/>
          </a:bodyPr>
          <a:lstStyle/>
          <a:p>
            <a:r>
              <a:rPr lang="en-US" sz="2000" smtClean="0"/>
              <a:t> &lt;form&gt;&lt;br&gt;</a:t>
            </a:r>
          </a:p>
          <a:p>
            <a:r>
              <a:rPr lang="en-US" sz="2000" smtClean="0"/>
              <a:t>Enter your First Name: &lt;input type="text"  id="firstname"/&gt;&lt;br&gt;&lt;br&gt;</a:t>
            </a:r>
          </a:p>
          <a:p>
            <a:r>
              <a:rPr lang="en-US" sz="2000" smtClean="0"/>
              <a:t>Enter your Last Name: &lt;input type="text" id="lastname"/&gt;&lt;br&gt;&lt;br&gt;</a:t>
            </a:r>
          </a:p>
          <a:p>
            <a:r>
              <a:rPr lang="en-US" sz="2000" smtClean="0"/>
              <a:t>&lt;input type="submit" value="Submit" onclick="formdata()"/&gt;&lt;br&gt;</a:t>
            </a:r>
          </a:p>
          <a:p>
            <a:r>
              <a:rPr lang="en-US" sz="2000" smtClean="0"/>
              <a:t>&lt;/form&gt;</a:t>
            </a:r>
          </a:p>
          <a:p>
            <a:r>
              <a:rPr lang="en-US" sz="2000" smtClean="0"/>
              <a:t>&lt;script&gt;</a:t>
            </a:r>
          </a:p>
          <a:p>
            <a:r>
              <a:rPr lang="en-US" sz="2000" smtClean="0"/>
              <a:t>function formdata() </a:t>
            </a:r>
          </a:p>
          <a:p>
            <a:r>
              <a:rPr lang="en-US" sz="2000" smtClean="0"/>
              <a:t>{</a:t>
            </a:r>
          </a:p>
          <a:p>
            <a:r>
              <a:rPr lang="en-US" sz="2000" smtClean="0"/>
              <a:t>var firstname1= document.getElementById("firstname").value;</a:t>
            </a:r>
          </a:p>
          <a:p>
            <a:r>
              <a:rPr lang="en-US" sz="2000" smtClean="0"/>
              <a:t>var lastname1= document.getElementById("lastname").value;</a:t>
            </a:r>
          </a:p>
          <a:p>
            <a:r>
              <a:rPr lang="en-US" sz="2000" smtClean="0"/>
              <a:t>document.writeln("&lt;h1&gt;Confirmation Page&lt;/h1&gt;&lt;br&gt;");</a:t>
            </a:r>
          </a:p>
          <a:p>
            <a:r>
              <a:rPr lang="en-US" sz="2000" smtClean="0"/>
              <a:t>document.writeln("Thank you for completing this form.&lt;br&gt;&lt;br&gt;");</a:t>
            </a:r>
          </a:p>
          <a:p>
            <a:r>
              <a:rPr lang="en-US" sz="2000" smtClean="0"/>
              <a:t>document.writeln("The first name you entered is " + firstname + "&lt;br&gt;");</a:t>
            </a:r>
          </a:p>
          <a:p>
            <a:r>
              <a:rPr lang="en-US" sz="2000" smtClean="0"/>
              <a:t>document.writeln("The last name you entered is " + lastname);</a:t>
            </a:r>
          </a:p>
          <a:p>
            <a:r>
              <a:rPr lang="en-US" sz="2000" smtClean="0"/>
              <a:t>}</a:t>
            </a:r>
          </a:p>
          <a:p>
            <a:r>
              <a:rPr lang="en-US" sz="2000" smtClean="0"/>
              <a:t>&lt;/script&gt;</a:t>
            </a:r>
          </a:p>
          <a:p>
            <a:endParaRPr lang="en-US" sz="2000" smtClean="0"/>
          </a:p>
        </p:txBody>
      </p:sp>
    </p:spTree>
    <p:extLst>
      <p:ext uri="{BB962C8B-B14F-4D97-AF65-F5344CB8AC3E}">
        <p14:creationId xmlns:p14="http://schemas.microsoft.com/office/powerpoint/2010/main" val="37489589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274638"/>
            <a:ext cx="10972800" cy="639762"/>
          </a:xfrm>
        </p:spPr>
        <p:txBody>
          <a:bodyPr>
            <a:normAutofit fontScale="90000"/>
          </a:bodyPr>
          <a:lstStyle/>
          <a:p>
            <a:r>
              <a:rPr lang="en-US" smtClean="0"/>
              <a:t>Value from Radio Button</a:t>
            </a:r>
          </a:p>
        </p:txBody>
      </p:sp>
      <p:sp>
        <p:nvSpPr>
          <p:cNvPr id="34819" name="Content Placeholder 2"/>
          <p:cNvSpPr>
            <a:spLocks noGrp="1"/>
          </p:cNvSpPr>
          <p:nvPr>
            <p:ph idx="1"/>
          </p:nvPr>
        </p:nvSpPr>
        <p:spPr>
          <a:xfrm>
            <a:off x="609600" y="914400"/>
            <a:ext cx="10972800" cy="5638800"/>
          </a:xfrm>
        </p:spPr>
        <p:txBody>
          <a:bodyPr>
            <a:normAutofit lnSpcReduction="10000"/>
          </a:bodyPr>
          <a:lstStyle/>
          <a:p>
            <a:r>
              <a:rPr lang="en-US" sz="1800" smtClean="0"/>
              <a:t>&lt;!--Check selected Radio Button value using JavaScript.--&gt;</a:t>
            </a:r>
          </a:p>
          <a:p>
            <a:r>
              <a:rPr lang="en-US" sz="1800" smtClean="0"/>
              <a:t>&lt;html&gt;&lt;head&gt;	&lt;title&gt;Check selected Radio Button value using JavaScript.&lt;/title&gt;</a:t>
            </a:r>
          </a:p>
          <a:p>
            <a:r>
              <a:rPr lang="en-US" sz="1800" smtClean="0"/>
              <a:t>&lt;script type="text/javascript"&gt;</a:t>
            </a:r>
          </a:p>
          <a:p>
            <a:r>
              <a:rPr lang="en-US" sz="1800" smtClean="0"/>
              <a:t>	function checkGender(){				</a:t>
            </a:r>
          </a:p>
          <a:p>
            <a:r>
              <a:rPr lang="en-US" sz="1800" smtClean="0"/>
              <a:t>		if(document.getElementById('radioMale').checked)</a:t>
            </a:r>
          </a:p>
          <a:p>
            <a:r>
              <a:rPr lang="en-US" sz="1800" smtClean="0"/>
              <a:t>				alert("You have selected Male.");</a:t>
            </a:r>
          </a:p>
          <a:p>
            <a:r>
              <a:rPr lang="en-US" sz="1800" smtClean="0"/>
              <a:t>			else</a:t>
            </a:r>
          </a:p>
          <a:p>
            <a:r>
              <a:rPr lang="en-US" sz="1800" smtClean="0"/>
              <a:t>				alert("You have selected Female.");</a:t>
            </a:r>
          </a:p>
          <a:p>
            <a:r>
              <a:rPr lang="en-US" sz="1800" smtClean="0"/>
              <a:t>			}</a:t>
            </a:r>
          </a:p>
          <a:p>
            <a:r>
              <a:rPr lang="en-US" sz="1800" smtClean="0"/>
              <a:t>		&lt;/script&gt; 	&lt;/head&gt;</a:t>
            </a:r>
          </a:p>
          <a:p>
            <a:r>
              <a:rPr lang="en-US" sz="1800" smtClean="0"/>
              <a:t>&lt;body style="text-align: center;"&gt;</a:t>
            </a:r>
          </a:p>
          <a:p>
            <a:r>
              <a:rPr lang="en-US" sz="1800" smtClean="0"/>
              <a:t>	&lt;h1&gt;Check selected Radio Button value using JavaScript.&lt;/h1&gt;</a:t>
            </a:r>
          </a:p>
          <a:p>
            <a:r>
              <a:rPr lang="en-US" sz="1800" smtClean="0"/>
              <a:t>	&lt;b&gt;Choose gender: &lt;/b&gt;&lt;br&gt;&lt;br&gt;</a:t>
            </a:r>
          </a:p>
          <a:p>
            <a:r>
              <a:rPr lang="en-US" sz="1800" smtClean="0"/>
              <a:t>	&lt;input type="radio" id="radioMale" value="Male"&gt;Male&lt;/input&gt;</a:t>
            </a:r>
          </a:p>
          <a:p>
            <a:r>
              <a:rPr lang="en-US" sz="1800" smtClean="0"/>
              <a:t>	&lt;input type="radio" id="radioFemale" value="Female"&gt;Female&lt;/input&gt; &lt;br&gt;</a:t>
            </a:r>
          </a:p>
          <a:p>
            <a:r>
              <a:rPr lang="en-US" sz="1800" smtClean="0"/>
              <a:t>	&lt;input type="button" value="Check Gender" onClick="checkGender()"/&gt;</a:t>
            </a:r>
          </a:p>
          <a:p>
            <a:r>
              <a:rPr lang="en-US" sz="1800" smtClean="0"/>
              <a:t>&lt;/body&gt; &lt;/html&gt;</a:t>
            </a:r>
          </a:p>
          <a:p>
            <a:endParaRPr lang="en-US" sz="1800" smtClean="0"/>
          </a:p>
        </p:txBody>
      </p:sp>
    </p:spTree>
    <p:extLst>
      <p:ext uri="{BB962C8B-B14F-4D97-AF65-F5344CB8AC3E}">
        <p14:creationId xmlns:p14="http://schemas.microsoft.com/office/powerpoint/2010/main" val="4255165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9600" y="274638"/>
            <a:ext cx="10972800" cy="639762"/>
          </a:xfrm>
        </p:spPr>
        <p:txBody>
          <a:bodyPr>
            <a:normAutofit fontScale="90000"/>
          </a:bodyPr>
          <a:lstStyle/>
          <a:p>
            <a:r>
              <a:rPr lang="en-US" smtClean="0"/>
              <a:t>Value from Check Box</a:t>
            </a:r>
          </a:p>
        </p:txBody>
      </p:sp>
      <p:sp>
        <p:nvSpPr>
          <p:cNvPr id="35843" name="Content Placeholder 2"/>
          <p:cNvSpPr>
            <a:spLocks noGrp="1"/>
          </p:cNvSpPr>
          <p:nvPr>
            <p:ph idx="1"/>
          </p:nvPr>
        </p:nvSpPr>
        <p:spPr>
          <a:xfrm>
            <a:off x="609600" y="914400"/>
            <a:ext cx="10972800" cy="5638800"/>
          </a:xfrm>
        </p:spPr>
        <p:txBody>
          <a:bodyPr>
            <a:normAutofit fontScale="92500" lnSpcReduction="10000"/>
          </a:bodyPr>
          <a:lstStyle/>
          <a:p>
            <a:r>
              <a:rPr lang="en-US" sz="1800" smtClean="0"/>
              <a:t>&lt;!DOCTYPE html&gt;&lt;html lang="en"&gt;</a:t>
            </a:r>
          </a:p>
          <a:p>
            <a:r>
              <a:rPr lang="en-US" sz="1800" smtClean="0"/>
              <a:t>&lt;body&gt;</a:t>
            </a:r>
          </a:p>
          <a:p>
            <a:r>
              <a:rPr lang="en-US" sz="1600" smtClean="0"/>
              <a:t>    &lt;input type="checkbox" name="laptop" value="HP"&gt;HP laptop&lt;br&gt;</a:t>
            </a:r>
          </a:p>
          <a:p>
            <a:r>
              <a:rPr lang="en-US" sz="1600" smtClean="0"/>
              <a:t>    &lt;input type="checkbox" name="laptop" value="DELL"&gt;DELL laptop&lt;br&gt;</a:t>
            </a:r>
          </a:p>
          <a:p>
            <a:r>
              <a:rPr lang="en-US" sz="1600" smtClean="0"/>
              <a:t>    &lt;input type="checkbox" name="laptop" value="MAC"&gt;MAC laptop&lt;br&gt;</a:t>
            </a:r>
          </a:p>
          <a:p>
            <a:r>
              <a:rPr lang="en-US" sz="1600" smtClean="0"/>
              <a:t>    &lt;input type="checkbox" name="laptop" value="ASUS"&gt;ASUS laptop&lt;br&gt;</a:t>
            </a:r>
          </a:p>
          <a:p>
            <a:r>
              <a:rPr lang="en-US" sz="1600" smtClean="0"/>
              <a:t>    &lt;input type=“button” value= “Get Value  onClick="getValue()"&gt; </a:t>
            </a:r>
          </a:p>
          <a:p>
            <a:r>
              <a:rPr lang="en-US" sz="1800" smtClean="0"/>
              <a:t>    &lt;script&gt;</a:t>
            </a:r>
          </a:p>
          <a:p>
            <a:r>
              <a:rPr lang="en-US" sz="1800" smtClean="0"/>
              <a:t>        function getValue() {</a:t>
            </a:r>
          </a:p>
          <a:p>
            <a:r>
              <a:rPr lang="en-US" sz="1800" smtClean="0"/>
              <a:t>            let checkboxes = document.getElementsByName('laptop');</a:t>
            </a:r>
          </a:p>
          <a:p>
            <a:r>
              <a:rPr lang="en-US" sz="1800" smtClean="0"/>
              <a:t>            let result = "";</a:t>
            </a:r>
          </a:p>
          <a:p>
            <a:r>
              <a:rPr lang="en-US" sz="1800" smtClean="0"/>
              <a:t>            for (var i = 0; i &lt; checkboxes.length; i++) {</a:t>
            </a:r>
          </a:p>
          <a:p>
            <a:r>
              <a:rPr lang="en-US" sz="1800" smtClean="0"/>
              <a:t>                if (checkboxes[i].checked) {</a:t>
            </a:r>
          </a:p>
          <a:p>
            <a:r>
              <a:rPr lang="en-US" sz="1800" smtClean="0"/>
              <a:t>                    result += checkboxes[i].value  + " " + " Laptop, ";</a:t>
            </a:r>
          </a:p>
          <a:p>
            <a:r>
              <a:rPr lang="en-US" sz="1800" smtClean="0"/>
              <a:t>                }</a:t>
            </a:r>
          </a:p>
          <a:p>
            <a:r>
              <a:rPr lang="en-US" sz="1800" smtClean="0"/>
              <a:t>            }</a:t>
            </a:r>
          </a:p>
          <a:p>
            <a:r>
              <a:rPr lang="en-US" sz="1800" smtClean="0"/>
              <a:t>            document.write("&lt;p&gt; You have selected : " + result + "&lt;/p&gt;");         }</a:t>
            </a:r>
          </a:p>
          <a:p>
            <a:r>
              <a:rPr lang="en-US" sz="1800" smtClean="0"/>
              <a:t>    &lt;/script&gt; &lt;/body&gt; &lt;/html&gt;</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1" y="2514600"/>
            <a:ext cx="15621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242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09600" y="274638"/>
            <a:ext cx="10972800" cy="639762"/>
          </a:xfrm>
        </p:spPr>
        <p:txBody>
          <a:bodyPr>
            <a:normAutofit fontScale="90000"/>
          </a:bodyPr>
          <a:lstStyle/>
          <a:p>
            <a:r>
              <a:rPr lang="en-US" smtClean="0"/>
              <a:t>Value from Drop Down</a:t>
            </a:r>
          </a:p>
        </p:txBody>
      </p:sp>
      <p:sp>
        <p:nvSpPr>
          <p:cNvPr id="36867" name="Content Placeholder 2"/>
          <p:cNvSpPr>
            <a:spLocks noGrp="1"/>
          </p:cNvSpPr>
          <p:nvPr>
            <p:ph idx="1"/>
          </p:nvPr>
        </p:nvSpPr>
        <p:spPr>
          <a:xfrm>
            <a:off x="609600" y="914400"/>
            <a:ext cx="10972800" cy="5638800"/>
          </a:xfrm>
        </p:spPr>
        <p:txBody>
          <a:bodyPr>
            <a:normAutofit fontScale="92500" lnSpcReduction="10000"/>
          </a:bodyPr>
          <a:lstStyle/>
          <a:p>
            <a:r>
              <a:rPr lang="en-US" sz="1800" smtClean="0"/>
              <a:t>&lt;!DOCTYPE html&gt; &lt;html&gt; &lt;body&gt;</a:t>
            </a:r>
          </a:p>
          <a:p>
            <a:r>
              <a:rPr lang="en-US" sz="1800" smtClean="0"/>
              <a:t>&lt;form&gt;</a:t>
            </a:r>
          </a:p>
          <a:p>
            <a:r>
              <a:rPr lang="en-US" sz="1800" smtClean="0"/>
              <a:t>  Select your favorite fruit:</a:t>
            </a:r>
          </a:p>
          <a:p>
            <a:r>
              <a:rPr lang="en-US" sz="1800" smtClean="0"/>
              <a:t>  &lt;select id="mySelect"&gt;</a:t>
            </a:r>
          </a:p>
          <a:p>
            <a:r>
              <a:rPr lang="en-US" sz="1800" smtClean="0"/>
              <a:t>    &lt;option value="apple"&gt;Apple&lt;/option&gt;</a:t>
            </a:r>
          </a:p>
          <a:p>
            <a:r>
              <a:rPr lang="en-US" sz="1800" smtClean="0"/>
              <a:t>    &lt;option value="orange"&gt;Orange&lt;/option&gt;</a:t>
            </a:r>
          </a:p>
          <a:p>
            <a:r>
              <a:rPr lang="en-US" sz="1800" smtClean="0"/>
              <a:t>    &lt;option value="pineapple"&gt;Pineapple&lt;/option&gt;</a:t>
            </a:r>
          </a:p>
          <a:p>
            <a:r>
              <a:rPr lang="en-US" sz="1800" smtClean="0"/>
              <a:t>    &lt;option value="banana"&gt;Banana&lt;/option&gt;</a:t>
            </a:r>
          </a:p>
          <a:p>
            <a:r>
              <a:rPr lang="en-US" sz="1800" smtClean="0"/>
              <a:t>  &lt;/select&gt;</a:t>
            </a:r>
          </a:p>
          <a:p>
            <a:r>
              <a:rPr lang="en-US" sz="1800" smtClean="0"/>
              <a:t>&lt;/form&gt;</a:t>
            </a:r>
          </a:p>
          <a:p>
            <a:r>
              <a:rPr lang="en-US" sz="1800" smtClean="0"/>
              <a:t>&lt;p&gt;Click the button to return the value of the selected fruit.&lt;/p&gt;</a:t>
            </a:r>
          </a:p>
          <a:p>
            <a:r>
              <a:rPr lang="en-US" sz="1800" smtClean="0"/>
              <a:t>&lt;button type="button" onclick="myFunction()"&gt;Try it&lt;/button&gt;</a:t>
            </a:r>
          </a:p>
          <a:p>
            <a:r>
              <a:rPr lang="en-US" sz="1800" smtClean="0"/>
              <a:t>&lt;p id="demo"&gt;&lt;/p&gt; &lt;script&gt;</a:t>
            </a:r>
          </a:p>
          <a:p>
            <a:r>
              <a:rPr lang="en-US" sz="1800" smtClean="0"/>
              <a:t>function myFunction() {</a:t>
            </a:r>
          </a:p>
          <a:p>
            <a:r>
              <a:rPr lang="en-US" sz="1800" smtClean="0"/>
              <a:t>  var x = document.getElementById("mySelect").value;</a:t>
            </a:r>
          </a:p>
          <a:p>
            <a:r>
              <a:rPr lang="en-US" sz="1800" smtClean="0"/>
              <a:t>  document.getElementById("demo").innerHTML = x;</a:t>
            </a:r>
          </a:p>
          <a:p>
            <a:r>
              <a:rPr lang="en-US" sz="1800" smtClean="0"/>
              <a:t>}</a:t>
            </a:r>
          </a:p>
          <a:p>
            <a:r>
              <a:rPr lang="en-US" sz="1800" smtClean="0"/>
              <a:t>&lt;/script&gt; &lt;/body&gt;&lt;/html&gt; &lt;/html&gt;</a:t>
            </a: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0" y="1143001"/>
            <a:ext cx="46990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2151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r>
              <a:rPr lang="en-US" smtClean="0"/>
              <a:t>JavaScript Object</a:t>
            </a:r>
            <a:br>
              <a:rPr lang="en-US" smtClean="0"/>
            </a:br>
            <a:endParaRPr lang="en-US" smtClean="0"/>
          </a:p>
        </p:txBody>
      </p:sp>
      <p:sp>
        <p:nvSpPr>
          <p:cNvPr id="37891" name="Content Placeholder 2"/>
          <p:cNvSpPr>
            <a:spLocks noGrp="1"/>
          </p:cNvSpPr>
          <p:nvPr>
            <p:ph idx="1"/>
          </p:nvPr>
        </p:nvSpPr>
        <p:spPr/>
        <p:txBody>
          <a:bodyPr/>
          <a:lstStyle/>
          <a:p>
            <a:pPr algn="just"/>
            <a:r>
              <a:rPr lang="en-US" sz="2000" smtClean="0"/>
              <a:t>Object is a non-primitive data type in JavaScript. It is like any other variable, the only difference is that an object holds multiple values in terms of properties and methods. </a:t>
            </a:r>
          </a:p>
          <a:p>
            <a:pPr algn="just"/>
            <a:r>
              <a:rPr lang="en-US" sz="2000" smtClean="0"/>
              <a:t>Properties can hold values of primitive data types and methods are functions.</a:t>
            </a:r>
          </a:p>
          <a:p>
            <a:r>
              <a:rPr lang="en-US" sz="2000" smtClean="0"/>
              <a:t>JavaScript, an object can be created in two ways:</a:t>
            </a:r>
          </a:p>
          <a:p>
            <a:r>
              <a:rPr lang="en-US" sz="2000" smtClean="0"/>
              <a:t>Object literal</a:t>
            </a:r>
          </a:p>
          <a:p>
            <a:r>
              <a:rPr lang="en-US" sz="2000" smtClean="0"/>
              <a:t>Object constructor</a:t>
            </a:r>
          </a:p>
          <a:p>
            <a:pPr algn="just"/>
            <a:endParaRPr lang="en-US" sz="2000" smtClean="0"/>
          </a:p>
        </p:txBody>
      </p:sp>
    </p:spTree>
    <p:extLst>
      <p:ext uri="{BB962C8B-B14F-4D97-AF65-F5344CB8AC3E}">
        <p14:creationId xmlns:p14="http://schemas.microsoft.com/office/powerpoint/2010/main" val="1938504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smtClean="0"/>
          </a:p>
        </p:txBody>
      </p:sp>
      <p:sp>
        <p:nvSpPr>
          <p:cNvPr id="38915" name="Content Placeholder 2"/>
          <p:cNvSpPr>
            <a:spLocks noGrp="1"/>
          </p:cNvSpPr>
          <p:nvPr>
            <p:ph idx="1"/>
          </p:nvPr>
        </p:nvSpPr>
        <p:spPr/>
        <p:txBody>
          <a:bodyPr/>
          <a:lstStyle/>
          <a:p>
            <a:r>
              <a:rPr lang="en-US" smtClean="0"/>
              <a:t>Object Literal</a:t>
            </a:r>
          </a:p>
          <a:p>
            <a:r>
              <a:rPr lang="en-US" sz="2400" smtClean="0"/>
              <a:t>The object literal is a simple way of creating an object using { } brackets. You can include key-value pair in { }, where key would be property or method name and value will be value of property of any data type or a function. Use comma (,) to separate multiple key-value pairs.</a:t>
            </a:r>
          </a:p>
          <a:p>
            <a:r>
              <a:rPr lang="en-US" sz="2400" smtClean="0"/>
              <a:t>var &lt;object-name&gt; = { key1: value1, key2: value2,... keyN: valueN}; </a:t>
            </a:r>
          </a:p>
          <a:p>
            <a:r>
              <a:rPr lang="en-US" smtClean="0"/>
              <a:t/>
            </a:r>
            <a:br>
              <a:rPr lang="en-US" smtClean="0"/>
            </a:br>
            <a:endParaRPr lang="en-US" smtClean="0"/>
          </a:p>
        </p:txBody>
      </p:sp>
    </p:spTree>
    <p:extLst>
      <p:ext uri="{BB962C8B-B14F-4D97-AF65-F5344CB8AC3E}">
        <p14:creationId xmlns:p14="http://schemas.microsoft.com/office/powerpoint/2010/main" val="321211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smtClean="0"/>
          </a:p>
        </p:txBody>
      </p:sp>
      <p:sp>
        <p:nvSpPr>
          <p:cNvPr id="3075" name="Content Placeholder 2"/>
          <p:cNvSpPr>
            <a:spLocks noGrp="1"/>
          </p:cNvSpPr>
          <p:nvPr>
            <p:ph idx="1"/>
          </p:nvPr>
        </p:nvSpPr>
        <p:spPr/>
        <p:txBody>
          <a:bodyPr/>
          <a:lstStyle/>
          <a:p>
            <a:pPr>
              <a:defRPr/>
            </a:pPr>
            <a:r>
              <a:rPr lang="en-US" sz="2800" dirty="0" smtClean="0"/>
              <a:t>JavaScript is a programming language for use in</a:t>
            </a:r>
          </a:p>
          <a:p>
            <a:pPr>
              <a:defRPr/>
            </a:pPr>
            <a:r>
              <a:rPr lang="en-US" sz="2800" dirty="0" smtClean="0"/>
              <a:t>HTML pages</a:t>
            </a:r>
          </a:p>
          <a:p>
            <a:pPr>
              <a:defRPr/>
            </a:pPr>
            <a:r>
              <a:rPr lang="en-US" sz="2800" dirty="0" smtClean="0"/>
              <a:t>Invented in 1995 at Netscape Corporation</a:t>
            </a:r>
          </a:p>
          <a:p>
            <a:pPr>
              <a:defRPr/>
            </a:pPr>
            <a:r>
              <a:rPr lang="en-US" sz="2800" dirty="0" smtClean="0"/>
              <a:t>(</a:t>
            </a:r>
            <a:r>
              <a:rPr lang="en-US" sz="2800" dirty="0" err="1" smtClean="0"/>
              <a:t>LiveScript</a:t>
            </a:r>
            <a:r>
              <a:rPr lang="en-US" sz="2800" dirty="0" smtClean="0"/>
              <a:t>)</a:t>
            </a:r>
          </a:p>
          <a:p>
            <a:pPr>
              <a:defRPr/>
            </a:pPr>
            <a:r>
              <a:rPr lang="en-US" sz="2800" dirty="0" smtClean="0"/>
              <a:t>JavaScript has nothing to do with Java</a:t>
            </a:r>
          </a:p>
          <a:p>
            <a:pPr>
              <a:defRPr/>
            </a:pPr>
            <a:r>
              <a:rPr lang="en-US" sz="2800" dirty="0" smtClean="0"/>
              <a:t>JavaScript programs are run by an interpreter built</a:t>
            </a:r>
          </a:p>
          <a:p>
            <a:pPr marL="0" indent="0">
              <a:buFont typeface="Arial" charset="0"/>
              <a:buNone/>
              <a:defRPr/>
            </a:pPr>
            <a:r>
              <a:rPr lang="en-US" sz="2800" dirty="0" smtClean="0"/>
              <a:t>    into the user's web browser (not on the server)</a:t>
            </a:r>
          </a:p>
        </p:txBody>
      </p:sp>
    </p:spTree>
    <p:extLst>
      <p:ext uri="{BB962C8B-B14F-4D97-AF65-F5344CB8AC3E}">
        <p14:creationId xmlns:p14="http://schemas.microsoft.com/office/powerpoint/2010/main" val="2665414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274638"/>
            <a:ext cx="10972800" cy="715962"/>
          </a:xfrm>
        </p:spPr>
        <p:txBody>
          <a:bodyPr/>
          <a:lstStyle/>
          <a:p>
            <a:r>
              <a:rPr lang="en-US" sz="2800" smtClean="0"/>
              <a:t>Example: Create Object using Object Literal Syntax</a:t>
            </a:r>
          </a:p>
        </p:txBody>
      </p:sp>
      <p:sp>
        <p:nvSpPr>
          <p:cNvPr id="39939" name="Content Placeholder 2"/>
          <p:cNvSpPr>
            <a:spLocks noGrp="1"/>
          </p:cNvSpPr>
          <p:nvPr>
            <p:ph idx="1"/>
          </p:nvPr>
        </p:nvSpPr>
        <p:spPr>
          <a:xfrm>
            <a:off x="609600" y="914401"/>
            <a:ext cx="10972800" cy="5211763"/>
          </a:xfrm>
        </p:spPr>
        <p:txBody>
          <a:bodyPr>
            <a:normAutofit lnSpcReduction="10000"/>
          </a:bodyPr>
          <a:lstStyle/>
          <a:p>
            <a:r>
              <a:rPr lang="en-US" sz="1800" smtClean="0"/>
              <a:t>var emptyObject = {}; // object with no properties or methods</a:t>
            </a:r>
          </a:p>
          <a:p>
            <a:endParaRPr lang="en-US" sz="1800" smtClean="0"/>
          </a:p>
          <a:p>
            <a:r>
              <a:rPr lang="en-US" sz="1800" smtClean="0"/>
              <a:t>var person = { firstName: "John" }; // object with single property</a:t>
            </a:r>
          </a:p>
          <a:p>
            <a:endParaRPr lang="en-US" sz="1800" smtClean="0"/>
          </a:p>
          <a:p>
            <a:r>
              <a:rPr lang="en-US" sz="1800" smtClean="0"/>
              <a:t>// object with single method</a:t>
            </a:r>
          </a:p>
          <a:p>
            <a:r>
              <a:rPr lang="en-US" sz="1800" smtClean="0"/>
              <a:t>var message = { showMessage: function (val) { </a:t>
            </a:r>
          </a:p>
          <a:p>
            <a:r>
              <a:rPr lang="en-US" sz="1800" smtClean="0"/>
              <a:t>                            alert(val); </a:t>
            </a:r>
          </a:p>
          <a:p>
            <a:r>
              <a:rPr lang="en-US" sz="1800" smtClean="0"/>
              <a:t>                } </a:t>
            </a:r>
          </a:p>
          <a:p>
            <a:r>
              <a:rPr lang="en-US" sz="1800" smtClean="0"/>
              <a:t>            }; </a:t>
            </a:r>
          </a:p>
          <a:p>
            <a:r>
              <a:rPr lang="en-US" sz="1800" smtClean="0"/>
              <a:t>// object with properties &amp; method</a:t>
            </a:r>
          </a:p>
          <a:p>
            <a:r>
              <a:rPr lang="en-US" sz="1800" smtClean="0"/>
              <a:t>var person = {  firstName: "James", lastName: "Bond", age: 15, </a:t>
            </a:r>
          </a:p>
          <a:p>
            <a:r>
              <a:rPr lang="en-US" sz="1800" smtClean="0"/>
              <a:t>                getFullName: function () { </a:t>
            </a:r>
          </a:p>
          <a:p>
            <a:r>
              <a:rPr lang="en-US" sz="1800" smtClean="0"/>
              <a:t>                        return this.firstName + ' ' + this.lastName </a:t>
            </a:r>
          </a:p>
          <a:p>
            <a:r>
              <a:rPr lang="en-US" sz="1800" smtClean="0"/>
              <a:t>                }</a:t>
            </a:r>
          </a:p>
          <a:p>
            <a:r>
              <a:rPr lang="en-US" sz="1800" smtClean="0"/>
              <a:t>            }; </a:t>
            </a:r>
          </a:p>
        </p:txBody>
      </p:sp>
    </p:spTree>
    <p:extLst>
      <p:ext uri="{BB962C8B-B14F-4D97-AF65-F5344CB8AC3E}">
        <p14:creationId xmlns:p14="http://schemas.microsoft.com/office/powerpoint/2010/main" val="3461529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z="3200" smtClean="0"/>
              <a:t>Access JavaScript Object Properties &amp; Methods</a:t>
            </a:r>
            <a:br>
              <a:rPr lang="en-US" sz="3200" smtClean="0"/>
            </a:br>
            <a:endParaRPr lang="en-US" sz="3200" smtClean="0"/>
          </a:p>
        </p:txBody>
      </p:sp>
      <p:sp>
        <p:nvSpPr>
          <p:cNvPr id="40963" name="Content Placeholder 2"/>
          <p:cNvSpPr>
            <a:spLocks noGrp="1"/>
          </p:cNvSpPr>
          <p:nvPr>
            <p:ph idx="1"/>
          </p:nvPr>
        </p:nvSpPr>
        <p:spPr/>
        <p:txBody>
          <a:bodyPr/>
          <a:lstStyle/>
          <a:p>
            <a:r>
              <a:rPr lang="en-US" sz="2000" smtClean="0"/>
              <a:t>var person = { </a:t>
            </a:r>
          </a:p>
          <a:p>
            <a:r>
              <a:rPr lang="en-US" sz="2000" smtClean="0"/>
              <a:t>                firstName: "James", lastName: "Bond", age: 25, </a:t>
            </a:r>
          </a:p>
          <a:p>
            <a:r>
              <a:rPr lang="en-US" sz="2000" smtClean="0"/>
              <a:t>                getFullName: function () { </a:t>
            </a:r>
          </a:p>
          <a:p>
            <a:r>
              <a:rPr lang="en-US" sz="2000" smtClean="0"/>
              <a:t>                    return this.firstName + ' ' + this.lastName </a:t>
            </a:r>
          </a:p>
          <a:p>
            <a:r>
              <a:rPr lang="en-US" sz="2000" smtClean="0"/>
              <a:t>                } </a:t>
            </a:r>
          </a:p>
          <a:p>
            <a:r>
              <a:rPr lang="en-US" sz="2000" smtClean="0"/>
              <a:t>            };</a:t>
            </a:r>
          </a:p>
          <a:p>
            <a:endParaRPr lang="en-US" sz="2000" smtClean="0"/>
          </a:p>
          <a:p>
            <a:r>
              <a:rPr lang="en-US" sz="2000" smtClean="0"/>
              <a:t>person.firstName; // returns James</a:t>
            </a:r>
          </a:p>
          <a:p>
            <a:r>
              <a:rPr lang="en-US" sz="2000" smtClean="0"/>
              <a:t>person.lastName; // returns Bond</a:t>
            </a:r>
          </a:p>
          <a:p>
            <a:r>
              <a:rPr lang="en-US" sz="2000" smtClean="0"/>
              <a:t>person["firstName"];// returns James</a:t>
            </a:r>
          </a:p>
          <a:p>
            <a:r>
              <a:rPr lang="en-US" sz="2000" smtClean="0"/>
              <a:t>person["lastName"];// returns Bond</a:t>
            </a:r>
          </a:p>
          <a:p>
            <a:endParaRPr lang="en-US" sz="2000" smtClean="0"/>
          </a:p>
          <a:p>
            <a:r>
              <a:rPr lang="en-US" sz="2000" smtClean="0"/>
              <a:t>person.getFullName();</a:t>
            </a:r>
          </a:p>
        </p:txBody>
      </p:sp>
    </p:spTree>
    <p:extLst>
      <p:ext uri="{BB962C8B-B14F-4D97-AF65-F5344CB8AC3E}">
        <p14:creationId xmlns:p14="http://schemas.microsoft.com/office/powerpoint/2010/main" val="677634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Object Constructor</a:t>
            </a:r>
            <a:br>
              <a:rPr lang="en-US" smtClean="0"/>
            </a:br>
            <a:endParaRPr lang="en-US" smtClean="0"/>
          </a:p>
        </p:txBody>
      </p:sp>
      <p:sp>
        <p:nvSpPr>
          <p:cNvPr id="41987" name="Content Placeholder 2"/>
          <p:cNvSpPr>
            <a:spLocks noGrp="1"/>
          </p:cNvSpPr>
          <p:nvPr>
            <p:ph idx="1"/>
          </p:nvPr>
        </p:nvSpPr>
        <p:spPr/>
        <p:txBody>
          <a:bodyPr/>
          <a:lstStyle/>
          <a:p>
            <a:r>
              <a:rPr lang="en-US" sz="2000" smtClean="0"/>
              <a:t>var person = new Object();</a:t>
            </a:r>
          </a:p>
          <a:p>
            <a:r>
              <a:rPr lang="en-US" sz="2000" smtClean="0"/>
              <a:t>// Attach properties and methods to person object     </a:t>
            </a:r>
          </a:p>
          <a:p>
            <a:r>
              <a:rPr lang="en-US" sz="2000" smtClean="0"/>
              <a:t>person.firstName = "James";</a:t>
            </a:r>
          </a:p>
          <a:p>
            <a:r>
              <a:rPr lang="en-US" sz="2000" smtClean="0"/>
              <a:t>person["lastName"] = "Bond"; </a:t>
            </a:r>
          </a:p>
          <a:p>
            <a:r>
              <a:rPr lang="en-US" sz="2000" smtClean="0"/>
              <a:t>person.age = 25;</a:t>
            </a:r>
          </a:p>
          <a:p>
            <a:r>
              <a:rPr lang="en-US" sz="2000" smtClean="0"/>
              <a:t>person.getFullName = function () {</a:t>
            </a:r>
          </a:p>
          <a:p>
            <a:r>
              <a:rPr lang="en-US" sz="2000" smtClean="0"/>
              <a:t>        return this.firstName + ' ' + this.lastName;</a:t>
            </a:r>
          </a:p>
          <a:p>
            <a:r>
              <a:rPr lang="en-US" sz="2000" smtClean="0"/>
              <a:t>    };</a:t>
            </a:r>
          </a:p>
          <a:p>
            <a:r>
              <a:rPr lang="en-US" sz="2000" smtClean="0"/>
              <a:t>// access properties &amp; methods </a:t>
            </a:r>
          </a:p>
          <a:p>
            <a:r>
              <a:rPr lang="en-US" sz="2000" smtClean="0"/>
              <a:t>person.firstName; // James</a:t>
            </a:r>
          </a:p>
          <a:p>
            <a:r>
              <a:rPr lang="en-US" sz="2000" smtClean="0"/>
              <a:t>person.lastName; // Bond</a:t>
            </a:r>
          </a:p>
          <a:p>
            <a:r>
              <a:rPr lang="en-US" sz="2000" smtClean="0"/>
              <a:t>person.getFullName(); // James Bond</a:t>
            </a:r>
          </a:p>
        </p:txBody>
      </p:sp>
    </p:spTree>
    <p:extLst>
      <p:ext uri="{BB962C8B-B14F-4D97-AF65-F5344CB8AC3E}">
        <p14:creationId xmlns:p14="http://schemas.microsoft.com/office/powerpoint/2010/main" val="830004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Pop up boxes</a:t>
            </a:r>
          </a:p>
        </p:txBody>
      </p:sp>
      <p:sp>
        <p:nvSpPr>
          <p:cNvPr id="43011" name="Content Placeholder 2"/>
          <p:cNvSpPr>
            <a:spLocks noGrp="1"/>
          </p:cNvSpPr>
          <p:nvPr>
            <p:ph idx="1"/>
          </p:nvPr>
        </p:nvSpPr>
        <p:spPr/>
        <p:txBody>
          <a:bodyPr/>
          <a:lstStyle/>
          <a:p>
            <a:r>
              <a:rPr lang="en-US" smtClean="0"/>
              <a:t>JavaScript dialog box are of following three types:</a:t>
            </a:r>
          </a:p>
          <a:p>
            <a:r>
              <a:rPr lang="en-US" smtClean="0"/>
              <a:t>JavaScript dialog box for getting confirmation on any user input</a:t>
            </a:r>
          </a:p>
          <a:p>
            <a:r>
              <a:rPr lang="en-US" smtClean="0"/>
              <a:t>JavaScript dialog box for raising an alert box</a:t>
            </a:r>
          </a:p>
          <a:p>
            <a:r>
              <a:rPr lang="en-US" smtClean="0"/>
              <a:t>JavaScript dialog box for a kind of input from the user</a:t>
            </a:r>
          </a:p>
          <a:p>
            <a:endParaRPr lang="en-US" smtClean="0"/>
          </a:p>
        </p:txBody>
      </p:sp>
    </p:spTree>
    <p:extLst>
      <p:ext uri="{BB962C8B-B14F-4D97-AF65-F5344CB8AC3E}">
        <p14:creationId xmlns:p14="http://schemas.microsoft.com/office/powerpoint/2010/main" val="5974176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Alert Box</a:t>
            </a:r>
          </a:p>
        </p:txBody>
      </p:sp>
      <p:sp>
        <p:nvSpPr>
          <p:cNvPr id="44035" name="Content Placeholder 2"/>
          <p:cNvSpPr>
            <a:spLocks noGrp="1"/>
          </p:cNvSpPr>
          <p:nvPr>
            <p:ph idx="1"/>
          </p:nvPr>
        </p:nvSpPr>
        <p:spPr/>
        <p:txBody>
          <a:bodyPr/>
          <a:lstStyle/>
          <a:p>
            <a:r>
              <a:rPr lang="en-US" sz="1600" smtClean="0"/>
              <a:t>&lt;!DOCTYPE HTML&gt;</a:t>
            </a:r>
          </a:p>
          <a:p>
            <a:r>
              <a:rPr lang="en-US" sz="1600" smtClean="0"/>
              <a:t>&lt;html&gt;</a:t>
            </a:r>
          </a:p>
          <a:p>
            <a:r>
              <a:rPr lang="en-US" sz="1600" smtClean="0"/>
              <a:t>&lt;head&gt;</a:t>
            </a:r>
          </a:p>
          <a:p>
            <a:r>
              <a:rPr lang="en-US" sz="1600" smtClean="0"/>
              <a:t>	&lt;title&gt;JavaScript alert Box&lt;/title&gt;</a:t>
            </a:r>
          </a:p>
          <a:p>
            <a:r>
              <a:rPr lang="en-US" sz="1600" smtClean="0"/>
              <a:t>&lt;/head&gt;</a:t>
            </a:r>
          </a:p>
          <a:p>
            <a:r>
              <a:rPr lang="en-US" sz="1600" smtClean="0"/>
              <a:t>&lt;body&gt;</a:t>
            </a:r>
          </a:p>
          <a:p>
            <a:r>
              <a:rPr lang="en-US" sz="1600" smtClean="0"/>
              <a:t>&lt;h3&gt;JavaScript alert Box Example&lt;/h3&gt;</a:t>
            </a:r>
          </a:p>
          <a:p>
            <a:r>
              <a:rPr lang="en-US" sz="1600" smtClean="0"/>
              <a:t>&lt;script type="text/javascript"&gt;</a:t>
            </a:r>
          </a:p>
          <a:p>
            <a:r>
              <a:rPr lang="en-US" sz="1600" smtClean="0"/>
              <a:t>	</a:t>
            </a:r>
          </a:p>
          <a:p>
            <a:r>
              <a:rPr lang="en-US" sz="1600" smtClean="0"/>
              <a:t>	alert("Welcome to JIMS! This is an alert box.");</a:t>
            </a:r>
          </a:p>
          <a:p>
            <a:r>
              <a:rPr lang="en-US" sz="1600" smtClean="0"/>
              <a:t>	&lt;/script&gt;</a:t>
            </a:r>
          </a:p>
          <a:p>
            <a:r>
              <a:rPr lang="en-US" sz="1600" smtClean="0"/>
              <a:t>&lt;/body&gt;</a:t>
            </a:r>
          </a:p>
          <a:p>
            <a:r>
              <a:rPr lang="en-US" sz="2400" smtClean="0"/>
              <a:t>&lt;/html&gt;</a:t>
            </a:r>
          </a:p>
        </p:txBody>
      </p:sp>
    </p:spTree>
    <p:extLst>
      <p:ext uri="{BB962C8B-B14F-4D97-AF65-F5344CB8AC3E}">
        <p14:creationId xmlns:p14="http://schemas.microsoft.com/office/powerpoint/2010/main" val="3227022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09600" y="274638"/>
            <a:ext cx="10972800" cy="715962"/>
          </a:xfrm>
        </p:spPr>
        <p:txBody>
          <a:bodyPr/>
          <a:lstStyle/>
          <a:p>
            <a:r>
              <a:rPr lang="en-US" smtClean="0"/>
              <a:t>Confirm Box</a:t>
            </a:r>
          </a:p>
        </p:txBody>
      </p:sp>
      <p:sp>
        <p:nvSpPr>
          <p:cNvPr id="45059" name="Content Placeholder 2"/>
          <p:cNvSpPr>
            <a:spLocks noGrp="1"/>
          </p:cNvSpPr>
          <p:nvPr>
            <p:ph idx="1"/>
          </p:nvPr>
        </p:nvSpPr>
        <p:spPr>
          <a:xfrm>
            <a:off x="609600" y="914401"/>
            <a:ext cx="10972800" cy="5211763"/>
          </a:xfrm>
        </p:spPr>
        <p:txBody>
          <a:bodyPr/>
          <a:lstStyle/>
          <a:p>
            <a:r>
              <a:rPr lang="en-US" sz="2000" smtClean="0"/>
              <a:t>&lt;!DOCTYPE html&gt;</a:t>
            </a:r>
          </a:p>
          <a:p>
            <a:r>
              <a:rPr lang="en-US" sz="2000" smtClean="0"/>
              <a:t>&lt;html&gt;&lt;body&gt;</a:t>
            </a:r>
          </a:p>
          <a:p>
            <a:r>
              <a:rPr lang="en-US" sz="2000" smtClean="0"/>
              <a:t>&lt;h2&gt;JavaScript Confirm Box&lt;/h2&gt;</a:t>
            </a:r>
          </a:p>
          <a:p>
            <a:r>
              <a:rPr lang="en-US" sz="2000" smtClean="0"/>
              <a:t>&lt;input type= “button” value= “Confirm Demo” onClick="myFunction()"&gt;</a:t>
            </a:r>
          </a:p>
          <a:p>
            <a:r>
              <a:rPr lang="en-US" sz="2000" smtClean="0"/>
              <a:t>&lt;p id="demo"&gt;&lt;/p&gt;</a:t>
            </a:r>
          </a:p>
          <a:p>
            <a:r>
              <a:rPr lang="en-US" sz="2000" smtClean="0"/>
              <a:t>&lt;script&gt;</a:t>
            </a:r>
          </a:p>
          <a:p>
            <a:r>
              <a:rPr lang="en-US" sz="2000" smtClean="0"/>
              <a:t>function myFunction() {</a:t>
            </a:r>
          </a:p>
          <a:p>
            <a:r>
              <a:rPr lang="en-US" sz="2000" smtClean="0"/>
              <a:t>  var txt;</a:t>
            </a:r>
          </a:p>
          <a:p>
            <a:r>
              <a:rPr lang="en-US" sz="2000" smtClean="0"/>
              <a:t>  if (confirm("Press a button!")) {</a:t>
            </a:r>
          </a:p>
          <a:p>
            <a:r>
              <a:rPr lang="en-US" sz="2000" smtClean="0"/>
              <a:t>    txt = "You pressed OK!";</a:t>
            </a:r>
          </a:p>
          <a:p>
            <a:r>
              <a:rPr lang="en-US" sz="2000" smtClean="0"/>
              <a:t>  } else {</a:t>
            </a:r>
          </a:p>
          <a:p>
            <a:r>
              <a:rPr lang="en-US" sz="2000" smtClean="0"/>
              <a:t>    txt = "You pressed Cancel!";</a:t>
            </a:r>
          </a:p>
          <a:p>
            <a:r>
              <a:rPr lang="en-US" sz="2000" smtClean="0"/>
              <a:t>  }</a:t>
            </a:r>
          </a:p>
          <a:p>
            <a:r>
              <a:rPr lang="en-US" sz="2000" smtClean="0"/>
              <a:t>  document.getElementById("demo").innerHTML = txt;</a:t>
            </a:r>
          </a:p>
          <a:p>
            <a:r>
              <a:rPr lang="en-US" sz="2000" smtClean="0"/>
              <a:t>}</a:t>
            </a:r>
          </a:p>
          <a:p>
            <a:r>
              <a:rPr lang="en-US" sz="2000" smtClean="0"/>
              <a:t>&lt;/script&gt;&lt;/body&gt;&lt;/html&gt;</a:t>
            </a:r>
          </a:p>
        </p:txBody>
      </p:sp>
    </p:spTree>
    <p:extLst>
      <p:ext uri="{BB962C8B-B14F-4D97-AF65-F5344CB8AC3E}">
        <p14:creationId xmlns:p14="http://schemas.microsoft.com/office/powerpoint/2010/main" val="8861487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smtClean="0"/>
              <a:t>Prompt Box</a:t>
            </a:r>
            <a:br>
              <a:rPr lang="en-GB" smtClean="0"/>
            </a:br>
            <a:endParaRPr lang="en-US" smtClean="0"/>
          </a:p>
        </p:txBody>
      </p:sp>
      <p:sp>
        <p:nvSpPr>
          <p:cNvPr id="46083" name="Content Placeholder 2"/>
          <p:cNvSpPr>
            <a:spLocks noGrp="1"/>
          </p:cNvSpPr>
          <p:nvPr>
            <p:ph idx="1"/>
          </p:nvPr>
        </p:nvSpPr>
        <p:spPr/>
        <p:txBody>
          <a:bodyPr/>
          <a:lstStyle/>
          <a:p>
            <a:r>
              <a:rPr lang="en-GB" sz="2400" smtClean="0"/>
              <a:t>A prompt box is often used if you want the user to input a value before entering a page.</a:t>
            </a:r>
          </a:p>
          <a:p>
            <a:r>
              <a:rPr lang="en-GB" sz="2400" smtClean="0"/>
              <a:t>When a prompt box pops up, the user will have to click either "OK" or "Cancel" to proceed after entering an input value.</a:t>
            </a:r>
          </a:p>
          <a:p>
            <a:r>
              <a:rPr lang="en-GB" sz="2400" smtClean="0"/>
              <a:t>If the user clicks "OK" the box returns the input value. If the user clicks "Cancel" the box returns null.</a:t>
            </a:r>
          </a:p>
          <a:p>
            <a:endParaRPr lang="en-GB" sz="2400" smtClean="0"/>
          </a:p>
          <a:p>
            <a:r>
              <a:rPr lang="en-GB" sz="2400" smtClean="0"/>
              <a:t>Syntax</a:t>
            </a:r>
          </a:p>
          <a:p>
            <a:r>
              <a:rPr lang="en-GB" sz="2400" smtClean="0"/>
              <a:t>window.prompt("</a:t>
            </a:r>
            <a:r>
              <a:rPr lang="en-GB" sz="2400" i="1" smtClean="0"/>
              <a:t>sometext</a:t>
            </a:r>
            <a:r>
              <a:rPr lang="en-GB" sz="2400" smtClean="0"/>
              <a:t>","</a:t>
            </a:r>
            <a:r>
              <a:rPr lang="en-GB" sz="2400" i="1" smtClean="0"/>
              <a:t>defaultText</a:t>
            </a:r>
            <a:r>
              <a:rPr lang="en-GB" sz="2400" smtClean="0"/>
              <a:t>");</a:t>
            </a:r>
          </a:p>
          <a:p>
            <a:endParaRPr lang="en-US" smtClean="0"/>
          </a:p>
        </p:txBody>
      </p:sp>
    </p:spTree>
    <p:extLst>
      <p:ext uri="{BB962C8B-B14F-4D97-AF65-F5344CB8AC3E}">
        <p14:creationId xmlns:p14="http://schemas.microsoft.com/office/powerpoint/2010/main" val="37507279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09600" y="274638"/>
            <a:ext cx="10972800" cy="639762"/>
          </a:xfrm>
        </p:spPr>
        <p:txBody>
          <a:bodyPr/>
          <a:lstStyle/>
          <a:p>
            <a:r>
              <a:rPr lang="en-GB" sz="2800" smtClean="0"/>
              <a:t>Program: Prompt Box</a:t>
            </a:r>
            <a:endParaRPr lang="en-IN" sz="2800" smtClean="0"/>
          </a:p>
        </p:txBody>
      </p:sp>
      <p:sp>
        <p:nvSpPr>
          <p:cNvPr id="47107" name="Content Placeholder 2"/>
          <p:cNvSpPr>
            <a:spLocks noGrp="1"/>
          </p:cNvSpPr>
          <p:nvPr>
            <p:ph idx="1"/>
          </p:nvPr>
        </p:nvSpPr>
        <p:spPr>
          <a:xfrm>
            <a:off x="609600" y="990600"/>
            <a:ext cx="10972800" cy="5410200"/>
          </a:xfrm>
        </p:spPr>
        <p:txBody>
          <a:bodyPr/>
          <a:lstStyle/>
          <a:p>
            <a:r>
              <a:rPr lang="en-IN" sz="1800" smtClean="0"/>
              <a:t>&lt;!DOCTYPE html&gt;</a:t>
            </a:r>
          </a:p>
          <a:p>
            <a:r>
              <a:rPr lang="en-IN" sz="1800" smtClean="0"/>
              <a:t>&lt;html&gt;&lt;head&gt;&lt;title&gt;JavaScript prompt() method&lt;/title&gt;</a:t>
            </a:r>
          </a:p>
          <a:p>
            <a:r>
              <a:rPr lang="en-IN" sz="1800" smtClean="0"/>
              <a:t>&lt;script&gt;</a:t>
            </a:r>
          </a:p>
          <a:p>
            <a:r>
              <a:rPr lang="en-IN" sz="1800" smtClean="0"/>
              <a:t>function fun() {</a:t>
            </a:r>
          </a:p>
          <a:p>
            <a:r>
              <a:rPr lang="en-IN" sz="1800" smtClean="0"/>
              <a:t>var a = prompt("Enter some text", “Deafaul value GU");</a:t>
            </a:r>
          </a:p>
          <a:p>
            <a:r>
              <a:rPr lang="en-IN" sz="1800" smtClean="0"/>
              <a:t>if (a != null) {</a:t>
            </a:r>
          </a:p>
          <a:p>
            <a:r>
              <a:rPr lang="en-IN" sz="1800" smtClean="0"/>
              <a:t>document.getElementById("para").innerHTML = "Welcome to " + a;</a:t>
            </a:r>
          </a:p>
          <a:p>
            <a:r>
              <a:rPr lang="en-IN" sz="1800" smtClean="0"/>
              <a:t>}</a:t>
            </a:r>
          </a:p>
          <a:p>
            <a:r>
              <a:rPr lang="en-IN" sz="1800" smtClean="0"/>
              <a:t>}</a:t>
            </a:r>
          </a:p>
          <a:p>
            <a:r>
              <a:rPr lang="en-IN" sz="1800" smtClean="0"/>
              <a:t>&lt;/script&gt;</a:t>
            </a:r>
          </a:p>
          <a:p>
            <a:r>
              <a:rPr lang="en-IN" sz="1800" smtClean="0"/>
              <a:t>&lt;/head&gt;</a:t>
            </a:r>
          </a:p>
          <a:p>
            <a:r>
              <a:rPr lang="en-IN" sz="1800" smtClean="0"/>
              <a:t>&lt;body style = "text-align: center;"&gt;</a:t>
            </a:r>
          </a:p>
          <a:p>
            <a:r>
              <a:rPr lang="en-IN" sz="1800" smtClean="0"/>
              <a:t>&lt;h1 style = "color: red;"&gt;Hello World&lt;/h1&gt;&lt;h2&gt;</a:t>
            </a:r>
          </a:p>
          <a:p>
            <a:r>
              <a:rPr lang="en-IN" sz="1800" smtClean="0"/>
              <a:t>&lt;button onclick = "fun()"&gt;Click me&lt;/button&gt;</a:t>
            </a:r>
          </a:p>
          <a:p>
            <a:r>
              <a:rPr lang="en-IN" sz="1800" smtClean="0"/>
              <a:t>&lt;p id = "para"&gt;&lt;/p&gt;</a:t>
            </a:r>
          </a:p>
          <a:p>
            <a:r>
              <a:rPr lang="en-IN" sz="1800" smtClean="0"/>
              <a:t>&lt;/body&gt;&lt;/html&gt;</a:t>
            </a: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1" y="1219200"/>
            <a:ext cx="24765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1" y="3429000"/>
            <a:ext cx="58039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801" y="5429250"/>
            <a:ext cx="24257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859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09600" y="274638"/>
            <a:ext cx="10972800" cy="639762"/>
          </a:xfrm>
        </p:spPr>
        <p:txBody>
          <a:bodyPr/>
          <a:lstStyle/>
          <a:p>
            <a:r>
              <a:rPr lang="en-GB" sz="3200" smtClean="0"/>
              <a:t>Adding 2 Numbers using Prompt Box</a:t>
            </a:r>
            <a:endParaRPr lang="en-IN" sz="3200" smtClean="0"/>
          </a:p>
        </p:txBody>
      </p:sp>
      <p:sp>
        <p:nvSpPr>
          <p:cNvPr id="48131" name="Content Placeholder 2"/>
          <p:cNvSpPr>
            <a:spLocks noGrp="1"/>
          </p:cNvSpPr>
          <p:nvPr>
            <p:ph idx="1"/>
          </p:nvPr>
        </p:nvSpPr>
        <p:spPr>
          <a:xfrm>
            <a:off x="609600" y="1066801"/>
            <a:ext cx="10972800" cy="5059363"/>
          </a:xfrm>
        </p:spPr>
        <p:txBody>
          <a:bodyPr/>
          <a:lstStyle/>
          <a:p>
            <a:r>
              <a:rPr lang="en-IN" sz="2000" smtClean="0"/>
              <a:t>&lt;!DOCTYPE html&gt;</a:t>
            </a:r>
          </a:p>
          <a:p>
            <a:r>
              <a:rPr lang="en-IN" sz="2000" smtClean="0"/>
              <a:t>&lt;html&gt;&lt;head&gt;&lt;title&gt;JavaScript prompt() method&lt;/title&gt;</a:t>
            </a:r>
          </a:p>
          <a:p>
            <a:r>
              <a:rPr lang="en-IN" sz="2000" smtClean="0"/>
              <a:t>&lt;script&gt;</a:t>
            </a:r>
          </a:p>
          <a:p>
            <a:r>
              <a:rPr lang="en-IN" sz="2000" smtClean="0"/>
              <a:t>function fun() {</a:t>
            </a:r>
          </a:p>
          <a:p>
            <a:r>
              <a:rPr lang="en-IN" sz="2000" smtClean="0"/>
              <a:t>var num1 = parseInt(window.prompt("Enter the first number"));</a:t>
            </a:r>
          </a:p>
          <a:p>
            <a:r>
              <a:rPr lang="en-IN" sz="2000" smtClean="0"/>
              <a:t>var num2 = parseInt(window.prompt("Enter the second number "));</a:t>
            </a:r>
          </a:p>
          <a:p>
            <a:r>
              <a:rPr lang="en-IN" sz="2000" smtClean="0"/>
              <a:t>alert(num1+num2)</a:t>
            </a:r>
          </a:p>
          <a:p>
            <a:r>
              <a:rPr lang="en-IN" sz="2000" smtClean="0"/>
              <a:t>}</a:t>
            </a:r>
          </a:p>
          <a:p>
            <a:r>
              <a:rPr lang="en-IN" sz="2000" smtClean="0"/>
              <a:t>&lt;/script&gt;</a:t>
            </a:r>
          </a:p>
          <a:p>
            <a:r>
              <a:rPr lang="en-IN" sz="2000" smtClean="0"/>
              <a:t>&lt;/head&gt;</a:t>
            </a:r>
          </a:p>
          <a:p>
            <a:r>
              <a:rPr lang="en-IN" sz="2000" smtClean="0"/>
              <a:t>&lt;body style = "text-align: center;"&gt;</a:t>
            </a:r>
          </a:p>
          <a:p>
            <a:r>
              <a:rPr lang="en-IN" sz="2000" smtClean="0"/>
              <a:t>&lt;h1 style = "color: red;"&gt;Hello World&lt;/h1&gt;</a:t>
            </a:r>
          </a:p>
          <a:p>
            <a:r>
              <a:rPr lang="en-IN" sz="2000" smtClean="0"/>
              <a:t>&lt;button onclick = "fun()"&gt;Click me&lt;/button&gt;</a:t>
            </a:r>
          </a:p>
          <a:p>
            <a:endParaRPr lang="en-IN" sz="2000" smtClean="0"/>
          </a:p>
          <a:p>
            <a:r>
              <a:rPr lang="en-IN" sz="2000" smtClean="0"/>
              <a:t>&lt;/body&gt;&lt;/html&gt;</a:t>
            </a:r>
          </a:p>
        </p:txBody>
      </p:sp>
    </p:spTree>
    <p:extLst>
      <p:ext uri="{BB962C8B-B14F-4D97-AF65-F5344CB8AC3E}">
        <p14:creationId xmlns:p14="http://schemas.microsoft.com/office/powerpoint/2010/main" val="3889692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en-US" smtClean="0"/>
          </a:p>
        </p:txBody>
      </p:sp>
      <p:sp>
        <p:nvSpPr>
          <p:cNvPr id="49155" name="Content Placeholder 2"/>
          <p:cNvSpPr>
            <a:spLocks noGrp="1"/>
          </p:cNvSpPr>
          <p:nvPr>
            <p:ph idx="1"/>
          </p:nvPr>
        </p:nvSpPr>
        <p:spPr/>
        <p:txBody>
          <a:bodyPr/>
          <a:lstStyle/>
          <a:p>
            <a:endParaRPr lang="en-US" smtClean="0"/>
          </a:p>
        </p:txBody>
      </p:sp>
      <p:pic>
        <p:nvPicPr>
          <p:cNvPr id="49156" name="Picture 5"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1" y="228600"/>
            <a:ext cx="108585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744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Javascript in web designing</a:t>
            </a:r>
          </a:p>
        </p:txBody>
      </p:sp>
      <p:sp>
        <p:nvSpPr>
          <p:cNvPr id="4099" name="Content Placeholder 2"/>
          <p:cNvSpPr>
            <a:spLocks noGrp="1"/>
          </p:cNvSpPr>
          <p:nvPr>
            <p:ph idx="1"/>
          </p:nvPr>
        </p:nvSpPr>
        <p:spPr/>
        <p:txBody>
          <a:bodyPr/>
          <a:lstStyle/>
          <a:p>
            <a:pPr>
              <a:defRPr/>
            </a:pPr>
            <a:r>
              <a:rPr lang="en-US" sz="2800" dirty="0" smtClean="0"/>
              <a:t>1. client opens connection to server</a:t>
            </a:r>
          </a:p>
          <a:p>
            <a:pPr>
              <a:defRPr/>
            </a:pPr>
            <a:r>
              <a:rPr lang="en-US" sz="2800" dirty="0" smtClean="0"/>
              <a:t>2. client sends request to server</a:t>
            </a:r>
          </a:p>
          <a:p>
            <a:pPr>
              <a:defRPr/>
            </a:pPr>
            <a:r>
              <a:rPr lang="en-US" sz="2800" dirty="0" smtClean="0"/>
              <a:t>3. server sends response to client</a:t>
            </a:r>
          </a:p>
          <a:p>
            <a:pPr>
              <a:defRPr/>
            </a:pPr>
            <a:r>
              <a:rPr lang="en-US" sz="2800" dirty="0" smtClean="0"/>
              <a:t>4. client and server close connection</a:t>
            </a:r>
          </a:p>
          <a:p>
            <a:pPr>
              <a:defRPr/>
            </a:pPr>
            <a:r>
              <a:rPr lang="en-US" sz="2800" dirty="0"/>
              <a:t> </a:t>
            </a:r>
            <a:r>
              <a:rPr lang="en-US" sz="2800" dirty="0" smtClean="0"/>
              <a:t>    What about Step 5?</a:t>
            </a:r>
          </a:p>
          <a:p>
            <a:pPr>
              <a:defRPr/>
            </a:pPr>
            <a:r>
              <a:rPr lang="en-US" sz="2800" dirty="0" smtClean="0"/>
              <a:t>5. Client renders (displays) the response received  </a:t>
            </a:r>
          </a:p>
          <a:p>
            <a:pPr marL="0" indent="0">
              <a:buFont typeface="Arial" charset="0"/>
              <a:buNone/>
              <a:defRPr/>
            </a:pPr>
            <a:r>
              <a:rPr lang="en-US" sz="2800" dirty="0"/>
              <a:t> </a:t>
            </a:r>
            <a:r>
              <a:rPr lang="en-US" sz="2800" dirty="0" smtClean="0"/>
              <a:t>       from server</a:t>
            </a:r>
          </a:p>
          <a:p>
            <a:pPr>
              <a:defRPr/>
            </a:pPr>
            <a:r>
              <a:rPr lang="en-US" sz="2800" dirty="0" smtClean="0"/>
              <a:t>• Step 5 involves displaying HTML</a:t>
            </a:r>
          </a:p>
          <a:p>
            <a:pPr>
              <a:defRPr/>
            </a:pPr>
            <a:r>
              <a:rPr lang="en-US" sz="2800" dirty="0" smtClean="0"/>
              <a:t> And running any JavaScript code within the HTML</a:t>
            </a:r>
          </a:p>
        </p:txBody>
      </p:sp>
    </p:spTree>
    <p:extLst>
      <p:ext uri="{BB962C8B-B14F-4D97-AF65-F5344CB8AC3E}">
        <p14:creationId xmlns:p14="http://schemas.microsoft.com/office/powerpoint/2010/main" val="2144165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09600" y="274638"/>
            <a:ext cx="10972800" cy="563562"/>
          </a:xfrm>
        </p:spPr>
        <p:txBody>
          <a:bodyPr/>
          <a:lstStyle/>
          <a:p>
            <a:r>
              <a:rPr lang="en-US" b="1" smtClean="0"/>
              <a:t>window object</a:t>
            </a:r>
            <a:endParaRPr lang="en-US" smtClean="0"/>
          </a:p>
        </p:txBody>
      </p:sp>
      <p:sp>
        <p:nvSpPr>
          <p:cNvPr id="50179" name="Content Placeholder 2"/>
          <p:cNvSpPr>
            <a:spLocks noGrp="1"/>
          </p:cNvSpPr>
          <p:nvPr>
            <p:ph idx="1"/>
          </p:nvPr>
        </p:nvSpPr>
        <p:spPr>
          <a:xfrm>
            <a:off x="609600" y="914401"/>
            <a:ext cx="10972800" cy="5211763"/>
          </a:xfrm>
        </p:spPr>
        <p:txBody>
          <a:bodyPr/>
          <a:lstStyle/>
          <a:p>
            <a:r>
              <a:rPr lang="en-US" sz="2000" smtClean="0"/>
              <a:t>The </a:t>
            </a:r>
            <a:r>
              <a:rPr lang="en-US" sz="2000" b="1" smtClean="0"/>
              <a:t>window object</a:t>
            </a:r>
            <a:r>
              <a:rPr lang="en-US" sz="2000" smtClean="0"/>
              <a:t> represents a window in browser. An object of window is created automatically by the browser.</a:t>
            </a:r>
          </a:p>
          <a:p>
            <a:r>
              <a:rPr lang="en-US" sz="2000" smtClean="0"/>
              <a:t>Window is the object of browser, </a:t>
            </a:r>
            <a:r>
              <a:rPr lang="en-US" sz="2000" b="1" smtClean="0"/>
              <a:t>it is not the object of javascript</a:t>
            </a:r>
            <a:r>
              <a:rPr lang="en-US" sz="2000" smtClean="0"/>
              <a:t>. The javascript objects are string, array, date etc.</a:t>
            </a:r>
          </a:p>
          <a:p>
            <a:r>
              <a:rPr lang="en-US" sz="2000" smtClean="0"/>
              <a:t>Methods of Window object</a:t>
            </a:r>
          </a:p>
          <a:p>
            <a:endParaRPr lang="en-US" sz="2000" smtClean="0"/>
          </a:p>
        </p:txBody>
      </p:sp>
      <p:graphicFrame>
        <p:nvGraphicFramePr>
          <p:cNvPr id="4" name="Table 3"/>
          <p:cNvGraphicFramePr>
            <a:graphicFrameLocks noGrp="1"/>
          </p:cNvGraphicFramePr>
          <p:nvPr/>
        </p:nvGraphicFramePr>
        <p:xfrm>
          <a:off x="1016000" y="2992439"/>
          <a:ext cx="10261600" cy="3690937"/>
        </p:xfrm>
        <a:graphic>
          <a:graphicData uri="http://schemas.openxmlformats.org/drawingml/2006/table">
            <a:tbl>
              <a:tblPr/>
              <a:tblGrid>
                <a:gridCol w="2950633"/>
                <a:gridCol w="7310967"/>
              </a:tblGrid>
              <a:tr h="413044">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Arial" charset="0"/>
                        </a:rPr>
                        <a:t>Method</a:t>
                      </a:r>
                    </a:p>
                  </a:txBody>
                  <a:tcPr marL="112759" marR="112759" marT="84582" marB="84582" horzOverflow="overflow">
                    <a:lnL w="9525" cap="flat" cmpd="sng" algn="ctr">
                      <a:solidFill>
                        <a:srgbClr val="B05965"/>
                      </a:solidFill>
                      <a:prstDash val="solid"/>
                      <a:round/>
                      <a:headEnd type="none" w="med" len="med"/>
                      <a:tailEnd type="none" w="med" len="med"/>
                    </a:lnL>
                    <a:lnR w="9525" cap="flat" cmpd="sng" algn="ctr">
                      <a:solidFill>
                        <a:srgbClr val="B05965"/>
                      </a:solidFill>
                      <a:prstDash val="solid"/>
                      <a:round/>
                      <a:headEnd type="none" w="med" len="med"/>
                      <a:tailEnd type="none" w="med" len="med"/>
                    </a:lnR>
                    <a:lnT w="9525" cap="flat" cmpd="sng" algn="ctr">
                      <a:solidFill>
                        <a:srgbClr val="B05965"/>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C7CCBE"/>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Arial" charset="0"/>
                        </a:rPr>
                        <a:t>Description</a:t>
                      </a:r>
                    </a:p>
                  </a:txBody>
                  <a:tcPr marL="112759" marR="112759" marT="84582" marB="84582" horzOverflow="overflow">
                    <a:lnL w="9525" cap="flat" cmpd="sng" algn="ctr">
                      <a:solidFill>
                        <a:srgbClr val="B05965"/>
                      </a:solidFill>
                      <a:prstDash val="solid"/>
                      <a:round/>
                      <a:headEnd type="none" w="med" len="med"/>
                      <a:tailEnd type="none" w="med" len="med"/>
                    </a:lnL>
                    <a:lnR w="9525" cap="flat" cmpd="sng" algn="ctr">
                      <a:solidFill>
                        <a:srgbClr val="B05965"/>
                      </a:solidFill>
                      <a:prstDash val="solid"/>
                      <a:round/>
                      <a:headEnd type="none" w="med" len="med"/>
                      <a:tailEnd type="none" w="med" len="med"/>
                    </a:lnR>
                    <a:lnT w="9525" cap="flat" cmpd="sng" algn="ctr">
                      <a:solidFill>
                        <a:srgbClr val="B05965"/>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C7CCBE"/>
                    </a:solidFill>
                  </a:tcPr>
                </a:tc>
              </a:tr>
              <a:tr h="60053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alert()</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displays the alert box containing message with ok button.</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r>
              <a:tr h="7224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confirm()</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displays the confirm dialog box containing message with ok and cancel button.</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r>
              <a:tr h="51919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prompt()</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displays a dialog box to get input from the user.</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r>
              <a:tr h="35665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open()</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opens the new window.</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r>
              <a:tr h="35665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close()</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closes the current window.</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r>
              <a:tr h="7224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setTimeout()</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Arial" charset="0"/>
                        </a:rPr>
                        <a:t>performs action after specified time like calling function, evaluating expressions etc.</a:t>
                      </a:r>
                    </a:p>
                  </a:txBody>
                  <a:tcPr marL="75172" marR="75172" marT="56388" marB="56388"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r>
            </a:tbl>
          </a:graphicData>
        </a:graphic>
      </p:graphicFrame>
    </p:spTree>
    <p:extLst>
      <p:ext uri="{BB962C8B-B14F-4D97-AF65-F5344CB8AC3E}">
        <p14:creationId xmlns:p14="http://schemas.microsoft.com/office/powerpoint/2010/main" val="2362519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smtClean="0"/>
          </a:p>
        </p:txBody>
      </p:sp>
      <p:graphicFrame>
        <p:nvGraphicFramePr>
          <p:cNvPr id="4" name="Content Placeholder 3"/>
          <p:cNvGraphicFramePr>
            <a:graphicFrameLocks noGrp="1"/>
          </p:cNvGraphicFramePr>
          <p:nvPr>
            <p:ph idx="1"/>
          </p:nvPr>
        </p:nvGraphicFramePr>
        <p:xfrm>
          <a:off x="304800" y="1579564"/>
          <a:ext cx="11379200" cy="5024437"/>
        </p:xfrm>
        <a:graphic>
          <a:graphicData uri="http://schemas.openxmlformats.org/drawingml/2006/table">
            <a:tbl>
              <a:tblPr/>
              <a:tblGrid>
                <a:gridCol w="2157005"/>
                <a:gridCol w="9222195"/>
              </a:tblGrid>
              <a:tr h="430319">
                <a:tc>
                  <a:txBody>
                    <a:bodyPr/>
                    <a:lstStyle/>
                    <a:p>
                      <a:pPr algn="l"/>
                      <a:r>
                        <a:rPr lang="en-US" sz="2000">
                          <a:solidFill>
                            <a:srgbClr val="FFFFFF"/>
                          </a:solidFill>
                        </a:rPr>
                        <a:t>Method</a:t>
                      </a:r>
                    </a:p>
                  </a:txBody>
                  <a:tcPr marL="83675" marR="83675" marT="62757" marB="62757"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008080"/>
                    </a:solidFill>
                  </a:tcPr>
                </a:tc>
                <a:tc>
                  <a:txBody>
                    <a:bodyPr/>
                    <a:lstStyle/>
                    <a:p>
                      <a:pPr algn="l"/>
                      <a:r>
                        <a:rPr lang="en-US" sz="2000">
                          <a:solidFill>
                            <a:srgbClr val="FFFFFF"/>
                          </a:solidFill>
                        </a:rPr>
                        <a:t>Description</a:t>
                      </a:r>
                    </a:p>
                  </a:txBody>
                  <a:tcPr marL="83675" marR="83675" marT="62757" marB="62757"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008080"/>
                    </a:solidFill>
                  </a:tcPr>
                </a:tc>
              </a:tr>
              <a:tr h="449340">
                <a:tc>
                  <a:txBody>
                    <a:bodyPr/>
                    <a:lstStyle/>
                    <a:p>
                      <a:r>
                        <a:rPr lang="en-US" sz="1800">
                          <a:solidFill>
                            <a:srgbClr val="333333"/>
                          </a:solidFill>
                        </a:rPr>
                        <a:t>alert()</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800">
                          <a:solidFill>
                            <a:srgbClr val="333333"/>
                          </a:solidFill>
                        </a:rPr>
                        <a:t>displays an alert box with a message and an OK button</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449340">
                <a:tc>
                  <a:txBody>
                    <a:bodyPr/>
                    <a:lstStyle/>
                    <a:p>
                      <a:r>
                        <a:rPr lang="en-US" sz="1800">
                          <a:solidFill>
                            <a:srgbClr val="333333"/>
                          </a:solidFill>
                        </a:rPr>
                        <a:t>blur()</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800">
                          <a:solidFill>
                            <a:srgbClr val="333333"/>
                          </a:solidFill>
                        </a:rPr>
                        <a:t>removes the focus from the current window</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449340">
                <a:tc>
                  <a:txBody>
                    <a:bodyPr/>
                    <a:lstStyle/>
                    <a:p>
                      <a:r>
                        <a:rPr lang="en-US" sz="1800">
                          <a:solidFill>
                            <a:srgbClr val="333333"/>
                          </a:solidFill>
                        </a:rPr>
                        <a:t>clearInterval()</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800">
                          <a:solidFill>
                            <a:srgbClr val="333333"/>
                          </a:solidFill>
                        </a:rPr>
                        <a:t>clears the timer, which is set by using the setInterval() method</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449340">
                <a:tc>
                  <a:txBody>
                    <a:bodyPr/>
                    <a:lstStyle/>
                    <a:p>
                      <a:r>
                        <a:rPr lang="en-US" sz="1800">
                          <a:solidFill>
                            <a:srgbClr val="333333"/>
                          </a:solidFill>
                        </a:rPr>
                        <a:t>clearTimeout()</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800">
                          <a:solidFill>
                            <a:srgbClr val="333333"/>
                          </a:solidFill>
                        </a:rPr>
                        <a:t>clears the timer, which is set by using the setTimeout() method</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62184">
                <a:tc>
                  <a:txBody>
                    <a:bodyPr/>
                    <a:lstStyle/>
                    <a:p>
                      <a:r>
                        <a:rPr lang="en-US" sz="1800">
                          <a:solidFill>
                            <a:srgbClr val="333333"/>
                          </a:solidFill>
                        </a:rPr>
                        <a:t>close()</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800">
                          <a:solidFill>
                            <a:srgbClr val="333333"/>
                          </a:solidFill>
                        </a:rPr>
                        <a:t>closes the current window</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449340">
                <a:tc>
                  <a:txBody>
                    <a:bodyPr/>
                    <a:lstStyle/>
                    <a:p>
                      <a:r>
                        <a:rPr lang="en-US" sz="1800">
                          <a:solidFill>
                            <a:srgbClr val="333333"/>
                          </a:solidFill>
                        </a:rPr>
                        <a:t>confirm()</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800">
                          <a:solidFill>
                            <a:srgbClr val="333333"/>
                          </a:solidFill>
                        </a:rPr>
                        <a:t>displays a dialog box with a message and two buttons, OK and Cancel</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62184">
                <a:tc>
                  <a:txBody>
                    <a:bodyPr/>
                    <a:lstStyle/>
                    <a:p>
                      <a:r>
                        <a:rPr lang="en-US" sz="1800">
                          <a:solidFill>
                            <a:srgbClr val="333333"/>
                          </a:solidFill>
                        </a:rPr>
                        <a:t>createPopup()</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800" dirty="0">
                          <a:solidFill>
                            <a:srgbClr val="333333"/>
                          </a:solidFill>
                        </a:rPr>
                        <a:t>creates a pop-up window</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62184">
                <a:tc>
                  <a:txBody>
                    <a:bodyPr/>
                    <a:lstStyle/>
                    <a:p>
                      <a:r>
                        <a:rPr lang="en-US" sz="1800">
                          <a:solidFill>
                            <a:srgbClr val="333333"/>
                          </a:solidFill>
                        </a:rPr>
                        <a:t>focus()</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800">
                          <a:solidFill>
                            <a:srgbClr val="333333"/>
                          </a:solidFill>
                        </a:rPr>
                        <a:t>sets focus on the current window</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449340">
                <a:tc>
                  <a:txBody>
                    <a:bodyPr/>
                    <a:lstStyle/>
                    <a:p>
                      <a:r>
                        <a:rPr lang="en-US" sz="1800">
                          <a:solidFill>
                            <a:srgbClr val="333333"/>
                          </a:solidFill>
                        </a:rPr>
                        <a:t>moveBy()</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800">
                          <a:solidFill>
                            <a:srgbClr val="333333"/>
                          </a:solidFill>
                        </a:rPr>
                        <a:t>moves a window relative to its current position</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449340">
                <a:tc>
                  <a:txBody>
                    <a:bodyPr/>
                    <a:lstStyle/>
                    <a:p>
                      <a:r>
                        <a:rPr lang="en-US" sz="1800">
                          <a:solidFill>
                            <a:srgbClr val="333333"/>
                          </a:solidFill>
                        </a:rPr>
                        <a:t>moveTo()</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800" dirty="0">
                          <a:solidFill>
                            <a:srgbClr val="333333"/>
                          </a:solidFill>
                        </a:rPr>
                        <a:t>moves a window to an specified position</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62184">
                <a:tc>
                  <a:txBody>
                    <a:bodyPr/>
                    <a:lstStyle/>
                    <a:p>
                      <a:r>
                        <a:rPr lang="en-US" sz="1800">
                          <a:solidFill>
                            <a:srgbClr val="333333"/>
                          </a:solidFill>
                        </a:rPr>
                        <a:t>open()</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800" dirty="0">
                          <a:solidFill>
                            <a:srgbClr val="333333"/>
                          </a:solidFill>
                        </a:rPr>
                        <a:t>opens a new browser window</a:t>
                      </a:r>
                    </a:p>
                  </a:txBody>
                  <a:tcPr marL="58572" marR="58572" marT="43930" marB="4393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4127294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Window Methods</a:t>
            </a:r>
          </a:p>
        </p:txBody>
      </p:sp>
      <p:graphicFrame>
        <p:nvGraphicFramePr>
          <p:cNvPr id="4" name="Content Placeholder 3"/>
          <p:cNvGraphicFramePr>
            <a:graphicFrameLocks noGrp="1"/>
          </p:cNvGraphicFramePr>
          <p:nvPr>
            <p:ph idx="1"/>
          </p:nvPr>
        </p:nvGraphicFramePr>
        <p:xfrm>
          <a:off x="1731434" y="1568451"/>
          <a:ext cx="10155767" cy="5243513"/>
        </p:xfrm>
        <a:graphic>
          <a:graphicData uri="http://schemas.openxmlformats.org/drawingml/2006/table">
            <a:tbl>
              <a:tblPr/>
              <a:tblGrid>
                <a:gridCol w="2129800"/>
                <a:gridCol w="8025967"/>
              </a:tblGrid>
              <a:tr h="726140">
                <a:tc>
                  <a:txBody>
                    <a:bodyPr/>
                    <a:lstStyle/>
                    <a:p>
                      <a:r>
                        <a:rPr lang="en-US" sz="2000">
                          <a:solidFill>
                            <a:srgbClr val="333333"/>
                          </a:solidFill>
                        </a:rPr>
                        <a:t>print()</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2000">
                          <a:solidFill>
                            <a:srgbClr val="333333"/>
                          </a:solidFill>
                        </a:rPr>
                        <a:t>sends a print command to print the content of the current window</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421313">
                <a:tc>
                  <a:txBody>
                    <a:bodyPr/>
                    <a:lstStyle/>
                    <a:p>
                      <a:r>
                        <a:rPr lang="en-US" sz="2000">
                          <a:solidFill>
                            <a:srgbClr val="333333"/>
                          </a:solidFill>
                        </a:rPr>
                        <a:t>prompt()</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2000">
                          <a:solidFill>
                            <a:srgbClr val="333333"/>
                          </a:solidFill>
                        </a:rPr>
                        <a:t>prompts for input</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595750">
                <a:tc>
                  <a:txBody>
                    <a:bodyPr/>
                    <a:lstStyle/>
                    <a:p>
                      <a:r>
                        <a:rPr lang="en-US" sz="2000">
                          <a:solidFill>
                            <a:srgbClr val="333333"/>
                          </a:solidFill>
                        </a:rPr>
                        <a:t>resizeBy()</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2000">
                          <a:solidFill>
                            <a:srgbClr val="333333"/>
                          </a:solidFill>
                        </a:rPr>
                        <a:t>resizes a window with the specified pixels</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595750">
                <a:tc>
                  <a:txBody>
                    <a:bodyPr/>
                    <a:lstStyle/>
                    <a:p>
                      <a:r>
                        <a:rPr lang="en-US" sz="2000">
                          <a:solidFill>
                            <a:srgbClr val="333333"/>
                          </a:solidFill>
                        </a:rPr>
                        <a:t>resizeTo()</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2000">
                          <a:solidFill>
                            <a:srgbClr val="333333"/>
                          </a:solidFill>
                        </a:rPr>
                        <a:t>resizes a window with the specified width and height</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726140">
                <a:tc>
                  <a:txBody>
                    <a:bodyPr/>
                    <a:lstStyle/>
                    <a:p>
                      <a:r>
                        <a:rPr lang="en-US" sz="2000" dirty="0" err="1">
                          <a:solidFill>
                            <a:srgbClr val="333333"/>
                          </a:solidFill>
                        </a:rPr>
                        <a:t>scrollBy</a:t>
                      </a:r>
                      <a:r>
                        <a:rPr lang="en-US" sz="2000" dirty="0">
                          <a:solidFill>
                            <a:srgbClr val="333333"/>
                          </a:solidFill>
                        </a:rPr>
                        <a:t>()</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2000">
                          <a:solidFill>
                            <a:srgbClr val="333333"/>
                          </a:solidFill>
                        </a:rPr>
                        <a:t>scrolls the content of a window by the specified number of pixels</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726140">
                <a:tc>
                  <a:txBody>
                    <a:bodyPr/>
                    <a:lstStyle/>
                    <a:p>
                      <a:r>
                        <a:rPr lang="en-US" sz="2000">
                          <a:solidFill>
                            <a:srgbClr val="333333"/>
                          </a:solidFill>
                        </a:rPr>
                        <a:t>scrollTo()</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2000">
                          <a:solidFill>
                            <a:srgbClr val="333333"/>
                          </a:solidFill>
                        </a:rPr>
                        <a:t>scrolls the content of a window up to the specified coordinates</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726140">
                <a:tc>
                  <a:txBody>
                    <a:bodyPr/>
                    <a:lstStyle/>
                    <a:p>
                      <a:r>
                        <a:rPr lang="en-US" sz="2000">
                          <a:solidFill>
                            <a:srgbClr val="333333"/>
                          </a:solidFill>
                        </a:rPr>
                        <a:t>setInterval()</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2000">
                          <a:solidFill>
                            <a:srgbClr val="333333"/>
                          </a:solidFill>
                        </a:rPr>
                        <a:t>evaluates an expression at specified time intervals in milliseconds</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726140">
                <a:tc>
                  <a:txBody>
                    <a:bodyPr/>
                    <a:lstStyle/>
                    <a:p>
                      <a:r>
                        <a:rPr lang="en-US" sz="2000">
                          <a:solidFill>
                            <a:srgbClr val="333333"/>
                          </a:solidFill>
                        </a:rPr>
                        <a:t>setTimeout()</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2000" dirty="0">
                          <a:solidFill>
                            <a:srgbClr val="333333"/>
                          </a:solidFill>
                        </a:rPr>
                        <a:t>evaluates an expression after a specified number of milliseconds</a:t>
                      </a:r>
                    </a:p>
                  </a:txBody>
                  <a:tcPr marL="77647" marR="77647" marT="58243" marB="5824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29649106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JavaScript History Object</a:t>
            </a:r>
            <a:br>
              <a:rPr lang="en-US" smtClean="0"/>
            </a:br>
            <a:endParaRPr lang="en-US" smtClean="0"/>
          </a:p>
        </p:txBody>
      </p:sp>
      <p:sp>
        <p:nvSpPr>
          <p:cNvPr id="53251" name="Content Placeholder 2"/>
          <p:cNvSpPr>
            <a:spLocks noGrp="1"/>
          </p:cNvSpPr>
          <p:nvPr>
            <p:ph idx="1"/>
          </p:nvPr>
        </p:nvSpPr>
        <p:spPr>
          <a:xfrm>
            <a:off x="609600" y="990600"/>
            <a:ext cx="10972800" cy="5135563"/>
          </a:xfrm>
        </p:spPr>
        <p:txBody>
          <a:bodyPr/>
          <a:lstStyle/>
          <a:p>
            <a:r>
              <a:rPr lang="en-US" sz="2000" smtClean="0"/>
              <a:t>The JavaScript history object represents an array of URLs visited by the user. By using this object, you can load previous, forward or any particular page.</a:t>
            </a:r>
          </a:p>
          <a:p>
            <a:r>
              <a:rPr lang="en-US" sz="2000" smtClean="0"/>
              <a:t>The history object is the window property, so it can be accessed by:</a:t>
            </a:r>
          </a:p>
          <a:p>
            <a:r>
              <a:rPr lang="en-US" sz="2000" smtClean="0"/>
              <a:t>window.history </a:t>
            </a:r>
          </a:p>
          <a:p>
            <a:r>
              <a:rPr lang="en-US" sz="2000" smtClean="0"/>
              <a:t>Property of JavaScript history object</a:t>
            </a:r>
          </a:p>
          <a:p>
            <a:r>
              <a:rPr lang="en-US" sz="2000" smtClean="0"/>
              <a:t>There are only 1 property of history object.</a:t>
            </a:r>
          </a:p>
          <a:p>
            <a:r>
              <a:rPr lang="en-US" sz="2000" smtClean="0"/>
              <a:t>No.	Property	Description</a:t>
            </a:r>
          </a:p>
          <a:p>
            <a:r>
              <a:rPr lang="en-US" sz="2000" smtClean="0"/>
              <a:t>1	length	returns the length of the history URLs.</a:t>
            </a:r>
          </a:p>
          <a:p>
            <a:r>
              <a:rPr lang="en-US" sz="2000" smtClean="0"/>
              <a:t>Methods of JavaScript history object</a:t>
            </a:r>
          </a:p>
          <a:p>
            <a:r>
              <a:rPr lang="en-US" sz="2000" smtClean="0"/>
              <a:t>There are only 3 methods of history object.</a:t>
            </a:r>
          </a:p>
          <a:p>
            <a:endParaRPr lang="en-US" sz="2000" smtClean="0"/>
          </a:p>
          <a:p>
            <a:r>
              <a:rPr lang="en-US" sz="2000" smtClean="0"/>
              <a:t>No.	Method	Description</a:t>
            </a:r>
          </a:p>
          <a:p>
            <a:r>
              <a:rPr lang="en-US" sz="2000" smtClean="0"/>
              <a:t>1	forward()	loads the next page.</a:t>
            </a:r>
          </a:p>
          <a:p>
            <a:r>
              <a:rPr lang="en-US" sz="2000" smtClean="0"/>
              <a:t>2	back()	loads the previous page.</a:t>
            </a:r>
          </a:p>
          <a:p>
            <a:r>
              <a:rPr lang="en-US" sz="2000" smtClean="0"/>
              <a:t>3	go()	loads the given page number.</a:t>
            </a:r>
          </a:p>
        </p:txBody>
      </p:sp>
    </p:spTree>
    <p:extLst>
      <p:ext uri="{BB962C8B-B14F-4D97-AF65-F5344CB8AC3E}">
        <p14:creationId xmlns:p14="http://schemas.microsoft.com/office/powerpoint/2010/main" val="26610825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Example</a:t>
            </a:r>
          </a:p>
        </p:txBody>
      </p:sp>
      <p:sp>
        <p:nvSpPr>
          <p:cNvPr id="54275" name="Content Placeholder 2"/>
          <p:cNvSpPr>
            <a:spLocks noGrp="1"/>
          </p:cNvSpPr>
          <p:nvPr>
            <p:ph idx="1"/>
          </p:nvPr>
        </p:nvSpPr>
        <p:spPr/>
        <p:txBody>
          <a:bodyPr/>
          <a:lstStyle/>
          <a:p>
            <a:r>
              <a:rPr lang="en-US" smtClean="0"/>
              <a:t>history.back();//for previous page  </a:t>
            </a:r>
          </a:p>
          <a:p>
            <a:r>
              <a:rPr lang="en-US" smtClean="0"/>
              <a:t>history.forward();//for next page  </a:t>
            </a:r>
          </a:p>
          <a:p>
            <a:r>
              <a:rPr lang="en-US" smtClean="0"/>
              <a:t>history.go(2);//for next 2nd page  </a:t>
            </a:r>
          </a:p>
          <a:p>
            <a:r>
              <a:rPr lang="en-US" smtClean="0"/>
              <a:t>history.go(-2);//for previous 2nd page </a:t>
            </a:r>
          </a:p>
          <a:p>
            <a:endParaRPr lang="en-US" smtClean="0"/>
          </a:p>
        </p:txBody>
      </p:sp>
    </p:spTree>
    <p:extLst>
      <p:ext uri="{BB962C8B-B14F-4D97-AF65-F5344CB8AC3E}">
        <p14:creationId xmlns:p14="http://schemas.microsoft.com/office/powerpoint/2010/main" val="2326995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09600" y="274638"/>
            <a:ext cx="10972800" cy="639762"/>
          </a:xfrm>
        </p:spPr>
        <p:txBody>
          <a:bodyPr/>
          <a:lstStyle/>
          <a:p>
            <a:r>
              <a:rPr lang="en-US" smtClean="0"/>
              <a:t>Math object</a:t>
            </a:r>
          </a:p>
        </p:txBody>
      </p:sp>
      <p:graphicFrame>
        <p:nvGraphicFramePr>
          <p:cNvPr id="4" name="Content Placeholder 3"/>
          <p:cNvGraphicFramePr>
            <a:graphicFrameLocks noGrp="1"/>
          </p:cNvGraphicFramePr>
          <p:nvPr>
            <p:ph idx="1"/>
          </p:nvPr>
        </p:nvGraphicFramePr>
        <p:xfrm>
          <a:off x="508000" y="609600"/>
          <a:ext cx="7518400" cy="6211888"/>
        </p:xfrm>
        <a:graphic>
          <a:graphicData uri="http://schemas.openxmlformats.org/drawingml/2006/table">
            <a:tbl>
              <a:tblPr/>
              <a:tblGrid>
                <a:gridCol w="2133603"/>
                <a:gridCol w="5384797"/>
              </a:tblGrid>
              <a:tr h="335063">
                <a:tc>
                  <a:txBody>
                    <a:bodyPr/>
                    <a:lstStyle/>
                    <a:p>
                      <a:pPr algn="l"/>
                      <a:r>
                        <a:rPr lang="en-US" sz="1600">
                          <a:solidFill>
                            <a:srgbClr val="FFFFFF"/>
                          </a:solidFill>
                        </a:rPr>
                        <a:t>Method</a:t>
                      </a:r>
                    </a:p>
                  </a:txBody>
                  <a:tcPr marL="60833" marR="60833" marT="45613" marB="4561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008080"/>
                    </a:solidFill>
                  </a:tcPr>
                </a:tc>
                <a:tc>
                  <a:txBody>
                    <a:bodyPr/>
                    <a:lstStyle/>
                    <a:p>
                      <a:pPr algn="l"/>
                      <a:r>
                        <a:rPr lang="en-US" sz="1600">
                          <a:solidFill>
                            <a:srgbClr val="FFFFFF"/>
                          </a:solidFill>
                        </a:rPr>
                        <a:t>Description</a:t>
                      </a:r>
                    </a:p>
                  </a:txBody>
                  <a:tcPr marL="60833" marR="60833" marT="45613" marB="45613"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008080"/>
                    </a:solidFill>
                  </a:tcPr>
                </a:tc>
              </a:tr>
              <a:tr h="307695">
                <a:tc>
                  <a:txBody>
                    <a:bodyPr/>
                    <a:lstStyle/>
                    <a:p>
                      <a:r>
                        <a:rPr lang="en-US" sz="1600">
                          <a:solidFill>
                            <a:srgbClr val="333333"/>
                          </a:solidFill>
                        </a:rPr>
                        <a:t>abs(x)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600">
                          <a:solidFill>
                            <a:srgbClr val="333333"/>
                          </a:solidFill>
                        </a:rPr>
                        <a:t>gives the absolute value of 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07695">
                <a:tc>
                  <a:txBody>
                    <a:bodyPr/>
                    <a:lstStyle/>
                    <a:p>
                      <a:r>
                        <a:rPr lang="en-US" sz="1600">
                          <a:solidFill>
                            <a:srgbClr val="333333"/>
                          </a:solidFill>
                        </a:rPr>
                        <a:t>acos(x)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600">
                          <a:solidFill>
                            <a:srgbClr val="333333"/>
                          </a:solidFill>
                        </a:rPr>
                        <a:t>gives arccosine of x (in radian)</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07695">
                <a:tc>
                  <a:txBody>
                    <a:bodyPr/>
                    <a:lstStyle/>
                    <a:p>
                      <a:r>
                        <a:rPr lang="en-US" sz="1600">
                          <a:solidFill>
                            <a:srgbClr val="333333"/>
                          </a:solidFill>
                        </a:rPr>
                        <a:t>asin(x)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600">
                          <a:solidFill>
                            <a:srgbClr val="333333"/>
                          </a:solidFill>
                        </a:rPr>
                        <a:t>gives arcsine of x (in radian)</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07695">
                <a:tc>
                  <a:txBody>
                    <a:bodyPr/>
                    <a:lstStyle/>
                    <a:p>
                      <a:r>
                        <a:rPr lang="en-US" sz="1600">
                          <a:solidFill>
                            <a:srgbClr val="333333"/>
                          </a:solidFill>
                        </a:rPr>
                        <a:t>atan(x)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600">
                          <a:solidFill>
                            <a:srgbClr val="333333"/>
                          </a:solidFill>
                        </a:rPr>
                        <a:t>gives the arctangent of 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551533">
                <a:tc>
                  <a:txBody>
                    <a:bodyPr/>
                    <a:lstStyle/>
                    <a:p>
                      <a:r>
                        <a:rPr lang="en-US" sz="1600">
                          <a:solidFill>
                            <a:srgbClr val="333333"/>
                          </a:solidFill>
                        </a:rPr>
                        <a:t>atan2(y,x)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600">
                          <a:solidFill>
                            <a:srgbClr val="333333"/>
                          </a:solidFill>
                        </a:rPr>
                        <a:t>gives the arctangent of the quotient on dividing y and 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26589">
                <a:tc>
                  <a:txBody>
                    <a:bodyPr/>
                    <a:lstStyle/>
                    <a:p>
                      <a:r>
                        <a:rPr lang="en-US" sz="1600">
                          <a:solidFill>
                            <a:srgbClr val="333333"/>
                          </a:solidFill>
                        </a:rPr>
                        <a:t>ceil(x)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600">
                          <a:solidFill>
                            <a:srgbClr val="333333"/>
                          </a:solidFill>
                        </a:rPr>
                        <a:t>rounds up x to the nearest bigger integer</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07695">
                <a:tc>
                  <a:txBody>
                    <a:bodyPr/>
                    <a:lstStyle/>
                    <a:p>
                      <a:r>
                        <a:rPr lang="en-US" sz="1600">
                          <a:solidFill>
                            <a:srgbClr val="333333"/>
                          </a:solidFill>
                        </a:rPr>
                        <a:t>cos(x)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600">
                          <a:solidFill>
                            <a:srgbClr val="333333"/>
                          </a:solidFill>
                        </a:rPr>
                        <a:t>gives cosine value of 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07695">
                <a:tc>
                  <a:txBody>
                    <a:bodyPr/>
                    <a:lstStyle/>
                    <a:p>
                      <a:r>
                        <a:rPr lang="en-US" sz="1600">
                          <a:solidFill>
                            <a:srgbClr val="333333"/>
                          </a:solidFill>
                        </a:rPr>
                        <a:t>exp(x)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600">
                          <a:solidFill>
                            <a:srgbClr val="333333"/>
                          </a:solidFill>
                        </a:rPr>
                        <a:t>gives the value of ex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26589">
                <a:tc>
                  <a:txBody>
                    <a:bodyPr/>
                    <a:lstStyle/>
                    <a:p>
                      <a:r>
                        <a:rPr lang="en-US" sz="1600">
                          <a:solidFill>
                            <a:srgbClr val="333333"/>
                          </a:solidFill>
                        </a:rPr>
                        <a:t>floor(x)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600">
                          <a:solidFill>
                            <a:srgbClr val="333333"/>
                          </a:solidFill>
                        </a:rPr>
                        <a:t>rounds up x to the nearest smaller integer</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07695">
                <a:tc>
                  <a:txBody>
                    <a:bodyPr/>
                    <a:lstStyle/>
                    <a:p>
                      <a:r>
                        <a:rPr lang="en-US" sz="1600">
                          <a:solidFill>
                            <a:srgbClr val="333333"/>
                          </a:solidFill>
                        </a:rPr>
                        <a:t>log(x)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600">
                          <a:solidFill>
                            <a:srgbClr val="333333"/>
                          </a:solidFill>
                        </a:rPr>
                        <a:t>gives the natural logarithmic value of 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26589">
                <a:tc>
                  <a:txBody>
                    <a:bodyPr/>
                    <a:lstStyle/>
                    <a:p>
                      <a:r>
                        <a:rPr lang="en-US" sz="1600">
                          <a:solidFill>
                            <a:srgbClr val="333333"/>
                          </a:solidFill>
                        </a:rPr>
                        <a:t>max(x,y,z,...,n)</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600">
                          <a:solidFill>
                            <a:srgbClr val="333333"/>
                          </a:solidFill>
                        </a:rPr>
                        <a:t>gives the highest number from the given list</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26589">
                <a:tc>
                  <a:txBody>
                    <a:bodyPr/>
                    <a:lstStyle/>
                    <a:p>
                      <a:r>
                        <a:rPr lang="en-US" sz="1600">
                          <a:solidFill>
                            <a:srgbClr val="333333"/>
                          </a:solidFill>
                        </a:rPr>
                        <a:t>min(x,y,z,...,n</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600">
                          <a:solidFill>
                            <a:srgbClr val="333333"/>
                          </a:solidFill>
                        </a:rPr>
                        <a:t>gives the lowest number from the given list</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07695">
                <a:tc>
                  <a:txBody>
                    <a:bodyPr/>
                    <a:lstStyle/>
                    <a:p>
                      <a:r>
                        <a:rPr lang="en-US" sz="1600">
                          <a:solidFill>
                            <a:srgbClr val="333333"/>
                          </a:solidFill>
                        </a:rPr>
                        <a:t>pow(x,y)</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600">
                          <a:solidFill>
                            <a:srgbClr val="333333"/>
                          </a:solidFill>
                        </a:rPr>
                        <a:t>returns x to the power of y</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26589">
                <a:tc>
                  <a:txBody>
                    <a:bodyPr/>
                    <a:lstStyle/>
                    <a:p>
                      <a:r>
                        <a:rPr lang="en-US" sz="1600">
                          <a:solidFill>
                            <a:srgbClr val="333333"/>
                          </a:solidFill>
                        </a:rPr>
                        <a:t>random()</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600">
                          <a:solidFill>
                            <a:srgbClr val="333333"/>
                          </a:solidFill>
                        </a:rPr>
                        <a:t>returns a random number between 0 and 1</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07695">
                <a:tc>
                  <a:txBody>
                    <a:bodyPr/>
                    <a:lstStyle/>
                    <a:p>
                      <a:r>
                        <a:rPr lang="en-US" sz="1600">
                          <a:solidFill>
                            <a:srgbClr val="333333"/>
                          </a:solidFill>
                        </a:rPr>
                        <a:t>round(x)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600">
                          <a:solidFill>
                            <a:srgbClr val="333333"/>
                          </a:solidFill>
                        </a:rPr>
                        <a:t>rounds up x to the nearest integer</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07695">
                <a:tc>
                  <a:txBody>
                    <a:bodyPr/>
                    <a:lstStyle/>
                    <a:p>
                      <a:r>
                        <a:rPr lang="en-US" sz="1600">
                          <a:solidFill>
                            <a:srgbClr val="333333"/>
                          </a:solidFill>
                        </a:rPr>
                        <a:t>sin(x)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600">
                          <a:solidFill>
                            <a:srgbClr val="333333"/>
                          </a:solidFill>
                        </a:rPr>
                        <a:t>gives the sine value of 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r h="307695">
                <a:tc>
                  <a:txBody>
                    <a:bodyPr/>
                    <a:lstStyle/>
                    <a:p>
                      <a:r>
                        <a:rPr lang="en-US" sz="1600">
                          <a:solidFill>
                            <a:srgbClr val="333333"/>
                          </a:solidFill>
                        </a:rPr>
                        <a:t>sqrt(x)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sz="1600">
                          <a:solidFill>
                            <a:srgbClr val="333333"/>
                          </a:solidFill>
                        </a:rPr>
                        <a:t>gives the square root of 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r>
              <a:tr h="307695">
                <a:tc>
                  <a:txBody>
                    <a:bodyPr/>
                    <a:lstStyle/>
                    <a:p>
                      <a:r>
                        <a:rPr lang="en-US" sz="1600">
                          <a:solidFill>
                            <a:srgbClr val="333333"/>
                          </a:solidFill>
                        </a:rPr>
                        <a:t>tan(x)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sz="1600" dirty="0">
                          <a:solidFill>
                            <a:srgbClr val="333333"/>
                          </a:solidFill>
                        </a:rPr>
                        <a:t>gives the tangent value of x</a:t>
                      </a:r>
                    </a:p>
                  </a:txBody>
                  <a:tcPr marL="42583" marR="42583" marT="31929" marB="31929"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r>
            </a:tbl>
          </a:graphicData>
        </a:graphic>
      </p:graphicFrame>
    </p:spTree>
    <p:extLst>
      <p:ext uri="{BB962C8B-B14F-4D97-AF65-F5344CB8AC3E}">
        <p14:creationId xmlns:p14="http://schemas.microsoft.com/office/powerpoint/2010/main" val="767749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09600" y="274638"/>
            <a:ext cx="10972800" cy="639762"/>
          </a:xfrm>
        </p:spPr>
        <p:txBody>
          <a:bodyPr/>
          <a:lstStyle/>
          <a:p>
            <a:r>
              <a:rPr lang="en-US" sz="3600" smtClean="0"/>
              <a:t>JavaScript navigator object</a:t>
            </a:r>
          </a:p>
        </p:txBody>
      </p:sp>
      <p:sp>
        <p:nvSpPr>
          <p:cNvPr id="56323" name="Content Placeholder 2"/>
          <p:cNvSpPr>
            <a:spLocks noGrp="1"/>
          </p:cNvSpPr>
          <p:nvPr>
            <p:ph idx="1"/>
          </p:nvPr>
        </p:nvSpPr>
        <p:spPr/>
        <p:txBody>
          <a:bodyPr/>
          <a:lstStyle/>
          <a:p>
            <a:r>
              <a:rPr lang="en-US" sz="2000" smtClean="0"/>
              <a:t>The JavaScript navigator object is used for browser detection. It can be used to get browser information such as appName, appCodeName, userAgent etc.</a:t>
            </a:r>
          </a:p>
          <a:p>
            <a:endParaRPr lang="en-US" sz="2000" smtClean="0"/>
          </a:p>
          <a:p>
            <a:r>
              <a:rPr lang="en-US" sz="2000" smtClean="0"/>
              <a:t>The navigator object is the window property, so it can be accessed by:</a:t>
            </a:r>
          </a:p>
          <a:p>
            <a:endParaRPr lang="en-US" sz="2000" smtClean="0"/>
          </a:p>
          <a:p>
            <a:r>
              <a:rPr lang="en-US" sz="2000" smtClean="0"/>
              <a:t>window.navigator </a:t>
            </a:r>
          </a:p>
        </p:txBody>
      </p:sp>
    </p:spTree>
    <p:extLst>
      <p:ext uri="{BB962C8B-B14F-4D97-AF65-F5344CB8AC3E}">
        <p14:creationId xmlns:p14="http://schemas.microsoft.com/office/powerpoint/2010/main" val="8585782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z="3200" smtClean="0"/>
              <a:t>Property of JavaScript navigator object</a:t>
            </a:r>
            <a:r>
              <a:rPr lang="en-US" smtClean="0"/>
              <a:t/>
            </a:r>
            <a:br>
              <a:rPr lang="en-US" smtClean="0"/>
            </a:br>
            <a:endParaRPr lang="en-US" smtClean="0"/>
          </a:p>
        </p:txBody>
      </p:sp>
      <p:graphicFrame>
        <p:nvGraphicFramePr>
          <p:cNvPr id="4" name="Content Placeholder 3"/>
          <p:cNvGraphicFramePr>
            <a:graphicFrameLocks noGrp="1"/>
          </p:cNvGraphicFramePr>
          <p:nvPr>
            <p:ph idx="1"/>
          </p:nvPr>
        </p:nvGraphicFramePr>
        <p:xfrm>
          <a:off x="1320800" y="1300164"/>
          <a:ext cx="10058400" cy="5005387"/>
        </p:xfrm>
        <a:graphic>
          <a:graphicData uri="http://schemas.openxmlformats.org/drawingml/2006/table">
            <a:tbl>
              <a:tblPr/>
              <a:tblGrid>
                <a:gridCol w="618067"/>
                <a:gridCol w="1921933"/>
                <a:gridCol w="7518400"/>
              </a:tblGrid>
              <a:tr h="3088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Arial" charset="0"/>
                        </a:rPr>
                        <a:t>No.</a:t>
                      </a:r>
                    </a:p>
                  </a:txBody>
                  <a:tcPr marL="63656" marR="63656" marT="47743" marB="47743" horzOverflow="overflow">
                    <a:lnL w="9525" cap="flat" cmpd="sng" algn="ctr">
                      <a:solidFill>
                        <a:srgbClr val="103A0C"/>
                      </a:solidFill>
                      <a:prstDash val="solid"/>
                      <a:round/>
                      <a:headEnd type="none" w="med" len="med"/>
                      <a:tailEnd type="none" w="med" len="med"/>
                    </a:lnL>
                    <a:lnR w="9525" cap="flat" cmpd="sng" algn="ctr">
                      <a:solidFill>
                        <a:srgbClr val="103A0C"/>
                      </a:solidFill>
                      <a:prstDash val="solid"/>
                      <a:round/>
                      <a:headEnd type="none" w="med" len="med"/>
                      <a:tailEnd type="none" w="med" len="med"/>
                    </a:lnR>
                    <a:lnT w="9525" cap="flat" cmpd="sng" algn="ctr">
                      <a:solidFill>
                        <a:srgbClr val="103A0C"/>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C7CCBE"/>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Arial" charset="0"/>
                        </a:rPr>
                        <a:t>Property</a:t>
                      </a:r>
                    </a:p>
                  </a:txBody>
                  <a:tcPr marL="63656" marR="63656" marT="47743" marB="47743" horzOverflow="overflow">
                    <a:lnL w="9525" cap="flat" cmpd="sng" algn="ctr">
                      <a:solidFill>
                        <a:srgbClr val="103A0C"/>
                      </a:solidFill>
                      <a:prstDash val="solid"/>
                      <a:round/>
                      <a:headEnd type="none" w="med" len="med"/>
                      <a:tailEnd type="none" w="med" len="med"/>
                    </a:lnL>
                    <a:lnR w="9525" cap="flat" cmpd="sng" algn="ctr">
                      <a:solidFill>
                        <a:srgbClr val="103A0C"/>
                      </a:solidFill>
                      <a:prstDash val="solid"/>
                      <a:round/>
                      <a:headEnd type="none" w="med" len="med"/>
                      <a:tailEnd type="none" w="med" len="med"/>
                    </a:lnR>
                    <a:lnT w="9525" cap="flat" cmpd="sng" algn="ctr">
                      <a:solidFill>
                        <a:srgbClr val="103A0C"/>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C7CCBE"/>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Arial" charset="0"/>
                        </a:rPr>
                        <a:t>Description</a:t>
                      </a:r>
                    </a:p>
                  </a:txBody>
                  <a:tcPr marL="63656" marR="63656" marT="47743" marB="47743" horzOverflow="overflow">
                    <a:lnL w="9525" cap="flat" cmpd="sng" algn="ctr">
                      <a:solidFill>
                        <a:srgbClr val="103A0C"/>
                      </a:solidFill>
                      <a:prstDash val="solid"/>
                      <a:round/>
                      <a:headEnd type="none" w="med" len="med"/>
                      <a:tailEnd type="none" w="med" len="med"/>
                    </a:lnL>
                    <a:lnR w="9525" cap="flat" cmpd="sng" algn="ctr">
                      <a:solidFill>
                        <a:srgbClr val="103A0C"/>
                      </a:solidFill>
                      <a:prstDash val="solid"/>
                      <a:round/>
                      <a:headEnd type="none" w="med" len="med"/>
                      <a:tailEnd type="none" w="med" len="med"/>
                    </a:lnR>
                    <a:lnT w="9525" cap="flat" cmpd="sng" algn="ctr">
                      <a:solidFill>
                        <a:srgbClr val="103A0C"/>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C7CCBE"/>
                    </a:solidFill>
                  </a:tcPr>
                </a:tc>
              </a:tr>
              <a:tr h="277021">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1</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appName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name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r>
              <a:tr h="277021">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2</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appVersion</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version</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r>
              <a:tr h="29210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3</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appCodeName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code name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r>
              <a:tr h="40799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4</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cookieEnabled</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true if cookie is enabled otherwise false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r>
              <a:tr h="277021">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5</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userAgent</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user agent</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r>
              <a:tr h="522297">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6</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language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language. It is supported in Netscape and Firefox only.</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r>
              <a:tr h="40799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7</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userLanguage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user language. It is supported in IE only.</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r>
              <a:tr h="522297">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8</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plugins</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plugins. It is supported in Netscape and Firefox only.</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r>
              <a:tr h="49038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9</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systemLanguage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system language. It is supported in IE only.</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r>
              <a:tr h="522297">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10</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mimeTypes[]</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array of mime type. It is supported in Netscape and Firefox only.</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r>
              <a:tr h="29210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11</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platform</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the platform e.g. Win32.</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FFFFFF"/>
                    </a:solidFill>
                  </a:tcPr>
                </a:tc>
              </a:tr>
              <a:tr h="40799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12</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online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verdana" pitchFamily="34" charset="0"/>
                          <a:cs typeface="Arial" charset="0"/>
                        </a:rPr>
                        <a:t>returns true if browser is online otherwise false.</a:t>
                      </a:r>
                    </a:p>
                  </a:txBody>
                  <a:tcPr marL="42437" marR="42437" marT="31829" marB="31829"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lnTlToBr>
                      <a:noFill/>
                    </a:lnTlToBr>
                    <a:lnBlToTr>
                      <a:noFill/>
                    </a:lnBlToTr>
                    <a:solidFill>
                      <a:srgbClr val="EFF1EB"/>
                    </a:solidFill>
                  </a:tcPr>
                </a:tc>
              </a:tr>
            </a:tbl>
          </a:graphicData>
        </a:graphic>
      </p:graphicFrame>
    </p:spTree>
    <p:extLst>
      <p:ext uri="{BB962C8B-B14F-4D97-AF65-F5344CB8AC3E}">
        <p14:creationId xmlns:p14="http://schemas.microsoft.com/office/powerpoint/2010/main" val="36427762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endParaRPr lang="en-US" smtClean="0"/>
          </a:p>
        </p:txBody>
      </p:sp>
      <p:sp>
        <p:nvSpPr>
          <p:cNvPr id="58371" name="Content Placeholder 2"/>
          <p:cNvSpPr>
            <a:spLocks noGrp="1"/>
          </p:cNvSpPr>
          <p:nvPr>
            <p:ph idx="1"/>
          </p:nvPr>
        </p:nvSpPr>
        <p:spPr/>
        <p:txBody>
          <a:bodyPr/>
          <a:lstStyle/>
          <a:p>
            <a:r>
              <a:rPr lang="en-US" sz="2000" b="1" smtClean="0"/>
              <a:t>&lt;script&gt;</a:t>
            </a:r>
            <a:r>
              <a:rPr lang="en-US" sz="2000" smtClean="0"/>
              <a:t>  </a:t>
            </a:r>
          </a:p>
          <a:p>
            <a:r>
              <a:rPr lang="en-US" sz="2000" smtClean="0"/>
              <a:t>document.writeln("</a:t>
            </a:r>
            <a:r>
              <a:rPr lang="en-US" sz="2000" b="1" smtClean="0"/>
              <a:t>&lt;br/&gt;</a:t>
            </a:r>
            <a:r>
              <a:rPr lang="en-US" sz="2000" smtClean="0"/>
              <a:t>navigator.appCodeName: "+navigator.appCodeName);  </a:t>
            </a:r>
          </a:p>
          <a:p>
            <a:r>
              <a:rPr lang="en-US" sz="2000" smtClean="0"/>
              <a:t>document.writeln("</a:t>
            </a:r>
            <a:r>
              <a:rPr lang="en-US" sz="2000" b="1" smtClean="0"/>
              <a:t>&lt;br/&gt;</a:t>
            </a:r>
            <a:r>
              <a:rPr lang="en-US" sz="2000" smtClean="0"/>
              <a:t>navigator.appName: "+navigator.appName);  </a:t>
            </a:r>
          </a:p>
          <a:p>
            <a:r>
              <a:rPr lang="en-US" sz="2000" smtClean="0"/>
              <a:t>document.writeln("</a:t>
            </a:r>
            <a:r>
              <a:rPr lang="en-US" sz="2000" b="1" smtClean="0"/>
              <a:t>&lt;br/&gt;</a:t>
            </a:r>
            <a:r>
              <a:rPr lang="en-US" sz="2000" smtClean="0"/>
              <a:t>navigator.appVersion: "+navigator.appVersion);  </a:t>
            </a:r>
          </a:p>
          <a:p>
            <a:r>
              <a:rPr lang="en-US" sz="2000" smtClean="0"/>
              <a:t>document.writeln("</a:t>
            </a:r>
            <a:r>
              <a:rPr lang="en-US" sz="2000" b="1" smtClean="0"/>
              <a:t>&lt;br/&gt;</a:t>
            </a:r>
            <a:r>
              <a:rPr lang="en-US" sz="2000" smtClean="0"/>
              <a:t>navigator.cookieEnabled: "+navigator.cookieEnabled);  </a:t>
            </a:r>
          </a:p>
          <a:p>
            <a:r>
              <a:rPr lang="en-US" sz="2000" smtClean="0"/>
              <a:t>document.writeln("</a:t>
            </a:r>
            <a:r>
              <a:rPr lang="en-US" sz="2000" b="1" smtClean="0"/>
              <a:t>&lt;br/&gt;</a:t>
            </a:r>
            <a:r>
              <a:rPr lang="en-US" sz="2000" smtClean="0"/>
              <a:t>navigator.language: "+navigator.language);  </a:t>
            </a:r>
          </a:p>
          <a:p>
            <a:r>
              <a:rPr lang="en-US" sz="2000" smtClean="0"/>
              <a:t>document.writeln("</a:t>
            </a:r>
            <a:r>
              <a:rPr lang="en-US" sz="2000" b="1" smtClean="0"/>
              <a:t>&lt;br/&gt;</a:t>
            </a:r>
            <a:r>
              <a:rPr lang="en-US" sz="2000" smtClean="0"/>
              <a:t>navigator.userAgent: "+navigator.userAgent);  </a:t>
            </a:r>
          </a:p>
          <a:p>
            <a:r>
              <a:rPr lang="en-US" sz="2000" smtClean="0"/>
              <a:t>document.writeln("</a:t>
            </a:r>
            <a:r>
              <a:rPr lang="en-US" sz="2000" b="1" smtClean="0"/>
              <a:t>&lt;br/&gt;</a:t>
            </a:r>
            <a:r>
              <a:rPr lang="en-US" sz="2000" smtClean="0"/>
              <a:t>navigator.platform: "+navigator.platform);  </a:t>
            </a:r>
          </a:p>
          <a:p>
            <a:r>
              <a:rPr lang="en-US" sz="2000" smtClean="0"/>
              <a:t>document.writeln("</a:t>
            </a:r>
            <a:r>
              <a:rPr lang="en-US" sz="2000" b="1" smtClean="0"/>
              <a:t>&lt;br/&gt;</a:t>
            </a:r>
            <a:r>
              <a:rPr lang="en-US" sz="2000" smtClean="0"/>
              <a:t>navigator.onLine: "+navigator.onLine);  </a:t>
            </a:r>
          </a:p>
          <a:p>
            <a:r>
              <a:rPr lang="en-US" sz="2000" b="1" smtClean="0"/>
              <a:t>&lt;/script&gt;</a:t>
            </a:r>
            <a:r>
              <a:rPr lang="en-US" sz="2000" smtClean="0"/>
              <a:t>  </a:t>
            </a:r>
          </a:p>
          <a:p>
            <a:endParaRPr lang="en-US" sz="2000" smtClean="0"/>
          </a:p>
        </p:txBody>
      </p:sp>
    </p:spTree>
    <p:extLst>
      <p:ext uri="{BB962C8B-B14F-4D97-AF65-F5344CB8AC3E}">
        <p14:creationId xmlns:p14="http://schemas.microsoft.com/office/powerpoint/2010/main" val="19104264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endParaRPr lang="en-US" smtClean="0"/>
          </a:p>
        </p:txBody>
      </p:sp>
      <p:sp>
        <p:nvSpPr>
          <p:cNvPr id="59395" name="Content Placeholder 2"/>
          <p:cNvSpPr>
            <a:spLocks noGrp="1"/>
          </p:cNvSpPr>
          <p:nvPr>
            <p:ph idx="1"/>
          </p:nvPr>
        </p:nvSpPr>
        <p:spPr/>
        <p:txBody>
          <a:bodyPr/>
          <a:lstStyle/>
          <a:p>
            <a:r>
              <a:rPr lang="en-US" sz="2000" smtClean="0"/>
              <a:t>navigator.appCodeName: Mozilla </a:t>
            </a:r>
          </a:p>
          <a:p>
            <a:r>
              <a:rPr lang="en-US" sz="2000" smtClean="0"/>
              <a:t>navigator.appName: Netscape </a:t>
            </a:r>
          </a:p>
          <a:p>
            <a:r>
              <a:rPr lang="en-US" sz="2000" smtClean="0"/>
              <a:t>navigator.appVersion: 5.0 (Windows NT 6.2; WOW64) AppleWebKit/537.36 </a:t>
            </a:r>
          </a:p>
          <a:p>
            <a:r>
              <a:rPr lang="en-US" sz="2000" smtClean="0"/>
              <a:t>(KHTML, like Gecko) Chrome/37.0.2062.124 Safari/537.36 </a:t>
            </a:r>
          </a:p>
          <a:p>
            <a:r>
              <a:rPr lang="en-US" sz="2000" smtClean="0"/>
              <a:t>navigator.cookieEnabled: true </a:t>
            </a:r>
          </a:p>
          <a:p>
            <a:r>
              <a:rPr lang="en-US" sz="2000" smtClean="0"/>
              <a:t>navigator.language: en-US </a:t>
            </a:r>
          </a:p>
          <a:p>
            <a:r>
              <a:rPr lang="en-US" sz="2000" smtClean="0"/>
              <a:t>navigator.userAgent: Mozilla/5.0 (Windows NT 6.2; WOW64) AppleWebKit/537.36 </a:t>
            </a:r>
          </a:p>
          <a:p>
            <a:r>
              <a:rPr lang="en-US" sz="2000" smtClean="0"/>
              <a:t>(KHTML, like Gecko) Chrome/37.0.2062.124 Safari/537.36 </a:t>
            </a:r>
          </a:p>
          <a:p>
            <a:r>
              <a:rPr lang="en-US" sz="2000" smtClean="0"/>
              <a:t>navigator.platform: Win32 </a:t>
            </a:r>
          </a:p>
          <a:p>
            <a:r>
              <a:rPr lang="en-US" sz="2000" smtClean="0"/>
              <a:t>navigator.onLine: true</a:t>
            </a:r>
          </a:p>
        </p:txBody>
      </p:sp>
    </p:spTree>
    <p:extLst>
      <p:ext uri="{BB962C8B-B14F-4D97-AF65-F5344CB8AC3E}">
        <p14:creationId xmlns:p14="http://schemas.microsoft.com/office/powerpoint/2010/main" val="362660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r>
              <a:rPr lang="en-US" smtClean="0"/>
              <a:t>What can JavaScript Do?</a:t>
            </a:r>
            <a:br>
              <a:rPr lang="en-US" smtClean="0"/>
            </a:br>
            <a:endParaRPr lang="en-US" smtClean="0"/>
          </a:p>
        </p:txBody>
      </p:sp>
      <p:sp>
        <p:nvSpPr>
          <p:cNvPr id="5123" name="Content Placeholder 2"/>
          <p:cNvSpPr>
            <a:spLocks noGrp="1"/>
          </p:cNvSpPr>
          <p:nvPr>
            <p:ph idx="1"/>
          </p:nvPr>
        </p:nvSpPr>
        <p:spPr/>
        <p:txBody>
          <a:bodyPr/>
          <a:lstStyle/>
          <a:p>
            <a:r>
              <a:rPr lang="en-US" sz="2800" smtClean="0"/>
              <a:t>JavaScript can dynamically modify an HTML page</a:t>
            </a:r>
          </a:p>
          <a:p>
            <a:r>
              <a:rPr lang="en-US" sz="2800" smtClean="0"/>
              <a:t>JavaScript can react to user input</a:t>
            </a:r>
          </a:p>
          <a:p>
            <a:r>
              <a:rPr lang="en-US" sz="2800" smtClean="0"/>
              <a:t>JavaScript can validate user input</a:t>
            </a:r>
          </a:p>
          <a:p>
            <a:r>
              <a:rPr lang="en-US" sz="2800" smtClean="0"/>
              <a:t>JavaScript can be used to create cookies (yum!)</a:t>
            </a:r>
          </a:p>
          <a:p>
            <a:r>
              <a:rPr lang="en-US" sz="2800" smtClean="0"/>
              <a:t>JavaScript is a full-featured programming language</a:t>
            </a:r>
          </a:p>
          <a:p>
            <a:r>
              <a:rPr lang="en-US" sz="2800" smtClean="0"/>
              <a:t>JavaScript user interaction does not require any</a:t>
            </a:r>
          </a:p>
          <a:p>
            <a:pPr>
              <a:buFont typeface="Arial" charset="0"/>
              <a:buNone/>
            </a:pPr>
            <a:r>
              <a:rPr lang="en-US" sz="2800" smtClean="0"/>
              <a:t>     communication with the server</a:t>
            </a:r>
          </a:p>
        </p:txBody>
      </p:sp>
    </p:spTree>
    <p:extLst>
      <p:ext uri="{BB962C8B-B14F-4D97-AF65-F5344CB8AC3E}">
        <p14:creationId xmlns:p14="http://schemas.microsoft.com/office/powerpoint/2010/main" val="4045178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b="1" smtClean="0"/>
              <a:t>Arrays</a:t>
            </a:r>
            <a:br>
              <a:rPr lang="en-US" b="1" smtClean="0"/>
            </a:br>
            <a:endParaRPr lang="en-US" smtClean="0"/>
          </a:p>
        </p:txBody>
      </p:sp>
      <p:sp>
        <p:nvSpPr>
          <p:cNvPr id="60419" name="Content Placeholder 2"/>
          <p:cNvSpPr>
            <a:spLocks noGrp="1"/>
          </p:cNvSpPr>
          <p:nvPr>
            <p:ph idx="1"/>
          </p:nvPr>
        </p:nvSpPr>
        <p:spPr>
          <a:xfrm>
            <a:off x="609600" y="1219201"/>
            <a:ext cx="10972800" cy="4906963"/>
          </a:xfrm>
        </p:spPr>
        <p:txBody>
          <a:bodyPr/>
          <a:lstStyle/>
          <a:p>
            <a:r>
              <a:rPr lang="en-US" sz="2400" smtClean="0"/>
              <a:t>There are two syntaxes for creating an empty array:</a:t>
            </a:r>
          </a:p>
          <a:p>
            <a:r>
              <a:rPr lang="en-US" sz="2400" smtClean="0"/>
              <a:t>let arr = new Array(); </a:t>
            </a:r>
          </a:p>
          <a:p>
            <a:r>
              <a:rPr lang="en-US" sz="2400" smtClean="0"/>
              <a:t>let arr = [];</a:t>
            </a:r>
          </a:p>
          <a:p>
            <a:r>
              <a:rPr lang="en-US" sz="2400" smtClean="0"/>
              <a:t>We can supply initial elements in the brackets:</a:t>
            </a:r>
          </a:p>
          <a:p>
            <a:r>
              <a:rPr lang="en-US" sz="2400" smtClean="0"/>
              <a:t>let       fruits = ["Apple", "Orange", "Plum"];</a:t>
            </a:r>
          </a:p>
          <a:p>
            <a:endParaRPr lang="en-US" sz="2200" smtClean="0"/>
          </a:p>
          <a:p>
            <a:r>
              <a:rPr lang="en-US" sz="2200" smtClean="0"/>
              <a:t>Array elements are numbered, starting with zero.</a:t>
            </a:r>
          </a:p>
          <a:p>
            <a:r>
              <a:rPr lang="en-US" sz="2200" smtClean="0"/>
              <a:t>We can get an element by its number in square brackets:</a:t>
            </a:r>
          </a:p>
          <a:p>
            <a:r>
              <a:rPr lang="en-US" sz="2200" smtClean="0"/>
              <a:t>let fruits = ["Apple", "Orange", "Plum"]; </a:t>
            </a:r>
          </a:p>
          <a:p>
            <a:r>
              <a:rPr lang="en-US" sz="2200" smtClean="0"/>
              <a:t>alert( fruits[0] ); // Apple </a:t>
            </a:r>
          </a:p>
          <a:p>
            <a:r>
              <a:rPr lang="en-US" sz="2200" smtClean="0"/>
              <a:t>alert( fruits[1] ); // Orange </a:t>
            </a:r>
          </a:p>
          <a:p>
            <a:r>
              <a:rPr lang="en-US" sz="2200" smtClean="0"/>
              <a:t>alert( fruits[2] ); // Plum</a:t>
            </a:r>
          </a:p>
          <a:p>
            <a:endParaRPr lang="en-US" sz="2000" smtClean="0"/>
          </a:p>
          <a:p>
            <a:endParaRPr lang="en-US" sz="2800" smtClean="0"/>
          </a:p>
          <a:p>
            <a:pPr eaLnBrk="1" hangingPunct="1"/>
            <a:endParaRPr lang="en-US" smtClean="0"/>
          </a:p>
        </p:txBody>
      </p:sp>
    </p:spTree>
    <p:extLst>
      <p:ext uri="{BB962C8B-B14F-4D97-AF65-F5344CB8AC3E}">
        <p14:creationId xmlns:p14="http://schemas.microsoft.com/office/powerpoint/2010/main" val="80281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endParaRPr lang="en-US" smtClean="0"/>
          </a:p>
        </p:txBody>
      </p:sp>
      <p:sp>
        <p:nvSpPr>
          <p:cNvPr id="61443" name="Content Placeholder 2"/>
          <p:cNvSpPr>
            <a:spLocks noGrp="1"/>
          </p:cNvSpPr>
          <p:nvPr>
            <p:ph idx="1"/>
          </p:nvPr>
        </p:nvSpPr>
        <p:spPr/>
        <p:txBody>
          <a:bodyPr/>
          <a:lstStyle/>
          <a:p>
            <a:r>
              <a:rPr lang="en-US" sz="2800" smtClean="0"/>
              <a:t>We can replace an element:</a:t>
            </a:r>
          </a:p>
          <a:p>
            <a:r>
              <a:rPr lang="en-US" sz="2800" smtClean="0"/>
              <a:t>fruits[2] = 'Pear'; // now ["Apple", "Orange", "Pear"]</a:t>
            </a:r>
          </a:p>
          <a:p>
            <a:r>
              <a:rPr lang="en-US" sz="2800" smtClean="0"/>
              <a:t>…Or add a new one to the array:</a:t>
            </a:r>
          </a:p>
          <a:p>
            <a:r>
              <a:rPr lang="en-US" sz="2800" smtClean="0"/>
              <a:t>fruits[3] = 'Lemon'; // now ["Apple", "Orange", "Pear", "Lemon"]</a:t>
            </a:r>
          </a:p>
          <a:p>
            <a:r>
              <a:rPr lang="en-US" sz="2800" smtClean="0"/>
              <a:t>The total count of the elements in the array is its length:</a:t>
            </a:r>
          </a:p>
          <a:p>
            <a:r>
              <a:rPr lang="en-US" sz="2800" smtClean="0"/>
              <a:t>let fruits = ["Apple", "Orange", "Plum"]; alert( fruits.length ); // 3</a:t>
            </a:r>
          </a:p>
          <a:p>
            <a:endParaRPr lang="en-US" smtClean="0"/>
          </a:p>
        </p:txBody>
      </p:sp>
    </p:spTree>
    <p:extLst>
      <p:ext uri="{BB962C8B-B14F-4D97-AF65-F5344CB8AC3E}">
        <p14:creationId xmlns:p14="http://schemas.microsoft.com/office/powerpoint/2010/main" val="4056729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smtClean="0"/>
              <a:t>JavaScript Events</a:t>
            </a:r>
            <a:br>
              <a:rPr lang="en-US" smtClean="0"/>
            </a:br>
            <a:endParaRPr lang="en-US" smtClean="0"/>
          </a:p>
        </p:txBody>
      </p:sp>
      <p:sp>
        <p:nvSpPr>
          <p:cNvPr id="62467" name="Content Placeholder 2"/>
          <p:cNvSpPr>
            <a:spLocks noGrp="1"/>
          </p:cNvSpPr>
          <p:nvPr>
            <p:ph idx="1"/>
          </p:nvPr>
        </p:nvSpPr>
        <p:spPr/>
        <p:txBody>
          <a:bodyPr/>
          <a:lstStyle/>
          <a:p>
            <a:pPr eaLnBrk="1" hangingPunct="1"/>
            <a:r>
              <a:rPr lang="en-US" sz="2800" smtClean="0"/>
              <a:t>• JavaScript can be made to respond to user events</a:t>
            </a:r>
          </a:p>
          <a:p>
            <a:pPr eaLnBrk="1" hangingPunct="1"/>
            <a:r>
              <a:rPr lang="en-US" sz="2800" smtClean="0"/>
              <a:t>• Common Events:</a:t>
            </a:r>
          </a:p>
          <a:p>
            <a:pPr eaLnBrk="1" hangingPunct="1"/>
            <a:r>
              <a:rPr lang="en-US" sz="2800" smtClean="0"/>
              <a:t>– onload and onunload : when a page is first visited or left</a:t>
            </a:r>
          </a:p>
          <a:p>
            <a:pPr eaLnBrk="1" hangingPunct="1"/>
            <a:r>
              <a:rPr lang="en-US" sz="2800" smtClean="0"/>
              <a:t>– onfocus, onblur, onchange : events pertaining to form</a:t>
            </a:r>
          </a:p>
          <a:p>
            <a:pPr eaLnBrk="1" hangingPunct="1"/>
            <a:r>
              <a:rPr lang="en-US" sz="2800" smtClean="0"/>
              <a:t>elements</a:t>
            </a:r>
          </a:p>
          <a:p>
            <a:pPr eaLnBrk="1" hangingPunct="1"/>
            <a:r>
              <a:rPr lang="en-US" sz="2800" smtClean="0"/>
              <a:t>– onsubmit : when a form is submitted</a:t>
            </a:r>
          </a:p>
          <a:p>
            <a:pPr eaLnBrk="1" hangingPunct="1"/>
            <a:r>
              <a:rPr lang="en-US" sz="2800" smtClean="0"/>
              <a:t>– onmouseover, onmouseout : for "menu effects"</a:t>
            </a:r>
          </a:p>
        </p:txBody>
      </p:sp>
    </p:spTree>
    <p:extLst>
      <p:ext uri="{BB962C8B-B14F-4D97-AF65-F5344CB8AC3E}">
        <p14:creationId xmlns:p14="http://schemas.microsoft.com/office/powerpoint/2010/main" val="3552090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US" smtClean="0"/>
          </a:p>
        </p:txBody>
      </p:sp>
      <p:sp>
        <p:nvSpPr>
          <p:cNvPr id="63491" name="Content Placeholder 2"/>
          <p:cNvSpPr>
            <a:spLocks noGrp="1"/>
          </p:cNvSpPr>
          <p:nvPr>
            <p:ph idx="1"/>
          </p:nvPr>
        </p:nvSpPr>
        <p:spPr/>
        <p:txBody>
          <a:bodyPr/>
          <a:lstStyle/>
          <a:p>
            <a:endParaRPr lang="en-US" sz="2000" smtClean="0"/>
          </a:p>
        </p:txBody>
      </p:sp>
    </p:spTree>
    <p:extLst>
      <p:ext uri="{BB962C8B-B14F-4D97-AF65-F5344CB8AC3E}">
        <p14:creationId xmlns:p14="http://schemas.microsoft.com/office/powerpoint/2010/main" val="3381129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Exception Handling</a:t>
            </a:r>
            <a:br>
              <a:rPr lang="en-US" smtClean="0"/>
            </a:br>
            <a:endParaRPr lang="en-US" smtClean="0"/>
          </a:p>
        </p:txBody>
      </p:sp>
      <p:sp>
        <p:nvSpPr>
          <p:cNvPr id="64515" name="Content Placeholder 2"/>
          <p:cNvSpPr>
            <a:spLocks noGrp="1"/>
          </p:cNvSpPr>
          <p:nvPr>
            <p:ph idx="1"/>
          </p:nvPr>
        </p:nvSpPr>
        <p:spPr/>
        <p:txBody>
          <a:bodyPr/>
          <a:lstStyle/>
          <a:p>
            <a:r>
              <a:rPr lang="en-US" sz="2800" smtClean="0"/>
              <a:t>• JavaScript also has try, catch, and throw</a:t>
            </a:r>
          </a:p>
          <a:p>
            <a:r>
              <a:rPr lang="en-US" sz="2800" smtClean="0"/>
              <a:t>keywords for handling JavaScript errors</a:t>
            </a:r>
          </a:p>
          <a:p>
            <a:r>
              <a:rPr lang="en-US" sz="2800" smtClean="0"/>
              <a:t>try {</a:t>
            </a:r>
          </a:p>
          <a:p>
            <a:r>
              <a:rPr lang="en-US" sz="2800" smtClean="0"/>
              <a:t>runSomeCode();</a:t>
            </a:r>
          </a:p>
          <a:p>
            <a:r>
              <a:rPr lang="en-US" sz="2800" smtClean="0"/>
              <a:t>} catch(err) {</a:t>
            </a:r>
          </a:p>
          <a:p>
            <a:r>
              <a:rPr lang="en-US" sz="2800" smtClean="0"/>
              <a:t>var txt= "There was an error on this page.\n\n"</a:t>
            </a:r>
          </a:p>
          <a:p>
            <a:r>
              <a:rPr lang="en-US" sz="2800" smtClean="0"/>
              <a:t>+ "Error description: “ + err.description + "\n\n"</a:t>
            </a:r>
          </a:p>
          <a:p>
            <a:r>
              <a:rPr lang="en-US" sz="2800" smtClean="0"/>
              <a:t>alert(txt)</a:t>
            </a:r>
          </a:p>
          <a:p>
            <a:r>
              <a:rPr lang="en-US" sz="2800" smtClean="0"/>
              <a:t>}</a:t>
            </a:r>
          </a:p>
        </p:txBody>
      </p:sp>
    </p:spTree>
    <p:extLst>
      <p:ext uri="{BB962C8B-B14F-4D97-AF65-F5344CB8AC3E}">
        <p14:creationId xmlns:p14="http://schemas.microsoft.com/office/powerpoint/2010/main" val="908868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smtClean="0"/>
              <a:t>Comments in JavaScript</a:t>
            </a:r>
            <a:br>
              <a:rPr lang="en-US" smtClean="0"/>
            </a:br>
            <a:endParaRPr lang="en-US" smtClean="0"/>
          </a:p>
        </p:txBody>
      </p:sp>
      <p:sp>
        <p:nvSpPr>
          <p:cNvPr id="65539" name="Content Placeholder 2"/>
          <p:cNvSpPr>
            <a:spLocks noGrp="1"/>
          </p:cNvSpPr>
          <p:nvPr>
            <p:ph idx="1"/>
          </p:nvPr>
        </p:nvSpPr>
        <p:spPr/>
        <p:txBody>
          <a:bodyPr/>
          <a:lstStyle/>
          <a:p>
            <a:pPr eaLnBrk="1" hangingPunct="1"/>
            <a:r>
              <a:rPr lang="en-US" smtClean="0"/>
              <a:t>• Comments in JavaScript are delimited with // and /*</a:t>
            </a:r>
          </a:p>
          <a:p>
            <a:pPr eaLnBrk="1" hangingPunct="1"/>
            <a:r>
              <a:rPr lang="en-US" smtClean="0"/>
              <a:t>*/ as in Java and C++</a:t>
            </a:r>
          </a:p>
        </p:txBody>
      </p:sp>
    </p:spTree>
    <p:extLst>
      <p:ext uri="{BB962C8B-B14F-4D97-AF65-F5344CB8AC3E}">
        <p14:creationId xmlns:p14="http://schemas.microsoft.com/office/powerpoint/2010/main" val="2051774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smtClean="0"/>
              <a:t>JavaScript Objects</a:t>
            </a:r>
            <a:br>
              <a:rPr lang="en-US" smtClean="0"/>
            </a:br>
            <a:endParaRPr lang="en-US" smtClean="0"/>
          </a:p>
        </p:txBody>
      </p:sp>
      <p:sp>
        <p:nvSpPr>
          <p:cNvPr id="66563" name="Content Placeholder 2"/>
          <p:cNvSpPr>
            <a:spLocks noGrp="1"/>
          </p:cNvSpPr>
          <p:nvPr>
            <p:ph idx="1"/>
          </p:nvPr>
        </p:nvSpPr>
        <p:spPr/>
        <p:txBody>
          <a:bodyPr/>
          <a:lstStyle/>
          <a:p>
            <a:pPr eaLnBrk="1" hangingPunct="1"/>
            <a:r>
              <a:rPr lang="en-US" smtClean="0"/>
              <a:t>• JavaScript is object-oriented and uses the same</a:t>
            </a:r>
          </a:p>
          <a:p>
            <a:pPr eaLnBrk="1" hangingPunct="1"/>
            <a:r>
              <a:rPr lang="en-US" smtClean="0"/>
              <a:t>method-calling syntax as Java</a:t>
            </a:r>
          </a:p>
          <a:p>
            <a:pPr eaLnBrk="1" hangingPunct="1"/>
            <a:r>
              <a:rPr lang="en-US" smtClean="0"/>
              <a:t>• We have already seen this with the document</a:t>
            </a:r>
          </a:p>
          <a:p>
            <a:pPr eaLnBrk="1" hangingPunct="1"/>
            <a:r>
              <a:rPr lang="en-US" smtClean="0"/>
              <a:t>object</a:t>
            </a:r>
          </a:p>
          <a:p>
            <a:pPr eaLnBrk="1" hangingPunct="1"/>
            <a:r>
              <a:rPr lang="en-US" smtClean="0"/>
              <a:t>document.write("Hello World!");</a:t>
            </a:r>
          </a:p>
        </p:txBody>
      </p:sp>
    </p:spTree>
    <p:extLst>
      <p:ext uri="{BB962C8B-B14F-4D97-AF65-F5344CB8AC3E}">
        <p14:creationId xmlns:p14="http://schemas.microsoft.com/office/powerpoint/2010/main" val="1381815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endParaRPr lang="en-US" smtClean="0"/>
          </a:p>
        </p:txBody>
      </p:sp>
      <p:sp>
        <p:nvSpPr>
          <p:cNvPr id="67587" name="Content Placeholder 2"/>
          <p:cNvSpPr>
            <a:spLocks noGrp="1"/>
          </p:cNvSpPr>
          <p:nvPr>
            <p:ph idx="1"/>
          </p:nvPr>
        </p:nvSpPr>
        <p:spPr/>
        <p:txBody>
          <a:bodyPr/>
          <a:lstStyle/>
          <a:p>
            <a:pPr eaLnBrk="1" hangingPunct="1"/>
            <a:r>
              <a:rPr lang="en-US" smtClean="0"/>
              <a:t>Built-In JavaScript Objects</a:t>
            </a:r>
          </a:p>
          <a:p>
            <a:pPr eaLnBrk="1" hangingPunct="1"/>
            <a:r>
              <a:rPr lang="en-US" smtClean="0"/>
              <a:t>• Some basic objects are built-in to JavaScript</a:t>
            </a:r>
          </a:p>
          <a:p>
            <a:pPr eaLnBrk="1" hangingPunct="1"/>
            <a:r>
              <a:rPr lang="en-US" smtClean="0"/>
              <a:t>– String</a:t>
            </a:r>
          </a:p>
          <a:p>
            <a:pPr eaLnBrk="1" hangingPunct="1"/>
            <a:r>
              <a:rPr lang="en-US" smtClean="0"/>
              <a:t>– Date</a:t>
            </a:r>
          </a:p>
          <a:p>
            <a:pPr eaLnBrk="1" hangingPunct="1"/>
            <a:r>
              <a:rPr lang="en-US" smtClean="0"/>
              <a:t>– Array</a:t>
            </a:r>
          </a:p>
          <a:p>
            <a:pPr eaLnBrk="1" hangingPunct="1"/>
            <a:r>
              <a:rPr lang="en-US" smtClean="0"/>
              <a:t>– Boolean</a:t>
            </a:r>
          </a:p>
          <a:p>
            <a:pPr eaLnBrk="1" hangingPunct="1"/>
            <a:r>
              <a:rPr lang="en-US" smtClean="0"/>
              <a:t>– Math</a:t>
            </a:r>
          </a:p>
        </p:txBody>
      </p:sp>
    </p:spTree>
    <p:extLst>
      <p:ext uri="{BB962C8B-B14F-4D97-AF65-F5344CB8AC3E}">
        <p14:creationId xmlns:p14="http://schemas.microsoft.com/office/powerpoint/2010/main" val="14612909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smtClean="0"/>
              <a:t>JavaScript Strings</a:t>
            </a:r>
            <a:br>
              <a:rPr lang="en-US" smtClean="0"/>
            </a:br>
            <a:endParaRPr lang="en-US" smtClean="0"/>
          </a:p>
        </p:txBody>
      </p:sp>
      <p:sp>
        <p:nvSpPr>
          <p:cNvPr id="68611" name="Content Placeholder 2"/>
          <p:cNvSpPr>
            <a:spLocks noGrp="1"/>
          </p:cNvSpPr>
          <p:nvPr>
            <p:ph idx="1"/>
          </p:nvPr>
        </p:nvSpPr>
        <p:spPr/>
        <p:txBody>
          <a:bodyPr/>
          <a:lstStyle/>
          <a:p>
            <a:pPr eaLnBrk="1" hangingPunct="1"/>
            <a:r>
              <a:rPr lang="en-US" sz="2400" smtClean="0"/>
              <a:t> A String object is created every time you use a</a:t>
            </a:r>
          </a:p>
          <a:p>
            <a:pPr eaLnBrk="1" hangingPunct="1"/>
            <a:r>
              <a:rPr lang="en-US" sz="2400" smtClean="0"/>
              <a:t>string literal (just like in Java)</a:t>
            </a:r>
          </a:p>
          <a:p>
            <a:pPr eaLnBrk="1" hangingPunct="1"/>
            <a:r>
              <a:rPr lang="en-US" sz="2400" smtClean="0"/>
              <a:t>• Have many of the same methods as in Java</a:t>
            </a:r>
          </a:p>
          <a:p>
            <a:pPr eaLnBrk="1" hangingPunct="1"/>
            <a:r>
              <a:rPr lang="en-US" sz="2400" smtClean="0"/>
              <a:t>– charAt, concat, indexOf, lastIndexOf, match, replace, search,</a:t>
            </a:r>
          </a:p>
          <a:p>
            <a:pPr eaLnBrk="1" hangingPunct="1"/>
            <a:r>
              <a:rPr lang="en-US" sz="2400" smtClean="0"/>
              <a:t>slice, split, substr, substring, toLowerCase, toUpperCase,</a:t>
            </a:r>
          </a:p>
          <a:p>
            <a:pPr eaLnBrk="1" hangingPunct="1"/>
            <a:r>
              <a:rPr lang="en-US" sz="2400" smtClean="0"/>
              <a:t>valueOf</a:t>
            </a:r>
          </a:p>
          <a:p>
            <a:pPr eaLnBrk="1" hangingPunct="1"/>
            <a:r>
              <a:rPr lang="en-US" sz="2400" smtClean="0"/>
              <a:t>• There are also some HTML specific methods</a:t>
            </a:r>
          </a:p>
          <a:p>
            <a:pPr eaLnBrk="1" hangingPunct="1"/>
            <a:r>
              <a:rPr lang="en-US" sz="2400" smtClean="0"/>
              <a:t>– big, blink, bold, fixed, fontcolor, fontsize, italics, link, small,</a:t>
            </a:r>
          </a:p>
          <a:p>
            <a:pPr eaLnBrk="1" hangingPunct="1"/>
            <a:r>
              <a:rPr lang="en-US" sz="2400" smtClean="0"/>
              <a:t>strike, sub, sup</a:t>
            </a:r>
          </a:p>
          <a:p>
            <a:pPr eaLnBrk="1" hangingPunct="1"/>
            <a:r>
              <a:rPr lang="en-US" sz="2400" smtClean="0"/>
              <a:t>• Don't use the HTML methods (use CSS instead)</a:t>
            </a:r>
          </a:p>
          <a:p>
            <a:pPr eaLnBrk="1" hangingPunct="1"/>
            <a:r>
              <a:rPr lang="en-US" sz="2400" smtClean="0"/>
              <a:t>– This is the worst kind of visual formatting</a:t>
            </a:r>
          </a:p>
        </p:txBody>
      </p:sp>
    </p:spTree>
    <p:extLst>
      <p:ext uri="{BB962C8B-B14F-4D97-AF65-F5344CB8AC3E}">
        <p14:creationId xmlns:p14="http://schemas.microsoft.com/office/powerpoint/2010/main" val="28118801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09600" y="274638"/>
            <a:ext cx="10972800" cy="639762"/>
          </a:xfrm>
        </p:spPr>
        <p:txBody>
          <a:bodyPr/>
          <a:lstStyle/>
          <a:p>
            <a:pPr eaLnBrk="1" hangingPunct="1"/>
            <a:r>
              <a:rPr lang="en-US" smtClean="0"/>
              <a:t>JavaScript Dates</a:t>
            </a:r>
            <a:br>
              <a:rPr lang="en-US" smtClean="0"/>
            </a:br>
            <a:endParaRPr lang="en-US" smtClean="0"/>
          </a:p>
        </p:txBody>
      </p:sp>
      <p:sp>
        <p:nvSpPr>
          <p:cNvPr id="69635" name="Content Placeholder 2"/>
          <p:cNvSpPr>
            <a:spLocks noGrp="1"/>
          </p:cNvSpPr>
          <p:nvPr>
            <p:ph idx="1"/>
          </p:nvPr>
        </p:nvSpPr>
        <p:spPr>
          <a:xfrm>
            <a:off x="609600" y="1447800"/>
            <a:ext cx="10972800" cy="4678363"/>
          </a:xfrm>
        </p:spPr>
        <p:txBody>
          <a:bodyPr/>
          <a:lstStyle/>
          <a:p>
            <a:pPr eaLnBrk="1" hangingPunct="1"/>
            <a:r>
              <a:rPr lang="en-US" smtClean="0"/>
              <a:t>• The Date class makes working with dates easier</a:t>
            </a:r>
          </a:p>
          <a:p>
            <a:pPr eaLnBrk="1" hangingPunct="1"/>
            <a:r>
              <a:rPr lang="en-US" smtClean="0"/>
              <a:t>• A new date is initialized with the current date</a:t>
            </a:r>
          </a:p>
          <a:p>
            <a:pPr eaLnBrk="1" hangingPunct="1"/>
            <a:r>
              <a:rPr lang="en-US" smtClean="0"/>
              <a:t>• Dates can be compared and incremented</a:t>
            </a:r>
          </a:p>
          <a:p>
            <a:pPr eaLnBrk="1" hangingPunct="1"/>
            <a:r>
              <a:rPr lang="en-US" smtClean="0"/>
              <a:t>var myDate = new Date();</a:t>
            </a:r>
          </a:p>
          <a:p>
            <a:pPr eaLnBrk="1" hangingPunct="1"/>
            <a:r>
              <a:rPr lang="en-US" smtClean="0"/>
              <a:t>myDate.setFullYear(2007,2,14);</a:t>
            </a:r>
          </a:p>
          <a:p>
            <a:pPr eaLnBrk="1" hangingPunct="1"/>
            <a:r>
              <a:rPr lang="en-US" smtClean="0"/>
              <a:t>var today = new Date();</a:t>
            </a:r>
          </a:p>
          <a:p>
            <a:pPr eaLnBrk="1" hangingPunct="1"/>
            <a:r>
              <a:rPr lang="en-US" smtClean="0"/>
              <a:t>var nextWeek = today + 7;</a:t>
            </a:r>
          </a:p>
          <a:p>
            <a:pPr eaLnBrk="1" hangingPunct="1"/>
            <a:r>
              <a:rPr lang="en-US" smtClean="0"/>
              <a:t>if (nextWeek &gt; today) {</a:t>
            </a:r>
          </a:p>
          <a:p>
            <a:pPr eaLnBrk="1" hangingPunct="1"/>
            <a:r>
              <a:rPr lang="en-US" smtClean="0"/>
              <a:t>alert("You have less than one week left");</a:t>
            </a:r>
          </a:p>
          <a:p>
            <a:pPr eaLnBrk="1" hangingPunct="1"/>
            <a:r>
              <a:rPr lang="en-US" smtClean="0"/>
              <a:t>}</a:t>
            </a:r>
          </a:p>
        </p:txBody>
      </p:sp>
    </p:spTree>
    <p:extLst>
      <p:ext uri="{BB962C8B-B14F-4D97-AF65-F5344CB8AC3E}">
        <p14:creationId xmlns:p14="http://schemas.microsoft.com/office/powerpoint/2010/main" val="224404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smtClean="0"/>
              <a:t>Pros and Cons of JavaScript</a:t>
            </a:r>
            <a:br>
              <a:rPr lang="en-US" smtClean="0"/>
            </a:br>
            <a:endParaRPr lang="en-US" smtClean="0"/>
          </a:p>
        </p:txBody>
      </p:sp>
      <p:sp>
        <p:nvSpPr>
          <p:cNvPr id="6147" name="Content Placeholder 2"/>
          <p:cNvSpPr>
            <a:spLocks noGrp="1"/>
          </p:cNvSpPr>
          <p:nvPr>
            <p:ph idx="1"/>
          </p:nvPr>
        </p:nvSpPr>
        <p:spPr>
          <a:xfrm>
            <a:off x="609600" y="1066801"/>
            <a:ext cx="10972800" cy="5059363"/>
          </a:xfrm>
        </p:spPr>
        <p:txBody>
          <a:bodyPr/>
          <a:lstStyle/>
          <a:p>
            <a:pPr>
              <a:defRPr/>
            </a:pPr>
            <a:r>
              <a:rPr lang="en-US" sz="2800" b="1" dirty="0" smtClean="0"/>
              <a:t>Pros:</a:t>
            </a:r>
          </a:p>
          <a:p>
            <a:pPr>
              <a:defRPr/>
            </a:pPr>
            <a:r>
              <a:rPr lang="en-US" sz="2400" dirty="0" smtClean="0"/>
              <a:t>– Allows more dynamic HTML pages, even complete web</a:t>
            </a:r>
          </a:p>
          <a:p>
            <a:pPr marL="0" indent="0">
              <a:buFont typeface="Arial" charset="0"/>
              <a:buNone/>
              <a:defRPr/>
            </a:pPr>
            <a:r>
              <a:rPr lang="en-US" sz="2400" dirty="0" smtClean="0"/>
              <a:t>        applications</a:t>
            </a:r>
          </a:p>
          <a:p>
            <a:pPr>
              <a:defRPr/>
            </a:pPr>
            <a:r>
              <a:rPr lang="en-US" sz="2800" b="1" dirty="0" smtClean="0"/>
              <a:t>Cons:</a:t>
            </a:r>
          </a:p>
          <a:p>
            <a:pPr>
              <a:defRPr/>
            </a:pPr>
            <a:r>
              <a:rPr lang="en-US" sz="2400" dirty="0" smtClean="0"/>
              <a:t>– Requires a JavaScript-enabled browser</a:t>
            </a:r>
          </a:p>
          <a:p>
            <a:pPr>
              <a:defRPr/>
            </a:pPr>
            <a:r>
              <a:rPr lang="en-US" sz="2400" dirty="0" smtClean="0"/>
              <a:t>– Requires a client who trusts the server enough to run the</a:t>
            </a:r>
          </a:p>
          <a:p>
            <a:pPr marL="0" indent="0">
              <a:buFont typeface="Arial" charset="0"/>
              <a:buNone/>
              <a:defRPr/>
            </a:pPr>
            <a:r>
              <a:rPr lang="en-US" sz="2400" dirty="0" smtClean="0"/>
              <a:t>        code the server provides</a:t>
            </a:r>
          </a:p>
          <a:p>
            <a:pPr>
              <a:defRPr/>
            </a:pPr>
            <a:r>
              <a:rPr lang="en-US" sz="2400" dirty="0" smtClean="0"/>
              <a:t>JavaScript has some protection in place but can still cause security problems for clients</a:t>
            </a:r>
          </a:p>
          <a:p>
            <a:pPr>
              <a:defRPr/>
            </a:pPr>
            <a:r>
              <a:rPr lang="en-US" sz="2400" dirty="0" smtClean="0"/>
              <a:t>– Remember JavaScript was invented in 1995 and web   </a:t>
            </a:r>
          </a:p>
          <a:p>
            <a:pPr>
              <a:buFont typeface="Arial" charset="0"/>
              <a:buNone/>
              <a:defRPr/>
            </a:pPr>
            <a:r>
              <a:rPr lang="en-US" sz="2400" dirty="0" smtClean="0"/>
              <a:t>        browsers have changed a lot since then</a:t>
            </a:r>
          </a:p>
        </p:txBody>
      </p:sp>
    </p:spTree>
    <p:extLst>
      <p:ext uri="{BB962C8B-B14F-4D97-AF65-F5344CB8AC3E}">
        <p14:creationId xmlns:p14="http://schemas.microsoft.com/office/powerpoint/2010/main" val="40883884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endParaRPr lang="en-US" smtClean="0"/>
          </a:p>
        </p:txBody>
      </p:sp>
      <p:sp>
        <p:nvSpPr>
          <p:cNvPr id="70659" name="Content Placeholder 2"/>
          <p:cNvSpPr>
            <a:spLocks noGrp="1"/>
          </p:cNvSpPr>
          <p:nvPr>
            <p:ph idx="1"/>
          </p:nvPr>
        </p:nvSpPr>
        <p:spPr/>
        <p:txBody>
          <a:bodyPr/>
          <a:lstStyle/>
          <a:p>
            <a:r>
              <a:rPr lang="en-US" sz="2400" smtClean="0"/>
              <a:t>The JavaScript Math Class</a:t>
            </a:r>
          </a:p>
          <a:p>
            <a:r>
              <a:rPr lang="en-US" sz="2400" smtClean="0"/>
              <a:t>• The Math class encapsulates many commonlyused mathematical entities and formulas</a:t>
            </a:r>
          </a:p>
          <a:p>
            <a:r>
              <a:rPr lang="en-US" sz="2400" smtClean="0"/>
              <a:t>• These are all class methods</a:t>
            </a:r>
          </a:p>
          <a:p>
            <a:r>
              <a:rPr lang="en-US" sz="2400" smtClean="0"/>
              <a:t>– abs, acos, asin, atan, atan2, ceil, cos, exp, floor, log, max,</a:t>
            </a:r>
          </a:p>
          <a:p>
            <a:r>
              <a:rPr lang="en-US" sz="2400" smtClean="0"/>
              <a:t>min, pow, random, round, sin, sqrt, tan</a:t>
            </a:r>
          </a:p>
          <a:p>
            <a:r>
              <a:rPr lang="en-US" sz="2400" smtClean="0"/>
              <a:t>• These are all class methods</a:t>
            </a:r>
          </a:p>
          <a:p>
            <a:r>
              <a:rPr lang="en-US" sz="2400" smtClean="0"/>
              <a:t>– E, LN2, LN10, LOG2E, LOG10E, PI, SQRT1_2, SQRT2</a:t>
            </a:r>
          </a:p>
          <a:p>
            <a:r>
              <a:rPr lang="en-US" sz="2400" smtClean="0"/>
              <a:t>if (Math.cos(Math.PI) != 0) {</a:t>
            </a:r>
          </a:p>
          <a:p>
            <a:r>
              <a:rPr lang="en-US" sz="2400" smtClean="0"/>
              <a:t>alert("Something is wrong with Math.cos");</a:t>
            </a:r>
          </a:p>
          <a:p>
            <a:r>
              <a:rPr lang="en-US" sz="2400" smtClean="0"/>
              <a:t>}</a:t>
            </a:r>
          </a:p>
        </p:txBody>
      </p:sp>
    </p:spTree>
    <p:extLst>
      <p:ext uri="{BB962C8B-B14F-4D97-AF65-F5344CB8AC3E}">
        <p14:creationId xmlns:p14="http://schemas.microsoft.com/office/powerpoint/2010/main" val="734203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endParaRPr lang="en-US" smtClean="0"/>
          </a:p>
        </p:txBody>
      </p:sp>
      <p:sp>
        <p:nvSpPr>
          <p:cNvPr id="71683" name="Content Placeholder 2"/>
          <p:cNvSpPr>
            <a:spLocks noGrp="1"/>
          </p:cNvSpPr>
          <p:nvPr>
            <p:ph idx="1"/>
          </p:nvPr>
        </p:nvSpPr>
        <p:spPr/>
        <p:txBody>
          <a:bodyPr/>
          <a:lstStyle/>
          <a:p>
            <a:r>
              <a:rPr lang="en-US" smtClean="0"/>
              <a:t>JavaScript and the DOM</a:t>
            </a:r>
          </a:p>
          <a:p>
            <a:r>
              <a:rPr lang="en-US" smtClean="0"/>
              <a:t>• The Document Object Model (DOM) is a</a:t>
            </a:r>
          </a:p>
          <a:p>
            <a:r>
              <a:rPr lang="en-US" smtClean="0"/>
              <a:t>specification that determines a mapping between</a:t>
            </a:r>
          </a:p>
          <a:p>
            <a:r>
              <a:rPr lang="en-US" smtClean="0"/>
              <a:t>programming language objects and the elements</a:t>
            </a:r>
          </a:p>
          <a:p>
            <a:r>
              <a:rPr lang="en-US" smtClean="0"/>
              <a:t>of an HTML document</a:t>
            </a:r>
          </a:p>
          <a:p>
            <a:r>
              <a:rPr lang="en-US" smtClean="0"/>
              <a:t>• Not specific to JavaScript</a:t>
            </a:r>
          </a:p>
        </p:txBody>
      </p:sp>
    </p:spTree>
    <p:extLst>
      <p:ext uri="{BB962C8B-B14F-4D97-AF65-F5344CB8AC3E}">
        <p14:creationId xmlns:p14="http://schemas.microsoft.com/office/powerpoint/2010/main" val="11762225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t>HTML DOM Objects</a:t>
            </a:r>
            <a:br>
              <a:rPr lang="en-US" smtClean="0"/>
            </a:br>
            <a:endParaRPr lang="en-US" smtClean="0"/>
          </a:p>
        </p:txBody>
      </p:sp>
      <p:sp>
        <p:nvSpPr>
          <p:cNvPr id="72707" name="Content Placeholder 2"/>
          <p:cNvSpPr>
            <a:spLocks noGrp="1"/>
          </p:cNvSpPr>
          <p:nvPr>
            <p:ph idx="1"/>
          </p:nvPr>
        </p:nvSpPr>
        <p:spPr/>
        <p:txBody>
          <a:bodyPr/>
          <a:lstStyle/>
          <a:p>
            <a:r>
              <a:rPr lang="en-US" sz="2400" smtClean="0"/>
              <a:t>• Environment objects</a:t>
            </a:r>
          </a:p>
          <a:p>
            <a:r>
              <a:rPr lang="en-US" sz="2400" smtClean="0"/>
              <a:t>– Window, Navigator, Screen, History, Location, Document</a:t>
            </a:r>
          </a:p>
          <a:p>
            <a:r>
              <a:rPr lang="en-US" sz="2400" smtClean="0"/>
              <a:t>• HTML objects</a:t>
            </a:r>
          </a:p>
          <a:p>
            <a:r>
              <a:rPr lang="en-US" sz="2400" smtClean="0"/>
              <a:t>– Anchor, Area, Base, Body, Button, Event, Form, Frame,</a:t>
            </a:r>
          </a:p>
          <a:p>
            <a:r>
              <a:rPr lang="en-US" sz="2400" smtClean="0"/>
              <a:t>Frameset, Iframe, Image, Checkbox, FileUpload, Hidden,</a:t>
            </a:r>
          </a:p>
          <a:p>
            <a:r>
              <a:rPr lang="en-US" sz="2400" smtClean="0"/>
              <a:t>Password, Radio, Reset, Submit, Text, Link, Meta, Object,</a:t>
            </a:r>
          </a:p>
          <a:p>
            <a:r>
              <a:rPr lang="en-US" sz="2400" smtClean="0"/>
              <a:t>Option, Select, Style, Table, TableCell, TableRow, TextArea</a:t>
            </a:r>
          </a:p>
        </p:txBody>
      </p:sp>
    </p:spTree>
    <p:extLst>
      <p:ext uri="{BB962C8B-B14F-4D97-AF65-F5344CB8AC3E}">
        <p14:creationId xmlns:p14="http://schemas.microsoft.com/office/powerpoint/2010/main" val="1350920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smtClean="0"/>
              <a:t>HTML DOM: Document</a:t>
            </a:r>
            <a:br>
              <a:rPr lang="en-US" smtClean="0"/>
            </a:br>
            <a:endParaRPr lang="en-US" smtClean="0"/>
          </a:p>
        </p:txBody>
      </p:sp>
      <p:sp>
        <p:nvSpPr>
          <p:cNvPr id="73731" name="Content Placeholder 2"/>
          <p:cNvSpPr>
            <a:spLocks noGrp="1"/>
          </p:cNvSpPr>
          <p:nvPr>
            <p:ph idx="1"/>
          </p:nvPr>
        </p:nvSpPr>
        <p:spPr/>
        <p:txBody>
          <a:bodyPr/>
          <a:lstStyle/>
          <a:p>
            <a:pPr eaLnBrk="1" hangingPunct="1"/>
            <a:r>
              <a:rPr lang="en-US" sz="2400" smtClean="0"/>
              <a:t>• The Document object represents an HTML</a:t>
            </a:r>
          </a:p>
          <a:p>
            <a:pPr eaLnBrk="1" hangingPunct="1"/>
            <a:r>
              <a:rPr lang="en-US" sz="2400" smtClean="0"/>
              <a:t>document and can be used to access all</a:t>
            </a:r>
          </a:p>
          <a:p>
            <a:pPr eaLnBrk="1" hangingPunct="1"/>
            <a:r>
              <a:rPr lang="en-US" sz="2400" smtClean="0"/>
              <a:t>documents in a page</a:t>
            </a:r>
          </a:p>
          <a:p>
            <a:pPr eaLnBrk="1" hangingPunct="1"/>
            <a:r>
              <a:rPr lang="en-US" sz="2400" smtClean="0"/>
              <a:t>• A Document contains several collections</a:t>
            </a:r>
          </a:p>
          <a:p>
            <a:pPr eaLnBrk="1" hangingPunct="1"/>
            <a:r>
              <a:rPr lang="en-US" sz="2400" smtClean="0"/>
              <a:t>– anchors, forms, images, links</a:t>
            </a:r>
          </a:p>
          <a:p>
            <a:pPr eaLnBrk="1" hangingPunct="1"/>
            <a:r>
              <a:rPr lang="en-US" sz="2400" smtClean="0"/>
              <a:t>• Has several properties</a:t>
            </a:r>
          </a:p>
          <a:p>
            <a:pPr eaLnBrk="1" hangingPunct="1"/>
            <a:r>
              <a:rPr lang="en-US" sz="2400" smtClean="0"/>
              <a:t>– body, cookie, domain, lastModified, referrer, title, URL</a:t>
            </a:r>
          </a:p>
          <a:p>
            <a:pPr eaLnBrk="1" hangingPunct="1"/>
            <a:r>
              <a:rPr lang="en-US" sz="2400" smtClean="0"/>
              <a:t>• Has several useful methods</a:t>
            </a:r>
          </a:p>
          <a:p>
            <a:pPr eaLnBrk="1" hangingPunct="1"/>
            <a:r>
              <a:rPr lang="en-US" sz="2400" smtClean="0"/>
              <a:t>– getElementById, getElementsByName,</a:t>
            </a:r>
          </a:p>
          <a:p>
            <a:pPr eaLnBrk="1" hangingPunct="1"/>
            <a:r>
              <a:rPr lang="en-US" sz="2400" smtClean="0"/>
              <a:t>getElementsByTagName, write, writeln, open, close</a:t>
            </a:r>
          </a:p>
        </p:txBody>
      </p:sp>
    </p:spTree>
    <p:extLst>
      <p:ext uri="{BB962C8B-B14F-4D97-AF65-F5344CB8AC3E}">
        <p14:creationId xmlns:p14="http://schemas.microsoft.com/office/powerpoint/2010/main" val="9859978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09600" y="274638"/>
            <a:ext cx="10972800" cy="487362"/>
          </a:xfrm>
        </p:spPr>
        <p:txBody>
          <a:bodyPr/>
          <a:lstStyle/>
          <a:p>
            <a:pPr eaLnBrk="1" hangingPunct="1"/>
            <a:r>
              <a:rPr lang="en-US" smtClean="0"/>
              <a:t>HTML DOM: Document</a:t>
            </a:r>
            <a:br>
              <a:rPr lang="en-US" smtClean="0"/>
            </a:br>
            <a:endParaRPr lang="en-US" smtClean="0"/>
          </a:p>
        </p:txBody>
      </p:sp>
      <p:sp>
        <p:nvSpPr>
          <p:cNvPr id="74755" name="Content Placeholder 2"/>
          <p:cNvSpPr>
            <a:spLocks noGrp="1"/>
          </p:cNvSpPr>
          <p:nvPr>
            <p:ph idx="1"/>
          </p:nvPr>
        </p:nvSpPr>
        <p:spPr>
          <a:xfrm>
            <a:off x="609600" y="838201"/>
            <a:ext cx="10972800" cy="5287963"/>
          </a:xfrm>
        </p:spPr>
        <p:txBody>
          <a:bodyPr/>
          <a:lstStyle/>
          <a:p>
            <a:pPr eaLnBrk="1" hangingPunct="1"/>
            <a:r>
              <a:rPr lang="en-US" smtClean="0"/>
              <a:t>• </a:t>
            </a:r>
            <a:r>
              <a:rPr lang="en-US" sz="2000" smtClean="0"/>
              <a:t>An instance of Document is already created for you, called document</a:t>
            </a:r>
          </a:p>
          <a:p>
            <a:pPr eaLnBrk="1" hangingPunct="1"/>
            <a:r>
              <a:rPr lang="en-US" sz="2000" smtClean="0"/>
              <a:t>function changeF() {</a:t>
            </a:r>
          </a:p>
          <a:p>
            <a:pPr eaLnBrk="1" hangingPunct="1"/>
            <a:r>
              <a:rPr lang="en-US" sz="2000" smtClean="0"/>
              <a:t>var cText = document.getElementById("c");</a:t>
            </a:r>
          </a:p>
          <a:p>
            <a:pPr eaLnBrk="1" hangingPunct="1"/>
            <a:r>
              <a:rPr lang="en-US" sz="2000" smtClean="0"/>
              <a:t>var fText = document.getElementById("f");</a:t>
            </a:r>
          </a:p>
          <a:p>
            <a:pPr eaLnBrk="1" hangingPunct="1"/>
            <a:r>
              <a:rPr lang="en-US" sz="2000" smtClean="0"/>
              <a:t>...</a:t>
            </a:r>
          </a:p>
          <a:p>
            <a:pPr eaLnBrk="1" hangingPunct="1"/>
            <a:r>
              <a:rPr lang="en-US" sz="2000" smtClean="0"/>
              <a:t>}</a:t>
            </a:r>
          </a:p>
          <a:p>
            <a:pPr eaLnBrk="1" hangingPunct="1"/>
            <a:r>
              <a:rPr lang="en-US" sz="2000" smtClean="0"/>
              <a:t>…&lt;input type= "text" id= "c" onchange=</a:t>
            </a:r>
          </a:p>
          <a:p>
            <a:pPr eaLnBrk="1" hangingPunct="1"/>
            <a:r>
              <a:rPr lang="en-US" sz="2000" smtClean="0"/>
              <a:t>"changeC()"&gt;C</a:t>
            </a:r>
          </a:p>
          <a:p>
            <a:pPr eaLnBrk="1" hangingPunct="1"/>
            <a:r>
              <a:rPr lang="en-US" sz="2000" smtClean="0"/>
              <a:t>&lt;input type=</a:t>
            </a:r>
          </a:p>
          <a:p>
            <a:pPr eaLnBrk="1" hangingPunct="1"/>
            <a:r>
              <a:rPr lang="en-US" sz="2000" smtClean="0"/>
              <a:t>"text" id=</a:t>
            </a:r>
          </a:p>
          <a:p>
            <a:pPr eaLnBrk="1" hangingPunct="1"/>
            <a:r>
              <a:rPr lang="en-US" sz="2000" smtClean="0"/>
              <a:t>"f" onchange=</a:t>
            </a:r>
          </a:p>
          <a:p>
            <a:pPr eaLnBrk="1" hangingPunct="1"/>
            <a:r>
              <a:rPr lang="en-US" sz="2000" smtClean="0"/>
              <a:t>"changeF()"&gt;F</a:t>
            </a:r>
          </a:p>
        </p:txBody>
      </p:sp>
    </p:spTree>
    <p:extLst>
      <p:ext uri="{BB962C8B-B14F-4D97-AF65-F5344CB8AC3E}">
        <p14:creationId xmlns:p14="http://schemas.microsoft.com/office/powerpoint/2010/main" val="3361979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t>HTML DOM: Form Elements</a:t>
            </a:r>
            <a:br>
              <a:rPr lang="en-US" smtClean="0"/>
            </a:br>
            <a:endParaRPr lang="en-US" smtClean="0"/>
          </a:p>
        </p:txBody>
      </p:sp>
      <p:sp>
        <p:nvSpPr>
          <p:cNvPr id="75779" name="Content Placeholder 2"/>
          <p:cNvSpPr>
            <a:spLocks noGrp="1"/>
          </p:cNvSpPr>
          <p:nvPr>
            <p:ph idx="1"/>
          </p:nvPr>
        </p:nvSpPr>
        <p:spPr/>
        <p:txBody>
          <a:bodyPr/>
          <a:lstStyle/>
          <a:p>
            <a:pPr eaLnBrk="1" hangingPunct="1"/>
            <a:r>
              <a:rPr lang="en-US" smtClean="0"/>
              <a:t>• </a:t>
            </a:r>
            <a:r>
              <a:rPr lang="en-US" sz="2800" smtClean="0"/>
              <a:t>One of the most common uses of JavaScript is for</a:t>
            </a:r>
          </a:p>
          <a:p>
            <a:pPr eaLnBrk="1" hangingPunct="1"/>
            <a:r>
              <a:rPr lang="en-US" sz="2800" smtClean="0"/>
              <a:t>form validation</a:t>
            </a:r>
          </a:p>
          <a:p>
            <a:pPr eaLnBrk="1" hangingPunct="1"/>
            <a:r>
              <a:rPr lang="en-US" sz="2800" smtClean="0"/>
              <a:t>• Several HTML DOM classes encapsulate form</a:t>
            </a:r>
          </a:p>
          <a:p>
            <a:pPr eaLnBrk="1" hangingPunct="1"/>
            <a:r>
              <a:rPr lang="en-US" sz="2800" smtClean="0"/>
              <a:t>elements</a:t>
            </a:r>
          </a:p>
          <a:p>
            <a:pPr eaLnBrk="1" hangingPunct="1"/>
            <a:r>
              <a:rPr lang="en-US" sz="2800" smtClean="0"/>
              <a:t>– Form, Button, Checkbox, Hidden, Password, Text, Radio,</a:t>
            </a:r>
          </a:p>
          <a:p>
            <a:pPr eaLnBrk="1" hangingPunct="1"/>
            <a:r>
              <a:rPr lang="en-US" sz="2800" smtClean="0"/>
              <a:t>Reset, Submit, Textarea</a:t>
            </a:r>
          </a:p>
          <a:p>
            <a:pPr eaLnBrk="1" hangingPunct="1"/>
            <a:r>
              <a:rPr lang="en-US" sz="2800" smtClean="0"/>
              <a:t>• Warning: Using JavaScript is not a substitute for</a:t>
            </a:r>
          </a:p>
          <a:p>
            <a:pPr eaLnBrk="1" hangingPunct="1"/>
            <a:r>
              <a:rPr lang="en-US" sz="2800" smtClean="0"/>
              <a:t>validating form data in CGI scripts</a:t>
            </a:r>
          </a:p>
        </p:txBody>
      </p:sp>
    </p:spTree>
    <p:extLst>
      <p:ext uri="{BB962C8B-B14F-4D97-AF65-F5344CB8AC3E}">
        <p14:creationId xmlns:p14="http://schemas.microsoft.com/office/powerpoint/2010/main" val="7892101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mtClean="0"/>
              <a:t>HTML DOM: Text</a:t>
            </a:r>
            <a:br>
              <a:rPr lang="en-US" smtClean="0"/>
            </a:br>
            <a:endParaRPr lang="en-US" smtClean="0"/>
          </a:p>
        </p:txBody>
      </p:sp>
      <p:sp>
        <p:nvSpPr>
          <p:cNvPr id="76803" name="Content Placeholder 2"/>
          <p:cNvSpPr>
            <a:spLocks noGrp="1"/>
          </p:cNvSpPr>
          <p:nvPr>
            <p:ph idx="1"/>
          </p:nvPr>
        </p:nvSpPr>
        <p:spPr/>
        <p:txBody>
          <a:bodyPr/>
          <a:lstStyle/>
          <a:p>
            <a:pPr eaLnBrk="1" hangingPunct="1"/>
            <a:r>
              <a:rPr lang="en-US" smtClean="0"/>
              <a:t>• A text entry field (input type=</a:t>
            </a:r>
          </a:p>
          <a:p>
            <a:pPr eaLnBrk="1" hangingPunct="1"/>
            <a:r>
              <a:rPr lang="en-US" smtClean="0"/>
              <a:t>"text") is</a:t>
            </a:r>
          </a:p>
          <a:p>
            <a:pPr eaLnBrk="1" hangingPunct="1"/>
            <a:r>
              <a:rPr lang="en-US" smtClean="0"/>
              <a:t>encapsulated by a Text object</a:t>
            </a:r>
          </a:p>
          <a:p>
            <a:pPr eaLnBrk="1" hangingPunct="1"/>
            <a:r>
              <a:rPr lang="en-US" smtClean="0"/>
              <a:t>• Variables</a:t>
            </a:r>
          </a:p>
          <a:p>
            <a:pPr eaLnBrk="1" hangingPunct="1"/>
            <a:r>
              <a:rPr lang="en-US" smtClean="0"/>
              <a:t>– value, maxLength, id, size, name, tabindex, readOnly</a:t>
            </a:r>
          </a:p>
          <a:p>
            <a:pPr eaLnBrk="1" hangingPunct="1"/>
            <a:r>
              <a:rPr lang="en-US" smtClean="0"/>
              <a:t>• Changing these variables has an immediate effect</a:t>
            </a:r>
          </a:p>
          <a:p>
            <a:pPr eaLnBrk="1" hangingPunct="1"/>
            <a:r>
              <a:rPr lang="en-US" smtClean="0"/>
              <a:t>on the displayed data</a:t>
            </a:r>
          </a:p>
        </p:txBody>
      </p:sp>
    </p:spTree>
    <p:extLst>
      <p:ext uri="{BB962C8B-B14F-4D97-AF65-F5344CB8AC3E}">
        <p14:creationId xmlns:p14="http://schemas.microsoft.com/office/powerpoint/2010/main" val="3167276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mtClean="0"/>
              <a:t>HTML DOM: The Document Tree</a:t>
            </a:r>
            <a:br>
              <a:rPr lang="en-US" smtClean="0"/>
            </a:br>
            <a:endParaRPr lang="en-US" smtClean="0"/>
          </a:p>
        </p:txBody>
      </p:sp>
      <p:sp>
        <p:nvSpPr>
          <p:cNvPr id="77827" name="Content Placeholder 2"/>
          <p:cNvSpPr>
            <a:spLocks noGrp="1"/>
          </p:cNvSpPr>
          <p:nvPr>
            <p:ph idx="1"/>
          </p:nvPr>
        </p:nvSpPr>
        <p:spPr/>
        <p:txBody>
          <a:bodyPr/>
          <a:lstStyle/>
          <a:p>
            <a:pPr eaLnBrk="1" hangingPunct="1"/>
            <a:r>
              <a:rPr lang="en-US" smtClean="0"/>
              <a:t>• </a:t>
            </a:r>
            <a:r>
              <a:rPr lang="en-US" sz="2800" smtClean="0"/>
              <a:t>Accessing elements and changing their properties</a:t>
            </a:r>
          </a:p>
          <a:p>
            <a:pPr eaLnBrk="1" hangingPunct="1"/>
            <a:r>
              <a:rPr lang="en-US" sz="2800" smtClean="0"/>
              <a:t>lets us do simple things like form validation, data</a:t>
            </a:r>
          </a:p>
          <a:p>
            <a:pPr eaLnBrk="1" hangingPunct="1"/>
            <a:r>
              <a:rPr lang="en-US" sz="2800" smtClean="0"/>
              <a:t>transfer etc</a:t>
            </a:r>
          </a:p>
          <a:p>
            <a:pPr eaLnBrk="1" hangingPunct="1"/>
            <a:r>
              <a:rPr lang="en-US" sz="2800" smtClean="0"/>
              <a:t>• HTML DOM lets us do much more</a:t>
            </a:r>
          </a:p>
          <a:p>
            <a:pPr eaLnBrk="1" hangingPunct="1"/>
            <a:r>
              <a:rPr lang="en-US" sz="2800" smtClean="0"/>
              <a:t>• We can create, delete, and modify parts of the</a:t>
            </a:r>
          </a:p>
          <a:p>
            <a:pPr eaLnBrk="1" hangingPunct="1"/>
            <a:r>
              <a:rPr lang="en-US" sz="2800" smtClean="0"/>
              <a:t>HTML document</a:t>
            </a:r>
          </a:p>
          <a:p>
            <a:pPr eaLnBrk="1" hangingPunct="1"/>
            <a:r>
              <a:rPr lang="en-US" sz="2800" smtClean="0"/>
              <a:t>• For this we need to understand the Document Tree</a:t>
            </a:r>
            <a:endParaRPr lang="en-US" smtClean="0"/>
          </a:p>
        </p:txBody>
      </p:sp>
    </p:spTree>
    <p:extLst>
      <p:ext uri="{BB962C8B-B14F-4D97-AF65-F5344CB8AC3E}">
        <p14:creationId xmlns:p14="http://schemas.microsoft.com/office/powerpoint/2010/main" val="15818124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solidFill>
                  <a:srgbClr val="FF0000"/>
                </a:solidFill>
              </a:rPr>
              <a:t>Navigating the Document Tree</a:t>
            </a:r>
            <a:br>
              <a:rPr lang="en-US" smtClean="0">
                <a:solidFill>
                  <a:srgbClr val="FF0000"/>
                </a:solidFill>
              </a:rPr>
            </a:br>
            <a:endParaRPr lang="en-US" smtClean="0"/>
          </a:p>
        </p:txBody>
      </p:sp>
      <p:sp>
        <p:nvSpPr>
          <p:cNvPr id="78851" name="Content Placeholder 2"/>
          <p:cNvSpPr>
            <a:spLocks noGrp="1"/>
          </p:cNvSpPr>
          <p:nvPr>
            <p:ph idx="1"/>
          </p:nvPr>
        </p:nvSpPr>
        <p:spPr/>
        <p:txBody>
          <a:bodyPr/>
          <a:lstStyle/>
          <a:p>
            <a:pPr eaLnBrk="1" hangingPunct="1"/>
            <a:r>
              <a:rPr lang="en-US" sz="2400" smtClean="0"/>
              <a:t>HTML DOM: The Document Tree</a:t>
            </a:r>
          </a:p>
          <a:p>
            <a:pPr eaLnBrk="1" hangingPunct="1"/>
            <a:endParaRPr lang="en-US" sz="2400" smtClean="0"/>
          </a:p>
        </p:txBody>
      </p:sp>
    </p:spTree>
    <p:extLst>
      <p:ext uri="{BB962C8B-B14F-4D97-AF65-F5344CB8AC3E}">
        <p14:creationId xmlns:p14="http://schemas.microsoft.com/office/powerpoint/2010/main" val="40115568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dirty="0">
                <a:latin typeface="Times New Roman" pitchFamily="18" charset="0"/>
                <a:cs typeface="Times New Roman" pitchFamily="18" charset="0"/>
              </a:rPr>
              <a:t>References:</a:t>
            </a:r>
            <a:endParaRPr b="1">
              <a:latin typeface="Times New Roman" pitchFamily="18" charset="0"/>
              <a:cs typeface="Times New Roman" pitchFamily="18" charset="0"/>
            </a:endParaRPr>
          </a:p>
        </p:txBody>
      </p:sp>
      <p:sp>
        <p:nvSpPr>
          <p:cNvPr id="235" name="Google Shape;235;p4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79</a:t>
            </a:fld>
            <a:endParaRPr/>
          </a:p>
        </p:txBody>
      </p:sp>
      <p:sp>
        <p:nvSpPr>
          <p:cNvPr id="234" name="Google Shape;234;p49"/>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u="sng">
                <a:solidFill>
                  <a:schemeClr val="hlink"/>
                </a:solidFill>
                <a:hlinkClick r:id="rId3"/>
              </a:rPr>
              <a:t>https://www.geeksforgeeks.org/</a:t>
            </a:r>
            <a:endParaRPr/>
          </a:p>
          <a:p>
            <a:pPr marL="457200" lvl="0" indent="-342900" algn="l" rtl="0">
              <a:lnSpc>
                <a:spcPct val="90000"/>
              </a:lnSpc>
              <a:spcBef>
                <a:spcPts val="1000"/>
              </a:spcBef>
              <a:spcAft>
                <a:spcPts val="0"/>
              </a:spcAft>
              <a:buClr>
                <a:schemeClr val="dk1"/>
              </a:buClr>
              <a:buSzPts val="1800"/>
              <a:buChar char="•"/>
            </a:pPr>
            <a:r>
              <a:rPr lang="en-US" u="sng">
                <a:solidFill>
                  <a:schemeClr val="hlink"/>
                </a:solidFill>
                <a:hlinkClick r:id="rId4"/>
              </a:rPr>
              <a:t>https://www.javatpoint.com/exception-handling-in-java</a:t>
            </a:r>
            <a:endParaRPr/>
          </a:p>
          <a:p>
            <a:pPr marL="457200" lvl="0" indent="-342900" algn="l" rtl="0">
              <a:lnSpc>
                <a:spcPct val="90000"/>
              </a:lnSpc>
              <a:spcBef>
                <a:spcPts val="1000"/>
              </a:spcBef>
              <a:spcAft>
                <a:spcPts val="0"/>
              </a:spcAft>
              <a:buClr>
                <a:schemeClr val="dk1"/>
              </a:buClr>
              <a:buSzPts val="1800"/>
              <a:buChar char="•"/>
            </a:pPr>
            <a:r>
              <a:rPr lang="en-US" u="sng">
                <a:solidFill>
                  <a:schemeClr val="hlink"/>
                </a:solidFill>
                <a:hlinkClick r:id="rId5"/>
              </a:rPr>
              <a:t>https://www.tutorialspoint.com/java/java_exceptions.htm</a:t>
            </a:r>
            <a:endParaRPr/>
          </a:p>
          <a:p>
            <a:pPr marL="457200" lvl="0" indent="-342900" algn="l" rtl="0">
              <a:lnSpc>
                <a:spcPct val="90000"/>
              </a:lnSpc>
              <a:spcBef>
                <a:spcPts val="1000"/>
              </a:spcBef>
              <a:spcAft>
                <a:spcPts val="0"/>
              </a:spcAft>
              <a:buClr>
                <a:schemeClr val="dk1"/>
              </a:buClr>
              <a:buSzPts val="1800"/>
              <a:buChar char="•"/>
            </a:pPr>
            <a:r>
              <a:rPr lang="en-US"/>
              <a:t>The complete reference, eleventh edition, available at: </a:t>
            </a:r>
            <a:r>
              <a:rPr lang="en-US" u="sng">
                <a:solidFill>
                  <a:schemeClr val="hlink"/>
                </a:solidFill>
                <a:hlinkClick r:id="rId6"/>
              </a:rPr>
              <a:t>https://gfgc.kar.nic.in/sirmv-science/GenericDocHandler/138-a2973dc6-c024-4d81-be6d-5c3344f232ce.pdf</a:t>
            </a:r>
            <a:endParaRPr/>
          </a:p>
          <a:p>
            <a:pPr marL="457200" lvl="0" indent="-342900" algn="l" rtl="0">
              <a:lnSpc>
                <a:spcPct val="90000"/>
              </a:lnSpc>
              <a:spcBef>
                <a:spcPts val="1000"/>
              </a:spcBef>
              <a:spcAft>
                <a:spcPts val="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US" smtClean="0"/>
          </a:p>
        </p:txBody>
      </p:sp>
      <p:sp>
        <p:nvSpPr>
          <p:cNvPr id="7171" name="Content Placeholder 2"/>
          <p:cNvSpPr>
            <a:spLocks noGrp="1"/>
          </p:cNvSpPr>
          <p:nvPr>
            <p:ph idx="1"/>
          </p:nvPr>
        </p:nvSpPr>
        <p:spPr/>
        <p:txBody>
          <a:bodyPr/>
          <a:lstStyle/>
          <a:p>
            <a:pPr algn="just" eaLnBrk="1" hangingPunct="1"/>
            <a:r>
              <a:rPr lang="en-US" sz="2400" smtClean="0"/>
              <a:t>A </a:t>
            </a:r>
            <a:r>
              <a:rPr lang="en-US" sz="2400" b="1" smtClean="0"/>
              <a:t>script</a:t>
            </a:r>
            <a:r>
              <a:rPr lang="en-US" sz="2400" smtClean="0"/>
              <a:t> or </a:t>
            </a:r>
            <a:r>
              <a:rPr lang="en-US" sz="2400" b="1" smtClean="0"/>
              <a:t>scripting language</a:t>
            </a:r>
            <a:r>
              <a:rPr lang="en-US" sz="2400" smtClean="0"/>
              <a:t> is a computer language with a series of commands within a file that is capable of being executed without being compiled.</a:t>
            </a:r>
          </a:p>
          <a:p>
            <a:pPr algn="just" eaLnBrk="1" hangingPunct="1"/>
            <a:r>
              <a:rPr lang="en-US" sz="2400" smtClean="0"/>
              <a:t>All scripting languages are programming languages. </a:t>
            </a:r>
          </a:p>
          <a:p>
            <a:pPr algn="just" eaLnBrk="1" hangingPunct="1"/>
            <a:endParaRPr lang="en-US" sz="2400" smtClean="0"/>
          </a:p>
          <a:p>
            <a:pPr algn="just" eaLnBrk="1" hangingPunct="1"/>
            <a:r>
              <a:rPr lang="en-US" sz="2400" smtClean="0"/>
              <a:t>The theoretical difference between the language and script language is that </a:t>
            </a:r>
            <a:r>
              <a:rPr lang="en-US" sz="2400" b="1" smtClean="0"/>
              <a:t>scripting languages do not require the compilation step and are rather interpreted.</a:t>
            </a:r>
            <a:r>
              <a:rPr lang="en-US" sz="2400" smtClean="0"/>
              <a:t> </a:t>
            </a:r>
          </a:p>
          <a:p>
            <a:pPr algn="just" eaLnBrk="1" hangingPunct="1"/>
            <a:r>
              <a:rPr lang="en-US" sz="2400" smtClean="0"/>
              <a:t>For example, normally, a C program needs to be compiled before running whereas normally, a scripting language like JavaScript or PHP need not be compiled.</a:t>
            </a:r>
          </a:p>
        </p:txBody>
      </p:sp>
    </p:spTree>
    <p:extLst>
      <p:ext uri="{BB962C8B-B14F-4D97-AF65-F5344CB8AC3E}">
        <p14:creationId xmlns:p14="http://schemas.microsoft.com/office/powerpoint/2010/main" val="14463824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80</a:t>
            </a:fld>
            <a:endParaRPr/>
          </a:p>
        </p:txBody>
      </p:sp>
      <p:sp>
        <p:nvSpPr>
          <p:cNvPr id="241" name="Google Shape;241;p4"/>
          <p:cNvSpPr txBox="1">
            <a:spLocks noGrp="1"/>
          </p:cNvSpPr>
          <p:nvPr>
            <p:ph sz="quarter" idx="1"/>
          </p:nvPr>
        </p:nvSpPr>
        <p:spPr>
          <a:xfrm>
            <a:off x="807720" y="1866106"/>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0000"/>
              </a:buClr>
              <a:buSzPts val="5400"/>
              <a:buNone/>
            </a:pPr>
            <a:r>
              <a:rPr lang="en-US" sz="5400" b="1">
                <a:solidFill>
                  <a:srgbClr val="FF0000"/>
                </a:solidFill>
                <a:latin typeface="Bookman Old Style"/>
                <a:ea typeface="Bookman Old Style"/>
                <a:cs typeface="Bookman Old Style"/>
                <a:sym typeface="Bookman Old Style"/>
              </a:rPr>
              <a:t>Thank you</a:t>
            </a:r>
            <a:endParaRPr sz="5400">
              <a:solidFill>
                <a:srgbClr val="FF0000"/>
              </a:solidFill>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IN" sz="3600" smtClean="0"/>
              <a:t>Some popular facts about JavaScript.</a:t>
            </a:r>
            <a:r>
              <a:rPr lang="en-IN" smtClean="0"/>
              <a:t/>
            </a:r>
            <a:br>
              <a:rPr lang="en-IN" smtClean="0"/>
            </a:br>
            <a:endParaRPr lang="en-IN" smtClean="0"/>
          </a:p>
        </p:txBody>
      </p:sp>
      <p:sp>
        <p:nvSpPr>
          <p:cNvPr id="8195" name="Content Placeholder 2"/>
          <p:cNvSpPr>
            <a:spLocks noGrp="1"/>
          </p:cNvSpPr>
          <p:nvPr>
            <p:ph idx="1"/>
          </p:nvPr>
        </p:nvSpPr>
        <p:spPr/>
        <p:txBody>
          <a:bodyPr/>
          <a:lstStyle/>
          <a:p>
            <a:r>
              <a:rPr lang="en-IN" sz="1800" smtClean="0"/>
              <a:t> Javascript is the only client side programming language for web browser.</a:t>
            </a:r>
          </a:p>
          <a:p>
            <a:r>
              <a:rPr lang="en-IN" sz="1800" smtClean="0"/>
              <a:t> JavaScript can build interactivity Websites.</a:t>
            </a:r>
          </a:p>
          <a:p>
            <a:r>
              <a:rPr lang="en-IN" sz="1800" smtClean="0"/>
              <a:t> Javascript is Object Based with prototype inheritance model for OOPS.</a:t>
            </a:r>
          </a:p>
          <a:p>
            <a:r>
              <a:rPr lang="en-IN" sz="1800" smtClean="0"/>
              <a:t> Javascript is Case Sensitive.</a:t>
            </a:r>
          </a:p>
          <a:p>
            <a:r>
              <a:rPr lang="en-IN" sz="1800" smtClean="0"/>
              <a:t> Javascript can put dynamic content into a webpage. .</a:t>
            </a:r>
          </a:p>
          <a:p>
            <a:r>
              <a:rPr lang="en-IN" sz="1800" smtClean="0"/>
              <a:t> Javascript can react to events like Mouse Click, mouse hover, mouse out, form submit etc known as JavaScript Events.</a:t>
            </a:r>
          </a:p>
          <a:p>
            <a:r>
              <a:rPr lang="en-IN" sz="1800" smtClean="0"/>
              <a:t> Javascript can validate form data.</a:t>
            </a:r>
          </a:p>
          <a:p>
            <a:r>
              <a:rPr lang="en-IN" sz="1800" smtClean="0"/>
              <a:t> Javascript can detect user's browser and operating system using navigator Object.</a:t>
            </a:r>
          </a:p>
          <a:p>
            <a:r>
              <a:rPr lang="en-IN" sz="1800" smtClean="0"/>
              <a:t> Javascript can be used to create cookies.</a:t>
            </a:r>
          </a:p>
          <a:p>
            <a:r>
              <a:rPr lang="en-IN" sz="1800" smtClean="0"/>
              <a:t> Javascript can add cool animation to a webpage JS timing functions.</a:t>
            </a:r>
          </a:p>
          <a:p>
            <a:r>
              <a:rPr lang="en-IN" sz="1800" smtClean="0"/>
              <a:t> Javascript can detect user physical location using HTML5 Geolocation API.</a:t>
            </a:r>
          </a:p>
          <a:p>
            <a:r>
              <a:rPr lang="en-IN" sz="1800" smtClean="0"/>
              <a:t> </a:t>
            </a:r>
          </a:p>
        </p:txBody>
      </p:sp>
    </p:spTree>
    <p:extLst>
      <p:ext uri="{BB962C8B-B14F-4D97-AF65-F5344CB8AC3E}">
        <p14:creationId xmlns:p14="http://schemas.microsoft.com/office/powerpoint/2010/main" val="93642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TotalTime>
  <Words>5171</Words>
  <Application>Microsoft Office PowerPoint</Application>
  <PresentationFormat>Custom</PresentationFormat>
  <Paragraphs>868</Paragraphs>
  <Slides>80</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幼圆</vt:lpstr>
      <vt:lpstr>Tinos</vt:lpstr>
      <vt:lpstr>Times New Roman</vt:lpstr>
      <vt:lpstr>Calibri</vt:lpstr>
      <vt:lpstr>verdana</vt:lpstr>
      <vt:lpstr>Franklin Gothic Book</vt:lpstr>
      <vt:lpstr>Wingdings 2</vt:lpstr>
      <vt:lpstr>Bookman Old Style</vt:lpstr>
      <vt:lpstr>Raleway ExtraBold</vt:lpstr>
      <vt:lpstr>Arial Black</vt:lpstr>
      <vt:lpstr>Perpetua</vt:lpstr>
      <vt:lpstr>Equity</vt:lpstr>
      <vt:lpstr>PowerPoint Presentation</vt:lpstr>
      <vt:lpstr>Prerequisites, Objectives and Outcomes</vt:lpstr>
      <vt:lpstr>Javascript</vt:lpstr>
      <vt:lpstr>PowerPoint Presentation</vt:lpstr>
      <vt:lpstr>Javascript in web designing</vt:lpstr>
      <vt:lpstr>What can JavaScript Do? </vt:lpstr>
      <vt:lpstr>Pros and Cons of JavaScript </vt:lpstr>
      <vt:lpstr>PowerPoint Presentation</vt:lpstr>
      <vt:lpstr>Some popular facts about JavaScript. </vt:lpstr>
      <vt:lpstr>Some popular facts about JavaScript. </vt:lpstr>
      <vt:lpstr>Advantages of scripts </vt:lpstr>
      <vt:lpstr>PowerPoint Presentation</vt:lpstr>
      <vt:lpstr>Hello World</vt:lpstr>
      <vt:lpstr>How do JavaScript engines work? </vt:lpstr>
      <vt:lpstr>Javascript advantages </vt:lpstr>
      <vt:lpstr>Javascript limitations are</vt:lpstr>
      <vt:lpstr>Three most important features of JS</vt:lpstr>
      <vt:lpstr>JS : Client Side Script</vt:lpstr>
      <vt:lpstr>Different ways to add JS</vt:lpstr>
      <vt:lpstr>JS in Head / Body tags</vt:lpstr>
      <vt:lpstr>Using JavaScript in head tag </vt:lpstr>
      <vt:lpstr>Using JavaScript in body tag </vt:lpstr>
      <vt:lpstr>External Scripts </vt:lpstr>
      <vt:lpstr>External JS</vt:lpstr>
      <vt:lpstr>JS with innerHTML</vt:lpstr>
      <vt:lpstr>Program to add numbers using Text Boxes</vt:lpstr>
      <vt:lpstr>Stop Blank submission</vt:lpstr>
      <vt:lpstr>Email Validation</vt:lpstr>
      <vt:lpstr>JavaScript Variables </vt:lpstr>
      <vt:lpstr>JavaScript Operators and Constructs </vt:lpstr>
      <vt:lpstr>Simple User Interaction </vt:lpstr>
      <vt:lpstr>JavaScript Functions </vt:lpstr>
      <vt:lpstr>JavaScript Arrays </vt:lpstr>
      <vt:lpstr>Java Script to fetch data from Text box </vt:lpstr>
      <vt:lpstr>Value from Radio Button</vt:lpstr>
      <vt:lpstr>Value from Check Box</vt:lpstr>
      <vt:lpstr>Value from Drop Down</vt:lpstr>
      <vt:lpstr>JavaScript Object </vt:lpstr>
      <vt:lpstr>PowerPoint Presentation</vt:lpstr>
      <vt:lpstr>Example: Create Object using Object Literal Syntax</vt:lpstr>
      <vt:lpstr>Access JavaScript Object Properties &amp; Methods </vt:lpstr>
      <vt:lpstr>Object Constructor </vt:lpstr>
      <vt:lpstr>Pop up boxes</vt:lpstr>
      <vt:lpstr>Alert Box</vt:lpstr>
      <vt:lpstr>Confirm Box</vt:lpstr>
      <vt:lpstr>Prompt Box </vt:lpstr>
      <vt:lpstr>Program: Prompt Box</vt:lpstr>
      <vt:lpstr>Adding 2 Numbers using Prompt Box</vt:lpstr>
      <vt:lpstr>PowerPoint Presentation</vt:lpstr>
      <vt:lpstr>window object</vt:lpstr>
      <vt:lpstr>PowerPoint Presentation</vt:lpstr>
      <vt:lpstr>Window Methods</vt:lpstr>
      <vt:lpstr>JavaScript History Object </vt:lpstr>
      <vt:lpstr>Example</vt:lpstr>
      <vt:lpstr>Math object</vt:lpstr>
      <vt:lpstr>JavaScript navigator object</vt:lpstr>
      <vt:lpstr>Property of JavaScript navigator object </vt:lpstr>
      <vt:lpstr>PowerPoint Presentation</vt:lpstr>
      <vt:lpstr>PowerPoint Presentation</vt:lpstr>
      <vt:lpstr>Arrays </vt:lpstr>
      <vt:lpstr>PowerPoint Presentation</vt:lpstr>
      <vt:lpstr>JavaScript Events </vt:lpstr>
      <vt:lpstr>PowerPoint Presentation</vt:lpstr>
      <vt:lpstr>Exception Handling </vt:lpstr>
      <vt:lpstr>Comments in JavaScript </vt:lpstr>
      <vt:lpstr>JavaScript Objects </vt:lpstr>
      <vt:lpstr>PowerPoint Presentation</vt:lpstr>
      <vt:lpstr>JavaScript Strings </vt:lpstr>
      <vt:lpstr>JavaScript Dates </vt:lpstr>
      <vt:lpstr>PowerPoint Presentation</vt:lpstr>
      <vt:lpstr>PowerPoint Presentation</vt:lpstr>
      <vt:lpstr>HTML DOM Objects </vt:lpstr>
      <vt:lpstr>HTML DOM: Document </vt:lpstr>
      <vt:lpstr>HTML DOM: Document </vt:lpstr>
      <vt:lpstr>HTML DOM: Form Elements </vt:lpstr>
      <vt:lpstr>HTML DOM: Text </vt:lpstr>
      <vt:lpstr>HTML DOM: The Document Tree </vt:lpstr>
      <vt:lpstr>Navigating the Document Tree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hp</cp:lastModifiedBy>
  <cp:revision>7</cp:revision>
  <dcterms:created xsi:type="dcterms:W3CDTF">2019-01-09T10:33:58Z</dcterms:created>
  <dcterms:modified xsi:type="dcterms:W3CDTF">2024-01-26T03:23:51Z</dcterms:modified>
</cp:coreProperties>
</file>