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4" r:id="rId1"/>
  </p:sldMasterIdLst>
  <p:notesMasterIdLst>
    <p:notesMasterId r:id="rId67"/>
  </p:notesMasterIdLst>
  <p:handoutMasterIdLst>
    <p:handoutMasterId r:id="rId68"/>
  </p:handoutMasterIdLst>
  <p:sldIdLst>
    <p:sldId id="468" r:id="rId2"/>
    <p:sldId id="414" r:id="rId3"/>
    <p:sldId id="469" r:id="rId4"/>
    <p:sldId id="474" r:id="rId5"/>
    <p:sldId id="470" r:id="rId6"/>
    <p:sldId id="475" r:id="rId7"/>
    <p:sldId id="512" r:id="rId8"/>
    <p:sldId id="511" r:id="rId9"/>
    <p:sldId id="471" r:id="rId10"/>
    <p:sldId id="472" r:id="rId11"/>
    <p:sldId id="473" r:id="rId12"/>
    <p:sldId id="523" r:id="rId13"/>
    <p:sldId id="524" r:id="rId14"/>
    <p:sldId id="525" r:id="rId15"/>
    <p:sldId id="526" r:id="rId16"/>
    <p:sldId id="527" r:id="rId17"/>
    <p:sldId id="528" r:id="rId18"/>
    <p:sldId id="529" r:id="rId19"/>
    <p:sldId id="530" r:id="rId20"/>
    <p:sldId id="531" r:id="rId21"/>
    <p:sldId id="532" r:id="rId22"/>
    <p:sldId id="492" r:id="rId23"/>
    <p:sldId id="494" r:id="rId24"/>
    <p:sldId id="522" r:id="rId25"/>
    <p:sldId id="519" r:id="rId26"/>
    <p:sldId id="497" r:id="rId27"/>
    <p:sldId id="498" r:id="rId28"/>
    <p:sldId id="499" r:id="rId29"/>
    <p:sldId id="513" r:id="rId30"/>
    <p:sldId id="500" r:id="rId31"/>
    <p:sldId id="514" r:id="rId32"/>
    <p:sldId id="501" r:id="rId33"/>
    <p:sldId id="515" r:id="rId34"/>
    <p:sldId id="502" r:id="rId35"/>
    <p:sldId id="516" r:id="rId36"/>
    <p:sldId id="503" r:id="rId37"/>
    <p:sldId id="517" r:id="rId38"/>
    <p:sldId id="495" r:id="rId39"/>
    <p:sldId id="504" r:id="rId40"/>
    <p:sldId id="505" r:id="rId41"/>
    <p:sldId id="518" r:id="rId42"/>
    <p:sldId id="496" r:id="rId43"/>
    <p:sldId id="510" r:id="rId44"/>
    <p:sldId id="506" r:id="rId45"/>
    <p:sldId id="508" r:id="rId46"/>
    <p:sldId id="507" r:id="rId47"/>
    <p:sldId id="509" r:id="rId48"/>
    <p:sldId id="476" r:id="rId49"/>
    <p:sldId id="477" r:id="rId50"/>
    <p:sldId id="478" r:id="rId51"/>
    <p:sldId id="479" r:id="rId52"/>
    <p:sldId id="480" r:id="rId53"/>
    <p:sldId id="481" r:id="rId54"/>
    <p:sldId id="482" r:id="rId55"/>
    <p:sldId id="483" r:id="rId56"/>
    <p:sldId id="484" r:id="rId57"/>
    <p:sldId id="485" r:id="rId58"/>
    <p:sldId id="486" r:id="rId59"/>
    <p:sldId id="487" r:id="rId60"/>
    <p:sldId id="488" r:id="rId61"/>
    <p:sldId id="489" r:id="rId62"/>
    <p:sldId id="490" r:id="rId63"/>
    <p:sldId id="520" r:id="rId64"/>
    <p:sldId id="521" r:id="rId65"/>
    <p:sldId id="491" r:id="rId66"/>
  </p:sldIdLst>
  <p:sldSz cx="12190413" cy="6858000"/>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006600"/>
    <a:srgbClr val="FFFFB1"/>
    <a:srgbClr val="5EF1FC"/>
    <a:srgbClr val="CCCCFF"/>
    <a:srgbClr val="99CCFF"/>
    <a:srgbClr val="FFFC1A"/>
    <a:srgbClr val="9696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97491" autoAdjust="0"/>
  </p:normalViewPr>
  <p:slideViewPr>
    <p:cSldViewPr>
      <p:cViewPr varScale="1">
        <p:scale>
          <a:sx n="81" d="100"/>
          <a:sy n="81" d="100"/>
        </p:scale>
        <p:origin x="-132" y="-12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8436"/>
    </p:cViewPr>
  </p:sorterViewPr>
  <p:notesViewPr>
    <p:cSldViewPr>
      <p:cViewPr varScale="1">
        <p:scale>
          <a:sx n="60" d="100"/>
          <a:sy n="60" d="100"/>
        </p:scale>
        <p:origin x="-249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fr-FR"/>
          </a:p>
        </p:txBody>
      </p:sp>
      <p:sp>
        <p:nvSpPr>
          <p:cNvPr id="8704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fr-FR"/>
          </a:p>
        </p:txBody>
      </p:sp>
      <p:sp>
        <p:nvSpPr>
          <p:cNvPr id="8704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fr-FR"/>
          </a:p>
        </p:txBody>
      </p:sp>
      <p:sp>
        <p:nvSpPr>
          <p:cNvPr id="8704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974BCE9-9233-4BEC-B3BB-DD2127D6AE5C}" type="slidenum">
              <a:rPr lang="fr-FR"/>
              <a:pPr>
                <a:defRPr/>
              </a:pPr>
              <a:t>‹#›</a:t>
            </a:fld>
            <a:endParaRPr lang="fr-FR"/>
          </a:p>
        </p:txBody>
      </p:sp>
    </p:spTree>
    <p:extLst>
      <p:ext uri="{BB962C8B-B14F-4D97-AF65-F5344CB8AC3E}">
        <p14:creationId xmlns:p14="http://schemas.microsoft.com/office/powerpoint/2010/main" val="23217050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4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fr-FR"/>
          </a:p>
        </p:txBody>
      </p:sp>
      <p:sp>
        <p:nvSpPr>
          <p:cNvPr id="264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fr-FR"/>
          </a:p>
        </p:txBody>
      </p:sp>
      <p:sp>
        <p:nvSpPr>
          <p:cNvPr id="117764"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p:spPr>
      </p:sp>
      <p:sp>
        <p:nvSpPr>
          <p:cNvPr id="264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noProof="0"/>
              <a:t>Click to edit Master text styles</a:t>
            </a:r>
          </a:p>
          <a:p>
            <a:pPr lvl="1"/>
            <a:r>
              <a:rPr lang="fr-FR" noProof="0"/>
              <a:t>Second level</a:t>
            </a:r>
          </a:p>
          <a:p>
            <a:pPr lvl="2"/>
            <a:r>
              <a:rPr lang="fr-FR" noProof="0"/>
              <a:t>Third level</a:t>
            </a:r>
          </a:p>
          <a:p>
            <a:pPr lvl="3"/>
            <a:r>
              <a:rPr lang="fr-FR" noProof="0"/>
              <a:t>Fourth level</a:t>
            </a:r>
          </a:p>
          <a:p>
            <a:pPr lvl="4"/>
            <a:r>
              <a:rPr lang="fr-FR" noProof="0"/>
              <a:t>Fifth level</a:t>
            </a:r>
          </a:p>
        </p:txBody>
      </p:sp>
      <p:sp>
        <p:nvSpPr>
          <p:cNvPr id="264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fr-FR"/>
          </a:p>
        </p:txBody>
      </p:sp>
      <p:sp>
        <p:nvSpPr>
          <p:cNvPr id="264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2DB0298-8D5C-44A3-A5AF-D8EB7E10F4FC}" type="slidenum">
              <a:rPr lang="fr-FR"/>
              <a:pPr>
                <a:defRPr/>
              </a:pPr>
              <a:t>‹#›</a:t>
            </a:fld>
            <a:endParaRPr lang="fr-FR"/>
          </a:p>
        </p:txBody>
      </p:sp>
    </p:spTree>
    <p:extLst>
      <p:ext uri="{BB962C8B-B14F-4D97-AF65-F5344CB8AC3E}">
        <p14:creationId xmlns:p14="http://schemas.microsoft.com/office/powerpoint/2010/main" val="24282094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1</a:t>
            </a:fld>
            <a:endParaRPr lang="fr-FR"/>
          </a:p>
        </p:txBody>
      </p:sp>
    </p:spTree>
    <p:extLst>
      <p:ext uri="{BB962C8B-B14F-4D97-AF65-F5344CB8AC3E}">
        <p14:creationId xmlns:p14="http://schemas.microsoft.com/office/powerpoint/2010/main" val="761725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475925"/>
            <a:ext cx="10361851" cy="779026"/>
          </a:xfrm>
        </p:spPr>
        <p:txBody>
          <a:bodyPr/>
          <a:lstStyle/>
          <a:p>
            <a:r>
              <a:rPr lang="en-US"/>
              <a:t>Click to edit Master title style</a:t>
            </a:r>
          </a:p>
        </p:txBody>
      </p:sp>
      <p:sp>
        <p:nvSpPr>
          <p:cNvPr id="3" name="Subtitle 2"/>
          <p:cNvSpPr>
            <a:spLocks noGrp="1"/>
          </p:cNvSpPr>
          <p:nvPr>
            <p:ph type="subTitle" idx="1"/>
          </p:nvPr>
        </p:nvSpPr>
        <p:spPr>
          <a:xfrm>
            <a:off x="1828562" y="3886200"/>
            <a:ext cx="8533289"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08192" y="188914"/>
            <a:ext cx="2069224" cy="60293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31744" y="188914"/>
            <a:ext cx="8292021" cy="6029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19574" y="188914"/>
            <a:ext cx="10943859" cy="777875"/>
          </a:xfrm>
        </p:spPr>
        <p:txBody>
          <a:bodyPr/>
          <a:lstStyle/>
          <a:p>
            <a:r>
              <a:rPr lang="en-US"/>
              <a:t>Click to edit Master title style</a:t>
            </a:r>
          </a:p>
        </p:txBody>
      </p:sp>
      <p:sp>
        <p:nvSpPr>
          <p:cNvPr id="3" name="Content Placeholder 2"/>
          <p:cNvSpPr>
            <a:spLocks noGrp="1"/>
          </p:cNvSpPr>
          <p:nvPr>
            <p:ph sz="half" idx="1"/>
          </p:nvPr>
        </p:nvSpPr>
        <p:spPr>
          <a:xfrm>
            <a:off x="431744" y="1125538"/>
            <a:ext cx="5561876" cy="5092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6793" y="112553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6793" y="374808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19574" y="188914"/>
            <a:ext cx="10943859" cy="777875"/>
          </a:xfrm>
        </p:spPr>
        <p:txBody>
          <a:bodyPr/>
          <a:lstStyle/>
          <a:p>
            <a:r>
              <a:rPr lang="en-US"/>
              <a:t>Click to edit Master title style</a:t>
            </a:r>
          </a:p>
        </p:txBody>
      </p:sp>
      <p:sp>
        <p:nvSpPr>
          <p:cNvPr id="3" name="Content Placeholder 2"/>
          <p:cNvSpPr>
            <a:spLocks noGrp="1"/>
          </p:cNvSpPr>
          <p:nvPr>
            <p:ph sz="quarter" idx="1"/>
          </p:nvPr>
        </p:nvSpPr>
        <p:spPr>
          <a:xfrm>
            <a:off x="431744" y="112553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6793" y="112553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31744" y="374808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6793" y="374808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59" y="4406901"/>
            <a:ext cx="10361851" cy="865584"/>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959" y="2906713"/>
            <a:ext cx="10361851"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31744" y="1125538"/>
            <a:ext cx="5561876" cy="5092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6793" y="1125538"/>
            <a:ext cx="5561876" cy="5092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21" y="456625"/>
            <a:ext cx="10971372" cy="77902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1" y="1002308"/>
            <a:ext cx="4010562" cy="432792"/>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934546"/>
            <a:ext cx="7314248" cy="43279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fond_dia"/>
          <p:cNvPicPr>
            <a:picLocks noChangeAspect="1" noChangeArrowheads="1"/>
          </p:cNvPicPr>
          <p:nvPr userDrawn="1"/>
        </p:nvPicPr>
        <p:blipFill>
          <a:blip r:embed="rId15"/>
          <a:srcRect/>
          <a:stretch>
            <a:fillRect/>
          </a:stretch>
        </p:blipFill>
        <p:spPr bwMode="auto">
          <a:xfrm>
            <a:off x="0" y="0"/>
            <a:ext cx="12190413" cy="6859588"/>
          </a:xfrm>
          <a:prstGeom prst="rect">
            <a:avLst/>
          </a:prstGeom>
          <a:noFill/>
          <a:ln w="9525">
            <a:noFill/>
            <a:miter lim="800000"/>
            <a:headEnd/>
            <a:tailEnd/>
          </a:ln>
        </p:spPr>
      </p:pic>
      <p:sp>
        <p:nvSpPr>
          <p:cNvPr id="3075" name="AutoShape 15"/>
          <p:cNvSpPr>
            <a:spLocks noGrp="1" noChangeArrowheads="1"/>
          </p:cNvSpPr>
          <p:nvPr>
            <p:ph type="title"/>
          </p:nvPr>
        </p:nvSpPr>
        <p:spPr bwMode="auto">
          <a:xfrm>
            <a:off x="719574" y="188914"/>
            <a:ext cx="10943859" cy="777875"/>
          </a:xfrm>
          <a:prstGeom prst="roundRect">
            <a:avLst>
              <a:gd name="adj" fmla="val 50000"/>
            </a:avLst>
          </a:prstGeom>
          <a:solidFill>
            <a:schemeClr val="tx1"/>
          </a:solidFill>
          <a:ln w="9525">
            <a:noFill/>
            <a:round/>
            <a:headEnd/>
            <a:tailEnd/>
          </a:ln>
        </p:spPr>
        <p:txBody>
          <a:bodyPr vert="horz" wrap="square" lIns="180000" tIns="0" rIns="180000" bIns="0" numCol="1" anchor="ctr" anchorCtr="0" compatLnSpc="1">
            <a:prstTxWarp prst="textNoShape">
              <a:avLst/>
            </a:prstTxWarp>
            <a:spAutoFit/>
          </a:bodyPr>
          <a:lstStyle/>
          <a:p>
            <a:pPr lvl="0"/>
            <a:r>
              <a:rPr lang="fr-FR"/>
              <a:t>Cliquez pour modifier le style du titre</a:t>
            </a:r>
          </a:p>
        </p:txBody>
      </p:sp>
      <p:sp>
        <p:nvSpPr>
          <p:cNvPr id="3076" name="Rectangle 16"/>
          <p:cNvSpPr>
            <a:spLocks noGrp="1" noChangeArrowheads="1"/>
          </p:cNvSpPr>
          <p:nvPr>
            <p:ph type="body" idx="1"/>
          </p:nvPr>
        </p:nvSpPr>
        <p:spPr bwMode="auto">
          <a:xfrm>
            <a:off x="431744" y="1125538"/>
            <a:ext cx="11326925" cy="5092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transition/>
  <p:hf sldNum="0" hdr="0" ftr="0"/>
  <p:txStyles>
    <p:titleStyle>
      <a:lvl1pPr algn="ctr" rtl="0" eaLnBrk="0" fontAlgn="base" hangingPunct="0">
        <a:spcBef>
          <a:spcPct val="0"/>
        </a:spcBef>
        <a:spcAft>
          <a:spcPct val="0"/>
        </a:spcAft>
        <a:defRPr sz="3600" b="1">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Garamond" pitchFamily="18" charset="0"/>
        </a:defRPr>
      </a:lvl2pPr>
      <a:lvl3pPr algn="ctr" rtl="0" eaLnBrk="0" fontAlgn="base" hangingPunct="0">
        <a:spcBef>
          <a:spcPct val="0"/>
        </a:spcBef>
        <a:spcAft>
          <a:spcPct val="0"/>
        </a:spcAft>
        <a:defRPr sz="3600" b="1">
          <a:solidFill>
            <a:schemeClr val="bg1"/>
          </a:solidFill>
          <a:latin typeface="Garamond" pitchFamily="18" charset="0"/>
        </a:defRPr>
      </a:lvl3pPr>
      <a:lvl4pPr algn="ctr" rtl="0" eaLnBrk="0" fontAlgn="base" hangingPunct="0">
        <a:spcBef>
          <a:spcPct val="0"/>
        </a:spcBef>
        <a:spcAft>
          <a:spcPct val="0"/>
        </a:spcAft>
        <a:defRPr sz="3600" b="1">
          <a:solidFill>
            <a:schemeClr val="bg1"/>
          </a:solidFill>
          <a:latin typeface="Garamond" pitchFamily="18" charset="0"/>
        </a:defRPr>
      </a:lvl4pPr>
      <a:lvl5pPr algn="ctr" rtl="0" eaLnBrk="0" fontAlgn="base" hangingPunct="0">
        <a:spcBef>
          <a:spcPct val="0"/>
        </a:spcBef>
        <a:spcAft>
          <a:spcPct val="0"/>
        </a:spcAft>
        <a:defRPr sz="3600" b="1">
          <a:solidFill>
            <a:schemeClr val="bg1"/>
          </a:solidFill>
          <a:latin typeface="Garamond" pitchFamily="18" charset="0"/>
        </a:defRPr>
      </a:lvl5pPr>
      <a:lvl6pPr marL="457200" algn="ctr" rtl="0" fontAlgn="base">
        <a:spcBef>
          <a:spcPct val="0"/>
        </a:spcBef>
        <a:spcAft>
          <a:spcPct val="0"/>
        </a:spcAft>
        <a:defRPr sz="3600" b="1">
          <a:solidFill>
            <a:schemeClr val="bg1"/>
          </a:solidFill>
          <a:latin typeface="Garamond" pitchFamily="18" charset="0"/>
        </a:defRPr>
      </a:lvl6pPr>
      <a:lvl7pPr marL="914400" algn="ctr" rtl="0" fontAlgn="base">
        <a:spcBef>
          <a:spcPct val="0"/>
        </a:spcBef>
        <a:spcAft>
          <a:spcPct val="0"/>
        </a:spcAft>
        <a:defRPr sz="3600" b="1">
          <a:solidFill>
            <a:schemeClr val="bg1"/>
          </a:solidFill>
          <a:latin typeface="Garamond" pitchFamily="18" charset="0"/>
        </a:defRPr>
      </a:lvl7pPr>
      <a:lvl8pPr marL="1371600" algn="ctr" rtl="0" fontAlgn="base">
        <a:spcBef>
          <a:spcPct val="0"/>
        </a:spcBef>
        <a:spcAft>
          <a:spcPct val="0"/>
        </a:spcAft>
        <a:defRPr sz="3600" b="1">
          <a:solidFill>
            <a:schemeClr val="bg1"/>
          </a:solidFill>
          <a:latin typeface="Garamond" pitchFamily="18" charset="0"/>
        </a:defRPr>
      </a:lvl8pPr>
      <a:lvl9pPr marL="1828800" algn="ctr" rtl="0" fontAlgn="base">
        <a:spcBef>
          <a:spcPct val="0"/>
        </a:spcBef>
        <a:spcAft>
          <a:spcPct val="0"/>
        </a:spcAft>
        <a:defRPr sz="3600" b="1">
          <a:solidFill>
            <a:schemeClr val="bg1"/>
          </a:solidFill>
          <a:latin typeface="Garamond" pitchFamily="18" charset="0"/>
        </a:defRPr>
      </a:lvl9pPr>
    </p:titleStyle>
    <p:bodyStyle>
      <a:lvl1pPr marL="263525" indent="-263525" algn="just" rtl="0" eaLnBrk="0" fontAlgn="base" hangingPunct="0">
        <a:spcBef>
          <a:spcPct val="20000"/>
        </a:spcBef>
        <a:spcAft>
          <a:spcPct val="0"/>
        </a:spcAft>
        <a:buSzPct val="150000"/>
        <a:buBlip>
          <a:blip r:embed="rId16"/>
        </a:buBlip>
        <a:defRPr sz="2500" b="1">
          <a:solidFill>
            <a:srgbClr val="1E4C7C"/>
          </a:solidFill>
          <a:latin typeface="+mn-lt"/>
          <a:ea typeface="+mn-ea"/>
          <a:cs typeface="+mn-cs"/>
        </a:defRPr>
      </a:lvl1pPr>
      <a:lvl2pPr marL="628650" indent="-185738" algn="just" rtl="0" eaLnBrk="0" fontAlgn="base" hangingPunct="0">
        <a:spcBef>
          <a:spcPct val="20000"/>
        </a:spcBef>
        <a:spcAft>
          <a:spcPct val="0"/>
        </a:spcAft>
        <a:buClr>
          <a:srgbClr val="FF0000"/>
        </a:buClr>
        <a:buSzPct val="90000"/>
        <a:buFont typeface="Wingdings 2" pitchFamily="18" charset="2"/>
        <a:buChar char=""/>
        <a:defRPr sz="2100" b="1">
          <a:solidFill>
            <a:srgbClr val="1E4C7C"/>
          </a:solidFill>
          <a:latin typeface="+mn-lt"/>
        </a:defRPr>
      </a:lvl2pPr>
      <a:lvl3pPr marL="982663" indent="-174625" algn="just" rtl="0" eaLnBrk="0" fontAlgn="base" hangingPunct="0">
        <a:spcBef>
          <a:spcPct val="20000"/>
        </a:spcBef>
        <a:spcAft>
          <a:spcPct val="0"/>
        </a:spcAft>
        <a:buSzPct val="80000"/>
        <a:buFont typeface="Wingdings 2" pitchFamily="18" charset="2"/>
        <a:buChar char=""/>
        <a:defRPr sz="1900" b="1">
          <a:solidFill>
            <a:srgbClr val="1E4C7C"/>
          </a:solidFill>
          <a:latin typeface="+mn-lt"/>
        </a:defRPr>
      </a:lvl3pPr>
      <a:lvl4pPr marL="1349375" indent="-187325" algn="just" rtl="0" eaLnBrk="0" fontAlgn="base" hangingPunct="0">
        <a:spcBef>
          <a:spcPct val="20000"/>
        </a:spcBef>
        <a:spcAft>
          <a:spcPct val="0"/>
        </a:spcAft>
        <a:buClr>
          <a:srgbClr val="3D445B"/>
        </a:buClr>
        <a:buSzPct val="80000"/>
        <a:buFont typeface="Wingdings 2" pitchFamily="18" charset="2"/>
        <a:buBlip>
          <a:blip r:embed="rId17"/>
        </a:buBlip>
        <a:defRPr sz="1900" i="1">
          <a:solidFill>
            <a:srgbClr val="1E4C7C"/>
          </a:solidFill>
          <a:latin typeface="+mn-lt"/>
        </a:defRPr>
      </a:lvl4pPr>
      <a:lvl5pPr marL="1703388" indent="-174625" algn="just" rtl="0" eaLnBrk="0" fontAlgn="base" hangingPunct="0">
        <a:spcBef>
          <a:spcPct val="20000"/>
        </a:spcBef>
        <a:spcAft>
          <a:spcPct val="0"/>
        </a:spcAft>
        <a:buSzPct val="75000"/>
        <a:buBlip>
          <a:blip r:embed="rId18"/>
        </a:buBlip>
        <a:defRPr sz="1600">
          <a:solidFill>
            <a:srgbClr val="1E4C7C"/>
          </a:solidFill>
          <a:latin typeface="+mn-lt"/>
        </a:defRPr>
      </a:lvl5pPr>
      <a:lvl6pPr marL="2160588" indent="-174625" algn="just" rtl="0" fontAlgn="base">
        <a:spcBef>
          <a:spcPct val="20000"/>
        </a:spcBef>
        <a:spcAft>
          <a:spcPct val="0"/>
        </a:spcAft>
        <a:buSzPct val="75000"/>
        <a:buBlip>
          <a:blip r:embed="rId18"/>
        </a:buBlip>
        <a:defRPr sz="1600">
          <a:solidFill>
            <a:srgbClr val="1E4C7C"/>
          </a:solidFill>
          <a:latin typeface="+mn-lt"/>
        </a:defRPr>
      </a:lvl6pPr>
      <a:lvl7pPr marL="2617788" indent="-174625" algn="just" rtl="0" fontAlgn="base">
        <a:spcBef>
          <a:spcPct val="20000"/>
        </a:spcBef>
        <a:spcAft>
          <a:spcPct val="0"/>
        </a:spcAft>
        <a:buSzPct val="75000"/>
        <a:buBlip>
          <a:blip r:embed="rId18"/>
        </a:buBlip>
        <a:defRPr sz="1600">
          <a:solidFill>
            <a:srgbClr val="1E4C7C"/>
          </a:solidFill>
          <a:latin typeface="+mn-lt"/>
        </a:defRPr>
      </a:lvl7pPr>
      <a:lvl8pPr marL="3074988" indent="-174625" algn="just" rtl="0" fontAlgn="base">
        <a:spcBef>
          <a:spcPct val="20000"/>
        </a:spcBef>
        <a:spcAft>
          <a:spcPct val="0"/>
        </a:spcAft>
        <a:buSzPct val="75000"/>
        <a:buBlip>
          <a:blip r:embed="rId18"/>
        </a:buBlip>
        <a:defRPr sz="1600">
          <a:solidFill>
            <a:srgbClr val="1E4C7C"/>
          </a:solidFill>
          <a:latin typeface="+mn-lt"/>
        </a:defRPr>
      </a:lvl8pPr>
      <a:lvl9pPr marL="3532188" indent="-174625" algn="just" rtl="0" fontAlgn="base">
        <a:spcBef>
          <a:spcPct val="20000"/>
        </a:spcBef>
        <a:spcAft>
          <a:spcPct val="0"/>
        </a:spcAft>
        <a:buSzPct val="75000"/>
        <a:buBlip>
          <a:blip r:embed="rId18"/>
        </a:buBlip>
        <a:defRPr sz="1600">
          <a:solidFill>
            <a:srgbClr val="1E4C7C"/>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ChangeArrowheads="1"/>
          </p:cNvSpPr>
          <p:nvPr/>
        </p:nvSpPr>
        <p:spPr>
          <a:xfrm>
            <a:off x="-1" y="6416286"/>
            <a:ext cx="12190413" cy="441268"/>
          </a:xfrm>
          <a:prstGeom prst="rect">
            <a:avLst/>
          </a:prstGeom>
          <a:solidFill>
            <a:srgbClr val="C00000"/>
          </a:solidFill>
        </p:spPr>
        <p:txBody>
          <a:bodyPr/>
          <a:lstStyle/>
          <a:p>
            <a:pPr fontAlgn="auto">
              <a:lnSpc>
                <a:spcPct val="90000"/>
              </a:lnSpc>
              <a:spcAft>
                <a:spcPts val="0"/>
              </a:spcAft>
              <a:defRPr/>
            </a:pPr>
            <a:r>
              <a:rPr lang="en-IN" altLang="zh-CN" sz="2400" b="1" dirty="0">
                <a:solidFill>
                  <a:schemeClr val="bg1"/>
                </a:solidFill>
                <a:latin typeface="Tinos"/>
                <a:ea typeface="+mj-ea"/>
                <a:cs typeface="+mj-cs"/>
              </a:rPr>
              <a:t>                                       </a:t>
            </a:r>
            <a:r>
              <a:rPr lang="en-US" altLang="zh-CN" sz="2400" b="1" dirty="0">
                <a:solidFill>
                  <a:schemeClr val="bg1"/>
                </a:solidFill>
                <a:latin typeface="Times New Roman" panose="02020603050405020304" pitchFamily="18" charset="0"/>
                <a:ea typeface="+mj-ea"/>
                <a:cs typeface="Times New Roman" panose="02020603050405020304" pitchFamily="18" charset="0"/>
              </a:rPr>
              <a:t> </a:t>
            </a:r>
            <a:endParaRPr lang="zh-CN" altLang="en-US" sz="2400" b="1" dirty="0">
              <a:solidFill>
                <a:schemeClr val="bg1"/>
              </a:solidFill>
              <a:latin typeface="Times New Roman" panose="02020603050405020304" pitchFamily="18" charset="0"/>
              <a:ea typeface="+mj-ea"/>
              <a:cs typeface="Times New Roman" panose="02020603050405020304" pitchFamily="18" charset="0"/>
            </a:endParaRPr>
          </a:p>
          <a:p>
            <a:pPr fontAlgn="auto">
              <a:lnSpc>
                <a:spcPct val="90000"/>
              </a:lnSpc>
              <a:spcAft>
                <a:spcPts val="0"/>
              </a:spcAft>
              <a:defRPr/>
            </a:pPr>
            <a:r>
              <a:rPr lang="en-IN" altLang="zh-CN" sz="2400" b="1" dirty="0">
                <a:solidFill>
                  <a:schemeClr val="bg1"/>
                </a:solidFill>
                <a:latin typeface="Tinos"/>
                <a:ea typeface="+mj-ea"/>
                <a:cs typeface="+mj-cs"/>
              </a:rPr>
              <a:t>                            					     		</a:t>
            </a:r>
            <a:endParaRPr lang="zh-CN" altLang="en-US" sz="2400" b="1" dirty="0">
              <a:solidFill>
                <a:schemeClr val="bg1"/>
              </a:solidFill>
              <a:latin typeface="Tinos"/>
            </a:endParaRPr>
          </a:p>
          <a:p>
            <a:pPr fontAlgn="auto">
              <a:lnSpc>
                <a:spcPct val="90000"/>
              </a:lnSpc>
              <a:spcAft>
                <a:spcPts val="0"/>
              </a:spcAft>
              <a:defRPr/>
            </a:pPr>
            <a:endParaRPr lang="en-IN" altLang="zh-CN" sz="2400" b="1" dirty="0">
              <a:solidFill>
                <a:schemeClr val="bg1"/>
              </a:solidFill>
              <a:latin typeface="Tinos"/>
              <a:ea typeface="+mj-ea"/>
              <a:cs typeface="+mj-cs"/>
            </a:endParaRPr>
          </a:p>
        </p:txBody>
      </p:sp>
      <p:sp>
        <p:nvSpPr>
          <p:cNvPr id="7" name="TextBox 6"/>
          <p:cNvSpPr txBox="1"/>
          <p:nvPr/>
        </p:nvSpPr>
        <p:spPr>
          <a:xfrm>
            <a:off x="406937" y="1325212"/>
            <a:ext cx="11376539" cy="4330416"/>
          </a:xfrm>
          <a:prstGeom prst="rect">
            <a:avLst/>
          </a:prstGeom>
          <a:noFill/>
        </p:spPr>
        <p:txBody>
          <a:bodyPr wrap="square">
            <a:spAutoFit/>
          </a:bodyPr>
          <a:lstStyle/>
          <a:p>
            <a:pPr algn="ctr" fontAlgn="auto">
              <a:lnSpc>
                <a:spcPct val="90000"/>
              </a:lnSpc>
              <a:spcAft>
                <a:spcPts val="0"/>
              </a:spcAft>
              <a:defRPr/>
            </a:pPr>
            <a:r>
              <a:rPr lang="en-US" altLang="zh-CN" sz="3400" b="1" dirty="0">
                <a:latin typeface="Times New Roman" panose="02020603050405020304" pitchFamily="18" charset="0"/>
                <a:ea typeface="+mj-ea"/>
                <a:cs typeface="Times New Roman" panose="02020603050405020304" pitchFamily="18" charset="0"/>
              </a:rPr>
              <a:t>School of Computing Science and Engineering</a:t>
            </a:r>
          </a:p>
          <a:p>
            <a:pPr algn="ctr" fontAlgn="auto">
              <a:lnSpc>
                <a:spcPct val="90000"/>
              </a:lnSpc>
              <a:spcAft>
                <a:spcPts val="0"/>
              </a:spcAft>
              <a:defRPr/>
            </a:pPr>
            <a:endParaRPr lang="en-US" altLang="zh-CN" sz="3400" b="1" dirty="0">
              <a:latin typeface="Times New Roman" panose="02020603050405020304" pitchFamily="18" charset="0"/>
              <a:ea typeface="+mj-ea"/>
              <a:cs typeface="Times New Roman" panose="02020603050405020304" pitchFamily="18" charset="0"/>
            </a:endParaRPr>
          </a:p>
          <a:p>
            <a:pPr algn="ctr" fontAlgn="auto">
              <a:lnSpc>
                <a:spcPct val="90000"/>
              </a:lnSpc>
              <a:spcAft>
                <a:spcPts val="0"/>
              </a:spcAft>
              <a:defRPr/>
            </a:pPr>
            <a:r>
              <a:rPr lang="en-US" altLang="zh-CN" sz="3400" b="1" dirty="0">
                <a:latin typeface="Times New Roman" panose="02020603050405020304" pitchFamily="18" charset="0"/>
                <a:cs typeface="Times New Roman" panose="02020603050405020304" pitchFamily="18" charset="0"/>
              </a:rPr>
              <a:t>Program Name: </a:t>
            </a:r>
            <a:r>
              <a:rPr lang="en-US" altLang="zh-CN" sz="3400" b="1" dirty="0" err="1" smtClean="0">
                <a:latin typeface="Times New Roman" panose="02020603050405020304" pitchFamily="18" charset="0"/>
                <a:cs typeface="Times New Roman" panose="02020603050405020304" pitchFamily="18" charset="0"/>
              </a:rPr>
              <a:t>BTech</a:t>
            </a:r>
            <a:r>
              <a:rPr lang="en-US" altLang="zh-CN" sz="3400" b="1" dirty="0" smtClean="0">
                <a:latin typeface="Times New Roman" panose="02020603050405020304" pitchFamily="18" charset="0"/>
                <a:cs typeface="Times New Roman" panose="02020603050405020304" pitchFamily="18" charset="0"/>
              </a:rPr>
              <a:t> </a:t>
            </a:r>
            <a:r>
              <a:rPr lang="en-US" altLang="zh-CN" sz="3400" b="1" dirty="0">
                <a:latin typeface="Times New Roman" panose="02020603050405020304" pitchFamily="18" charset="0"/>
                <a:cs typeface="Times New Roman" panose="02020603050405020304" pitchFamily="18" charset="0"/>
              </a:rPr>
              <a:t>, </a:t>
            </a:r>
            <a:r>
              <a:rPr lang="en-US" altLang="zh-CN" sz="3400" b="1" dirty="0" smtClean="0">
                <a:latin typeface="Times New Roman" panose="02020603050405020304" pitchFamily="18" charset="0"/>
                <a:cs typeface="Times New Roman" panose="02020603050405020304" pitchFamily="18" charset="0"/>
              </a:rPr>
              <a:t>5 </a:t>
            </a:r>
            <a:r>
              <a:rPr lang="en-US" altLang="zh-CN" sz="3400" b="1" dirty="0">
                <a:latin typeface="Times New Roman" panose="02020603050405020304" pitchFamily="18" charset="0"/>
                <a:cs typeface="Times New Roman" panose="02020603050405020304" pitchFamily="18" charset="0"/>
              </a:rPr>
              <a:t>SEM</a:t>
            </a:r>
            <a:endParaRPr lang="en-IN" altLang="zh-CN" sz="3400" b="1" dirty="0">
              <a:latin typeface="Times New Roman" panose="02020603050405020304" pitchFamily="18" charset="0"/>
              <a:ea typeface="+mj-ea"/>
              <a:cs typeface="Times New Roman" panose="02020603050405020304" pitchFamily="18" charset="0"/>
            </a:endParaRPr>
          </a:p>
          <a:p>
            <a:pPr algn="ctr" fontAlgn="auto">
              <a:lnSpc>
                <a:spcPct val="90000"/>
              </a:lnSpc>
              <a:spcAft>
                <a:spcPts val="0"/>
              </a:spcAft>
              <a:defRPr/>
            </a:pPr>
            <a:r>
              <a:rPr lang="en-US" altLang="zh-CN" sz="3400" b="1" dirty="0">
                <a:latin typeface="Times New Roman" panose="02020603050405020304" pitchFamily="18" charset="0"/>
                <a:ea typeface="+mj-ea"/>
                <a:cs typeface="Times New Roman" panose="02020603050405020304" pitchFamily="18" charset="0"/>
              </a:rPr>
              <a:t>Course Code : </a:t>
            </a:r>
            <a:r>
              <a:rPr lang="en-US" altLang="zh-CN" sz="3400" b="1" dirty="0" smtClean="0">
                <a:latin typeface="Times New Roman" panose="02020603050405020304" pitchFamily="18" charset="0"/>
                <a:ea typeface="+mj-ea"/>
                <a:cs typeface="Times New Roman" panose="02020603050405020304" pitchFamily="18" charset="0"/>
              </a:rPr>
              <a:t>E2UC502T</a:t>
            </a:r>
            <a:endParaRPr lang="en-US" altLang="zh-CN" sz="3400" b="1" dirty="0">
              <a:latin typeface="Times New Roman" panose="02020603050405020304" pitchFamily="18" charset="0"/>
              <a:ea typeface="+mj-ea"/>
              <a:cs typeface="Times New Roman" panose="02020603050405020304" pitchFamily="18" charset="0"/>
            </a:endParaRPr>
          </a:p>
          <a:p>
            <a:pPr algn="ctr" fontAlgn="auto">
              <a:lnSpc>
                <a:spcPct val="90000"/>
              </a:lnSpc>
              <a:spcAft>
                <a:spcPts val="0"/>
              </a:spcAft>
              <a:defRPr/>
            </a:pPr>
            <a:r>
              <a:rPr lang="en-US" altLang="zh-CN" sz="3400" b="1" dirty="0">
                <a:latin typeface="Times New Roman" panose="02020603050405020304" pitchFamily="18" charset="0"/>
                <a:ea typeface="+mj-ea"/>
                <a:cs typeface="Times New Roman" panose="02020603050405020304" pitchFamily="18" charset="0"/>
              </a:rPr>
              <a:t>     </a:t>
            </a:r>
          </a:p>
          <a:p>
            <a:pPr algn="ctr" fontAlgn="auto">
              <a:lnSpc>
                <a:spcPct val="90000"/>
              </a:lnSpc>
              <a:spcAft>
                <a:spcPts val="0"/>
              </a:spcAft>
              <a:defRPr/>
            </a:pPr>
            <a:r>
              <a:rPr lang="en-US" altLang="zh-CN" sz="3400" b="1" dirty="0">
                <a:latin typeface="Times New Roman" panose="02020603050405020304" pitchFamily="18" charset="0"/>
                <a:ea typeface="+mj-ea"/>
                <a:cs typeface="Times New Roman" panose="02020603050405020304" pitchFamily="18" charset="0"/>
              </a:rPr>
              <a:t>Course Name : </a:t>
            </a:r>
            <a:r>
              <a:rPr lang="en-IN" altLang="zh-CN" sz="3400" b="1" dirty="0" smtClean="0">
                <a:latin typeface="Times New Roman" panose="02020603050405020304" pitchFamily="18" charset="0"/>
                <a:ea typeface="+mj-ea"/>
                <a:cs typeface="Times New Roman" panose="02020603050405020304" pitchFamily="18" charset="0"/>
              </a:rPr>
              <a:t>Software Testing &amp; Quality Assurance</a:t>
            </a:r>
          </a:p>
          <a:p>
            <a:pPr algn="ctr" fontAlgn="auto">
              <a:lnSpc>
                <a:spcPct val="90000"/>
              </a:lnSpc>
              <a:spcAft>
                <a:spcPts val="0"/>
              </a:spcAft>
              <a:defRPr/>
            </a:pPr>
            <a:r>
              <a:rPr lang="en-US" sz="3400" b="1" dirty="0" smtClean="0">
                <a:latin typeface="Times New Roman" panose="02020603050405020304" pitchFamily="18" charset="0"/>
                <a:ea typeface="+mj-ea"/>
                <a:cs typeface="Times New Roman" panose="02020603050405020304" pitchFamily="18" charset="0"/>
              </a:rPr>
              <a:t>Module 2</a:t>
            </a:r>
            <a:endParaRPr lang="en-IN" sz="3400" b="1" dirty="0">
              <a:latin typeface="Times New Roman" panose="02020603050405020304" pitchFamily="18" charset="0"/>
              <a:ea typeface="Calibri" panose="020F0502020204030204" pitchFamily="34" charset="0"/>
              <a:cs typeface="Times New Roman" panose="02020603050405020304" pitchFamily="18" charset="0"/>
            </a:endParaRPr>
          </a:p>
          <a:p>
            <a:pPr algn="ctr" fontAlgn="auto">
              <a:lnSpc>
                <a:spcPct val="90000"/>
              </a:lnSpc>
              <a:spcAft>
                <a:spcPts val="0"/>
              </a:spcAft>
              <a:defRPr/>
            </a:pPr>
            <a:endParaRPr lang="en-US" altLang="zh-CN" sz="3400" b="1" dirty="0" smtClean="0">
              <a:latin typeface="Times New Roman" panose="02020603050405020304" pitchFamily="18" charset="0"/>
              <a:cs typeface="Times New Roman" panose="02020603050405020304" pitchFamily="18" charset="0"/>
            </a:endParaRPr>
          </a:p>
          <a:p>
            <a:pPr algn="ctr" fontAlgn="auto">
              <a:lnSpc>
                <a:spcPct val="90000"/>
              </a:lnSpc>
              <a:spcAft>
                <a:spcPts val="0"/>
              </a:spcAft>
              <a:defRPr/>
            </a:pPr>
            <a:endParaRPr lang="en-IN" altLang="zh-CN" sz="3400" b="1" dirty="0">
              <a:latin typeface="Times New Roman" panose="02020603050405020304" pitchFamily="18" charset="0"/>
              <a:cs typeface="Times New Roman" panose="02020603050405020304" pitchFamily="18" charset="0"/>
            </a:endParaRPr>
          </a:p>
        </p:txBody>
      </p:sp>
      <p:grpSp>
        <p:nvGrpSpPr>
          <p:cNvPr id="3" name="Group 2">
            <a:extLst>
              <a:ext uri="{FF2B5EF4-FFF2-40B4-BE49-F238E27FC236}">
                <a16:creationId xmlns="" xmlns:a16="http://schemas.microsoft.com/office/drawing/2014/main" id="{0AFFD3B6-9B5D-4C70-9CBF-44F2C97EB4AC}"/>
              </a:ext>
            </a:extLst>
          </p:cNvPr>
          <p:cNvGrpSpPr/>
          <p:nvPr/>
        </p:nvGrpSpPr>
        <p:grpSpPr>
          <a:xfrm>
            <a:off x="-15083" y="11271"/>
            <a:ext cx="12137867" cy="923805"/>
            <a:chOff x="-69650" y="10825"/>
            <a:chExt cx="12139448" cy="923925"/>
          </a:xfrm>
        </p:grpSpPr>
        <p:sp>
          <p:nvSpPr>
            <p:cNvPr id="6" name="Title 1"/>
            <p:cNvSpPr txBox="1">
              <a:spLocks noChangeArrowheads="1"/>
            </p:cNvSpPr>
            <p:nvPr/>
          </p:nvSpPr>
          <p:spPr>
            <a:xfrm>
              <a:off x="-69650" y="10825"/>
              <a:ext cx="12139448" cy="92392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Engineering</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8" name="Picture 7">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54565" y="18183"/>
              <a:ext cx="1464816" cy="902278"/>
            </a:xfrm>
            <a:prstGeom prst="rect">
              <a:avLst/>
            </a:prstGeom>
          </p:spPr>
        </p:pic>
      </p:grpSp>
    </p:spTree>
    <p:extLst>
      <p:ext uri="{BB962C8B-B14F-4D97-AF65-F5344CB8AC3E}">
        <p14:creationId xmlns:p14="http://schemas.microsoft.com/office/powerpoint/2010/main" val="1792265521"/>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300" dirty="0" smtClean="0"/>
              <a:t>Why </a:t>
            </a:r>
            <a:r>
              <a:rPr lang="en-US" sz="2300" dirty="0"/>
              <a:t>STLC?</a:t>
            </a:r>
          </a:p>
          <a:p>
            <a:pPr lvl="1">
              <a:lnSpc>
                <a:spcPct val="150000"/>
              </a:lnSpc>
              <a:spcBef>
                <a:spcPts val="0"/>
              </a:spcBef>
            </a:pPr>
            <a:r>
              <a:rPr lang="en-US" sz="2300" dirty="0"/>
              <a:t>Here, are Important reasons for using STLC method:</a:t>
            </a:r>
          </a:p>
          <a:p>
            <a:pPr lvl="2">
              <a:lnSpc>
                <a:spcPct val="150000"/>
              </a:lnSpc>
              <a:spcBef>
                <a:spcPts val="0"/>
              </a:spcBef>
            </a:pPr>
            <a:r>
              <a:rPr lang="en-US" sz="2300" dirty="0"/>
              <a:t>STLC helps make the </a:t>
            </a:r>
            <a:r>
              <a:rPr lang="en-US" sz="2300" dirty="0">
                <a:solidFill>
                  <a:srgbClr val="FF0000"/>
                </a:solidFill>
              </a:rPr>
              <a:t>testing process more sophisticated, consistent and </a:t>
            </a:r>
            <a:r>
              <a:rPr lang="en-US" sz="2300" dirty="0" smtClean="0">
                <a:solidFill>
                  <a:srgbClr val="FF0000"/>
                </a:solidFill>
              </a:rPr>
              <a:t>effective</a:t>
            </a:r>
            <a:r>
              <a:rPr lang="en-US" sz="2300" dirty="0" smtClean="0"/>
              <a:t>.</a:t>
            </a:r>
            <a:endParaRPr lang="en-US" sz="2300" dirty="0"/>
          </a:p>
          <a:p>
            <a:pPr lvl="2">
              <a:lnSpc>
                <a:spcPct val="150000"/>
              </a:lnSpc>
              <a:spcBef>
                <a:spcPts val="0"/>
              </a:spcBef>
            </a:pPr>
            <a:r>
              <a:rPr lang="en-US" sz="2300" dirty="0"/>
              <a:t>You can </a:t>
            </a:r>
            <a:r>
              <a:rPr lang="en-US" sz="2300" dirty="0">
                <a:solidFill>
                  <a:srgbClr val="FF0000"/>
                </a:solidFill>
              </a:rPr>
              <a:t>include milestones and deliverables for each step of the </a:t>
            </a:r>
            <a:r>
              <a:rPr lang="en-US" sz="2300" dirty="0" smtClean="0">
                <a:solidFill>
                  <a:srgbClr val="FF0000"/>
                </a:solidFill>
              </a:rPr>
              <a:t>project</a:t>
            </a:r>
            <a:r>
              <a:rPr lang="en-US" sz="2300" dirty="0" smtClean="0"/>
              <a:t>.</a:t>
            </a:r>
            <a:endParaRPr lang="en-US" sz="2300" dirty="0"/>
          </a:p>
          <a:p>
            <a:pPr lvl="2">
              <a:lnSpc>
                <a:spcPct val="150000"/>
              </a:lnSpc>
              <a:spcBef>
                <a:spcPts val="0"/>
              </a:spcBef>
            </a:pPr>
            <a:r>
              <a:rPr lang="en-US" sz="2300" dirty="0"/>
              <a:t>Easy to </a:t>
            </a:r>
            <a:r>
              <a:rPr lang="en-US" sz="2300" dirty="0">
                <a:solidFill>
                  <a:srgbClr val="FF0000"/>
                </a:solidFill>
              </a:rPr>
              <a:t>understand and implement even if the model is expanded to various </a:t>
            </a:r>
            <a:r>
              <a:rPr lang="en-US" sz="2300" dirty="0" smtClean="0">
                <a:solidFill>
                  <a:srgbClr val="FF0000"/>
                </a:solidFill>
              </a:rPr>
              <a:t>levels</a:t>
            </a:r>
            <a:r>
              <a:rPr lang="en-US" sz="2300" dirty="0" smtClean="0"/>
              <a:t>.</a:t>
            </a:r>
            <a:endParaRPr lang="en-US" sz="2300" dirty="0"/>
          </a:p>
          <a:p>
            <a:pPr lvl="2">
              <a:lnSpc>
                <a:spcPct val="150000"/>
              </a:lnSpc>
              <a:spcBef>
                <a:spcPts val="0"/>
              </a:spcBef>
            </a:pPr>
            <a:r>
              <a:rPr lang="en-US" sz="2300" dirty="0">
                <a:solidFill>
                  <a:srgbClr val="FF0000"/>
                </a:solidFill>
              </a:rPr>
              <a:t>Time constraints </a:t>
            </a:r>
            <a:r>
              <a:rPr lang="en-US" sz="2300" dirty="0"/>
              <a:t>are strongly built in project </a:t>
            </a:r>
            <a:r>
              <a:rPr lang="en-US" sz="2300" dirty="0" smtClean="0"/>
              <a:t>formulation.</a:t>
            </a:r>
            <a:endParaRPr lang="en-US" sz="2300" dirty="0"/>
          </a:p>
          <a:p>
            <a:pPr lvl="2">
              <a:lnSpc>
                <a:spcPct val="150000"/>
              </a:lnSpc>
              <a:spcBef>
                <a:spcPts val="0"/>
              </a:spcBef>
            </a:pPr>
            <a:r>
              <a:rPr lang="en-US" sz="2300" dirty="0"/>
              <a:t>Each module of the project is </a:t>
            </a:r>
            <a:r>
              <a:rPr lang="en-US" sz="2300" dirty="0">
                <a:solidFill>
                  <a:srgbClr val="FF0000"/>
                </a:solidFill>
              </a:rPr>
              <a:t>tested before the beginning of the another </a:t>
            </a:r>
            <a:r>
              <a:rPr lang="en-US" sz="2300" dirty="0" smtClean="0">
                <a:solidFill>
                  <a:srgbClr val="FF0000"/>
                </a:solidFill>
              </a:rPr>
              <a:t>modul</a:t>
            </a:r>
            <a:r>
              <a:rPr lang="en-US" sz="2300" dirty="0" smtClean="0"/>
              <a:t>e.</a:t>
            </a:r>
            <a:endParaRPr lang="en-US" sz="2300" dirty="0"/>
          </a:p>
          <a:p>
            <a:pPr lvl="2">
              <a:lnSpc>
                <a:spcPct val="150000"/>
              </a:lnSpc>
              <a:spcBef>
                <a:spcPts val="0"/>
              </a:spcBef>
            </a:pPr>
            <a:r>
              <a:rPr lang="en-US" sz="2300" dirty="0"/>
              <a:t>The requirement of the specific project is measured against the </a:t>
            </a:r>
            <a:r>
              <a:rPr lang="en-US" sz="2300" dirty="0">
                <a:solidFill>
                  <a:srgbClr val="FF0000"/>
                </a:solidFill>
              </a:rPr>
              <a:t>actual </a:t>
            </a:r>
            <a:r>
              <a:rPr lang="en-US" sz="2300" dirty="0" smtClean="0">
                <a:solidFill>
                  <a:srgbClr val="FF0000"/>
                </a:solidFill>
              </a:rPr>
              <a:t>result</a:t>
            </a:r>
            <a:r>
              <a:rPr lang="en-US" sz="2300" dirty="0" smtClean="0"/>
              <a:t>.</a:t>
            </a:r>
            <a:endParaRPr lang="en-US" sz="2300" dirty="0"/>
          </a:p>
          <a:p>
            <a:pPr lvl="2">
              <a:lnSpc>
                <a:spcPct val="150000"/>
              </a:lnSpc>
              <a:spcBef>
                <a:spcPts val="0"/>
              </a:spcBef>
            </a:pPr>
            <a:endParaRPr lang="en-US" sz="18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“SDLC </a:t>
            </a:r>
            <a:r>
              <a:rPr lang="en-US" altLang="zh-CN" sz="2800" b="1" dirty="0" err="1" smtClean="0">
                <a:solidFill>
                  <a:schemeClr val="bg1"/>
                </a:solidFill>
                <a:latin typeface="Tinos"/>
                <a:ea typeface="+mj-ea"/>
                <a:cs typeface="+mj-cs"/>
              </a:rPr>
              <a:t>Vs</a:t>
            </a:r>
            <a:r>
              <a:rPr lang="en-US" altLang="zh-CN" sz="2800" b="1" dirty="0" smtClean="0">
                <a:solidFill>
                  <a:schemeClr val="bg1"/>
                </a:solidFill>
                <a:latin typeface="Tinos"/>
                <a:ea typeface="+mj-ea"/>
                <a:cs typeface="+mj-cs"/>
              </a:rPr>
              <a:t> STLC"</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99736696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1900" dirty="0" smtClean="0"/>
              <a:t>Features </a:t>
            </a:r>
            <a:r>
              <a:rPr lang="en-US" sz="1900" dirty="0"/>
              <a:t>of SDLC</a:t>
            </a:r>
          </a:p>
          <a:p>
            <a:pPr lvl="1">
              <a:lnSpc>
                <a:spcPct val="150000"/>
              </a:lnSpc>
              <a:spcBef>
                <a:spcPts val="0"/>
              </a:spcBef>
            </a:pPr>
            <a:r>
              <a:rPr lang="en-US" sz="1900" dirty="0"/>
              <a:t>The model structure &amp; functions are well documented, and the tested result is readily </a:t>
            </a:r>
            <a:r>
              <a:rPr lang="en-US" sz="1900" dirty="0" smtClean="0"/>
              <a:t>available.</a:t>
            </a:r>
            <a:endParaRPr lang="en-US" sz="1900" dirty="0"/>
          </a:p>
          <a:p>
            <a:pPr lvl="1">
              <a:lnSpc>
                <a:spcPct val="150000"/>
              </a:lnSpc>
              <a:spcBef>
                <a:spcPts val="0"/>
              </a:spcBef>
            </a:pPr>
            <a:r>
              <a:rPr lang="en-US" sz="1900" dirty="0"/>
              <a:t>The project can be completed </a:t>
            </a:r>
            <a:r>
              <a:rPr lang="en-US" sz="1900" dirty="0">
                <a:solidFill>
                  <a:srgbClr val="FF0000"/>
                </a:solidFill>
              </a:rPr>
              <a:t>step by step</a:t>
            </a:r>
            <a:r>
              <a:rPr lang="en-US" sz="1900" dirty="0"/>
              <a:t> before another project begun. Project units are distinct and easily identifiable.</a:t>
            </a:r>
          </a:p>
          <a:p>
            <a:pPr lvl="1">
              <a:lnSpc>
                <a:spcPct val="150000"/>
              </a:lnSpc>
              <a:spcBef>
                <a:spcPts val="0"/>
              </a:spcBef>
            </a:pPr>
            <a:r>
              <a:rPr lang="en-US" sz="1900" dirty="0"/>
              <a:t>Risk management is integral to the model and is handled efficiently.</a:t>
            </a:r>
          </a:p>
          <a:p>
            <a:pPr lvl="1">
              <a:lnSpc>
                <a:spcPct val="150000"/>
              </a:lnSpc>
              <a:spcBef>
                <a:spcPts val="0"/>
              </a:spcBef>
            </a:pPr>
            <a:r>
              <a:rPr lang="en-US" sz="1900" dirty="0"/>
              <a:t>The project can be designed so that the pieces should be </a:t>
            </a:r>
            <a:r>
              <a:rPr lang="en-US" sz="1900" dirty="0" smtClean="0"/>
              <a:t>sourced.</a:t>
            </a:r>
            <a:endParaRPr lang="en-US" sz="1900" dirty="0"/>
          </a:p>
          <a:p>
            <a:pPr>
              <a:lnSpc>
                <a:spcPct val="150000"/>
              </a:lnSpc>
              <a:spcBef>
                <a:spcPts val="0"/>
              </a:spcBef>
            </a:pPr>
            <a:r>
              <a:rPr lang="en-US" sz="1900" dirty="0"/>
              <a:t>Features of STLC</a:t>
            </a:r>
          </a:p>
          <a:p>
            <a:pPr lvl="1">
              <a:lnSpc>
                <a:spcPct val="150000"/>
              </a:lnSpc>
              <a:spcBef>
                <a:spcPts val="0"/>
              </a:spcBef>
            </a:pPr>
            <a:r>
              <a:rPr lang="en-US" sz="1900" dirty="0"/>
              <a:t>STLC analyze system requirements collected from </a:t>
            </a:r>
            <a:r>
              <a:rPr lang="en-US" sz="1900" dirty="0">
                <a:solidFill>
                  <a:srgbClr val="FF0000"/>
                </a:solidFill>
              </a:rPr>
              <a:t>clients and </a:t>
            </a:r>
            <a:r>
              <a:rPr lang="en-US" sz="1900" dirty="0" smtClean="0">
                <a:solidFill>
                  <a:srgbClr val="FF0000"/>
                </a:solidFill>
              </a:rPr>
              <a:t>stakeholders</a:t>
            </a:r>
            <a:r>
              <a:rPr lang="en-US" sz="1900" dirty="0" smtClean="0"/>
              <a:t>.</a:t>
            </a:r>
            <a:endParaRPr lang="en-US" sz="1900" dirty="0"/>
          </a:p>
          <a:p>
            <a:pPr lvl="1">
              <a:lnSpc>
                <a:spcPct val="150000"/>
              </a:lnSpc>
              <a:spcBef>
                <a:spcPts val="0"/>
              </a:spcBef>
            </a:pPr>
            <a:r>
              <a:rPr lang="en-US" sz="1900" dirty="0" smtClean="0"/>
              <a:t>Identify </a:t>
            </a:r>
            <a:r>
              <a:rPr lang="en-US" sz="1900" dirty="0"/>
              <a:t>the testing technique and testing </a:t>
            </a:r>
            <a:r>
              <a:rPr lang="en-US" sz="1900" dirty="0" smtClean="0"/>
              <a:t>types.</a:t>
            </a:r>
            <a:endParaRPr lang="en-US" sz="1900" dirty="0"/>
          </a:p>
          <a:p>
            <a:pPr lvl="1">
              <a:lnSpc>
                <a:spcPct val="150000"/>
              </a:lnSpc>
              <a:spcBef>
                <a:spcPts val="0"/>
              </a:spcBef>
            </a:pPr>
            <a:r>
              <a:rPr lang="en-US" sz="1900" dirty="0"/>
              <a:t>Prioritize the feature which should be primarily targeted on the </a:t>
            </a:r>
            <a:r>
              <a:rPr lang="en-US" sz="1900" dirty="0" smtClean="0"/>
              <a:t>test.</a:t>
            </a:r>
            <a:endParaRPr lang="en-US" sz="1900" dirty="0"/>
          </a:p>
          <a:p>
            <a:pPr lvl="1">
              <a:lnSpc>
                <a:spcPct val="150000"/>
              </a:lnSpc>
              <a:spcBef>
                <a:spcPts val="0"/>
              </a:spcBef>
            </a:pPr>
            <a:r>
              <a:rPr lang="en-US" sz="1900" dirty="0"/>
              <a:t>You can Analyze the Automation feasibility with </a:t>
            </a:r>
            <a:r>
              <a:rPr lang="en-US" sz="1900" dirty="0" smtClean="0"/>
              <a:t>STLC.</a:t>
            </a:r>
            <a:endParaRPr lang="en-US" sz="1900" dirty="0"/>
          </a:p>
          <a:p>
            <a:pPr lvl="1">
              <a:lnSpc>
                <a:spcPct val="150000"/>
              </a:lnSpc>
              <a:spcBef>
                <a:spcPts val="0"/>
              </a:spcBef>
            </a:pPr>
            <a:r>
              <a:rPr lang="en-US" sz="1900" dirty="0"/>
              <a:t>Identify the </a:t>
            </a:r>
            <a:r>
              <a:rPr lang="en-US" sz="1900" dirty="0">
                <a:solidFill>
                  <a:srgbClr val="FF0000"/>
                </a:solidFill>
              </a:rPr>
              <a:t>information about the testing environment where the actual test should </a:t>
            </a:r>
            <a:r>
              <a:rPr lang="en-US" sz="1900" dirty="0"/>
              <a:t>be </a:t>
            </a:r>
            <a:r>
              <a:rPr lang="en-US" sz="1900" dirty="0" smtClean="0"/>
              <a:t>executed.</a:t>
            </a:r>
            <a:endParaRPr lang="en-US" sz="1900" dirty="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“SDLC </a:t>
            </a:r>
            <a:r>
              <a:rPr lang="en-US" altLang="zh-CN" sz="2800" b="1" dirty="0" err="1" smtClean="0">
                <a:solidFill>
                  <a:schemeClr val="bg1"/>
                </a:solidFill>
                <a:latin typeface="Tinos"/>
                <a:ea typeface="+mj-ea"/>
                <a:cs typeface="+mj-cs"/>
              </a:rPr>
              <a:t>Vs</a:t>
            </a:r>
            <a:r>
              <a:rPr lang="en-US" altLang="zh-CN" sz="2800" b="1" dirty="0" smtClean="0">
                <a:solidFill>
                  <a:schemeClr val="bg1"/>
                </a:solidFill>
                <a:latin typeface="Tinos"/>
                <a:ea typeface="+mj-ea"/>
                <a:cs typeface="+mj-cs"/>
              </a:rPr>
              <a:t> STLC"</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319796796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1900" dirty="0" smtClean="0"/>
              <a:t>Test Case</a:t>
            </a:r>
            <a:endParaRPr lang="en-US" sz="1900" dirty="0"/>
          </a:p>
          <a:p>
            <a:pPr lvl="1">
              <a:lnSpc>
                <a:spcPct val="150000"/>
              </a:lnSpc>
              <a:spcBef>
                <a:spcPts val="0"/>
              </a:spcBef>
            </a:pPr>
            <a:r>
              <a:rPr lang="en-US" altLang="en-US" dirty="0" smtClean="0"/>
              <a:t>A </a:t>
            </a:r>
            <a:r>
              <a:rPr lang="en-US" altLang="en-US" dirty="0"/>
              <a:t>test case is a defined format for software testing required to check if a particular application/software is working or not. </a:t>
            </a:r>
          </a:p>
          <a:p>
            <a:pPr lvl="1">
              <a:lnSpc>
                <a:spcPct val="150000"/>
              </a:lnSpc>
              <a:spcBef>
                <a:spcPts val="0"/>
              </a:spcBef>
            </a:pPr>
            <a:r>
              <a:rPr lang="en-US" altLang="en-US" dirty="0"/>
              <a:t>A test case consists of a certain set of conditions that need to be checked to test an application or software i.e. in more simple terms when conditions are checked it checks if the resultant output meets with the expected output or not. </a:t>
            </a:r>
          </a:p>
          <a:p>
            <a:pPr lvl="1">
              <a:lnSpc>
                <a:spcPct val="150000"/>
              </a:lnSpc>
              <a:spcBef>
                <a:spcPts val="0"/>
              </a:spcBef>
            </a:pPr>
            <a:r>
              <a:rPr lang="en-US" altLang="en-US" dirty="0"/>
              <a:t>A test case consists of various parameters such as Id, condition, steps, input, expected result, result, status, and remarks.</a:t>
            </a:r>
            <a:endParaRPr lang="en-IN" altLang="en-US" dirty="0"/>
          </a:p>
          <a:p>
            <a:pPr lvl="1">
              <a:lnSpc>
                <a:spcPct val="150000"/>
              </a:lnSpc>
              <a:spcBef>
                <a:spcPts val="0"/>
              </a:spcBef>
            </a:pPr>
            <a:endParaRPr lang="en-IN" altLang="en-US" dirty="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“Test Case"</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369891428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altLang="en-US" sz="2000" dirty="0"/>
              <a:t>Parameters of a Test Case: </a:t>
            </a:r>
          </a:p>
          <a:p>
            <a:pPr lvl="1">
              <a:lnSpc>
                <a:spcPct val="150000"/>
              </a:lnSpc>
              <a:spcBef>
                <a:spcPts val="0"/>
              </a:spcBef>
            </a:pPr>
            <a:r>
              <a:rPr lang="en-US" altLang="en-US" sz="2000" dirty="0"/>
              <a:t>Module Name: Subject or title that defines the functionality of the test. </a:t>
            </a:r>
          </a:p>
          <a:p>
            <a:pPr lvl="1">
              <a:lnSpc>
                <a:spcPct val="150000"/>
              </a:lnSpc>
              <a:spcBef>
                <a:spcPts val="0"/>
              </a:spcBef>
            </a:pPr>
            <a:r>
              <a:rPr lang="en-US" altLang="en-US" sz="2000" dirty="0"/>
              <a:t>Test Case Id: A unique identifier assigned to every single condition in a test case. </a:t>
            </a:r>
          </a:p>
          <a:p>
            <a:pPr lvl="1">
              <a:lnSpc>
                <a:spcPct val="150000"/>
              </a:lnSpc>
              <a:spcBef>
                <a:spcPts val="0"/>
              </a:spcBef>
            </a:pPr>
            <a:r>
              <a:rPr lang="en-US" altLang="en-US" sz="2000" dirty="0"/>
              <a:t>Tester Name: The name of the person who would be carrying out the test. </a:t>
            </a:r>
          </a:p>
          <a:p>
            <a:pPr lvl="1">
              <a:lnSpc>
                <a:spcPct val="150000"/>
              </a:lnSpc>
              <a:spcBef>
                <a:spcPts val="0"/>
              </a:spcBef>
            </a:pPr>
            <a:r>
              <a:rPr lang="en-US" altLang="en-US" sz="2000" dirty="0"/>
              <a:t>Test scenario: The test scenario provides a brief description to the tester, as in providing a small overview to know about what needs to be performed and the small features, and components of the test.  </a:t>
            </a:r>
          </a:p>
          <a:p>
            <a:pPr lvl="1">
              <a:lnSpc>
                <a:spcPct val="150000"/>
              </a:lnSpc>
              <a:spcBef>
                <a:spcPts val="0"/>
              </a:spcBef>
            </a:pPr>
            <a:r>
              <a:rPr lang="en-US" altLang="en-US" sz="2000" dirty="0" smtClean="0"/>
              <a:t>Test </a:t>
            </a:r>
            <a:r>
              <a:rPr lang="en-US" altLang="en-US" sz="2000" dirty="0"/>
              <a:t>Case Description: The condition required to be checked for a given software. for </a:t>
            </a:r>
            <a:r>
              <a:rPr lang="en-US" altLang="en-US" sz="2000" dirty="0" err="1"/>
              <a:t>eg</a:t>
            </a:r>
            <a:r>
              <a:rPr lang="en-US" altLang="en-US" sz="2000" dirty="0"/>
              <a:t>. Check if only numbers validation is working or not for an age input box. </a:t>
            </a:r>
            <a:endParaRPr lang="en-US" altLang="en-US" sz="2000" dirty="0" smtClean="0"/>
          </a:p>
          <a:p>
            <a:pPr lvl="1">
              <a:lnSpc>
                <a:spcPct val="150000"/>
              </a:lnSpc>
              <a:spcBef>
                <a:spcPts val="0"/>
              </a:spcBef>
            </a:pPr>
            <a:r>
              <a:rPr lang="en-US" altLang="en-US" sz="2000" dirty="0" smtClean="0"/>
              <a:t>Test </a:t>
            </a:r>
            <a:r>
              <a:rPr lang="en-US" altLang="en-US" sz="2000" dirty="0"/>
              <a:t>Steps: Steps to be performed for the checking of the condition. </a:t>
            </a:r>
            <a:endParaRPr lang="en-US" altLang="en-US" sz="2000" dirty="0" smtClean="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“Test Case"</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230050590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altLang="en-US" sz="2000" dirty="0"/>
              <a:t>Parameters of a Test Case: </a:t>
            </a:r>
          </a:p>
          <a:p>
            <a:pPr lvl="1">
              <a:lnSpc>
                <a:spcPct val="150000"/>
              </a:lnSpc>
              <a:spcBef>
                <a:spcPts val="0"/>
              </a:spcBef>
            </a:pPr>
            <a:r>
              <a:rPr lang="en-US" altLang="en-US" sz="2000" dirty="0" smtClean="0"/>
              <a:t>Prerequisite</a:t>
            </a:r>
            <a:r>
              <a:rPr lang="en-US" altLang="en-US" sz="2000" dirty="0"/>
              <a:t>: The conditions required to be fulfilled before the start of the test process. </a:t>
            </a:r>
            <a:endParaRPr lang="en-US" altLang="en-US" sz="2000" dirty="0" smtClean="0"/>
          </a:p>
          <a:p>
            <a:pPr lvl="1">
              <a:lnSpc>
                <a:spcPct val="150000"/>
              </a:lnSpc>
              <a:spcBef>
                <a:spcPts val="0"/>
              </a:spcBef>
            </a:pPr>
            <a:r>
              <a:rPr lang="en-US" altLang="en-US" sz="2000" dirty="0" smtClean="0"/>
              <a:t>Test </a:t>
            </a:r>
            <a:r>
              <a:rPr lang="en-US" altLang="en-US" sz="2000" dirty="0"/>
              <a:t>Priority: As the name suggests gives the priority to the test cases as in which had to be performed first, or are more important and which could be performed later. </a:t>
            </a:r>
          </a:p>
          <a:p>
            <a:pPr lvl="1">
              <a:lnSpc>
                <a:spcPct val="150000"/>
              </a:lnSpc>
              <a:spcBef>
                <a:spcPts val="0"/>
              </a:spcBef>
            </a:pPr>
            <a:r>
              <a:rPr lang="en-US" altLang="en-US" sz="2000" dirty="0" smtClean="0"/>
              <a:t>Test </a:t>
            </a:r>
            <a:r>
              <a:rPr lang="en-US" altLang="en-US" sz="2000" dirty="0"/>
              <a:t>Data: The inputs to be taken while checking for the conditions. </a:t>
            </a:r>
            <a:endParaRPr lang="en-US" altLang="en-US" sz="2000" dirty="0" smtClean="0"/>
          </a:p>
          <a:p>
            <a:pPr lvl="1">
              <a:lnSpc>
                <a:spcPct val="150000"/>
              </a:lnSpc>
              <a:spcBef>
                <a:spcPts val="0"/>
              </a:spcBef>
            </a:pPr>
            <a:r>
              <a:rPr lang="en-US" altLang="en-US" sz="2000" dirty="0" smtClean="0"/>
              <a:t>Test </a:t>
            </a:r>
            <a:r>
              <a:rPr lang="en-US" altLang="en-US" sz="2000" dirty="0"/>
              <a:t>Expected Result: The output which should be expected at the end of the test. </a:t>
            </a:r>
            <a:endParaRPr lang="en-US" altLang="en-US" sz="2000" dirty="0" smtClean="0"/>
          </a:p>
          <a:p>
            <a:pPr lvl="1">
              <a:lnSpc>
                <a:spcPct val="150000"/>
              </a:lnSpc>
              <a:spcBef>
                <a:spcPts val="0"/>
              </a:spcBef>
            </a:pPr>
            <a:r>
              <a:rPr lang="en-US" altLang="en-US" sz="2000" dirty="0" smtClean="0"/>
              <a:t>Test </a:t>
            </a:r>
            <a:r>
              <a:rPr lang="en-US" altLang="en-US" sz="2000" dirty="0"/>
              <a:t>parameters: Parameters assigned to a particular test case. </a:t>
            </a:r>
            <a:endParaRPr lang="en-US" altLang="en-US" sz="2000" dirty="0" smtClean="0"/>
          </a:p>
          <a:p>
            <a:pPr lvl="1">
              <a:lnSpc>
                <a:spcPct val="150000"/>
              </a:lnSpc>
              <a:spcBef>
                <a:spcPts val="0"/>
              </a:spcBef>
            </a:pPr>
            <a:r>
              <a:rPr lang="en-US" altLang="en-US" sz="2000" dirty="0" smtClean="0"/>
              <a:t>Actual </a:t>
            </a:r>
            <a:r>
              <a:rPr lang="en-US" altLang="en-US" sz="2000" dirty="0"/>
              <a:t>Result: The output that is displayed at the end. </a:t>
            </a:r>
            <a:endParaRPr lang="en-US" altLang="en-US" sz="2000" dirty="0" smtClean="0"/>
          </a:p>
          <a:p>
            <a:pPr lvl="1">
              <a:lnSpc>
                <a:spcPct val="150000"/>
              </a:lnSpc>
              <a:spcBef>
                <a:spcPts val="0"/>
              </a:spcBef>
            </a:pPr>
            <a:r>
              <a:rPr lang="en-US" altLang="en-US" sz="2000" dirty="0" smtClean="0"/>
              <a:t>Environment </a:t>
            </a:r>
            <a:r>
              <a:rPr lang="en-US" altLang="en-US" sz="2000" dirty="0"/>
              <a:t>Information: The environment in which the test is being performed, such as the operating system, security information, the software name, software version, etc.  </a:t>
            </a:r>
            <a:endParaRPr lang="en-US" altLang="en-US" sz="2000" dirty="0" smtClean="0"/>
          </a:p>
          <a:p>
            <a:pPr lvl="1">
              <a:lnSpc>
                <a:spcPct val="150000"/>
              </a:lnSpc>
              <a:spcBef>
                <a:spcPts val="0"/>
              </a:spcBef>
            </a:pPr>
            <a:r>
              <a:rPr lang="en-US" altLang="en-US" sz="2000" dirty="0" smtClean="0"/>
              <a:t>Status</a:t>
            </a:r>
            <a:r>
              <a:rPr lang="en-US" altLang="en-US" sz="2000" dirty="0"/>
              <a:t>: The status of tests such as pass, fail, NA, etc. </a:t>
            </a:r>
            <a:endParaRPr lang="en-US" altLang="en-US" sz="2000" dirty="0" smtClean="0"/>
          </a:p>
          <a:p>
            <a:pPr lvl="1">
              <a:lnSpc>
                <a:spcPct val="150000"/>
              </a:lnSpc>
              <a:spcBef>
                <a:spcPts val="0"/>
              </a:spcBef>
            </a:pPr>
            <a:r>
              <a:rPr lang="en-US" altLang="en-US" sz="2000" dirty="0" smtClean="0"/>
              <a:t>Comments</a:t>
            </a:r>
            <a:r>
              <a:rPr lang="en-US" altLang="en-US" sz="2000" dirty="0"/>
              <a:t>: Remarks on the test regarding the test for the betterment of the software. </a:t>
            </a:r>
          </a:p>
          <a:p>
            <a:pPr lvl="1">
              <a:lnSpc>
                <a:spcPct val="150000"/>
              </a:lnSpc>
              <a:spcBef>
                <a:spcPts val="0"/>
              </a:spcBef>
            </a:pPr>
            <a:endParaRPr lang="en-US" altLang="en-US" sz="2000" dirty="0"/>
          </a:p>
          <a:p>
            <a:pPr lvl="1"/>
            <a:endParaRPr lang="en-US" altLang="en-US" dirty="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“Test Case"</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407346157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altLang="en-US" dirty="0"/>
              <a:t>When do we Write Test Cases? </a:t>
            </a:r>
          </a:p>
          <a:p>
            <a:pPr>
              <a:lnSpc>
                <a:spcPct val="150000"/>
              </a:lnSpc>
              <a:spcBef>
                <a:spcPts val="0"/>
              </a:spcBef>
            </a:pPr>
            <a:r>
              <a:rPr lang="en-US" altLang="en-US" dirty="0"/>
              <a:t>Test cases are written in different situations:</a:t>
            </a:r>
          </a:p>
          <a:p>
            <a:pPr lvl="1">
              <a:lnSpc>
                <a:spcPct val="150000"/>
              </a:lnSpc>
              <a:spcBef>
                <a:spcPts val="0"/>
              </a:spcBef>
            </a:pPr>
            <a:r>
              <a:rPr lang="en-US" altLang="en-US" dirty="0"/>
              <a:t>Before development: Test cases could be written before the actual coding as that would help to identify the requirement of the product/software and carry out the test later when the product/software once gets developed. </a:t>
            </a:r>
          </a:p>
          <a:p>
            <a:pPr lvl="1">
              <a:lnSpc>
                <a:spcPct val="150000"/>
              </a:lnSpc>
              <a:spcBef>
                <a:spcPts val="0"/>
              </a:spcBef>
            </a:pPr>
            <a:r>
              <a:rPr lang="en-US" altLang="en-US" dirty="0"/>
              <a:t>After development: Test cases are also written directly after coming up with a product/software or after developing the feature but before the launching of a product/software as needed to test the working of that particular feature. </a:t>
            </a:r>
          </a:p>
          <a:p>
            <a:pPr lvl="1">
              <a:lnSpc>
                <a:spcPct val="150000"/>
              </a:lnSpc>
              <a:spcBef>
                <a:spcPts val="0"/>
              </a:spcBef>
            </a:pPr>
            <a:r>
              <a:rPr lang="en-US" altLang="en-US" dirty="0"/>
              <a:t>During development: Test cases are sometimes written during the development time, </a:t>
            </a:r>
            <a:r>
              <a:rPr lang="en-US" altLang="en-US" dirty="0" err="1"/>
              <a:t>parallelly</a:t>
            </a:r>
            <a:r>
              <a:rPr lang="en-US" altLang="en-US" dirty="0"/>
              <a:t>. so whenever a part of the module/software gets developed it gets tested as well.   </a:t>
            </a:r>
          </a:p>
          <a:p>
            <a:pPr lvl="1">
              <a:lnSpc>
                <a:spcPct val="150000"/>
              </a:lnSpc>
              <a:spcBef>
                <a:spcPts val="0"/>
              </a:spcBef>
            </a:pPr>
            <a:endParaRPr lang="en-US" altLang="en-US" dirty="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“Test Case"</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25429206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altLang="en-US" sz="1900" dirty="0"/>
              <a:t>Why to Write Test Cases?  </a:t>
            </a:r>
          </a:p>
          <a:p>
            <a:pPr lvl="1">
              <a:lnSpc>
                <a:spcPct val="150000"/>
              </a:lnSpc>
              <a:spcBef>
                <a:spcPts val="0"/>
              </a:spcBef>
            </a:pPr>
            <a:r>
              <a:rPr lang="en-US" altLang="en-US" sz="1900" dirty="0"/>
              <a:t>To check whether the software meets customer expectations: Test cases help to check if a particular module/software is meeting the specified requirement or not. </a:t>
            </a:r>
          </a:p>
          <a:p>
            <a:pPr lvl="1">
              <a:lnSpc>
                <a:spcPct val="150000"/>
              </a:lnSpc>
              <a:spcBef>
                <a:spcPts val="0"/>
              </a:spcBef>
            </a:pPr>
            <a:r>
              <a:rPr lang="en-US" altLang="en-US" sz="1900" dirty="0"/>
              <a:t>To check software consistency with conditions: Test cases determine if a particular module/software work with a given set of conditions. </a:t>
            </a:r>
          </a:p>
          <a:p>
            <a:pPr lvl="1">
              <a:lnSpc>
                <a:spcPct val="150000"/>
              </a:lnSpc>
              <a:spcBef>
                <a:spcPts val="0"/>
              </a:spcBef>
            </a:pPr>
            <a:r>
              <a:rPr lang="en-US" altLang="en-US" sz="1900" dirty="0"/>
              <a:t>Narrow down software updates: Test cases help to narrow down the software needs and required updates.</a:t>
            </a:r>
          </a:p>
          <a:p>
            <a:pPr lvl="1">
              <a:lnSpc>
                <a:spcPct val="150000"/>
              </a:lnSpc>
              <a:spcBef>
                <a:spcPts val="0"/>
              </a:spcBef>
            </a:pPr>
            <a:r>
              <a:rPr lang="en-US" altLang="en-US" sz="1900" dirty="0"/>
              <a:t>Better test coverage: Test cases helps to make sure that all possible scenarios are covered and documented. </a:t>
            </a:r>
          </a:p>
          <a:p>
            <a:pPr lvl="1">
              <a:lnSpc>
                <a:spcPct val="150000"/>
              </a:lnSpc>
              <a:spcBef>
                <a:spcPts val="0"/>
              </a:spcBef>
            </a:pPr>
            <a:r>
              <a:rPr lang="en-US" altLang="en-US" sz="1900" dirty="0" smtClean="0"/>
              <a:t>For </a:t>
            </a:r>
            <a:r>
              <a:rPr lang="en-US" altLang="en-US" sz="1900" dirty="0"/>
              <a:t>consistency in test execution: Test cases help to maintain consistency in test execution. A well-documented test case helps the tester to just have a look at the test case and start testing the application. </a:t>
            </a:r>
            <a:endParaRPr lang="en-US" altLang="en-US" sz="1900" dirty="0" smtClean="0"/>
          </a:p>
          <a:p>
            <a:pPr lvl="1">
              <a:lnSpc>
                <a:spcPct val="150000"/>
              </a:lnSpc>
              <a:spcBef>
                <a:spcPts val="0"/>
              </a:spcBef>
            </a:pPr>
            <a:r>
              <a:rPr lang="en-US" altLang="en-US" sz="1900" dirty="0" smtClean="0"/>
              <a:t>Helpful </a:t>
            </a:r>
            <a:r>
              <a:rPr lang="en-US" altLang="en-US" sz="1900" dirty="0"/>
              <a:t>during maintenance: Test cases are detailed which makes them helpful during the maintenance phase. </a:t>
            </a:r>
          </a:p>
          <a:p>
            <a:pPr lvl="1">
              <a:lnSpc>
                <a:spcPct val="150000"/>
              </a:lnSpc>
              <a:spcBef>
                <a:spcPts val="0"/>
              </a:spcBef>
            </a:pPr>
            <a:endParaRPr lang="en-US" altLang="en-US" sz="2200" dirty="0"/>
          </a:p>
          <a:p>
            <a:pPr>
              <a:lnSpc>
                <a:spcPct val="150000"/>
              </a:lnSpc>
              <a:spcBef>
                <a:spcPts val="0"/>
              </a:spcBef>
            </a:pPr>
            <a:endParaRPr lang="en-US" altLang="en-US" dirty="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“Test Case"</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700952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altLang="en-US" sz="1900" dirty="0" smtClean="0"/>
              <a:t>Test Case Template</a:t>
            </a:r>
            <a:r>
              <a:rPr lang="en-IN" altLang="en-US" sz="1900" dirty="0"/>
              <a:t> </a:t>
            </a:r>
          </a:p>
          <a:p>
            <a:pPr lvl="1">
              <a:lnSpc>
                <a:spcPct val="150000"/>
              </a:lnSpc>
              <a:spcBef>
                <a:spcPts val="0"/>
              </a:spcBef>
            </a:pPr>
            <a:endParaRPr lang="en-US" altLang="en-US" sz="2200" dirty="0" smtClean="0"/>
          </a:p>
          <a:p>
            <a:pPr>
              <a:lnSpc>
                <a:spcPct val="150000"/>
              </a:lnSpc>
              <a:spcBef>
                <a:spcPts val="0"/>
              </a:spcBef>
            </a:pPr>
            <a:endParaRPr lang="en-US" altLang="en-US" dirty="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“Test Case"</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pic>
        <p:nvPicPr>
          <p:cNvPr id="2" name="Picture 1"/>
          <p:cNvPicPr>
            <a:picLocks noChangeAspect="1"/>
          </p:cNvPicPr>
          <p:nvPr/>
        </p:nvPicPr>
        <p:blipFill>
          <a:blip r:embed="rId3"/>
          <a:stretch>
            <a:fillRect/>
          </a:stretch>
        </p:blipFill>
        <p:spPr>
          <a:xfrm>
            <a:off x="1464625" y="1871662"/>
            <a:ext cx="8592981" cy="4071938"/>
          </a:xfrm>
          <a:prstGeom prst="rect">
            <a:avLst/>
          </a:prstGeom>
        </p:spPr>
      </p:pic>
    </p:spTree>
    <p:extLst>
      <p:ext uri="{BB962C8B-B14F-4D97-AF65-F5344CB8AC3E}">
        <p14:creationId xmlns:p14="http://schemas.microsoft.com/office/powerpoint/2010/main" val="109213497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altLang="en-US" sz="1900" dirty="0" smtClean="0"/>
              <a:t>Test Case Template</a:t>
            </a:r>
            <a:r>
              <a:rPr lang="en-IN" altLang="en-US" sz="1900" dirty="0"/>
              <a:t> </a:t>
            </a:r>
          </a:p>
          <a:p>
            <a:pPr lvl="1">
              <a:lnSpc>
                <a:spcPct val="150000"/>
              </a:lnSpc>
              <a:spcBef>
                <a:spcPts val="0"/>
              </a:spcBef>
            </a:pPr>
            <a:endParaRPr lang="en-US" altLang="en-US" sz="2200" dirty="0" smtClean="0"/>
          </a:p>
          <a:p>
            <a:pPr>
              <a:lnSpc>
                <a:spcPct val="150000"/>
              </a:lnSpc>
              <a:spcBef>
                <a:spcPts val="0"/>
              </a:spcBef>
            </a:pPr>
            <a:endParaRPr lang="en-US" altLang="en-US" dirty="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“Test Case"</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pic>
        <p:nvPicPr>
          <p:cNvPr id="4" name="Picture 3"/>
          <p:cNvPicPr>
            <a:picLocks noChangeAspect="1"/>
          </p:cNvPicPr>
          <p:nvPr/>
        </p:nvPicPr>
        <p:blipFill>
          <a:blip r:embed="rId3"/>
          <a:stretch>
            <a:fillRect/>
          </a:stretch>
        </p:blipFill>
        <p:spPr>
          <a:xfrm>
            <a:off x="1904206" y="1824037"/>
            <a:ext cx="7848600" cy="3967163"/>
          </a:xfrm>
          <a:prstGeom prst="rect">
            <a:avLst/>
          </a:prstGeom>
        </p:spPr>
      </p:pic>
    </p:spTree>
    <p:extLst>
      <p:ext uri="{BB962C8B-B14F-4D97-AF65-F5344CB8AC3E}">
        <p14:creationId xmlns:p14="http://schemas.microsoft.com/office/powerpoint/2010/main" val="149955442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altLang="en-US" sz="1900" dirty="0" smtClean="0"/>
              <a:t>Test Case Template</a:t>
            </a:r>
            <a:r>
              <a:rPr lang="en-IN" altLang="en-US" sz="1900" dirty="0"/>
              <a:t> </a:t>
            </a:r>
          </a:p>
          <a:p>
            <a:pPr lvl="1">
              <a:lnSpc>
                <a:spcPct val="150000"/>
              </a:lnSpc>
              <a:spcBef>
                <a:spcPts val="0"/>
              </a:spcBef>
            </a:pPr>
            <a:endParaRPr lang="en-US" altLang="en-US" sz="2200" dirty="0" smtClean="0"/>
          </a:p>
          <a:p>
            <a:pPr>
              <a:lnSpc>
                <a:spcPct val="150000"/>
              </a:lnSpc>
              <a:spcBef>
                <a:spcPts val="0"/>
              </a:spcBef>
            </a:pPr>
            <a:endParaRPr lang="en-US" altLang="en-US" dirty="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“Test Case"</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pic>
        <p:nvPicPr>
          <p:cNvPr id="2" name="Picture 1"/>
          <p:cNvPicPr>
            <a:picLocks noChangeAspect="1"/>
          </p:cNvPicPr>
          <p:nvPr/>
        </p:nvPicPr>
        <p:blipFill>
          <a:blip r:embed="rId3"/>
          <a:stretch>
            <a:fillRect/>
          </a:stretch>
        </p:blipFill>
        <p:spPr>
          <a:xfrm>
            <a:off x="1751806" y="1847850"/>
            <a:ext cx="8915399" cy="4019550"/>
          </a:xfrm>
          <a:prstGeom prst="rect">
            <a:avLst/>
          </a:prstGeom>
        </p:spPr>
      </p:pic>
    </p:spTree>
    <p:extLst>
      <p:ext uri="{BB962C8B-B14F-4D97-AF65-F5344CB8AC3E}">
        <p14:creationId xmlns:p14="http://schemas.microsoft.com/office/powerpoint/2010/main" val="361452198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1800" dirty="0" smtClean="0"/>
              <a:t>SDLC Vs. STLC</a:t>
            </a:r>
            <a:endParaRPr lang="en-US" sz="1800" dirty="0"/>
          </a:p>
          <a:p>
            <a:pPr lvl="1">
              <a:lnSpc>
                <a:spcPct val="150000"/>
              </a:lnSpc>
              <a:spcBef>
                <a:spcPts val="0"/>
              </a:spcBef>
            </a:pPr>
            <a:r>
              <a:rPr lang="en-US" sz="1800" dirty="0" smtClean="0"/>
              <a:t>Software Development Life Cycle (SDLC) </a:t>
            </a:r>
            <a:r>
              <a:rPr lang="en-US" sz="1800" dirty="0"/>
              <a:t>defines all the standard phases which are involved during the software development process, whereas </a:t>
            </a:r>
            <a:r>
              <a:rPr lang="en-US" sz="1800" dirty="0" smtClean="0"/>
              <a:t>the Software Testing Life Cycle (STLC) </a:t>
            </a:r>
            <a:r>
              <a:rPr lang="en-US" sz="1800" dirty="0"/>
              <a:t>process defines various activities to improve the quality of the product.</a:t>
            </a:r>
          </a:p>
          <a:p>
            <a:pPr lvl="1">
              <a:lnSpc>
                <a:spcPct val="150000"/>
              </a:lnSpc>
              <a:spcBef>
                <a:spcPts val="0"/>
              </a:spcBef>
            </a:pPr>
            <a:r>
              <a:rPr lang="en-US" sz="1800" dirty="0"/>
              <a:t>SDLC is a Development Life Cycle, whereas STLC is a Testing Life Cycle.</a:t>
            </a:r>
          </a:p>
          <a:p>
            <a:pPr lvl="1">
              <a:lnSpc>
                <a:spcPct val="150000"/>
              </a:lnSpc>
              <a:spcBef>
                <a:spcPts val="0"/>
              </a:spcBef>
            </a:pPr>
            <a:r>
              <a:rPr lang="en-US" sz="1800" dirty="0"/>
              <a:t>In SDLC, the development team creates the high and low-level design plans, while In STLC, the test analyst creates the System, Integration Test Plan</a:t>
            </a:r>
          </a:p>
          <a:p>
            <a:pPr lvl="1">
              <a:lnSpc>
                <a:spcPct val="150000"/>
              </a:lnSpc>
              <a:spcBef>
                <a:spcPts val="0"/>
              </a:spcBef>
            </a:pPr>
            <a:r>
              <a:rPr lang="en-US" sz="1800" dirty="0"/>
              <a:t>In SDLC, real code is developed, and actual work takes place as per the design documents, whereas in STLC testing team prepares the test environment and executes test cases.</a:t>
            </a:r>
          </a:p>
          <a:p>
            <a:pPr lvl="1">
              <a:lnSpc>
                <a:spcPct val="150000"/>
              </a:lnSpc>
              <a:spcBef>
                <a:spcPts val="0"/>
              </a:spcBef>
            </a:pPr>
            <a:r>
              <a:rPr lang="en-US" sz="1800" dirty="0"/>
              <a:t>The SDLC life cycle helps a team complete the software’s successful development, while the STLC phases only cover software testing.</a:t>
            </a:r>
          </a:p>
          <a:p>
            <a:pPr lvl="1">
              <a:lnSpc>
                <a:spcPct val="150000"/>
              </a:lnSpc>
              <a:spcBef>
                <a:spcPts val="0"/>
              </a:spcBef>
            </a:pPr>
            <a:endParaRPr lang="en-US"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“SDLC </a:t>
            </a:r>
            <a:r>
              <a:rPr lang="en-US" altLang="zh-CN" sz="2800" b="1" dirty="0" err="1" smtClean="0">
                <a:solidFill>
                  <a:schemeClr val="bg1"/>
                </a:solidFill>
                <a:latin typeface="Tinos"/>
                <a:ea typeface="+mj-ea"/>
                <a:cs typeface="+mj-cs"/>
              </a:rPr>
              <a:t>Vs</a:t>
            </a:r>
            <a:r>
              <a:rPr lang="en-US" altLang="zh-CN" sz="2800" b="1" dirty="0" smtClean="0">
                <a:solidFill>
                  <a:schemeClr val="bg1"/>
                </a:solidFill>
                <a:latin typeface="Tinos"/>
                <a:ea typeface="+mj-ea"/>
                <a:cs typeface="+mj-cs"/>
              </a:rPr>
              <a:t> STLC"</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pic>
        <p:nvPicPr>
          <p:cNvPr id="2" name="Picture 1"/>
          <p:cNvPicPr>
            <a:picLocks noChangeAspect="1"/>
          </p:cNvPicPr>
          <p:nvPr/>
        </p:nvPicPr>
        <p:blipFill>
          <a:blip r:embed="rId3"/>
          <a:stretch>
            <a:fillRect/>
          </a:stretch>
        </p:blipFill>
        <p:spPr>
          <a:xfrm>
            <a:off x="5638006" y="5334000"/>
            <a:ext cx="5695950" cy="1232864"/>
          </a:xfrm>
          <a:prstGeom prst="rect">
            <a:avLst/>
          </a:prstGeom>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altLang="en-US" sz="1900" dirty="0" smtClean="0"/>
              <a:t>Sample Test Cases</a:t>
            </a:r>
            <a:endParaRPr lang="en-IN" altLang="en-US" sz="1900" dirty="0"/>
          </a:p>
          <a:p>
            <a:pPr lvl="1">
              <a:lnSpc>
                <a:spcPct val="150000"/>
              </a:lnSpc>
              <a:spcBef>
                <a:spcPts val="0"/>
              </a:spcBef>
            </a:pPr>
            <a:endParaRPr lang="en-US" altLang="en-US" sz="2200" dirty="0" smtClean="0"/>
          </a:p>
          <a:p>
            <a:pPr>
              <a:lnSpc>
                <a:spcPct val="150000"/>
              </a:lnSpc>
              <a:spcBef>
                <a:spcPts val="0"/>
              </a:spcBef>
            </a:pPr>
            <a:endParaRPr lang="en-US" altLang="en-US" dirty="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“Test Case"</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350" y="1524001"/>
            <a:ext cx="11306175" cy="511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228258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altLang="en-US" sz="1900" dirty="0"/>
              <a:t>T</a:t>
            </a:r>
            <a:r>
              <a:rPr lang="en-IN" altLang="en-US" sz="1900" dirty="0" smtClean="0"/>
              <a:t>est Case Tools</a:t>
            </a:r>
            <a:endParaRPr lang="en-IN" altLang="en-US" sz="1900" dirty="0"/>
          </a:p>
          <a:p>
            <a:pPr lvl="1">
              <a:lnSpc>
                <a:spcPct val="150000"/>
              </a:lnSpc>
              <a:spcBef>
                <a:spcPts val="0"/>
              </a:spcBef>
            </a:pPr>
            <a:endParaRPr lang="en-US" altLang="en-US" sz="2200" dirty="0" smtClean="0"/>
          </a:p>
          <a:p>
            <a:pPr>
              <a:lnSpc>
                <a:spcPct val="150000"/>
              </a:lnSpc>
              <a:spcBef>
                <a:spcPts val="0"/>
              </a:spcBef>
            </a:pPr>
            <a:endParaRPr lang="en-US" altLang="en-US" dirty="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“Test Case"</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413" y="1414463"/>
            <a:ext cx="11680825" cy="544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190041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400" dirty="0" smtClean="0"/>
              <a:t>What </a:t>
            </a:r>
            <a:r>
              <a:rPr lang="en-IN" sz="2400" dirty="0"/>
              <a:t>are Test </a:t>
            </a:r>
            <a:r>
              <a:rPr lang="en-IN" sz="2400" dirty="0" smtClean="0"/>
              <a:t>Deliverables?</a:t>
            </a:r>
          </a:p>
          <a:p>
            <a:pPr lvl="1">
              <a:lnSpc>
                <a:spcPct val="150000"/>
              </a:lnSpc>
              <a:spcBef>
                <a:spcPts val="0"/>
              </a:spcBef>
            </a:pPr>
            <a:r>
              <a:rPr lang="en-US" sz="2400" dirty="0">
                <a:solidFill>
                  <a:srgbClr val="FF0000"/>
                </a:solidFill>
              </a:rPr>
              <a:t>Test Deliverables are the artifacts which are given to the stakeholders of software project during the software development </a:t>
            </a:r>
            <a:r>
              <a:rPr lang="en-US" sz="2400" dirty="0" smtClean="0">
                <a:solidFill>
                  <a:srgbClr val="FF0000"/>
                </a:solidFill>
              </a:rPr>
              <a:t>life cycle</a:t>
            </a:r>
            <a:r>
              <a:rPr lang="en-US" sz="2400" dirty="0">
                <a:solidFill>
                  <a:srgbClr val="FF0000"/>
                </a:solidFill>
              </a:rPr>
              <a:t>. </a:t>
            </a:r>
            <a:endParaRPr lang="en-US" sz="2400" dirty="0" smtClean="0">
              <a:solidFill>
                <a:srgbClr val="FF0000"/>
              </a:solidFill>
            </a:endParaRPr>
          </a:p>
          <a:p>
            <a:pPr lvl="1">
              <a:lnSpc>
                <a:spcPct val="150000"/>
              </a:lnSpc>
              <a:spcBef>
                <a:spcPts val="0"/>
              </a:spcBef>
            </a:pPr>
            <a:r>
              <a:rPr lang="en-US" sz="2400" dirty="0" smtClean="0"/>
              <a:t>There </a:t>
            </a:r>
            <a:r>
              <a:rPr lang="en-US" sz="2400" dirty="0"/>
              <a:t>are different test deliverables at every phase of the software development </a:t>
            </a:r>
            <a:r>
              <a:rPr lang="en-US" sz="2400" dirty="0" smtClean="0"/>
              <a:t>life cycle</a:t>
            </a:r>
            <a:r>
              <a:rPr lang="en-US" sz="2400" dirty="0"/>
              <a:t>. </a:t>
            </a:r>
            <a:endParaRPr lang="en-US" sz="2400" dirty="0" smtClean="0"/>
          </a:p>
          <a:p>
            <a:pPr lvl="1">
              <a:lnSpc>
                <a:spcPct val="150000"/>
              </a:lnSpc>
              <a:spcBef>
                <a:spcPts val="0"/>
              </a:spcBef>
            </a:pPr>
            <a:r>
              <a:rPr lang="en-US" sz="2400" dirty="0" smtClean="0"/>
              <a:t>Some </a:t>
            </a:r>
            <a:r>
              <a:rPr lang="en-US" sz="2400" dirty="0"/>
              <a:t>test deliverables are provided before testing phase, some are provided during the testing phase and some after the testing cycles is over.</a:t>
            </a:r>
          </a:p>
          <a:p>
            <a:pPr marL="0" indent="0">
              <a:lnSpc>
                <a:spcPct val="150000"/>
              </a:lnSpc>
              <a:spcBef>
                <a:spcPts val="0"/>
              </a:spcBef>
              <a:buNone/>
            </a:pPr>
            <a:endParaRPr lang="en-IN" sz="1800" dirty="0" smtClean="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“Test Deliverables”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185420311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400" dirty="0" smtClean="0">
                <a:solidFill>
                  <a:srgbClr val="FF0000"/>
                </a:solidFill>
              </a:rPr>
              <a:t>The </a:t>
            </a:r>
            <a:r>
              <a:rPr lang="en-US" sz="2400" dirty="0">
                <a:solidFill>
                  <a:srgbClr val="FF0000"/>
                </a:solidFill>
              </a:rPr>
              <a:t>different types of Test deliverables are</a:t>
            </a:r>
            <a:r>
              <a:rPr lang="en-US" sz="2400" dirty="0" smtClean="0">
                <a:solidFill>
                  <a:srgbClr val="FF0000"/>
                </a:solidFill>
              </a:rPr>
              <a:t>:</a:t>
            </a:r>
          </a:p>
          <a:p>
            <a:pPr lvl="1">
              <a:lnSpc>
                <a:spcPct val="150000"/>
              </a:lnSpc>
              <a:spcBef>
                <a:spcPts val="0"/>
              </a:spcBef>
            </a:pPr>
            <a:r>
              <a:rPr lang="en-US" sz="2400" dirty="0" smtClean="0"/>
              <a:t>Test </a:t>
            </a:r>
            <a:r>
              <a:rPr lang="en-US" sz="2400" dirty="0"/>
              <a:t>Case Document</a:t>
            </a:r>
          </a:p>
          <a:p>
            <a:pPr lvl="2">
              <a:lnSpc>
                <a:spcPct val="150000"/>
              </a:lnSpc>
              <a:spcBef>
                <a:spcPts val="0"/>
              </a:spcBef>
            </a:pPr>
            <a:r>
              <a:rPr lang="en-US" sz="2400" dirty="0"/>
              <a:t>A </a:t>
            </a:r>
            <a:r>
              <a:rPr lang="en-US" sz="2400" dirty="0">
                <a:solidFill>
                  <a:srgbClr val="FF0000"/>
                </a:solidFill>
              </a:rPr>
              <a:t>test document is a document of artifacts created before or during software Testing</a:t>
            </a:r>
            <a:r>
              <a:rPr lang="en-US" sz="2400" dirty="0"/>
              <a:t>. It helps the testing team estimate the </a:t>
            </a:r>
            <a:r>
              <a:rPr lang="en-US" sz="2400" dirty="0">
                <a:solidFill>
                  <a:srgbClr val="FF0000"/>
                </a:solidFill>
              </a:rPr>
              <a:t>effort needed, test coverage, resource tracking, execution progress, etc. I</a:t>
            </a:r>
            <a:r>
              <a:rPr lang="en-US" sz="2400" dirty="0"/>
              <a:t>t is a complete suite of documents that allows you to describe and document test planning, test design, test execution, and test results drawn from the testing activity.</a:t>
            </a:r>
          </a:p>
          <a:p>
            <a:pPr lvl="1">
              <a:lnSpc>
                <a:spcPct val="150000"/>
              </a:lnSpc>
              <a:spcBef>
                <a:spcPts val="0"/>
              </a:spcBef>
            </a:pPr>
            <a:endParaRPr lang="en-US" dirty="0"/>
          </a:p>
          <a:p>
            <a:pPr lvl="2">
              <a:lnSpc>
                <a:spcPct val="150000"/>
              </a:lnSpc>
              <a:spcBef>
                <a:spcPts val="0"/>
              </a:spcBef>
            </a:pPr>
            <a:endParaRPr lang="en-US" sz="1800" dirty="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“Deliverables”</a:t>
            </a: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92289968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400" dirty="0" smtClean="0">
                <a:solidFill>
                  <a:srgbClr val="FF0000"/>
                </a:solidFill>
              </a:rPr>
              <a:t>The </a:t>
            </a:r>
            <a:r>
              <a:rPr lang="en-US" sz="2400" dirty="0">
                <a:solidFill>
                  <a:srgbClr val="FF0000"/>
                </a:solidFill>
              </a:rPr>
              <a:t>different types of Test deliverables are</a:t>
            </a:r>
            <a:r>
              <a:rPr lang="en-US" sz="2400" dirty="0" smtClean="0">
                <a:solidFill>
                  <a:srgbClr val="FF0000"/>
                </a:solidFill>
              </a:rPr>
              <a:t>:</a:t>
            </a:r>
          </a:p>
          <a:p>
            <a:pPr lvl="1">
              <a:lnSpc>
                <a:spcPct val="150000"/>
              </a:lnSpc>
              <a:spcBef>
                <a:spcPts val="0"/>
              </a:spcBef>
            </a:pPr>
            <a:r>
              <a:rPr lang="en-US" sz="2400" dirty="0" smtClean="0"/>
              <a:t>Test Log</a:t>
            </a:r>
            <a:endParaRPr lang="en-US" sz="2400" dirty="0"/>
          </a:p>
          <a:p>
            <a:pPr lvl="2">
              <a:lnSpc>
                <a:spcPct val="150000"/>
              </a:lnSpc>
              <a:spcBef>
                <a:spcPts val="0"/>
              </a:spcBef>
            </a:pPr>
            <a:r>
              <a:rPr lang="en-IN" sz="2400" dirty="0" smtClean="0"/>
              <a:t>Test </a:t>
            </a:r>
            <a:r>
              <a:rPr lang="en-IN" sz="2400" dirty="0"/>
              <a:t>logging and test reporting are an integral part of the Software Testing Life Cycle. A test log is a vital component of test reporting because it provides the detailed information needed to support the conclusions and insights presented in the test report.</a:t>
            </a:r>
            <a:endParaRPr lang="en-US" sz="2400" dirty="0"/>
          </a:p>
          <a:p>
            <a:pPr lvl="2">
              <a:lnSpc>
                <a:spcPct val="150000"/>
              </a:lnSpc>
              <a:spcBef>
                <a:spcPts val="0"/>
              </a:spcBef>
            </a:pPr>
            <a:endParaRPr lang="en-US" sz="1800" dirty="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“Deliverables”</a:t>
            </a: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356346010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400" dirty="0" smtClean="0">
                <a:solidFill>
                  <a:srgbClr val="FF0000"/>
                </a:solidFill>
              </a:rPr>
              <a:t>The different types of Test deliverables are:</a:t>
            </a:r>
          </a:p>
          <a:p>
            <a:pPr lvl="1">
              <a:lnSpc>
                <a:spcPct val="150000"/>
              </a:lnSpc>
              <a:spcBef>
                <a:spcPts val="0"/>
              </a:spcBef>
            </a:pPr>
            <a:r>
              <a:rPr lang="en-US" sz="2400" dirty="0" smtClean="0"/>
              <a:t>Test </a:t>
            </a:r>
            <a:r>
              <a:rPr lang="en-US" sz="2400" dirty="0"/>
              <a:t>Strategy</a:t>
            </a:r>
          </a:p>
          <a:p>
            <a:pPr lvl="2">
              <a:lnSpc>
                <a:spcPct val="150000"/>
              </a:lnSpc>
              <a:spcBef>
                <a:spcPts val="0"/>
              </a:spcBef>
            </a:pPr>
            <a:r>
              <a:rPr lang="en-US" sz="2400" dirty="0" smtClean="0"/>
              <a:t>Test </a:t>
            </a:r>
            <a:r>
              <a:rPr lang="en-US" sz="2400" dirty="0"/>
              <a:t>strategy will be decided based on the </a:t>
            </a:r>
            <a:r>
              <a:rPr lang="en-US" sz="2400" dirty="0">
                <a:solidFill>
                  <a:srgbClr val="FF0000"/>
                </a:solidFill>
              </a:rPr>
              <a:t>Business requirement specification</a:t>
            </a:r>
            <a:r>
              <a:rPr lang="en-US" sz="2400" dirty="0"/>
              <a:t>. It is a vital document that contains all the details of the testing work to be carried on. It is a complete management document.</a:t>
            </a:r>
          </a:p>
          <a:p>
            <a:pPr lvl="2">
              <a:lnSpc>
                <a:spcPct val="150000"/>
              </a:lnSpc>
              <a:spcBef>
                <a:spcPts val="0"/>
              </a:spcBef>
            </a:pPr>
            <a:r>
              <a:rPr lang="en-US" sz="2400" dirty="0"/>
              <a:t>When compared to the </a:t>
            </a:r>
            <a:r>
              <a:rPr lang="en-US" sz="2400" dirty="0">
                <a:solidFill>
                  <a:srgbClr val="FF0000"/>
                </a:solidFill>
              </a:rPr>
              <a:t>test plan, this is a high-level document and is usually prepared by the Test manager or lead</a:t>
            </a:r>
            <a:r>
              <a:rPr lang="en-US" sz="2400" dirty="0"/>
              <a:t>. Test objective, test approach, test scope, entry &amp; exit criteria, types &amp; levels of testing, milestones, staffing, </a:t>
            </a:r>
            <a:r>
              <a:rPr lang="en-US" sz="2400" dirty="0" smtClean="0"/>
              <a:t>etc. </a:t>
            </a:r>
            <a:r>
              <a:rPr lang="en-US" sz="2400" dirty="0"/>
              <a:t>must be mentioned here</a:t>
            </a:r>
            <a:r>
              <a:rPr lang="en-US" sz="2400" dirty="0" smtClean="0"/>
              <a:t>.</a:t>
            </a:r>
          </a:p>
          <a:p>
            <a:pPr lvl="1">
              <a:lnSpc>
                <a:spcPct val="150000"/>
              </a:lnSpc>
              <a:spcBef>
                <a:spcPts val="0"/>
              </a:spcBef>
            </a:pPr>
            <a:endParaRPr lang="en-US" dirty="0"/>
          </a:p>
          <a:p>
            <a:pPr lvl="2">
              <a:lnSpc>
                <a:spcPct val="150000"/>
              </a:lnSpc>
              <a:spcBef>
                <a:spcPts val="0"/>
              </a:spcBef>
            </a:pPr>
            <a:endParaRPr lang="en-US" sz="1800" dirty="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“Deliverables”</a:t>
            </a: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146137565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000" dirty="0" smtClean="0">
                <a:solidFill>
                  <a:srgbClr val="FF0000"/>
                </a:solidFill>
              </a:rPr>
              <a:t>The </a:t>
            </a:r>
            <a:r>
              <a:rPr lang="en-US" sz="2000" dirty="0">
                <a:solidFill>
                  <a:srgbClr val="FF0000"/>
                </a:solidFill>
              </a:rPr>
              <a:t>different types of Test deliverables are:</a:t>
            </a:r>
          </a:p>
          <a:p>
            <a:pPr lvl="1">
              <a:lnSpc>
                <a:spcPct val="150000"/>
              </a:lnSpc>
              <a:spcBef>
                <a:spcPts val="0"/>
              </a:spcBef>
            </a:pPr>
            <a:r>
              <a:rPr lang="en-US" sz="2000" dirty="0" smtClean="0"/>
              <a:t>Test </a:t>
            </a:r>
            <a:r>
              <a:rPr lang="en-US" sz="2000" dirty="0"/>
              <a:t>Plan and Estimation</a:t>
            </a:r>
          </a:p>
          <a:p>
            <a:pPr lvl="2">
              <a:lnSpc>
                <a:spcPct val="150000"/>
              </a:lnSpc>
              <a:spcBef>
                <a:spcPts val="0"/>
              </a:spcBef>
            </a:pPr>
            <a:r>
              <a:rPr lang="en-US" sz="2000" dirty="0"/>
              <a:t>A test plan is a document that consists of all </a:t>
            </a:r>
            <a:r>
              <a:rPr lang="en-US" sz="2000" dirty="0">
                <a:solidFill>
                  <a:srgbClr val="FF0000"/>
                </a:solidFill>
              </a:rPr>
              <a:t>future testing-related activities</a:t>
            </a:r>
            <a:r>
              <a:rPr lang="en-US" sz="2000" dirty="0"/>
              <a:t>. </a:t>
            </a:r>
            <a:r>
              <a:rPr lang="en-US" sz="2000" dirty="0">
                <a:solidFill>
                  <a:srgbClr val="FF0000"/>
                </a:solidFill>
              </a:rPr>
              <a:t>It is prepared at the project level, and in general, it defines work products to be tested, how they will be tested, and test type distribution among the testers</a:t>
            </a:r>
            <a:r>
              <a:rPr lang="en-US" sz="2000" dirty="0" smtClean="0">
                <a:solidFill>
                  <a:srgbClr val="FF0000"/>
                </a:solidFill>
              </a:rPr>
              <a:t>.</a:t>
            </a:r>
          </a:p>
          <a:p>
            <a:pPr lvl="2">
              <a:lnSpc>
                <a:spcPct val="150000"/>
              </a:lnSpc>
              <a:spcBef>
                <a:spcPts val="0"/>
              </a:spcBef>
            </a:pPr>
            <a:r>
              <a:rPr lang="en-US" sz="2000" dirty="0" smtClean="0"/>
              <a:t>The </a:t>
            </a:r>
            <a:r>
              <a:rPr lang="en-US" sz="2000" dirty="0"/>
              <a:t>granular level details for each step of testing should be mentioned here. In general, a proper plan leads to a proper work structure. Similarly, a good plan leads to good testing.</a:t>
            </a:r>
          </a:p>
          <a:p>
            <a:pPr lvl="2">
              <a:lnSpc>
                <a:spcPct val="150000"/>
              </a:lnSpc>
              <a:spcBef>
                <a:spcPts val="0"/>
              </a:spcBef>
            </a:pPr>
            <a:r>
              <a:rPr lang="en-US" sz="2000" dirty="0"/>
              <a:t>The Test objective, test approach, test scope, entry &amp; exit criteria, types &amp; levels of testing, milestones, staffing, </a:t>
            </a:r>
            <a:r>
              <a:rPr lang="en-US" sz="2000" dirty="0" smtClean="0"/>
              <a:t>etc. </a:t>
            </a:r>
            <a:r>
              <a:rPr lang="en-US" sz="2000" dirty="0"/>
              <a:t>should be mentioned here in a detailed manner.</a:t>
            </a:r>
          </a:p>
          <a:p>
            <a:pPr lvl="2">
              <a:lnSpc>
                <a:spcPct val="150000"/>
              </a:lnSpc>
              <a:spcBef>
                <a:spcPts val="0"/>
              </a:spcBef>
            </a:pPr>
            <a:r>
              <a:rPr lang="en-US" sz="2000" dirty="0"/>
              <a:t>The master plan which includes how testing is to be carried is used for simple projects.</a:t>
            </a:r>
          </a:p>
          <a:p>
            <a:pPr lvl="2">
              <a:lnSpc>
                <a:spcPct val="150000"/>
              </a:lnSpc>
              <a:spcBef>
                <a:spcPts val="0"/>
              </a:spcBef>
            </a:pPr>
            <a:r>
              <a:rPr lang="en-US" sz="2000" dirty="0">
                <a:solidFill>
                  <a:srgbClr val="FF0000"/>
                </a:solidFill>
              </a:rPr>
              <a:t>Estimation</a:t>
            </a:r>
            <a:r>
              <a:rPr lang="en-US" sz="2000" dirty="0"/>
              <a:t>: Estimation is defining how long each step will occur in testing along with the overall cost.</a:t>
            </a:r>
          </a:p>
          <a:p>
            <a:pPr lvl="2">
              <a:lnSpc>
                <a:spcPct val="150000"/>
              </a:lnSpc>
              <a:spcBef>
                <a:spcPts val="0"/>
              </a:spcBef>
            </a:pPr>
            <a:endParaRPr lang="en-US" sz="1800" dirty="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“Deliverables, Version and Error Control”</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229551965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400" dirty="0" smtClean="0">
                <a:solidFill>
                  <a:srgbClr val="FF0000"/>
                </a:solidFill>
              </a:rPr>
              <a:t>The </a:t>
            </a:r>
            <a:r>
              <a:rPr lang="en-US" sz="2400" dirty="0">
                <a:solidFill>
                  <a:srgbClr val="FF0000"/>
                </a:solidFill>
              </a:rPr>
              <a:t>different types of Test deliverables are:</a:t>
            </a:r>
          </a:p>
          <a:p>
            <a:pPr lvl="1">
              <a:lnSpc>
                <a:spcPct val="150000"/>
              </a:lnSpc>
              <a:spcBef>
                <a:spcPts val="0"/>
              </a:spcBef>
            </a:pPr>
            <a:r>
              <a:rPr lang="en-US" sz="2400" dirty="0" smtClean="0"/>
              <a:t>Test </a:t>
            </a:r>
            <a:r>
              <a:rPr lang="en-US" sz="2400" dirty="0"/>
              <a:t>Scenario</a:t>
            </a:r>
          </a:p>
          <a:p>
            <a:pPr lvl="2">
              <a:lnSpc>
                <a:spcPct val="150000"/>
              </a:lnSpc>
              <a:spcBef>
                <a:spcPts val="0"/>
              </a:spcBef>
            </a:pPr>
            <a:r>
              <a:rPr lang="en-US" sz="2400" dirty="0"/>
              <a:t>We will understand this with an example now. Let us take the train reservation as an example here. All the functionalities that we need to test are mentioned in high-level forms in the test scenario document. In simple words, it means a group of similar activities to be performed</a:t>
            </a:r>
            <a:r>
              <a:rPr lang="en-US" sz="2400" dirty="0" smtClean="0"/>
              <a:t>.</a:t>
            </a:r>
          </a:p>
          <a:p>
            <a:pPr lvl="2">
              <a:lnSpc>
                <a:spcPct val="150000"/>
              </a:lnSpc>
              <a:spcBef>
                <a:spcPts val="0"/>
              </a:spcBef>
            </a:pPr>
            <a:r>
              <a:rPr lang="en-US" sz="2400" dirty="0"/>
              <a:t>Two Techniques for the scenario</a:t>
            </a:r>
            <a:r>
              <a:rPr lang="en-US" sz="2400" dirty="0" smtClean="0"/>
              <a:t>:</a:t>
            </a:r>
          </a:p>
          <a:p>
            <a:pPr lvl="3">
              <a:lnSpc>
                <a:spcPct val="150000"/>
              </a:lnSpc>
              <a:spcBef>
                <a:spcPts val="0"/>
              </a:spcBef>
            </a:pPr>
            <a:r>
              <a:rPr lang="en-US" sz="2400" b="1" i="0" dirty="0" smtClean="0"/>
              <a:t>1) Use case</a:t>
            </a:r>
          </a:p>
          <a:p>
            <a:pPr lvl="3">
              <a:lnSpc>
                <a:spcPct val="150000"/>
              </a:lnSpc>
              <a:spcBef>
                <a:spcPts val="0"/>
              </a:spcBef>
            </a:pPr>
            <a:r>
              <a:rPr lang="en-US" sz="2400" b="1" i="0" dirty="0" smtClean="0"/>
              <a:t>2) ACE (Activity Component Element)</a:t>
            </a:r>
            <a:endParaRPr lang="en-US" sz="2400" b="1" i="0" dirty="0"/>
          </a:p>
          <a:p>
            <a:pPr lvl="2">
              <a:lnSpc>
                <a:spcPct val="150000"/>
              </a:lnSpc>
              <a:spcBef>
                <a:spcPts val="0"/>
              </a:spcBef>
            </a:pPr>
            <a:endParaRPr lang="en-US" sz="2000" dirty="0"/>
          </a:p>
          <a:p>
            <a:pPr lvl="2">
              <a:lnSpc>
                <a:spcPct val="150000"/>
              </a:lnSpc>
              <a:spcBef>
                <a:spcPts val="0"/>
              </a:spcBef>
            </a:pPr>
            <a:endParaRPr lang="en-US" sz="1800" dirty="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“Deliverables”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161821247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400" dirty="0" smtClean="0"/>
              <a:t>Two </a:t>
            </a:r>
            <a:r>
              <a:rPr lang="en-US" sz="2400" dirty="0"/>
              <a:t>Techniques for the scenario</a:t>
            </a:r>
            <a:r>
              <a:rPr lang="en-US" sz="2400" dirty="0" smtClean="0"/>
              <a:t>:</a:t>
            </a:r>
          </a:p>
          <a:p>
            <a:pPr lvl="1">
              <a:lnSpc>
                <a:spcPct val="150000"/>
              </a:lnSpc>
              <a:spcBef>
                <a:spcPts val="0"/>
              </a:spcBef>
            </a:pPr>
            <a:r>
              <a:rPr lang="en-US" sz="2400" i="0" dirty="0" smtClean="0"/>
              <a:t>1) Use case</a:t>
            </a:r>
          </a:p>
          <a:p>
            <a:pPr lvl="2">
              <a:lnSpc>
                <a:spcPct val="150000"/>
              </a:lnSpc>
              <a:spcBef>
                <a:spcPts val="0"/>
              </a:spcBef>
            </a:pPr>
            <a:r>
              <a:rPr lang="en-US" sz="2400" dirty="0"/>
              <a:t>It is the goal-oriented method which is a set of interactions between the external factors and the system. Its components include primary flow, alternate flow, triggers or activities, exception flows, pre-conditions, post-conditions, etc</a:t>
            </a:r>
            <a:r>
              <a:rPr lang="en-US" sz="2400" dirty="0" smtClean="0"/>
              <a:t>.</a:t>
            </a:r>
          </a:p>
          <a:p>
            <a:pPr lvl="2">
              <a:lnSpc>
                <a:spcPct val="150000"/>
              </a:lnSpc>
              <a:spcBef>
                <a:spcPts val="0"/>
              </a:spcBef>
            </a:pPr>
            <a:endParaRPr lang="en-US" sz="2000" i="0" dirty="0" smtClean="0"/>
          </a:p>
          <a:p>
            <a:pPr marL="808038" lvl="2" indent="0">
              <a:lnSpc>
                <a:spcPct val="150000"/>
              </a:lnSpc>
              <a:spcBef>
                <a:spcPts val="0"/>
              </a:spcBef>
              <a:buNone/>
            </a:pPr>
            <a:endParaRPr lang="en-US" sz="2000" dirty="0"/>
          </a:p>
          <a:p>
            <a:pPr lvl="2">
              <a:lnSpc>
                <a:spcPct val="150000"/>
              </a:lnSpc>
              <a:spcBef>
                <a:spcPts val="0"/>
              </a:spcBef>
            </a:pPr>
            <a:endParaRPr lang="en-US" sz="1800" dirty="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“Deliverables”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84863331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849243"/>
            <a:ext cx="11734800" cy="5717621"/>
          </a:xfrm>
        </p:spPr>
        <p:txBody>
          <a:bodyPr/>
          <a:lstStyle/>
          <a:p>
            <a:pPr>
              <a:lnSpc>
                <a:spcPct val="150000"/>
              </a:lnSpc>
              <a:spcBef>
                <a:spcPts val="0"/>
              </a:spcBef>
            </a:pPr>
            <a:r>
              <a:rPr lang="en-US" sz="2600" i="0" dirty="0" smtClean="0"/>
              <a:t>Use case Diagram</a:t>
            </a:r>
          </a:p>
          <a:p>
            <a:pPr marL="808038" lvl="2" indent="0">
              <a:lnSpc>
                <a:spcPct val="150000"/>
              </a:lnSpc>
              <a:spcBef>
                <a:spcPts val="0"/>
              </a:spcBef>
              <a:buNone/>
            </a:pPr>
            <a:endParaRPr lang="en-US" sz="2000" dirty="0"/>
          </a:p>
          <a:p>
            <a:pPr lvl="2">
              <a:lnSpc>
                <a:spcPct val="150000"/>
              </a:lnSpc>
              <a:spcBef>
                <a:spcPts val="0"/>
              </a:spcBef>
            </a:pPr>
            <a:endParaRPr lang="en-US" sz="1800" dirty="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“Deliverables”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pic>
        <p:nvPicPr>
          <p:cNvPr id="2" name="Picture 1"/>
          <p:cNvPicPr>
            <a:picLocks noChangeAspect="1"/>
          </p:cNvPicPr>
          <p:nvPr/>
        </p:nvPicPr>
        <p:blipFill>
          <a:blip r:embed="rId3"/>
          <a:stretch>
            <a:fillRect/>
          </a:stretch>
        </p:blipFill>
        <p:spPr>
          <a:xfrm>
            <a:off x="3275806" y="849243"/>
            <a:ext cx="7467600" cy="6008757"/>
          </a:xfrm>
          <a:prstGeom prst="rect">
            <a:avLst/>
          </a:prstGeom>
        </p:spPr>
      </p:pic>
    </p:spTree>
    <p:extLst>
      <p:ext uri="{BB962C8B-B14F-4D97-AF65-F5344CB8AC3E}">
        <p14:creationId xmlns:p14="http://schemas.microsoft.com/office/powerpoint/2010/main" val="29677072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2200" dirty="0" smtClean="0"/>
              <a:t>What is </a:t>
            </a:r>
            <a:r>
              <a:rPr lang="en-US" sz="2200" dirty="0"/>
              <a:t>SDLC?</a:t>
            </a:r>
          </a:p>
          <a:p>
            <a:pPr lvl="1">
              <a:lnSpc>
                <a:spcPct val="150000"/>
              </a:lnSpc>
              <a:spcBef>
                <a:spcPts val="0"/>
              </a:spcBef>
            </a:pPr>
            <a:r>
              <a:rPr lang="en-US" sz="2200" dirty="0"/>
              <a:t>Software Development Life Cycle (SDLC) defines all the standard phases which are involved during the software development process. SDLC life cycle is a process of developing software through a phased manner in the following order</a:t>
            </a:r>
          </a:p>
          <a:p>
            <a:pPr lvl="2">
              <a:lnSpc>
                <a:spcPct val="150000"/>
              </a:lnSpc>
              <a:spcBef>
                <a:spcPts val="0"/>
              </a:spcBef>
            </a:pPr>
            <a:r>
              <a:rPr lang="en-US" sz="2200" dirty="0"/>
              <a:t>Requirements Gathering</a:t>
            </a:r>
          </a:p>
          <a:p>
            <a:pPr lvl="2">
              <a:lnSpc>
                <a:spcPct val="150000"/>
              </a:lnSpc>
              <a:spcBef>
                <a:spcPts val="0"/>
              </a:spcBef>
            </a:pPr>
            <a:r>
              <a:rPr lang="en-US" sz="2200" dirty="0"/>
              <a:t>Design the </a:t>
            </a:r>
            <a:r>
              <a:rPr lang="en-US" sz="2200" dirty="0" smtClean="0"/>
              <a:t>software</a:t>
            </a:r>
          </a:p>
          <a:p>
            <a:pPr lvl="2">
              <a:lnSpc>
                <a:spcPct val="150000"/>
              </a:lnSpc>
              <a:spcBef>
                <a:spcPts val="0"/>
              </a:spcBef>
            </a:pPr>
            <a:r>
              <a:rPr lang="en-US" sz="2200" dirty="0" smtClean="0"/>
              <a:t>Implementation</a:t>
            </a:r>
          </a:p>
          <a:p>
            <a:pPr lvl="2">
              <a:lnSpc>
                <a:spcPct val="150000"/>
              </a:lnSpc>
              <a:spcBef>
                <a:spcPts val="0"/>
              </a:spcBef>
            </a:pPr>
            <a:r>
              <a:rPr lang="en-US" sz="2200" dirty="0" smtClean="0"/>
              <a:t>Testing</a:t>
            </a:r>
          </a:p>
          <a:p>
            <a:pPr lvl="2">
              <a:lnSpc>
                <a:spcPct val="150000"/>
              </a:lnSpc>
              <a:spcBef>
                <a:spcPts val="0"/>
              </a:spcBef>
            </a:pPr>
            <a:r>
              <a:rPr lang="en-US" sz="2200" dirty="0" smtClean="0"/>
              <a:t>Deployment</a:t>
            </a:r>
          </a:p>
          <a:p>
            <a:pPr lvl="2">
              <a:lnSpc>
                <a:spcPct val="150000"/>
              </a:lnSpc>
              <a:spcBef>
                <a:spcPts val="0"/>
              </a:spcBef>
            </a:pPr>
            <a:r>
              <a:rPr lang="en-US" sz="2200" dirty="0" smtClean="0"/>
              <a:t>Maintenance</a:t>
            </a:r>
            <a:endParaRPr lang="en-US" sz="2200" dirty="0"/>
          </a:p>
          <a:p>
            <a:pPr lvl="1">
              <a:lnSpc>
                <a:spcPct val="150000"/>
              </a:lnSpc>
              <a:spcBef>
                <a:spcPts val="0"/>
              </a:spcBef>
            </a:pPr>
            <a:r>
              <a:rPr lang="en-US" sz="2200" dirty="0"/>
              <a:t>Each stage has definite entry and exit criteria along with deliverables.</a:t>
            </a:r>
          </a:p>
          <a:p>
            <a:pPr lvl="1">
              <a:lnSpc>
                <a:spcPct val="150000"/>
              </a:lnSpc>
              <a:spcBef>
                <a:spcPts val="0"/>
              </a:spcBef>
            </a:pPr>
            <a:endParaRPr lang="en-US"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“SDLC </a:t>
            </a:r>
            <a:r>
              <a:rPr lang="en-US" altLang="zh-CN" sz="2800" b="1" dirty="0" err="1" smtClean="0">
                <a:solidFill>
                  <a:schemeClr val="bg1"/>
                </a:solidFill>
                <a:latin typeface="Tinos"/>
                <a:ea typeface="+mj-ea"/>
                <a:cs typeface="+mj-cs"/>
              </a:rPr>
              <a:t>Vs</a:t>
            </a:r>
            <a:r>
              <a:rPr lang="en-US" altLang="zh-CN" sz="2800" b="1" dirty="0" smtClean="0">
                <a:solidFill>
                  <a:schemeClr val="bg1"/>
                </a:solidFill>
                <a:latin typeface="Tinos"/>
                <a:ea typeface="+mj-ea"/>
                <a:cs typeface="+mj-cs"/>
              </a:rPr>
              <a:t> STLC"</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pic>
        <p:nvPicPr>
          <p:cNvPr id="4" name="Picture 3"/>
          <p:cNvPicPr>
            <a:picLocks noChangeAspect="1"/>
          </p:cNvPicPr>
          <p:nvPr/>
        </p:nvPicPr>
        <p:blipFill>
          <a:blip r:embed="rId3"/>
          <a:stretch>
            <a:fillRect/>
          </a:stretch>
        </p:blipFill>
        <p:spPr>
          <a:xfrm>
            <a:off x="5942806" y="3048000"/>
            <a:ext cx="5334000" cy="2961678"/>
          </a:xfrm>
          <a:prstGeom prst="rect">
            <a:avLst/>
          </a:prstGeom>
        </p:spPr>
      </p:pic>
    </p:spTree>
    <p:extLst>
      <p:ext uri="{BB962C8B-B14F-4D97-AF65-F5344CB8AC3E}">
        <p14:creationId xmlns:p14="http://schemas.microsoft.com/office/powerpoint/2010/main" val="219491720"/>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400" dirty="0" smtClean="0"/>
              <a:t>Two </a:t>
            </a:r>
            <a:r>
              <a:rPr lang="en-US" sz="2400" dirty="0"/>
              <a:t>Techniques for the scenario</a:t>
            </a:r>
            <a:r>
              <a:rPr lang="en-US" sz="2400" dirty="0" smtClean="0"/>
              <a:t>:</a:t>
            </a:r>
          </a:p>
          <a:p>
            <a:pPr lvl="1">
              <a:lnSpc>
                <a:spcPct val="150000"/>
              </a:lnSpc>
              <a:spcBef>
                <a:spcPts val="0"/>
              </a:spcBef>
            </a:pPr>
            <a:r>
              <a:rPr lang="en-US" sz="2400" dirty="0" smtClean="0"/>
              <a:t> 2</a:t>
            </a:r>
            <a:r>
              <a:rPr lang="en-US" sz="2400" dirty="0"/>
              <a:t>) ACE (Activity Component Element)</a:t>
            </a:r>
          </a:p>
          <a:p>
            <a:pPr lvl="2">
              <a:lnSpc>
                <a:spcPct val="150000"/>
              </a:lnSpc>
              <a:spcBef>
                <a:spcPts val="0"/>
              </a:spcBef>
            </a:pPr>
            <a:r>
              <a:rPr lang="en-US" sz="2400" dirty="0"/>
              <a:t>The Activity Component Element process breaks the business requirements into activities.</a:t>
            </a:r>
          </a:p>
          <a:p>
            <a:pPr lvl="3">
              <a:lnSpc>
                <a:spcPct val="150000"/>
              </a:lnSpc>
              <a:spcBef>
                <a:spcPts val="0"/>
              </a:spcBef>
            </a:pPr>
            <a:r>
              <a:rPr lang="en-US" sz="2400" i="0" u="sng" dirty="0"/>
              <a:t>Example:</a:t>
            </a:r>
            <a:endParaRPr lang="en-US" sz="2400" i="0" dirty="0"/>
          </a:p>
          <a:p>
            <a:pPr lvl="4">
              <a:lnSpc>
                <a:spcPct val="150000"/>
              </a:lnSpc>
              <a:spcBef>
                <a:spcPts val="0"/>
              </a:spcBef>
            </a:pPr>
            <a:r>
              <a:rPr lang="en-US" sz="2400" dirty="0"/>
              <a:t>In general, we book a ticket by filling in the passenger details, gender, etc. Hence we need to validate the following fields which thereby become scenarios.</a:t>
            </a:r>
          </a:p>
          <a:p>
            <a:pPr lvl="4">
              <a:lnSpc>
                <a:spcPct val="150000"/>
              </a:lnSpc>
              <a:spcBef>
                <a:spcPts val="0"/>
              </a:spcBef>
            </a:pPr>
            <a:r>
              <a:rPr lang="en-US" sz="2400" b="1" dirty="0"/>
              <a:t>Reservation: </a:t>
            </a:r>
            <a:r>
              <a:rPr lang="en-US" sz="2400" dirty="0"/>
              <a:t>Check the reservation functionality.</a:t>
            </a:r>
          </a:p>
          <a:p>
            <a:pPr lvl="4">
              <a:lnSpc>
                <a:spcPct val="150000"/>
              </a:lnSpc>
              <a:spcBef>
                <a:spcPts val="0"/>
              </a:spcBef>
            </a:pPr>
            <a:r>
              <a:rPr lang="en-US" sz="2400" b="1" dirty="0"/>
              <a:t>Passenger details: </a:t>
            </a:r>
            <a:r>
              <a:rPr lang="en-US" sz="2400" dirty="0"/>
              <a:t>Check the </a:t>
            </a:r>
            <a:r>
              <a:rPr lang="en-US" sz="2400" dirty="0" smtClean="0"/>
              <a:t>name, </a:t>
            </a:r>
            <a:r>
              <a:rPr lang="en-US" sz="2400" dirty="0"/>
              <a:t>age, and sex fields functionality.</a:t>
            </a:r>
          </a:p>
          <a:p>
            <a:pPr lvl="4">
              <a:lnSpc>
                <a:spcPct val="150000"/>
              </a:lnSpc>
              <a:spcBef>
                <a:spcPts val="0"/>
              </a:spcBef>
            </a:pPr>
            <a:r>
              <a:rPr lang="en-US" sz="2400" b="1" dirty="0"/>
              <a:t>Modify: </a:t>
            </a:r>
            <a:r>
              <a:rPr lang="en-US" sz="2400" dirty="0"/>
              <a:t>Check if the modified functionality works properly.</a:t>
            </a:r>
          </a:p>
          <a:p>
            <a:pPr lvl="2">
              <a:lnSpc>
                <a:spcPct val="150000"/>
              </a:lnSpc>
              <a:spcBef>
                <a:spcPts val="0"/>
              </a:spcBef>
            </a:pPr>
            <a:endParaRPr lang="en-US" sz="1800" dirty="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“Deliverables”</a:t>
            </a: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240740207"/>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4">
              <a:lnSpc>
                <a:spcPct val="150000"/>
              </a:lnSpc>
              <a:spcBef>
                <a:spcPts val="0"/>
              </a:spcBef>
            </a:pPr>
            <a:r>
              <a:rPr lang="en-US" sz="2400" b="1" dirty="0" smtClean="0"/>
              <a:t>Concession</a:t>
            </a:r>
            <a:r>
              <a:rPr lang="en-US" sz="2400" b="1" dirty="0"/>
              <a:t>: </a:t>
            </a:r>
            <a:r>
              <a:rPr lang="en-US" sz="2400" dirty="0"/>
              <a:t>Check if the concession functionality works properly.</a:t>
            </a:r>
          </a:p>
          <a:p>
            <a:pPr lvl="4">
              <a:lnSpc>
                <a:spcPct val="150000"/>
              </a:lnSpc>
              <a:spcBef>
                <a:spcPts val="0"/>
              </a:spcBef>
            </a:pPr>
            <a:r>
              <a:rPr lang="en-US" sz="2400" b="1" dirty="0"/>
              <a:t>View:</a:t>
            </a:r>
            <a:r>
              <a:rPr lang="en-US" sz="2400" dirty="0"/>
              <a:t> Check if the view functionality works properly.</a:t>
            </a:r>
          </a:p>
          <a:p>
            <a:pPr lvl="4">
              <a:lnSpc>
                <a:spcPct val="150000"/>
              </a:lnSpc>
              <a:spcBef>
                <a:spcPts val="0"/>
              </a:spcBef>
            </a:pPr>
            <a:r>
              <a:rPr lang="en-US" sz="2400" b="1" dirty="0"/>
              <a:t>Cancel: </a:t>
            </a:r>
            <a:r>
              <a:rPr lang="en-US" sz="2400" dirty="0"/>
              <a:t>Check if the cancel functionality works properly.</a:t>
            </a:r>
          </a:p>
          <a:p>
            <a:pPr lvl="4">
              <a:lnSpc>
                <a:spcPct val="150000"/>
              </a:lnSpc>
              <a:spcBef>
                <a:spcPts val="0"/>
              </a:spcBef>
            </a:pPr>
            <a:r>
              <a:rPr lang="en-US" sz="2400" dirty="0"/>
              <a:t>Here, the concession may be called as an “</a:t>
            </a:r>
            <a:r>
              <a:rPr lang="en-US" sz="2400" b="1" dirty="0"/>
              <a:t>alternate scenario</a:t>
            </a:r>
            <a:r>
              <a:rPr lang="en-US" sz="2400" dirty="0"/>
              <a:t>” as the user can book with or without it based on age. However, the goal is the same i.e. to book a ticket.</a:t>
            </a:r>
          </a:p>
          <a:p>
            <a:pPr lvl="2">
              <a:lnSpc>
                <a:spcPct val="150000"/>
              </a:lnSpc>
              <a:spcBef>
                <a:spcPts val="0"/>
              </a:spcBef>
            </a:pPr>
            <a:endParaRPr lang="en-US" sz="2000" dirty="0"/>
          </a:p>
          <a:p>
            <a:pPr lvl="2">
              <a:lnSpc>
                <a:spcPct val="150000"/>
              </a:lnSpc>
              <a:spcBef>
                <a:spcPts val="0"/>
              </a:spcBef>
            </a:pPr>
            <a:endParaRPr lang="en-US" sz="1800" dirty="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“Deliverables”</a:t>
            </a: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745029805"/>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400" dirty="0" smtClean="0"/>
              <a:t>Test </a:t>
            </a:r>
            <a:r>
              <a:rPr lang="en-US" sz="2400" dirty="0"/>
              <a:t>Case</a:t>
            </a:r>
          </a:p>
          <a:p>
            <a:pPr lvl="1">
              <a:lnSpc>
                <a:spcPct val="150000"/>
              </a:lnSpc>
              <a:spcBef>
                <a:spcPts val="0"/>
              </a:spcBef>
            </a:pPr>
            <a:r>
              <a:rPr lang="en-US" sz="2400" dirty="0"/>
              <a:t>By taking the same above example of the reservation page, the test cases are written as follows</a:t>
            </a:r>
            <a:r>
              <a:rPr lang="en-US" sz="2400" dirty="0" smtClean="0"/>
              <a:t>:</a:t>
            </a:r>
          </a:p>
          <a:p>
            <a:pPr lvl="2">
              <a:lnSpc>
                <a:spcPct val="150000"/>
              </a:lnSpc>
              <a:spcBef>
                <a:spcPts val="0"/>
              </a:spcBef>
            </a:pPr>
            <a:r>
              <a:rPr lang="en-US" sz="2400" dirty="0">
                <a:solidFill>
                  <a:srgbClr val="FF0000"/>
                </a:solidFill>
              </a:rPr>
              <a:t>Reservation:</a:t>
            </a:r>
          </a:p>
          <a:p>
            <a:pPr lvl="3">
              <a:lnSpc>
                <a:spcPct val="150000"/>
              </a:lnSpc>
              <a:spcBef>
                <a:spcPts val="0"/>
              </a:spcBef>
            </a:pPr>
            <a:r>
              <a:rPr lang="en-US" sz="2400" b="1" i="0" dirty="0"/>
              <a:t>Check if the user can book a ticket by filling in valid details in all the fields.</a:t>
            </a:r>
          </a:p>
          <a:p>
            <a:pPr lvl="3">
              <a:lnSpc>
                <a:spcPct val="150000"/>
              </a:lnSpc>
              <a:spcBef>
                <a:spcPts val="0"/>
              </a:spcBef>
            </a:pPr>
            <a:r>
              <a:rPr lang="en-US" sz="2400" b="1" i="0" dirty="0"/>
              <a:t>Check if the user can book a ticket by filling invalid details in all the fields.</a:t>
            </a:r>
          </a:p>
          <a:p>
            <a:pPr lvl="3">
              <a:lnSpc>
                <a:spcPct val="150000"/>
              </a:lnSpc>
              <a:spcBef>
                <a:spcPts val="0"/>
              </a:spcBef>
            </a:pPr>
            <a:r>
              <a:rPr lang="en-US" sz="2400" b="1" i="0" dirty="0"/>
              <a:t>Check if the user can book a ticket by leaving any blank field</a:t>
            </a:r>
            <a:r>
              <a:rPr lang="en-US" sz="2400" b="1" i="0" dirty="0" smtClean="0"/>
              <a:t>.</a:t>
            </a:r>
            <a:endParaRPr lang="en-US" sz="2400" b="1" i="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“Deliverables”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358770042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2">
              <a:lnSpc>
                <a:spcPct val="150000"/>
              </a:lnSpc>
              <a:spcBef>
                <a:spcPts val="0"/>
              </a:spcBef>
            </a:pPr>
            <a:r>
              <a:rPr lang="en-US" sz="2400" dirty="0" smtClean="0">
                <a:solidFill>
                  <a:srgbClr val="FF0000"/>
                </a:solidFill>
              </a:rPr>
              <a:t>Passenger </a:t>
            </a:r>
            <a:r>
              <a:rPr lang="en-US" sz="2400" dirty="0">
                <a:solidFill>
                  <a:srgbClr val="FF0000"/>
                </a:solidFill>
              </a:rPr>
              <a:t>details:</a:t>
            </a:r>
          </a:p>
          <a:p>
            <a:pPr lvl="3">
              <a:lnSpc>
                <a:spcPct val="150000"/>
              </a:lnSpc>
              <a:spcBef>
                <a:spcPts val="0"/>
              </a:spcBef>
            </a:pPr>
            <a:r>
              <a:rPr lang="en-US" sz="2400" b="1" i="0" dirty="0"/>
              <a:t>Check if the user can book a ticket by entering a valid name.</a:t>
            </a:r>
          </a:p>
          <a:p>
            <a:pPr lvl="3">
              <a:lnSpc>
                <a:spcPct val="150000"/>
              </a:lnSpc>
              <a:spcBef>
                <a:spcPts val="0"/>
              </a:spcBef>
            </a:pPr>
            <a:r>
              <a:rPr lang="en-US" sz="2400" b="1" i="0" dirty="0"/>
              <a:t>Check if the user can book a ticket by entering an invalid name.</a:t>
            </a:r>
          </a:p>
          <a:p>
            <a:pPr lvl="3">
              <a:lnSpc>
                <a:spcPct val="150000"/>
              </a:lnSpc>
              <a:spcBef>
                <a:spcPts val="0"/>
              </a:spcBef>
            </a:pPr>
            <a:r>
              <a:rPr lang="en-US" sz="2400" b="1" i="0" dirty="0"/>
              <a:t>Check if the user can book a ticket by choosing any one gender at a time.</a:t>
            </a:r>
          </a:p>
          <a:p>
            <a:pPr lvl="3">
              <a:lnSpc>
                <a:spcPct val="150000"/>
              </a:lnSpc>
              <a:spcBef>
                <a:spcPts val="0"/>
              </a:spcBef>
            </a:pPr>
            <a:r>
              <a:rPr lang="en-US" sz="2400" b="1" i="0" dirty="0"/>
              <a:t>Check if the user can book a ticket by entering an age greater than 60.</a:t>
            </a:r>
          </a:p>
          <a:p>
            <a:pPr lvl="3">
              <a:lnSpc>
                <a:spcPct val="150000"/>
              </a:lnSpc>
              <a:spcBef>
                <a:spcPts val="0"/>
              </a:spcBef>
            </a:pPr>
            <a:r>
              <a:rPr lang="en-US" sz="2400" b="1" i="0" dirty="0"/>
              <a:t>Check if the user can book a ticket by entering an age less than 60.</a:t>
            </a:r>
          </a:p>
          <a:p>
            <a:pPr lvl="3">
              <a:lnSpc>
                <a:spcPct val="150000"/>
              </a:lnSpc>
              <a:spcBef>
                <a:spcPts val="0"/>
              </a:spcBef>
            </a:pPr>
            <a:r>
              <a:rPr lang="en-US" sz="2400" b="1" i="0" dirty="0"/>
              <a:t>Check if the user can book a ticket by entering any valid age greater than 5.</a:t>
            </a:r>
          </a:p>
          <a:p>
            <a:pPr lvl="3">
              <a:lnSpc>
                <a:spcPct val="150000"/>
              </a:lnSpc>
              <a:spcBef>
                <a:spcPts val="0"/>
              </a:spcBef>
            </a:pPr>
            <a:r>
              <a:rPr lang="en-US" sz="2400" b="1" i="0" dirty="0"/>
              <a:t>Check if the user is not able to book by entering an age less than 5</a:t>
            </a:r>
            <a:r>
              <a:rPr lang="en-US" sz="2400" b="1" i="0" dirty="0" smtClean="0"/>
              <a:t>.</a:t>
            </a:r>
            <a:endParaRPr lang="en-US" sz="2400" b="1" i="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“Deliverables”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1304149951"/>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2">
              <a:lnSpc>
                <a:spcPct val="150000"/>
              </a:lnSpc>
              <a:spcBef>
                <a:spcPts val="0"/>
              </a:spcBef>
            </a:pPr>
            <a:r>
              <a:rPr lang="en-US" sz="2400" dirty="0" smtClean="0">
                <a:solidFill>
                  <a:srgbClr val="FF0000"/>
                </a:solidFill>
              </a:rPr>
              <a:t>Modify</a:t>
            </a:r>
            <a:r>
              <a:rPr lang="en-US" sz="2400" dirty="0">
                <a:solidFill>
                  <a:srgbClr val="FF0000"/>
                </a:solidFill>
              </a:rPr>
              <a:t>:</a:t>
            </a:r>
          </a:p>
          <a:p>
            <a:pPr lvl="3">
              <a:lnSpc>
                <a:spcPct val="150000"/>
              </a:lnSpc>
              <a:spcBef>
                <a:spcPts val="0"/>
              </a:spcBef>
            </a:pPr>
            <a:r>
              <a:rPr lang="en-US" sz="2400" b="1" i="0" dirty="0"/>
              <a:t>Check if the user can modify the name field.</a:t>
            </a:r>
          </a:p>
          <a:p>
            <a:pPr lvl="3">
              <a:lnSpc>
                <a:spcPct val="150000"/>
              </a:lnSpc>
              <a:spcBef>
                <a:spcPts val="0"/>
              </a:spcBef>
            </a:pPr>
            <a:r>
              <a:rPr lang="en-US" sz="2400" b="1" i="0" dirty="0"/>
              <a:t>Check if the user can modify the gender field.</a:t>
            </a:r>
          </a:p>
          <a:p>
            <a:pPr lvl="3">
              <a:lnSpc>
                <a:spcPct val="150000"/>
              </a:lnSpc>
              <a:spcBef>
                <a:spcPts val="0"/>
              </a:spcBef>
            </a:pPr>
            <a:r>
              <a:rPr lang="en-US" sz="2400" b="1" i="0" dirty="0"/>
              <a:t>Check if the user can modify the age field.</a:t>
            </a:r>
          </a:p>
          <a:p>
            <a:pPr lvl="2">
              <a:lnSpc>
                <a:spcPct val="150000"/>
              </a:lnSpc>
              <a:spcBef>
                <a:spcPts val="0"/>
              </a:spcBef>
            </a:pPr>
            <a:r>
              <a:rPr lang="en-US" sz="2400" dirty="0">
                <a:solidFill>
                  <a:srgbClr val="FF0000"/>
                </a:solidFill>
              </a:rPr>
              <a:t>Concession:</a:t>
            </a:r>
          </a:p>
          <a:p>
            <a:pPr lvl="3">
              <a:lnSpc>
                <a:spcPct val="150000"/>
              </a:lnSpc>
              <a:spcBef>
                <a:spcPts val="0"/>
              </a:spcBef>
            </a:pPr>
            <a:r>
              <a:rPr lang="en-US" sz="2400" b="1" i="0" dirty="0"/>
              <a:t>Check if the user can get a concession by selecting the “Senior citizen” option.</a:t>
            </a:r>
          </a:p>
          <a:p>
            <a:pPr lvl="3">
              <a:lnSpc>
                <a:spcPct val="150000"/>
              </a:lnSpc>
              <a:spcBef>
                <a:spcPts val="0"/>
              </a:spcBef>
            </a:pPr>
            <a:r>
              <a:rPr lang="en-US" sz="2400" b="1" i="0" dirty="0"/>
              <a:t>Check if the user can get a concession by selecting the “Handicapped/Disabled” option.</a:t>
            </a:r>
          </a:p>
          <a:p>
            <a:pPr lvl="6"/>
            <a:endParaRPr lang="en-US" dirty="0"/>
          </a:p>
          <a:p>
            <a:pPr lvl="6">
              <a:lnSpc>
                <a:spcPct val="150000"/>
              </a:lnSpc>
              <a:spcBef>
                <a:spcPts val="0"/>
              </a:spcBef>
            </a:pPr>
            <a:endParaRPr lang="en-US" sz="1500" dirty="0"/>
          </a:p>
          <a:p>
            <a:pPr lvl="2">
              <a:lnSpc>
                <a:spcPct val="150000"/>
              </a:lnSpc>
              <a:spcBef>
                <a:spcPts val="0"/>
              </a:spcBef>
            </a:pPr>
            <a:endParaRPr lang="en-US" sz="1800" dirty="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“Deliverables”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360019341"/>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2">
              <a:lnSpc>
                <a:spcPct val="150000"/>
              </a:lnSpc>
              <a:spcBef>
                <a:spcPts val="0"/>
              </a:spcBef>
            </a:pPr>
            <a:r>
              <a:rPr lang="en-US" sz="2400" dirty="0" smtClean="0">
                <a:solidFill>
                  <a:srgbClr val="FF0000"/>
                </a:solidFill>
              </a:rPr>
              <a:t>View</a:t>
            </a:r>
            <a:r>
              <a:rPr lang="en-US" sz="2400" dirty="0">
                <a:solidFill>
                  <a:srgbClr val="FF0000"/>
                </a:solidFill>
              </a:rPr>
              <a:t>:</a:t>
            </a:r>
          </a:p>
          <a:p>
            <a:pPr lvl="3">
              <a:lnSpc>
                <a:spcPct val="150000"/>
              </a:lnSpc>
              <a:spcBef>
                <a:spcPts val="0"/>
              </a:spcBef>
            </a:pPr>
            <a:r>
              <a:rPr lang="en-US" sz="2400" b="1" i="0" dirty="0"/>
              <a:t>Check if the user can view the ticket reserved.</a:t>
            </a:r>
          </a:p>
          <a:p>
            <a:pPr lvl="2">
              <a:lnSpc>
                <a:spcPct val="150000"/>
              </a:lnSpc>
              <a:spcBef>
                <a:spcPts val="0"/>
              </a:spcBef>
            </a:pPr>
            <a:r>
              <a:rPr lang="en-US" sz="2400" dirty="0">
                <a:solidFill>
                  <a:srgbClr val="FF0000"/>
                </a:solidFill>
              </a:rPr>
              <a:t>Cancel:</a:t>
            </a:r>
          </a:p>
          <a:p>
            <a:pPr lvl="3">
              <a:lnSpc>
                <a:spcPct val="150000"/>
              </a:lnSpc>
              <a:spcBef>
                <a:spcPts val="0"/>
              </a:spcBef>
            </a:pPr>
            <a:r>
              <a:rPr lang="en-US" sz="2400" b="1" i="0" dirty="0"/>
              <a:t>Check if the user can cancel the ticket.</a:t>
            </a:r>
          </a:p>
          <a:p>
            <a:pPr lvl="1">
              <a:lnSpc>
                <a:spcPct val="150000"/>
              </a:lnSpc>
              <a:spcBef>
                <a:spcPts val="0"/>
              </a:spcBef>
            </a:pPr>
            <a:r>
              <a:rPr lang="en-US" sz="2400" dirty="0"/>
              <a:t>Thus test cases tell what exactly needs to be tested in detail. Test cases have to be written in simple language and should be easily understandable. It should be written in proper format as asked by the concerned client.</a:t>
            </a:r>
          </a:p>
          <a:p>
            <a:pPr lvl="6"/>
            <a:endParaRPr lang="en-US" dirty="0"/>
          </a:p>
          <a:p>
            <a:pPr lvl="6">
              <a:lnSpc>
                <a:spcPct val="150000"/>
              </a:lnSpc>
              <a:spcBef>
                <a:spcPts val="0"/>
              </a:spcBef>
            </a:pPr>
            <a:endParaRPr lang="en-US" sz="1500" dirty="0"/>
          </a:p>
          <a:p>
            <a:pPr lvl="2">
              <a:lnSpc>
                <a:spcPct val="150000"/>
              </a:lnSpc>
              <a:spcBef>
                <a:spcPts val="0"/>
              </a:spcBef>
            </a:pPr>
            <a:endParaRPr lang="en-US" sz="1800" dirty="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“Deliverables”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3181220210"/>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400" dirty="0" smtClean="0"/>
              <a:t>Test </a:t>
            </a:r>
            <a:r>
              <a:rPr lang="en-US" sz="2400" dirty="0"/>
              <a:t>Data</a:t>
            </a:r>
          </a:p>
          <a:p>
            <a:pPr lvl="1">
              <a:lnSpc>
                <a:spcPct val="150000"/>
              </a:lnSpc>
              <a:spcBef>
                <a:spcPts val="0"/>
              </a:spcBef>
            </a:pPr>
            <a:r>
              <a:rPr lang="en-US" sz="2400" dirty="0"/>
              <a:t>Some project needs prior data from the client before proceeding with the execution of the test case. Test data need to be applied to perform testing.</a:t>
            </a:r>
          </a:p>
          <a:p>
            <a:pPr lvl="1">
              <a:lnSpc>
                <a:spcPct val="150000"/>
              </a:lnSpc>
              <a:spcBef>
                <a:spcPts val="0"/>
              </a:spcBef>
            </a:pPr>
            <a:r>
              <a:rPr lang="en-US" sz="2400" u="sng" dirty="0"/>
              <a:t>Example:</a:t>
            </a:r>
            <a:r>
              <a:rPr lang="en-US" sz="2400" dirty="0"/>
              <a:t> </a:t>
            </a:r>
            <a:r>
              <a:rPr lang="en-US" sz="2400" dirty="0">
                <a:solidFill>
                  <a:srgbClr val="FF0000"/>
                </a:solidFill>
              </a:rPr>
              <a:t>In the hospital portal for getting an injection, it is important to get the patient details to check the injection reminder option.</a:t>
            </a:r>
          </a:p>
          <a:p>
            <a:pPr lvl="1">
              <a:lnSpc>
                <a:spcPct val="150000"/>
              </a:lnSpc>
              <a:spcBef>
                <a:spcPts val="0"/>
              </a:spcBef>
            </a:pPr>
            <a:r>
              <a:rPr lang="en-US" sz="2400" dirty="0">
                <a:solidFill>
                  <a:srgbClr val="FF0000"/>
                </a:solidFill>
              </a:rPr>
              <a:t>Here the “patient details” is the test data</a:t>
            </a:r>
            <a:r>
              <a:rPr lang="en-US" sz="2400" dirty="0" smtClean="0">
                <a:solidFill>
                  <a:srgbClr val="FF0000"/>
                </a:solidFill>
              </a:rPr>
              <a:t>.</a:t>
            </a:r>
          </a:p>
          <a:p>
            <a:pPr lvl="1">
              <a:lnSpc>
                <a:spcPct val="150000"/>
              </a:lnSpc>
              <a:spcBef>
                <a:spcPts val="0"/>
              </a:spcBef>
            </a:pPr>
            <a:endParaRPr lang="en-US" sz="2000" dirty="0"/>
          </a:p>
          <a:p>
            <a:pPr lvl="1">
              <a:lnSpc>
                <a:spcPct val="150000"/>
              </a:lnSpc>
              <a:spcBef>
                <a:spcPts val="0"/>
              </a:spcBef>
            </a:pPr>
            <a:endParaRPr lang="en-US" sz="2200" dirty="0"/>
          </a:p>
          <a:p>
            <a:pPr lvl="6"/>
            <a:endParaRPr lang="en-US" dirty="0"/>
          </a:p>
          <a:p>
            <a:pPr lvl="6">
              <a:lnSpc>
                <a:spcPct val="150000"/>
              </a:lnSpc>
              <a:spcBef>
                <a:spcPts val="0"/>
              </a:spcBef>
            </a:pPr>
            <a:endParaRPr lang="en-US" sz="1500" dirty="0"/>
          </a:p>
          <a:p>
            <a:pPr lvl="2">
              <a:lnSpc>
                <a:spcPct val="150000"/>
              </a:lnSpc>
              <a:spcBef>
                <a:spcPts val="0"/>
              </a:spcBef>
            </a:pPr>
            <a:endParaRPr lang="en-US" sz="1800" dirty="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“Deliverables”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3425025545"/>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400" dirty="0" smtClean="0"/>
              <a:t>RTM</a:t>
            </a:r>
            <a:r>
              <a:rPr lang="en-US" sz="2400" dirty="0"/>
              <a:t>/ Requirement Traceability Matrix</a:t>
            </a:r>
          </a:p>
          <a:p>
            <a:pPr lvl="1">
              <a:lnSpc>
                <a:spcPct val="150000"/>
              </a:lnSpc>
              <a:spcBef>
                <a:spcPts val="0"/>
              </a:spcBef>
            </a:pPr>
            <a:r>
              <a:rPr lang="en-US" sz="2400" dirty="0"/>
              <a:t>As the name implies, it simply means that </a:t>
            </a:r>
            <a:r>
              <a:rPr lang="en-US" sz="2400" dirty="0">
                <a:solidFill>
                  <a:srgbClr val="FF0000"/>
                </a:solidFill>
              </a:rPr>
              <a:t>you have to map every requirement with the appropriate test case.</a:t>
            </a:r>
          </a:p>
          <a:p>
            <a:pPr lvl="1">
              <a:lnSpc>
                <a:spcPct val="150000"/>
              </a:lnSpc>
              <a:spcBef>
                <a:spcPts val="0"/>
              </a:spcBef>
            </a:pPr>
            <a:r>
              <a:rPr lang="en-US" sz="2400" dirty="0" smtClean="0"/>
              <a:t>It </a:t>
            </a:r>
            <a:r>
              <a:rPr lang="en-US" sz="2400" dirty="0"/>
              <a:t>helps us in </a:t>
            </a:r>
            <a:r>
              <a:rPr lang="en-US" sz="2400" dirty="0">
                <a:solidFill>
                  <a:srgbClr val="FF0000"/>
                </a:solidFill>
              </a:rPr>
              <a:t>checking if we have covered all the requirements in our test cases or not.</a:t>
            </a:r>
          </a:p>
          <a:p>
            <a:pPr lvl="1">
              <a:lnSpc>
                <a:spcPct val="150000"/>
              </a:lnSpc>
              <a:spcBef>
                <a:spcPts val="0"/>
              </a:spcBef>
            </a:pPr>
            <a:r>
              <a:rPr lang="en-US" sz="2400" dirty="0"/>
              <a:t>It </a:t>
            </a:r>
            <a:r>
              <a:rPr lang="en-US" sz="2400" dirty="0">
                <a:solidFill>
                  <a:srgbClr val="FF0000"/>
                </a:solidFill>
              </a:rPr>
              <a:t>helps in rework </a:t>
            </a:r>
            <a:r>
              <a:rPr lang="en-US" sz="2400" dirty="0"/>
              <a:t>or the next successive releases of a project.</a:t>
            </a:r>
          </a:p>
          <a:p>
            <a:pPr lvl="1">
              <a:lnSpc>
                <a:spcPct val="150000"/>
              </a:lnSpc>
              <a:spcBef>
                <a:spcPts val="0"/>
              </a:spcBef>
            </a:pPr>
            <a:r>
              <a:rPr lang="en-US" sz="2400" dirty="0"/>
              <a:t>The </a:t>
            </a:r>
            <a:r>
              <a:rPr lang="en-US" sz="2400" dirty="0">
                <a:solidFill>
                  <a:srgbClr val="FF0000"/>
                </a:solidFill>
              </a:rPr>
              <a:t>client can easily check our coverage status and know our testing proc</a:t>
            </a:r>
            <a:r>
              <a:rPr lang="en-US" sz="2400" dirty="0"/>
              <a:t>ess</a:t>
            </a:r>
            <a:r>
              <a:rPr lang="en-US" sz="2400" dirty="0" smtClean="0"/>
              <a:t>.</a:t>
            </a:r>
          </a:p>
          <a:p>
            <a:pPr lvl="1">
              <a:lnSpc>
                <a:spcPct val="150000"/>
              </a:lnSpc>
              <a:spcBef>
                <a:spcPts val="0"/>
              </a:spcBef>
            </a:pPr>
            <a:r>
              <a:rPr lang="en-US" sz="2400" dirty="0"/>
              <a:t>By using this document, one can verify test cases cover all functionality of the application as per the requirements of the customer.</a:t>
            </a:r>
          </a:p>
          <a:p>
            <a:pPr lvl="1">
              <a:lnSpc>
                <a:spcPct val="150000"/>
              </a:lnSpc>
              <a:spcBef>
                <a:spcPts val="0"/>
              </a:spcBef>
            </a:pPr>
            <a:endParaRPr lang="en-US" sz="2000" dirty="0"/>
          </a:p>
          <a:p>
            <a:pPr lvl="1">
              <a:lnSpc>
                <a:spcPct val="150000"/>
              </a:lnSpc>
              <a:spcBef>
                <a:spcPts val="0"/>
              </a:spcBef>
            </a:pPr>
            <a:endParaRPr lang="en-US" sz="2200" dirty="0"/>
          </a:p>
          <a:p>
            <a:pPr lvl="6"/>
            <a:endParaRPr lang="en-US" dirty="0"/>
          </a:p>
          <a:p>
            <a:pPr lvl="6">
              <a:lnSpc>
                <a:spcPct val="150000"/>
              </a:lnSpc>
              <a:spcBef>
                <a:spcPts val="0"/>
              </a:spcBef>
            </a:pPr>
            <a:endParaRPr lang="en-US" sz="1500" dirty="0"/>
          </a:p>
          <a:p>
            <a:pPr lvl="2">
              <a:lnSpc>
                <a:spcPct val="150000"/>
              </a:lnSpc>
              <a:spcBef>
                <a:spcPts val="0"/>
              </a:spcBef>
            </a:pPr>
            <a:endParaRPr lang="en-US" sz="1800" dirty="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“Deliverables”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549373249"/>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1">
              <a:lnSpc>
                <a:spcPct val="150000"/>
              </a:lnSpc>
              <a:spcBef>
                <a:spcPts val="0"/>
              </a:spcBef>
            </a:pPr>
            <a:r>
              <a:rPr lang="en-US" sz="2200" dirty="0" smtClean="0"/>
              <a:t>Test Summary Report</a:t>
            </a:r>
            <a:endParaRPr lang="en-US" sz="2200" dirty="0"/>
          </a:p>
          <a:p>
            <a:pPr lvl="2">
              <a:lnSpc>
                <a:spcPct val="150000"/>
              </a:lnSpc>
              <a:spcBef>
                <a:spcPts val="0"/>
              </a:spcBef>
            </a:pPr>
            <a:r>
              <a:rPr lang="en-US" sz="2200" dirty="0"/>
              <a:t>Test Report is a document that contains a summary of all test activities and final test results of a testing project. The test report is an assessment of how well the Testing is performed. </a:t>
            </a:r>
            <a:r>
              <a:rPr lang="en-US" sz="2200" dirty="0">
                <a:solidFill>
                  <a:srgbClr val="FF0000"/>
                </a:solidFill>
              </a:rPr>
              <a:t>Based on the test report, stakeholders can evaluate the quality of the tested product and decide on the software </a:t>
            </a:r>
            <a:r>
              <a:rPr lang="en-US" sz="2200" dirty="0" smtClean="0">
                <a:solidFill>
                  <a:srgbClr val="FF0000"/>
                </a:solidFill>
              </a:rPr>
              <a:t>release.</a:t>
            </a:r>
          </a:p>
          <a:p>
            <a:pPr lvl="2">
              <a:lnSpc>
                <a:spcPct val="150000"/>
              </a:lnSpc>
              <a:spcBef>
                <a:spcPts val="0"/>
              </a:spcBef>
            </a:pPr>
            <a:r>
              <a:rPr lang="en-US" sz="2200" dirty="0" smtClean="0"/>
              <a:t>Test </a:t>
            </a:r>
            <a:r>
              <a:rPr lang="en-US" sz="2200" dirty="0"/>
              <a:t>Summary Report summarizes all the test activities done and the test results are compiled in it. All the test information such as members involved in testing, objectives, scope, client details, test approach used, test results, defect report, </a:t>
            </a:r>
            <a:r>
              <a:rPr lang="en-US" sz="2200" dirty="0" smtClean="0"/>
              <a:t>etc. </a:t>
            </a:r>
            <a:r>
              <a:rPr lang="en-US" sz="2200" dirty="0"/>
              <a:t>should be mentioned </a:t>
            </a:r>
            <a:r>
              <a:rPr lang="en-US" sz="2200" dirty="0" smtClean="0"/>
              <a:t>here.</a:t>
            </a:r>
          </a:p>
          <a:p>
            <a:pPr lvl="2">
              <a:lnSpc>
                <a:spcPct val="150000"/>
              </a:lnSpc>
              <a:spcBef>
                <a:spcPts val="0"/>
              </a:spcBef>
            </a:pPr>
            <a:r>
              <a:rPr lang="en-US" sz="2200" dirty="0" smtClean="0"/>
              <a:t>However</a:t>
            </a:r>
            <a:r>
              <a:rPr lang="en-US" sz="2200" dirty="0"/>
              <a:t>, the test summary report should be prepared as per the client’s advice. Thus it is a useful document for the client as well to review the overall performance.</a:t>
            </a:r>
          </a:p>
          <a:p>
            <a:pPr lvl="2">
              <a:lnSpc>
                <a:spcPct val="150000"/>
              </a:lnSpc>
              <a:spcBef>
                <a:spcPts val="0"/>
              </a:spcBef>
            </a:pPr>
            <a:endParaRPr lang="en-US" dirty="0"/>
          </a:p>
          <a:p>
            <a:pPr lvl="2">
              <a:lnSpc>
                <a:spcPct val="150000"/>
              </a:lnSpc>
              <a:spcBef>
                <a:spcPts val="0"/>
              </a:spcBef>
            </a:pPr>
            <a:endParaRPr lang="en-US" sz="1800" dirty="0"/>
          </a:p>
          <a:p>
            <a:pPr lvl="1">
              <a:lnSpc>
                <a:spcPct val="150000"/>
              </a:lnSpc>
              <a:spcBef>
                <a:spcPts val="0"/>
              </a:spcBef>
            </a:pPr>
            <a:endParaRPr lang="en-US" sz="1800" dirty="0"/>
          </a:p>
          <a:p>
            <a:pPr>
              <a:lnSpc>
                <a:spcPct val="150000"/>
              </a:lnSpc>
              <a:spcBef>
                <a:spcPts val="0"/>
              </a:spcBef>
              <a:buFont typeface="Wingdings 2" pitchFamily="18" charset="2"/>
              <a:buChar char=""/>
            </a:pPr>
            <a:endParaRPr lang="en-IN" sz="1800" dirty="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“Deliverables”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3995623471"/>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1">
              <a:lnSpc>
                <a:spcPct val="150000"/>
              </a:lnSpc>
              <a:spcBef>
                <a:spcPts val="0"/>
              </a:spcBef>
            </a:pPr>
            <a:r>
              <a:rPr lang="en-US" sz="2400" dirty="0" smtClean="0"/>
              <a:t>Test </a:t>
            </a:r>
            <a:r>
              <a:rPr lang="en-US" sz="2400" dirty="0"/>
              <a:t>Closure Report</a:t>
            </a:r>
          </a:p>
          <a:p>
            <a:pPr lvl="2">
              <a:lnSpc>
                <a:spcPct val="150000"/>
              </a:lnSpc>
              <a:spcBef>
                <a:spcPts val="0"/>
              </a:spcBef>
            </a:pPr>
            <a:r>
              <a:rPr lang="en-US" sz="2400" dirty="0"/>
              <a:t>It means that </a:t>
            </a:r>
            <a:r>
              <a:rPr lang="en-US" sz="2400" dirty="0">
                <a:solidFill>
                  <a:srgbClr val="FF0000"/>
                </a:solidFill>
              </a:rPr>
              <a:t>we are going to close the project after testing and defect fixing</a:t>
            </a:r>
            <a:r>
              <a:rPr lang="en-US" sz="2400" dirty="0"/>
              <a:t>. Thus here we have to provide a detailed analysis of the execution of the tests.</a:t>
            </a:r>
          </a:p>
          <a:p>
            <a:pPr lvl="2">
              <a:lnSpc>
                <a:spcPct val="150000"/>
              </a:lnSpc>
              <a:spcBef>
                <a:spcPts val="0"/>
              </a:spcBef>
            </a:pPr>
            <a:r>
              <a:rPr lang="en-US" sz="2400" dirty="0"/>
              <a:t>The defects found, and fixed must be mentioned here. </a:t>
            </a:r>
            <a:r>
              <a:rPr lang="en-US" sz="2400" dirty="0">
                <a:solidFill>
                  <a:srgbClr val="FF0000"/>
                </a:solidFill>
              </a:rPr>
              <a:t>The overall requirement coverage is seen in this report. It is generally prepared by the team lead or manager. </a:t>
            </a:r>
            <a:endParaRPr lang="en-US" sz="2400" dirty="0" smtClean="0">
              <a:solidFill>
                <a:srgbClr val="FF0000"/>
              </a:solidFill>
            </a:endParaRPr>
          </a:p>
          <a:p>
            <a:pPr lvl="2">
              <a:lnSpc>
                <a:spcPct val="150000"/>
              </a:lnSpc>
              <a:spcBef>
                <a:spcPts val="0"/>
              </a:spcBef>
            </a:pPr>
            <a:r>
              <a:rPr lang="en-US" sz="2400" dirty="0" smtClean="0">
                <a:solidFill>
                  <a:srgbClr val="FF0000"/>
                </a:solidFill>
              </a:rPr>
              <a:t>All </a:t>
            </a:r>
            <a:r>
              <a:rPr lang="en-US" sz="2400" dirty="0">
                <a:solidFill>
                  <a:srgbClr val="FF0000"/>
                </a:solidFill>
              </a:rPr>
              <a:t>the exit criteria should be satisfied accordingly.</a:t>
            </a:r>
          </a:p>
          <a:p>
            <a:pPr lvl="1">
              <a:lnSpc>
                <a:spcPct val="150000"/>
              </a:lnSpc>
              <a:spcBef>
                <a:spcPts val="0"/>
              </a:spcBef>
            </a:pPr>
            <a:endParaRPr lang="en-US" sz="1800" dirty="0"/>
          </a:p>
          <a:p>
            <a:pPr>
              <a:lnSpc>
                <a:spcPct val="150000"/>
              </a:lnSpc>
              <a:spcBef>
                <a:spcPts val="0"/>
              </a:spcBef>
              <a:buFont typeface="Wingdings 2" pitchFamily="18" charset="2"/>
              <a:buChar char=""/>
            </a:pPr>
            <a:endParaRPr lang="en-IN" sz="1800" dirty="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“Deliverables”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6102332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1650" dirty="0" smtClean="0"/>
              <a:t>What is </a:t>
            </a:r>
            <a:r>
              <a:rPr lang="en-US" sz="1650" dirty="0"/>
              <a:t>SDLC?</a:t>
            </a:r>
          </a:p>
          <a:p>
            <a:pPr lvl="1">
              <a:lnSpc>
                <a:spcPct val="150000"/>
              </a:lnSpc>
              <a:spcBef>
                <a:spcPts val="0"/>
              </a:spcBef>
            </a:pPr>
            <a:r>
              <a:rPr lang="en-US" sz="1650" dirty="0"/>
              <a:t>Requirements Gathering and Analysis: </a:t>
            </a:r>
            <a:r>
              <a:rPr lang="en-US" sz="1650" b="0" dirty="0"/>
              <a:t>During this phase, development teams and project stakeholders collect and scrutinize the requirements for the software project. The main objective is to understand the expectations and necessities of the end-users or customers.</a:t>
            </a:r>
          </a:p>
          <a:p>
            <a:pPr lvl="1">
              <a:lnSpc>
                <a:spcPct val="150000"/>
              </a:lnSpc>
              <a:spcBef>
                <a:spcPts val="0"/>
              </a:spcBef>
            </a:pPr>
            <a:r>
              <a:rPr lang="en-US" sz="1650" dirty="0"/>
              <a:t>Design: </a:t>
            </a:r>
            <a:r>
              <a:rPr lang="en-US" sz="1650" b="0" dirty="0"/>
              <a:t>In this phase stage, the system elements, software architecture, and UI (user interface) are planned and documented. The design phase helps create a blueprint for the development process. </a:t>
            </a:r>
          </a:p>
          <a:p>
            <a:pPr lvl="1">
              <a:lnSpc>
                <a:spcPct val="150000"/>
              </a:lnSpc>
              <a:spcBef>
                <a:spcPts val="0"/>
              </a:spcBef>
            </a:pPr>
            <a:r>
              <a:rPr lang="en-US" sz="1650" dirty="0"/>
              <a:t>Implementation (Coding): </a:t>
            </a:r>
            <a:r>
              <a:rPr lang="en-US" sz="1650" b="0" dirty="0"/>
              <a:t>This stage includes the actual software development based on the design specifications. Developers write the code following best practices and coding standards.</a:t>
            </a:r>
          </a:p>
          <a:p>
            <a:pPr lvl="1">
              <a:lnSpc>
                <a:spcPct val="150000"/>
              </a:lnSpc>
              <a:spcBef>
                <a:spcPts val="0"/>
              </a:spcBef>
            </a:pPr>
            <a:r>
              <a:rPr lang="en-US" sz="1650" dirty="0"/>
              <a:t>Testing: </a:t>
            </a:r>
            <a:r>
              <a:rPr lang="en-US" sz="1650" b="0" dirty="0"/>
              <a:t>The testing phase mainly aims to detect and fix defects/ glitches in the code. Various forms of testing, like system testing, integration testing, and unit testing are directed to ensure that the software functions as proposed.</a:t>
            </a:r>
          </a:p>
          <a:p>
            <a:pPr lvl="1">
              <a:lnSpc>
                <a:spcPct val="150000"/>
              </a:lnSpc>
              <a:spcBef>
                <a:spcPts val="0"/>
              </a:spcBef>
            </a:pPr>
            <a:r>
              <a:rPr lang="en-US" sz="1650" dirty="0"/>
              <a:t>Deployment: </a:t>
            </a:r>
            <a:r>
              <a:rPr lang="en-US" sz="1650" b="0" dirty="0"/>
              <a:t>Once the software product has passed all testing stages and meets the necessary quality standards, it is released or deployed to clientele or end-users for use.</a:t>
            </a:r>
          </a:p>
          <a:p>
            <a:pPr lvl="1">
              <a:lnSpc>
                <a:spcPct val="150000"/>
              </a:lnSpc>
              <a:spcBef>
                <a:spcPts val="0"/>
              </a:spcBef>
            </a:pPr>
            <a:r>
              <a:rPr lang="en-US" sz="1650" dirty="0"/>
              <a:t>Maintenance: </a:t>
            </a:r>
            <a:r>
              <a:rPr lang="en-US" sz="1650" b="0" dirty="0"/>
              <a:t>The maintenance phase mainly involves giving ongoing updates, support, and bug fixes to the software product to guarantee its sustained smooth operation.</a:t>
            </a:r>
          </a:p>
          <a:p>
            <a:pPr lvl="1">
              <a:lnSpc>
                <a:spcPct val="150000"/>
              </a:lnSpc>
              <a:spcBef>
                <a:spcPts val="0"/>
              </a:spcBef>
            </a:pPr>
            <a:endParaRPr lang="en-US" sz="18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“SDLC </a:t>
            </a:r>
            <a:r>
              <a:rPr lang="en-US" altLang="zh-CN" sz="2800" b="1" dirty="0" err="1" smtClean="0">
                <a:solidFill>
                  <a:schemeClr val="bg1"/>
                </a:solidFill>
                <a:latin typeface="Tinos"/>
                <a:ea typeface="+mj-ea"/>
                <a:cs typeface="+mj-cs"/>
              </a:rPr>
              <a:t>Vs</a:t>
            </a:r>
            <a:r>
              <a:rPr lang="en-US" altLang="zh-CN" sz="2800" b="1" dirty="0" smtClean="0">
                <a:solidFill>
                  <a:schemeClr val="bg1"/>
                </a:solidFill>
                <a:latin typeface="Tinos"/>
                <a:ea typeface="+mj-ea"/>
                <a:cs typeface="+mj-cs"/>
              </a:rPr>
              <a:t> STLC"</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2140272387"/>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1">
              <a:lnSpc>
                <a:spcPct val="150000"/>
              </a:lnSpc>
              <a:spcBef>
                <a:spcPts val="0"/>
              </a:spcBef>
            </a:pPr>
            <a:r>
              <a:rPr lang="en-US" sz="2400" dirty="0" smtClean="0"/>
              <a:t>Incident </a:t>
            </a:r>
            <a:r>
              <a:rPr lang="en-US" sz="2400" dirty="0"/>
              <a:t>Report</a:t>
            </a:r>
          </a:p>
          <a:p>
            <a:pPr lvl="2">
              <a:lnSpc>
                <a:spcPct val="150000"/>
              </a:lnSpc>
              <a:spcBef>
                <a:spcPts val="0"/>
              </a:spcBef>
            </a:pPr>
            <a:r>
              <a:rPr lang="en-US" sz="2400" dirty="0">
                <a:solidFill>
                  <a:srgbClr val="FF0000"/>
                </a:solidFill>
              </a:rPr>
              <a:t>While performing formation execution if a user finds defects, then an Incident report (IR) should be raised. </a:t>
            </a:r>
            <a:r>
              <a:rPr lang="en-US" sz="2400" dirty="0"/>
              <a:t>This means that </a:t>
            </a:r>
            <a:r>
              <a:rPr lang="en-US" sz="2400" dirty="0">
                <a:solidFill>
                  <a:srgbClr val="FF0000"/>
                </a:solidFill>
              </a:rPr>
              <a:t>there is a defect and thus the execution has to be stopped</a:t>
            </a:r>
            <a:r>
              <a:rPr lang="en-US" sz="2400" dirty="0"/>
              <a:t>. We now need to raise an incident </a:t>
            </a:r>
            <a:r>
              <a:rPr lang="en-US" sz="2400" u="sng" dirty="0"/>
              <a:t>report to the client for asking them permission to execute the error areas again as a separate test case.</a:t>
            </a:r>
          </a:p>
          <a:p>
            <a:pPr lvl="2">
              <a:lnSpc>
                <a:spcPct val="150000"/>
              </a:lnSpc>
              <a:spcBef>
                <a:spcPts val="0"/>
              </a:spcBef>
            </a:pPr>
            <a:r>
              <a:rPr lang="en-US" sz="2400" dirty="0"/>
              <a:t>This indeed is a black mark and is not expected from a tester. All the defects have to be found in the dry run itself. If it is missed and found in formal execution, then it becomes an IR.</a:t>
            </a:r>
          </a:p>
          <a:p>
            <a:pPr lvl="2">
              <a:lnSpc>
                <a:spcPct val="150000"/>
              </a:lnSpc>
              <a:spcBef>
                <a:spcPts val="0"/>
              </a:spcBef>
            </a:pPr>
            <a:endParaRPr lang="en-US" dirty="0"/>
          </a:p>
          <a:p>
            <a:pPr lvl="2">
              <a:lnSpc>
                <a:spcPct val="150000"/>
              </a:lnSpc>
              <a:spcBef>
                <a:spcPts val="0"/>
              </a:spcBef>
            </a:pPr>
            <a:endParaRPr lang="en-US" sz="1800" dirty="0"/>
          </a:p>
          <a:p>
            <a:pPr lvl="1">
              <a:lnSpc>
                <a:spcPct val="150000"/>
              </a:lnSpc>
              <a:spcBef>
                <a:spcPts val="0"/>
              </a:spcBef>
            </a:pPr>
            <a:endParaRPr lang="en-US" sz="1800" dirty="0"/>
          </a:p>
          <a:p>
            <a:pPr>
              <a:lnSpc>
                <a:spcPct val="150000"/>
              </a:lnSpc>
              <a:spcBef>
                <a:spcPts val="0"/>
              </a:spcBef>
              <a:buFont typeface="Wingdings 2" pitchFamily="18" charset="2"/>
              <a:buChar char=""/>
            </a:pPr>
            <a:endParaRPr lang="en-IN" sz="1800" dirty="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“Deliverables”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185133097"/>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1">
              <a:lnSpc>
                <a:spcPct val="150000"/>
              </a:lnSpc>
              <a:spcBef>
                <a:spcPts val="0"/>
              </a:spcBef>
            </a:pPr>
            <a:r>
              <a:rPr lang="en-US" sz="2400" dirty="0" smtClean="0"/>
              <a:t>Incident </a:t>
            </a:r>
            <a:r>
              <a:rPr lang="en-US" sz="2400" dirty="0"/>
              <a:t>Report</a:t>
            </a:r>
          </a:p>
          <a:p>
            <a:pPr lvl="3">
              <a:lnSpc>
                <a:spcPct val="150000"/>
              </a:lnSpc>
              <a:spcBef>
                <a:spcPts val="0"/>
              </a:spcBef>
            </a:pPr>
            <a:r>
              <a:rPr lang="en-US" sz="2400" b="1" i="0" u="sng" dirty="0" smtClean="0"/>
              <a:t>Example</a:t>
            </a:r>
            <a:r>
              <a:rPr lang="en-US" sz="2400" b="1" i="0" u="sng" dirty="0"/>
              <a:t>:</a:t>
            </a:r>
            <a:endParaRPr lang="en-US" sz="2400" b="1" i="0" dirty="0"/>
          </a:p>
          <a:p>
            <a:pPr lvl="4">
              <a:lnSpc>
                <a:spcPct val="150000"/>
              </a:lnSpc>
              <a:spcBef>
                <a:spcPts val="0"/>
              </a:spcBef>
            </a:pPr>
            <a:r>
              <a:rPr lang="en-US" sz="2400" b="1" dirty="0">
                <a:solidFill>
                  <a:srgbClr val="FF0000"/>
                </a:solidFill>
              </a:rPr>
              <a:t>If I miss certain functionality in mobile testing say the “screensaver change” option. Then while executing a test case I get locked and I will not be able to proceed further because of this option. Then I raise an IR and write a separate test case to execute the screensaver option</a:t>
            </a:r>
            <a:r>
              <a:rPr lang="en-US" sz="2400" dirty="0"/>
              <a:t>.</a:t>
            </a:r>
          </a:p>
          <a:p>
            <a:pPr lvl="2">
              <a:lnSpc>
                <a:spcPct val="150000"/>
              </a:lnSpc>
              <a:spcBef>
                <a:spcPts val="0"/>
              </a:spcBef>
            </a:pPr>
            <a:endParaRPr lang="en-US" dirty="0"/>
          </a:p>
          <a:p>
            <a:pPr lvl="2">
              <a:lnSpc>
                <a:spcPct val="150000"/>
              </a:lnSpc>
              <a:spcBef>
                <a:spcPts val="0"/>
              </a:spcBef>
            </a:pPr>
            <a:endParaRPr lang="en-US" sz="1800" dirty="0"/>
          </a:p>
          <a:p>
            <a:pPr lvl="1">
              <a:lnSpc>
                <a:spcPct val="150000"/>
              </a:lnSpc>
              <a:spcBef>
                <a:spcPts val="0"/>
              </a:spcBef>
            </a:pPr>
            <a:endParaRPr lang="en-US" sz="1800" dirty="0"/>
          </a:p>
          <a:p>
            <a:pPr>
              <a:lnSpc>
                <a:spcPct val="150000"/>
              </a:lnSpc>
              <a:spcBef>
                <a:spcPts val="0"/>
              </a:spcBef>
              <a:buFont typeface="Wingdings 2" pitchFamily="18" charset="2"/>
              <a:buChar char=""/>
            </a:pPr>
            <a:endParaRPr lang="en-IN" sz="1800" dirty="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“Deliverables”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1234312389"/>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006" y="1143000"/>
            <a:ext cx="11734800" cy="5562600"/>
          </a:xfrm>
        </p:spPr>
        <p:txBody>
          <a:bodyPr/>
          <a:lstStyle/>
          <a:p>
            <a:pPr lvl="1">
              <a:lnSpc>
                <a:spcPct val="150000"/>
              </a:lnSpc>
              <a:spcBef>
                <a:spcPts val="0"/>
              </a:spcBef>
            </a:pPr>
            <a:r>
              <a:rPr lang="en-US" sz="1900" dirty="0" smtClean="0"/>
              <a:t>Defect </a:t>
            </a:r>
            <a:r>
              <a:rPr lang="en-US" sz="1900" dirty="0"/>
              <a:t>Report</a:t>
            </a:r>
          </a:p>
          <a:p>
            <a:pPr lvl="2">
              <a:lnSpc>
                <a:spcPct val="150000"/>
              </a:lnSpc>
              <a:spcBef>
                <a:spcPts val="0"/>
              </a:spcBef>
            </a:pPr>
            <a:r>
              <a:rPr lang="en-US" dirty="0"/>
              <a:t>A defect report is a document that has concise details about what defects are identified, what action steps make the defects show up, and what are the expected results instead of the application showing error (defect) while taking particular step-by-step actions.</a:t>
            </a:r>
          </a:p>
          <a:p>
            <a:pPr lvl="1">
              <a:lnSpc>
                <a:spcPct val="150000"/>
              </a:lnSpc>
              <a:spcBef>
                <a:spcPts val="0"/>
              </a:spcBef>
            </a:pPr>
            <a:r>
              <a:rPr lang="en-US" sz="1900" dirty="0"/>
              <a:t>Release Notes</a:t>
            </a:r>
          </a:p>
          <a:p>
            <a:pPr lvl="2">
              <a:lnSpc>
                <a:spcPct val="150000"/>
              </a:lnSpc>
              <a:spcBef>
                <a:spcPts val="0"/>
              </a:spcBef>
            </a:pPr>
            <a:r>
              <a:rPr lang="en-US" dirty="0"/>
              <a:t>Release notes are a document that is released as part of the final build that contains new enhancements that went in as part of that release and also the known issues of that build. </a:t>
            </a:r>
            <a:r>
              <a:rPr lang="en-US" dirty="0">
                <a:solidFill>
                  <a:srgbClr val="FF0000"/>
                </a:solidFill>
              </a:rPr>
              <a:t>Technical writers usually write Release Notes and communication documents shared with clients. Release notes also feed the process of end-user documentation, user guides, and training materials</a:t>
            </a:r>
            <a:r>
              <a:rPr lang="en-US" dirty="0" smtClean="0">
                <a:solidFill>
                  <a:srgbClr val="FF0000"/>
                </a:solidFill>
              </a:rPr>
              <a:t>.</a:t>
            </a:r>
          </a:p>
          <a:p>
            <a:pPr lvl="1">
              <a:lnSpc>
                <a:spcPct val="150000"/>
              </a:lnSpc>
              <a:spcBef>
                <a:spcPts val="0"/>
              </a:spcBef>
            </a:pPr>
            <a:r>
              <a:rPr lang="en-US" sz="1900" dirty="0"/>
              <a:t>Conclusion</a:t>
            </a:r>
          </a:p>
          <a:p>
            <a:pPr lvl="2">
              <a:lnSpc>
                <a:spcPct val="150000"/>
              </a:lnSpc>
              <a:spcBef>
                <a:spcPts val="0"/>
              </a:spcBef>
            </a:pPr>
            <a:r>
              <a:rPr lang="en-US" dirty="0"/>
              <a:t>The artifacts that are sent to the stakeholders of a software project during the STLC are known as Test Deliverables.</a:t>
            </a:r>
          </a:p>
          <a:p>
            <a:pPr lvl="2">
              <a:lnSpc>
                <a:spcPct val="150000"/>
              </a:lnSpc>
              <a:spcBef>
                <a:spcPts val="0"/>
              </a:spcBef>
            </a:pPr>
            <a:endParaRPr lang="en-US" dirty="0"/>
          </a:p>
          <a:p>
            <a:pPr lvl="2">
              <a:lnSpc>
                <a:spcPct val="150000"/>
              </a:lnSpc>
              <a:spcBef>
                <a:spcPts val="0"/>
              </a:spcBef>
            </a:pPr>
            <a:endParaRPr lang="en-US" sz="1800" dirty="0"/>
          </a:p>
          <a:p>
            <a:pPr lvl="1">
              <a:lnSpc>
                <a:spcPct val="150000"/>
              </a:lnSpc>
              <a:spcBef>
                <a:spcPts val="0"/>
              </a:spcBef>
            </a:pPr>
            <a:endParaRPr lang="en-US" sz="1800" dirty="0"/>
          </a:p>
          <a:p>
            <a:pPr>
              <a:lnSpc>
                <a:spcPct val="150000"/>
              </a:lnSpc>
              <a:spcBef>
                <a:spcPts val="0"/>
              </a:spcBef>
              <a:buFont typeface="Wingdings 2" pitchFamily="18" charset="2"/>
              <a:buChar char=""/>
            </a:pPr>
            <a:endParaRPr lang="en-IN" sz="1800" dirty="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“Deliverables”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891097739"/>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006" y="1143000"/>
            <a:ext cx="11734800" cy="5562600"/>
          </a:xfrm>
        </p:spPr>
        <p:txBody>
          <a:bodyPr/>
          <a:lstStyle/>
          <a:p>
            <a:pPr>
              <a:lnSpc>
                <a:spcPct val="150000"/>
              </a:lnSpc>
              <a:spcBef>
                <a:spcPts val="0"/>
              </a:spcBef>
            </a:pPr>
            <a:r>
              <a:rPr lang="en-US" sz="2200" dirty="0" smtClean="0">
                <a:solidFill>
                  <a:srgbClr val="FF0000"/>
                </a:solidFill>
              </a:rPr>
              <a:t>Version</a:t>
            </a:r>
          </a:p>
          <a:p>
            <a:pPr lvl="1">
              <a:lnSpc>
                <a:spcPct val="150000"/>
              </a:lnSpc>
              <a:spcBef>
                <a:spcPts val="0"/>
              </a:spcBef>
            </a:pPr>
            <a:r>
              <a:rPr lang="en-IN" sz="2200" dirty="0" smtClean="0"/>
              <a:t>Versioning </a:t>
            </a:r>
            <a:r>
              <a:rPr lang="en-IN" sz="2200" dirty="0"/>
              <a:t>is the creation and management of multiple product releases, all of which have the same general function, but are improved, upgraded or customized. </a:t>
            </a:r>
            <a:endParaRPr lang="en-IN" sz="2200" dirty="0" smtClean="0"/>
          </a:p>
          <a:p>
            <a:pPr lvl="1">
              <a:lnSpc>
                <a:spcPct val="150000"/>
              </a:lnSpc>
              <a:spcBef>
                <a:spcPts val="0"/>
              </a:spcBef>
            </a:pPr>
            <a:r>
              <a:rPr lang="en-IN" sz="2200" dirty="0" smtClean="0"/>
              <a:t>While </a:t>
            </a:r>
            <a:r>
              <a:rPr lang="en-IN" sz="2200" dirty="0"/>
              <a:t>many developers and vendors use the term in different contexts, versioning most often applies to operating systems, software </a:t>
            </a:r>
            <a:r>
              <a:rPr lang="en-IN" sz="2200" dirty="0" err="1"/>
              <a:t>artifacts</a:t>
            </a:r>
            <a:r>
              <a:rPr lang="en-IN" sz="2200" dirty="0"/>
              <a:t> and web services.</a:t>
            </a:r>
            <a:endParaRPr lang="en-US" sz="2200" dirty="0"/>
          </a:p>
          <a:p>
            <a:pPr lvl="2">
              <a:lnSpc>
                <a:spcPct val="150000"/>
              </a:lnSpc>
              <a:spcBef>
                <a:spcPts val="0"/>
              </a:spcBef>
            </a:pPr>
            <a:endParaRPr lang="en-US" sz="1800" dirty="0"/>
          </a:p>
          <a:p>
            <a:pPr lvl="1">
              <a:lnSpc>
                <a:spcPct val="150000"/>
              </a:lnSpc>
              <a:spcBef>
                <a:spcPts val="0"/>
              </a:spcBef>
            </a:pPr>
            <a:endParaRPr lang="en-US" sz="1800" dirty="0"/>
          </a:p>
          <a:p>
            <a:pPr>
              <a:lnSpc>
                <a:spcPct val="150000"/>
              </a:lnSpc>
              <a:spcBef>
                <a:spcPts val="0"/>
              </a:spcBef>
              <a:buFont typeface="Wingdings 2" pitchFamily="18" charset="2"/>
              <a:buChar char=""/>
            </a:pPr>
            <a:endParaRPr lang="en-IN" sz="1800" dirty="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“Version”</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961685935"/>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006" y="1143000"/>
            <a:ext cx="11734800" cy="5562600"/>
          </a:xfrm>
        </p:spPr>
        <p:txBody>
          <a:bodyPr/>
          <a:lstStyle/>
          <a:p>
            <a:pPr>
              <a:lnSpc>
                <a:spcPct val="150000"/>
              </a:lnSpc>
              <a:spcBef>
                <a:spcPts val="0"/>
              </a:spcBef>
            </a:pPr>
            <a:r>
              <a:rPr lang="en-US" sz="2100" dirty="0" smtClean="0">
                <a:solidFill>
                  <a:srgbClr val="FF0000"/>
                </a:solidFill>
              </a:rPr>
              <a:t>Error Control</a:t>
            </a:r>
          </a:p>
          <a:p>
            <a:pPr lvl="1">
              <a:lnSpc>
                <a:spcPct val="150000"/>
              </a:lnSpc>
              <a:spcBef>
                <a:spcPts val="0"/>
              </a:spcBef>
            </a:pPr>
            <a:r>
              <a:rPr lang="en-US" dirty="0" smtClean="0"/>
              <a:t>Error </a:t>
            </a:r>
            <a:r>
              <a:rPr lang="en-US" dirty="0"/>
              <a:t>handling testing is a type of software testing that is performed to check whether the system is capable of or able to </a:t>
            </a:r>
            <a:r>
              <a:rPr lang="en-US" dirty="0">
                <a:solidFill>
                  <a:srgbClr val="FF0000"/>
                </a:solidFill>
              </a:rPr>
              <a:t>handle the errors that may happen in future</a:t>
            </a:r>
            <a:r>
              <a:rPr lang="en-US" dirty="0"/>
              <a:t>. This type of testing is basically performed with the help of both developers and the testers. </a:t>
            </a:r>
            <a:endParaRPr lang="en-US" dirty="0" smtClean="0"/>
          </a:p>
          <a:p>
            <a:pPr lvl="1">
              <a:lnSpc>
                <a:spcPct val="150000"/>
              </a:lnSpc>
              <a:spcBef>
                <a:spcPts val="0"/>
              </a:spcBef>
            </a:pPr>
            <a:r>
              <a:rPr lang="en-US" dirty="0" smtClean="0"/>
              <a:t>Error </a:t>
            </a:r>
            <a:r>
              <a:rPr lang="en-US" dirty="0"/>
              <a:t>handling testing not only focuses on the determination of error but also focuses on the exception handling. </a:t>
            </a:r>
            <a:endParaRPr lang="en-US" dirty="0" smtClean="0"/>
          </a:p>
          <a:p>
            <a:pPr>
              <a:lnSpc>
                <a:spcPct val="150000"/>
              </a:lnSpc>
              <a:spcBef>
                <a:spcPts val="0"/>
              </a:spcBef>
            </a:pPr>
            <a:r>
              <a:rPr lang="en-US" sz="2100" dirty="0" smtClean="0"/>
              <a:t>Objective </a:t>
            </a:r>
            <a:r>
              <a:rPr lang="en-US" sz="2100" dirty="0"/>
              <a:t>of Error Handling </a:t>
            </a:r>
            <a:r>
              <a:rPr lang="en-US" sz="2100" dirty="0" smtClean="0"/>
              <a:t>Testing</a:t>
            </a:r>
          </a:p>
          <a:p>
            <a:pPr lvl="1">
              <a:lnSpc>
                <a:spcPct val="150000"/>
              </a:lnSpc>
              <a:spcBef>
                <a:spcPts val="0"/>
              </a:spcBef>
            </a:pPr>
            <a:r>
              <a:rPr lang="en-US" dirty="0" smtClean="0"/>
              <a:t>The </a:t>
            </a:r>
            <a:r>
              <a:rPr lang="en-US" dirty="0"/>
              <a:t>objective of error handling testing is:</a:t>
            </a:r>
          </a:p>
          <a:p>
            <a:pPr lvl="2"/>
            <a:r>
              <a:rPr lang="en-US" sz="2100" dirty="0"/>
              <a:t>To check the system ability to handle errors.</a:t>
            </a:r>
          </a:p>
          <a:p>
            <a:pPr lvl="2"/>
            <a:r>
              <a:rPr lang="en-US" sz="2100" dirty="0"/>
              <a:t>To check the system highest soak point.</a:t>
            </a:r>
          </a:p>
          <a:p>
            <a:pPr lvl="2"/>
            <a:r>
              <a:rPr lang="en-US" sz="2100" dirty="0"/>
              <a:t>To make sure errors can be handles properly by the system in the future.</a:t>
            </a:r>
          </a:p>
          <a:p>
            <a:pPr lvl="2"/>
            <a:r>
              <a:rPr lang="en-US" sz="2100" dirty="0"/>
              <a:t>To make system capable of exception handling also.</a:t>
            </a:r>
          </a:p>
          <a:p>
            <a:pPr>
              <a:lnSpc>
                <a:spcPct val="150000"/>
              </a:lnSpc>
              <a:spcBef>
                <a:spcPts val="0"/>
              </a:spcBef>
              <a:buFont typeface="Wingdings 2" pitchFamily="18" charset="2"/>
              <a:buChar char=""/>
            </a:pPr>
            <a:endParaRPr lang="en-IN" sz="1800" dirty="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“Error Control”</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1445794790"/>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006" y="1143000"/>
            <a:ext cx="11734800" cy="5562600"/>
          </a:xfrm>
        </p:spPr>
        <p:txBody>
          <a:bodyPr/>
          <a:lstStyle/>
          <a:p>
            <a:pPr>
              <a:lnSpc>
                <a:spcPct val="150000"/>
              </a:lnSpc>
              <a:spcBef>
                <a:spcPts val="0"/>
              </a:spcBef>
            </a:pPr>
            <a:r>
              <a:rPr lang="en-US" sz="2200" dirty="0" smtClean="0">
                <a:solidFill>
                  <a:srgbClr val="FF0000"/>
                </a:solidFill>
              </a:rPr>
              <a:t>Error Control</a:t>
            </a:r>
          </a:p>
          <a:p>
            <a:pPr lvl="1">
              <a:lnSpc>
                <a:spcPct val="150000"/>
              </a:lnSpc>
              <a:spcBef>
                <a:spcPts val="0"/>
              </a:spcBef>
            </a:pPr>
            <a:r>
              <a:rPr lang="en-US" sz="1400" dirty="0" smtClean="0"/>
              <a:t>Steps </a:t>
            </a:r>
            <a:r>
              <a:rPr lang="en-US" sz="1400" dirty="0"/>
              <a:t>involved in the Error Handling testing: </a:t>
            </a:r>
          </a:p>
          <a:p>
            <a:pPr>
              <a:lnSpc>
                <a:spcPct val="150000"/>
              </a:lnSpc>
              <a:spcBef>
                <a:spcPts val="0"/>
              </a:spcBef>
              <a:buFont typeface="Wingdings 2" pitchFamily="18" charset="2"/>
              <a:buChar char=""/>
            </a:pPr>
            <a:endParaRPr lang="en-IN" sz="1800" dirty="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“Error Control”</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pic>
        <p:nvPicPr>
          <p:cNvPr id="4" name="Picture 3"/>
          <p:cNvPicPr>
            <a:picLocks noChangeAspect="1"/>
          </p:cNvPicPr>
          <p:nvPr/>
        </p:nvPicPr>
        <p:blipFill>
          <a:blip r:embed="rId3"/>
          <a:stretch>
            <a:fillRect/>
          </a:stretch>
        </p:blipFill>
        <p:spPr>
          <a:xfrm>
            <a:off x="3809206" y="2057400"/>
            <a:ext cx="3200400" cy="4343400"/>
          </a:xfrm>
          <a:prstGeom prst="rect">
            <a:avLst/>
          </a:prstGeom>
        </p:spPr>
      </p:pic>
    </p:spTree>
    <p:extLst>
      <p:ext uri="{BB962C8B-B14F-4D97-AF65-F5344CB8AC3E}">
        <p14:creationId xmlns:p14="http://schemas.microsoft.com/office/powerpoint/2010/main" val="1787780790"/>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006" y="1143000"/>
            <a:ext cx="11734800" cy="5562600"/>
          </a:xfrm>
        </p:spPr>
        <p:txBody>
          <a:bodyPr/>
          <a:lstStyle/>
          <a:p>
            <a:pPr>
              <a:lnSpc>
                <a:spcPct val="150000"/>
              </a:lnSpc>
              <a:spcBef>
                <a:spcPts val="0"/>
              </a:spcBef>
            </a:pPr>
            <a:r>
              <a:rPr lang="en-US" sz="2200" dirty="0" smtClean="0">
                <a:solidFill>
                  <a:srgbClr val="FF0000"/>
                </a:solidFill>
              </a:rPr>
              <a:t>Steps</a:t>
            </a:r>
          </a:p>
          <a:p>
            <a:pPr lvl="1">
              <a:lnSpc>
                <a:spcPct val="150000"/>
              </a:lnSpc>
              <a:spcBef>
                <a:spcPts val="0"/>
              </a:spcBef>
            </a:pPr>
            <a:r>
              <a:rPr lang="en-US" sz="2200" dirty="0" smtClean="0">
                <a:solidFill>
                  <a:srgbClr val="FF0000"/>
                </a:solidFill>
              </a:rPr>
              <a:t>Test </a:t>
            </a:r>
            <a:r>
              <a:rPr lang="en-US" sz="2200" dirty="0">
                <a:solidFill>
                  <a:srgbClr val="FF0000"/>
                </a:solidFill>
              </a:rPr>
              <a:t>Environment Set Up</a:t>
            </a:r>
            <a:r>
              <a:rPr lang="en-US" sz="2200" dirty="0"/>
              <a:t>: Test environment is set according to the software testing technique so that the testing process can run smoothly. This step includes planning for the testing. System which is going to be tested is made sure have less significant data as there might be crash problem in the system during testing</a:t>
            </a:r>
            <a:r>
              <a:rPr lang="en-US" sz="2200" dirty="0" smtClean="0"/>
              <a:t>.</a:t>
            </a:r>
            <a:r>
              <a:rPr lang="en-US" sz="2200" dirty="0"/>
              <a:t> </a:t>
            </a:r>
            <a:endParaRPr lang="en-US" sz="2200" dirty="0" smtClean="0"/>
          </a:p>
          <a:p>
            <a:pPr lvl="1">
              <a:lnSpc>
                <a:spcPct val="150000"/>
              </a:lnSpc>
              <a:spcBef>
                <a:spcPts val="0"/>
              </a:spcBef>
            </a:pPr>
            <a:r>
              <a:rPr lang="en-US" sz="2200" dirty="0" smtClean="0">
                <a:solidFill>
                  <a:srgbClr val="FF0000"/>
                </a:solidFill>
              </a:rPr>
              <a:t>Test </a:t>
            </a:r>
            <a:r>
              <a:rPr lang="en-US" sz="2200" dirty="0">
                <a:solidFill>
                  <a:srgbClr val="FF0000"/>
                </a:solidFill>
              </a:rPr>
              <a:t>Case Generation</a:t>
            </a:r>
            <a:r>
              <a:rPr lang="en-US" sz="2200" dirty="0"/>
              <a:t>: In this software testing test case generation is nothing but making different test cases which may cause error</a:t>
            </a:r>
            <a:r>
              <a:rPr lang="en-US" sz="2200" dirty="0" smtClean="0"/>
              <a:t>. Suppose </a:t>
            </a:r>
            <a:r>
              <a:rPr lang="en-US" sz="2200" dirty="0"/>
              <a:t>a software operates on fractions then setting the denominator of the fractions as zero. Test case generation is associated with the developing team as without knowing the internal code, test cases can’t be designed</a:t>
            </a:r>
            <a:r>
              <a:rPr lang="en-US" sz="2200" dirty="0" smtClean="0"/>
              <a:t>.</a:t>
            </a:r>
          </a:p>
          <a:p>
            <a:pPr lvl="1">
              <a:lnSpc>
                <a:spcPct val="150000"/>
              </a:lnSpc>
              <a:spcBef>
                <a:spcPts val="0"/>
              </a:spcBef>
            </a:pPr>
            <a:endParaRPr lang="en-US" sz="2000" dirty="0" smtClean="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“Error Control”</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610899244"/>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006" y="1143000"/>
            <a:ext cx="11734800" cy="5562600"/>
          </a:xfrm>
        </p:spPr>
        <p:txBody>
          <a:bodyPr/>
          <a:lstStyle/>
          <a:p>
            <a:pPr>
              <a:lnSpc>
                <a:spcPct val="150000"/>
              </a:lnSpc>
              <a:spcBef>
                <a:spcPts val="0"/>
              </a:spcBef>
            </a:pPr>
            <a:r>
              <a:rPr lang="en-US" sz="1800" dirty="0" smtClean="0">
                <a:solidFill>
                  <a:srgbClr val="FF0000"/>
                </a:solidFill>
              </a:rPr>
              <a:t>Steps</a:t>
            </a:r>
          </a:p>
          <a:p>
            <a:pPr lvl="1">
              <a:lnSpc>
                <a:spcPct val="150000"/>
              </a:lnSpc>
              <a:spcBef>
                <a:spcPts val="0"/>
              </a:spcBef>
            </a:pPr>
            <a:r>
              <a:rPr lang="en-US" sz="2000" dirty="0" smtClean="0">
                <a:solidFill>
                  <a:srgbClr val="FF0000"/>
                </a:solidFill>
              </a:rPr>
              <a:t>Test </a:t>
            </a:r>
            <a:r>
              <a:rPr lang="en-US" sz="2000" dirty="0">
                <a:solidFill>
                  <a:srgbClr val="FF0000"/>
                </a:solidFill>
              </a:rPr>
              <a:t>Case Execution: </a:t>
            </a:r>
            <a:r>
              <a:rPr lang="en-US" sz="2000" dirty="0"/>
              <a:t>After the test case generation, real testing process begins. This is the most prominent part of the testing process. It includes the running the program over the test case generated</a:t>
            </a:r>
            <a:r>
              <a:rPr lang="en-US" sz="2000" dirty="0" smtClean="0"/>
              <a:t>.</a:t>
            </a:r>
          </a:p>
          <a:p>
            <a:pPr lvl="1">
              <a:lnSpc>
                <a:spcPct val="150000"/>
              </a:lnSpc>
              <a:spcBef>
                <a:spcPts val="0"/>
              </a:spcBef>
            </a:pPr>
            <a:r>
              <a:rPr lang="en-US" sz="2000" dirty="0" smtClean="0">
                <a:solidFill>
                  <a:srgbClr val="FF0000"/>
                </a:solidFill>
              </a:rPr>
              <a:t>Result and Analysis: </a:t>
            </a:r>
            <a:r>
              <a:rPr lang="en-US" sz="2000" dirty="0" smtClean="0"/>
              <a:t>After the execution of the test case, its result is analyzed. It included the checking of the inconsistency in the expected output for the generated test case. There might be a chance of the program going into an infinite loop which may lead to software failure.</a:t>
            </a:r>
          </a:p>
          <a:p>
            <a:pPr lvl="1">
              <a:lnSpc>
                <a:spcPct val="150000"/>
              </a:lnSpc>
              <a:spcBef>
                <a:spcPts val="0"/>
              </a:spcBef>
            </a:pPr>
            <a:r>
              <a:rPr lang="en-US" sz="2000" dirty="0" smtClean="0">
                <a:solidFill>
                  <a:srgbClr val="FF0000"/>
                </a:solidFill>
              </a:rPr>
              <a:t>Re-test: </a:t>
            </a:r>
            <a:r>
              <a:rPr lang="en-US" sz="2000" dirty="0" smtClean="0"/>
              <a:t>If the testing is failed then after the analysis once more all the above steps are performed to test the system. It includes the testing of the system under new test cases generated recently.</a:t>
            </a:r>
          </a:p>
          <a:p>
            <a:pPr lvl="1">
              <a:lnSpc>
                <a:spcPct val="150000"/>
              </a:lnSpc>
              <a:spcBef>
                <a:spcPts val="0"/>
              </a:spcBef>
            </a:pPr>
            <a:endParaRPr lang="en-US" sz="2000" dirty="0" smtClean="0"/>
          </a:p>
          <a:p>
            <a:pPr lvl="1">
              <a:lnSpc>
                <a:spcPct val="150000"/>
              </a:lnSpc>
              <a:spcBef>
                <a:spcPts val="0"/>
              </a:spcBef>
            </a:pPr>
            <a:endParaRPr lang="en-US" sz="2000" dirty="0" smtClean="0"/>
          </a:p>
          <a:p>
            <a:pPr lvl="1">
              <a:lnSpc>
                <a:spcPct val="150000"/>
              </a:lnSpc>
              <a:spcBef>
                <a:spcPts val="0"/>
              </a:spcBef>
            </a:pPr>
            <a:endParaRPr lang="en-US" sz="19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“Error Control”</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1587100773"/>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200" dirty="0" smtClean="0"/>
              <a:t>Introduction</a:t>
            </a:r>
          </a:p>
          <a:p>
            <a:pPr lvl="1">
              <a:lnSpc>
                <a:spcPct val="150000"/>
              </a:lnSpc>
              <a:spcBef>
                <a:spcPts val="0"/>
              </a:spcBef>
            </a:pPr>
            <a:r>
              <a:rPr lang="en-US" sz="2200" b="0" dirty="0" smtClean="0"/>
              <a:t>Software </a:t>
            </a:r>
            <a:r>
              <a:rPr lang="en-US" sz="2200" b="0" dirty="0"/>
              <a:t>verification and validation is a vital model that allows the team of software developers and testers </a:t>
            </a:r>
            <a:r>
              <a:rPr lang="en-US" sz="2200" b="0" dirty="0" smtClean="0"/>
              <a:t>ensure.</a:t>
            </a:r>
          </a:p>
          <a:p>
            <a:pPr lvl="1">
              <a:lnSpc>
                <a:spcPct val="150000"/>
              </a:lnSpc>
              <a:spcBef>
                <a:spcPts val="0"/>
              </a:spcBef>
            </a:pPr>
            <a:r>
              <a:rPr lang="en-US" sz="2200" b="0" dirty="0" smtClean="0"/>
              <a:t>Both </a:t>
            </a:r>
            <a:r>
              <a:rPr lang="en-US" sz="2200" b="0" dirty="0"/>
              <a:t>software verification and validation help create a software </a:t>
            </a:r>
            <a:r>
              <a:rPr lang="en-US" sz="2200" b="0" dirty="0" smtClean="0"/>
              <a:t>product.</a:t>
            </a:r>
          </a:p>
          <a:p>
            <a:pPr>
              <a:lnSpc>
                <a:spcPct val="150000"/>
              </a:lnSpc>
              <a:spcBef>
                <a:spcPts val="0"/>
              </a:spcBef>
            </a:pPr>
            <a:r>
              <a:rPr lang="en-IN" sz="2200" dirty="0" smtClean="0"/>
              <a:t>What </a:t>
            </a:r>
            <a:r>
              <a:rPr lang="en-IN" sz="2200" dirty="0"/>
              <a:t>is software Verification ?</a:t>
            </a:r>
            <a:endParaRPr lang="en-IN" sz="2200" b="0" dirty="0"/>
          </a:p>
          <a:p>
            <a:pPr lvl="1">
              <a:lnSpc>
                <a:spcPct val="150000"/>
              </a:lnSpc>
              <a:spcBef>
                <a:spcPts val="0"/>
              </a:spcBef>
            </a:pPr>
            <a:r>
              <a:rPr lang="en-US" sz="2200" b="0" dirty="0" smtClean="0"/>
              <a:t>It </a:t>
            </a:r>
            <a:r>
              <a:rPr lang="en-US" sz="2200" b="0" dirty="0"/>
              <a:t>is performed during the ongoing phase of software development.</a:t>
            </a:r>
          </a:p>
          <a:p>
            <a:pPr lvl="1">
              <a:lnSpc>
                <a:spcPct val="150000"/>
              </a:lnSpc>
              <a:spcBef>
                <a:spcPts val="0"/>
              </a:spcBef>
            </a:pPr>
            <a:r>
              <a:rPr lang="en-US" sz="2200" b="0" dirty="0" smtClean="0"/>
              <a:t>Verification </a:t>
            </a:r>
            <a:r>
              <a:rPr lang="en-US" sz="2200" b="0" dirty="0"/>
              <a:t>is the process of checking or verifying the credentials , data or information.</a:t>
            </a:r>
          </a:p>
          <a:p>
            <a:pPr lvl="1">
              <a:lnSpc>
                <a:spcPct val="150000"/>
              </a:lnSpc>
              <a:spcBef>
                <a:spcPts val="0"/>
              </a:spcBef>
            </a:pPr>
            <a:r>
              <a:rPr lang="en-US" sz="2200" b="0" dirty="0" smtClean="0"/>
              <a:t>It </a:t>
            </a:r>
            <a:r>
              <a:rPr lang="en-US" sz="2200" b="0" dirty="0"/>
              <a:t>is highly possible that a software product goes well through the verification process. </a:t>
            </a:r>
          </a:p>
          <a:p>
            <a:pPr lvl="1">
              <a:lnSpc>
                <a:spcPct val="150000"/>
              </a:lnSpc>
              <a:spcBef>
                <a:spcPts val="0"/>
              </a:spcBef>
            </a:pPr>
            <a:endParaRPr lang="en-US" sz="2800" b="0" dirty="0"/>
          </a:p>
          <a:p>
            <a:pPr lvl="1">
              <a:lnSpc>
                <a:spcPct val="150000"/>
              </a:lnSpc>
              <a:spcBef>
                <a:spcPts val="0"/>
              </a:spcBef>
            </a:pPr>
            <a:endParaRPr lang="en-US" sz="15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Verification &amp; Validation"</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625699812"/>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300" dirty="0" smtClean="0"/>
              <a:t>Features </a:t>
            </a:r>
            <a:r>
              <a:rPr lang="en-IN" sz="2300" dirty="0"/>
              <a:t>of Software Verification</a:t>
            </a:r>
            <a:endParaRPr lang="en-IN" sz="2300" b="0" dirty="0"/>
          </a:p>
          <a:p>
            <a:pPr lvl="1">
              <a:lnSpc>
                <a:spcPct val="150000"/>
              </a:lnSpc>
              <a:spcBef>
                <a:spcPts val="0"/>
              </a:spcBef>
            </a:pPr>
            <a:r>
              <a:rPr lang="en-US" sz="2300" b="0" dirty="0" smtClean="0"/>
              <a:t>Performed </a:t>
            </a:r>
            <a:r>
              <a:rPr lang="en-US" sz="2300" b="0" dirty="0"/>
              <a:t>during the early stages of the software development </a:t>
            </a:r>
            <a:r>
              <a:rPr lang="en-US" sz="2300" b="0" dirty="0" smtClean="0"/>
              <a:t>process to </a:t>
            </a:r>
            <a:r>
              <a:rPr lang="en-US" sz="2300" b="0" dirty="0"/>
              <a:t>determine for the specific requirements.</a:t>
            </a:r>
          </a:p>
          <a:p>
            <a:pPr lvl="1">
              <a:lnSpc>
                <a:spcPct val="150000"/>
              </a:lnSpc>
              <a:spcBef>
                <a:spcPts val="0"/>
              </a:spcBef>
            </a:pPr>
            <a:r>
              <a:rPr lang="en-US" sz="2300" b="0" dirty="0" smtClean="0"/>
              <a:t>Verification </a:t>
            </a:r>
            <a:r>
              <a:rPr lang="en-US" sz="2300" b="0" dirty="0"/>
              <a:t>denotes precision of the end or final product.</a:t>
            </a:r>
          </a:p>
          <a:p>
            <a:pPr lvl="1">
              <a:lnSpc>
                <a:spcPct val="150000"/>
              </a:lnSpc>
              <a:spcBef>
                <a:spcPts val="0"/>
              </a:spcBef>
            </a:pPr>
            <a:r>
              <a:rPr lang="en-US" sz="2300" b="0" dirty="0" smtClean="0"/>
              <a:t>It </a:t>
            </a:r>
            <a:r>
              <a:rPr lang="en-US" sz="2300" b="0" dirty="0"/>
              <a:t>conducts software review , walk through , inspection, and evaluate documents. </a:t>
            </a:r>
            <a:endParaRPr lang="en-US" sz="2300" b="0" dirty="0" smtClean="0"/>
          </a:p>
          <a:p>
            <a:pPr marL="442912" lvl="1" indent="0">
              <a:lnSpc>
                <a:spcPct val="150000"/>
              </a:lnSpc>
              <a:spcBef>
                <a:spcPts val="0"/>
              </a:spcBef>
              <a:buNone/>
            </a:pPr>
            <a:endParaRPr lang="en-US" sz="2300" b="0" dirty="0" smtClean="0"/>
          </a:p>
          <a:p>
            <a:pPr>
              <a:lnSpc>
                <a:spcPct val="150000"/>
              </a:lnSpc>
              <a:spcBef>
                <a:spcPts val="0"/>
              </a:spcBef>
            </a:pPr>
            <a:r>
              <a:rPr lang="en-IN" sz="2300" dirty="0" smtClean="0"/>
              <a:t>Methods </a:t>
            </a:r>
            <a:r>
              <a:rPr lang="en-IN" sz="2300" dirty="0"/>
              <a:t>of Verification</a:t>
            </a:r>
            <a:endParaRPr lang="en-IN" sz="2300" b="0" dirty="0"/>
          </a:p>
          <a:p>
            <a:pPr lvl="1">
              <a:lnSpc>
                <a:spcPct val="150000"/>
              </a:lnSpc>
              <a:spcBef>
                <a:spcPts val="0"/>
              </a:spcBef>
            </a:pPr>
            <a:r>
              <a:rPr lang="en-US" sz="2300" b="0" dirty="0" smtClean="0"/>
              <a:t>Static </a:t>
            </a:r>
            <a:r>
              <a:rPr lang="en-US" sz="2300" b="0" dirty="0"/>
              <a:t>Verification : Static verification involves inspection of the </a:t>
            </a:r>
            <a:r>
              <a:rPr lang="en-US" sz="2300" b="0" dirty="0" smtClean="0"/>
              <a:t>code.</a:t>
            </a:r>
            <a:endParaRPr lang="en-US" sz="2300" b="0" dirty="0"/>
          </a:p>
          <a:p>
            <a:pPr lvl="1">
              <a:lnSpc>
                <a:spcPct val="150000"/>
              </a:lnSpc>
              <a:spcBef>
                <a:spcPts val="0"/>
              </a:spcBef>
            </a:pPr>
            <a:r>
              <a:rPr lang="en-US" sz="2300" b="0" dirty="0" smtClean="0"/>
              <a:t>Dynamic </a:t>
            </a:r>
            <a:r>
              <a:rPr lang="en-US" sz="2300" b="0" dirty="0"/>
              <a:t>verification : It concerns with the working behaviour of the software. </a:t>
            </a:r>
          </a:p>
          <a:p>
            <a:endParaRPr lang="en-IN" sz="2800" b="0" dirty="0"/>
          </a:p>
          <a:p>
            <a:pPr lvl="1">
              <a:lnSpc>
                <a:spcPct val="150000"/>
              </a:lnSpc>
              <a:spcBef>
                <a:spcPts val="0"/>
              </a:spcBef>
            </a:pPr>
            <a:endParaRPr lang="en-US" sz="15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Verification &amp; Validation"</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310125138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2000" dirty="0" smtClean="0"/>
              <a:t>What </a:t>
            </a:r>
            <a:r>
              <a:rPr lang="en-US" sz="2000" dirty="0"/>
              <a:t>is STLC?</a:t>
            </a:r>
          </a:p>
          <a:p>
            <a:pPr lvl="1">
              <a:lnSpc>
                <a:spcPct val="150000"/>
              </a:lnSpc>
              <a:spcBef>
                <a:spcPts val="0"/>
              </a:spcBef>
            </a:pPr>
            <a:r>
              <a:rPr lang="en-US" sz="2000" dirty="0"/>
              <a:t>Software Testing Life Cycle (STLC) is the testing process that is executed in a well-planned manner. In the STLC process, various activities are carried out to improve the quality of the product. However, STLC phases only deal with testing and detecting errors but not development itself.</a:t>
            </a:r>
          </a:p>
          <a:p>
            <a:pPr lvl="1">
              <a:lnSpc>
                <a:spcPct val="150000"/>
              </a:lnSpc>
              <a:spcBef>
                <a:spcPts val="0"/>
              </a:spcBef>
            </a:pPr>
            <a:r>
              <a:rPr lang="en-US" sz="2000" dirty="0"/>
              <a:t>Different companies define different phases in STLC. However, generic Software Test Life Cycle has the following stages.</a:t>
            </a:r>
          </a:p>
          <a:p>
            <a:pPr lvl="2">
              <a:lnSpc>
                <a:spcPct val="150000"/>
              </a:lnSpc>
              <a:spcBef>
                <a:spcPts val="0"/>
              </a:spcBef>
            </a:pPr>
            <a:r>
              <a:rPr lang="en-US" sz="2000" dirty="0"/>
              <a:t>Requirement Analysis</a:t>
            </a:r>
          </a:p>
          <a:p>
            <a:pPr lvl="2">
              <a:lnSpc>
                <a:spcPct val="150000"/>
              </a:lnSpc>
              <a:spcBef>
                <a:spcPts val="0"/>
              </a:spcBef>
            </a:pPr>
            <a:r>
              <a:rPr lang="en-US" sz="2000" dirty="0"/>
              <a:t>Test </a:t>
            </a:r>
            <a:r>
              <a:rPr lang="en-US" sz="2000" dirty="0" smtClean="0"/>
              <a:t>Planning</a:t>
            </a:r>
          </a:p>
          <a:p>
            <a:pPr lvl="2">
              <a:lnSpc>
                <a:spcPct val="150000"/>
              </a:lnSpc>
              <a:spcBef>
                <a:spcPts val="0"/>
              </a:spcBef>
            </a:pPr>
            <a:r>
              <a:rPr lang="en-US" sz="2000" dirty="0" smtClean="0"/>
              <a:t>Test Design</a:t>
            </a:r>
          </a:p>
          <a:p>
            <a:pPr lvl="2">
              <a:lnSpc>
                <a:spcPct val="150000"/>
              </a:lnSpc>
              <a:spcBef>
                <a:spcPts val="0"/>
              </a:spcBef>
            </a:pPr>
            <a:r>
              <a:rPr lang="en-US" sz="2000" dirty="0" smtClean="0"/>
              <a:t>Test Execution</a:t>
            </a:r>
          </a:p>
          <a:p>
            <a:pPr lvl="2">
              <a:lnSpc>
                <a:spcPct val="150000"/>
              </a:lnSpc>
              <a:spcBef>
                <a:spcPts val="0"/>
              </a:spcBef>
            </a:pPr>
            <a:r>
              <a:rPr lang="en-US" sz="2000" dirty="0" smtClean="0"/>
              <a:t>Defect Reporting &amp; Tracking</a:t>
            </a:r>
          </a:p>
          <a:p>
            <a:pPr lvl="2">
              <a:lnSpc>
                <a:spcPct val="150000"/>
              </a:lnSpc>
              <a:spcBef>
                <a:spcPts val="0"/>
              </a:spcBef>
            </a:pPr>
            <a:r>
              <a:rPr lang="en-US" sz="2000" dirty="0" smtClean="0"/>
              <a:t>Test Closure</a:t>
            </a:r>
            <a:endParaRPr lang="en-US" sz="2000" dirty="0"/>
          </a:p>
          <a:p>
            <a:pPr lvl="1">
              <a:lnSpc>
                <a:spcPct val="150000"/>
              </a:lnSpc>
              <a:spcBef>
                <a:spcPts val="0"/>
              </a:spcBef>
            </a:pPr>
            <a:endParaRPr lang="en-US" sz="2000" dirty="0"/>
          </a:p>
          <a:p>
            <a:pPr lvl="1">
              <a:lnSpc>
                <a:spcPct val="150000"/>
              </a:lnSpc>
              <a:spcBef>
                <a:spcPts val="0"/>
              </a:spcBef>
            </a:pPr>
            <a:endParaRPr lang="en-US" sz="20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“SDLC </a:t>
            </a:r>
            <a:r>
              <a:rPr lang="en-US" altLang="zh-CN" sz="2800" b="1" dirty="0" err="1" smtClean="0">
                <a:solidFill>
                  <a:schemeClr val="bg1"/>
                </a:solidFill>
                <a:latin typeface="Tinos"/>
                <a:ea typeface="+mj-ea"/>
                <a:cs typeface="+mj-cs"/>
              </a:rPr>
              <a:t>Vs</a:t>
            </a:r>
            <a:r>
              <a:rPr lang="en-US" altLang="zh-CN" sz="2800" b="1" dirty="0" smtClean="0">
                <a:solidFill>
                  <a:schemeClr val="bg1"/>
                </a:solidFill>
                <a:latin typeface="Tinos"/>
                <a:ea typeface="+mj-ea"/>
                <a:cs typeface="+mj-cs"/>
              </a:rPr>
              <a:t> STLC"</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pic>
        <p:nvPicPr>
          <p:cNvPr id="4" name="Picture 3"/>
          <p:cNvPicPr>
            <a:picLocks noChangeAspect="1"/>
          </p:cNvPicPr>
          <p:nvPr/>
        </p:nvPicPr>
        <p:blipFill>
          <a:blip r:embed="rId3"/>
          <a:stretch>
            <a:fillRect/>
          </a:stretch>
        </p:blipFill>
        <p:spPr>
          <a:xfrm>
            <a:off x="6552406" y="3371227"/>
            <a:ext cx="5181600" cy="3176587"/>
          </a:xfrm>
          <a:prstGeom prst="rect">
            <a:avLst/>
          </a:prstGeom>
        </p:spPr>
      </p:pic>
    </p:spTree>
    <p:extLst>
      <p:ext uri="{BB962C8B-B14F-4D97-AF65-F5344CB8AC3E}">
        <p14:creationId xmlns:p14="http://schemas.microsoft.com/office/powerpoint/2010/main" val="2117424613"/>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300" dirty="0" smtClean="0"/>
              <a:t>Features </a:t>
            </a:r>
            <a:r>
              <a:rPr lang="en-IN" sz="2300" dirty="0"/>
              <a:t>of Software Verification</a:t>
            </a:r>
            <a:endParaRPr lang="en-IN" sz="2300" b="0" dirty="0"/>
          </a:p>
          <a:p>
            <a:pPr lvl="1">
              <a:lnSpc>
                <a:spcPct val="150000"/>
              </a:lnSpc>
              <a:spcBef>
                <a:spcPts val="0"/>
              </a:spcBef>
            </a:pPr>
            <a:r>
              <a:rPr lang="en-US" sz="2300" b="0" dirty="0" smtClean="0"/>
              <a:t>Performed </a:t>
            </a:r>
            <a:r>
              <a:rPr lang="en-US" sz="2300" b="0" dirty="0"/>
              <a:t>during the early stages of the software development </a:t>
            </a:r>
            <a:r>
              <a:rPr lang="en-US" sz="2300" b="0" dirty="0" smtClean="0"/>
              <a:t>process to </a:t>
            </a:r>
            <a:r>
              <a:rPr lang="en-US" sz="2300" b="0" dirty="0"/>
              <a:t>determine for the specific requirements.</a:t>
            </a:r>
          </a:p>
          <a:p>
            <a:pPr lvl="1">
              <a:lnSpc>
                <a:spcPct val="150000"/>
              </a:lnSpc>
              <a:spcBef>
                <a:spcPts val="0"/>
              </a:spcBef>
            </a:pPr>
            <a:r>
              <a:rPr lang="en-US" sz="2300" b="0" dirty="0" smtClean="0"/>
              <a:t>Verification </a:t>
            </a:r>
            <a:r>
              <a:rPr lang="en-US" sz="2300" b="0" dirty="0"/>
              <a:t>denotes precision of the end or final product.</a:t>
            </a:r>
          </a:p>
          <a:p>
            <a:pPr lvl="1">
              <a:lnSpc>
                <a:spcPct val="150000"/>
              </a:lnSpc>
              <a:spcBef>
                <a:spcPts val="0"/>
              </a:spcBef>
            </a:pPr>
            <a:r>
              <a:rPr lang="en-US" sz="2300" b="0" dirty="0" smtClean="0"/>
              <a:t>It </a:t>
            </a:r>
            <a:r>
              <a:rPr lang="en-US" sz="2300" b="0" dirty="0"/>
              <a:t>conducts software review , walk through , inspection, and evaluate documents. </a:t>
            </a:r>
            <a:endParaRPr lang="en-US" sz="2300" b="0" dirty="0" smtClean="0"/>
          </a:p>
          <a:p>
            <a:pPr marL="442912" lvl="1" indent="0">
              <a:lnSpc>
                <a:spcPct val="150000"/>
              </a:lnSpc>
              <a:spcBef>
                <a:spcPts val="0"/>
              </a:spcBef>
              <a:buNone/>
            </a:pPr>
            <a:endParaRPr lang="en-US" sz="2300" b="0" dirty="0" smtClean="0"/>
          </a:p>
          <a:p>
            <a:pPr>
              <a:lnSpc>
                <a:spcPct val="150000"/>
              </a:lnSpc>
              <a:spcBef>
                <a:spcPts val="0"/>
              </a:spcBef>
            </a:pPr>
            <a:r>
              <a:rPr lang="en-IN" sz="2300" dirty="0" smtClean="0"/>
              <a:t>Methods </a:t>
            </a:r>
            <a:r>
              <a:rPr lang="en-IN" sz="2300" dirty="0"/>
              <a:t>of Verification</a:t>
            </a:r>
            <a:endParaRPr lang="en-IN" sz="2300" b="0" dirty="0"/>
          </a:p>
          <a:p>
            <a:pPr lvl="1">
              <a:lnSpc>
                <a:spcPct val="150000"/>
              </a:lnSpc>
              <a:spcBef>
                <a:spcPts val="0"/>
              </a:spcBef>
            </a:pPr>
            <a:r>
              <a:rPr lang="en-US" sz="2300" b="0" dirty="0" smtClean="0"/>
              <a:t>Static </a:t>
            </a:r>
            <a:r>
              <a:rPr lang="en-US" sz="2300" b="0" dirty="0"/>
              <a:t>Verification : Static verification involves inspection of the </a:t>
            </a:r>
            <a:r>
              <a:rPr lang="en-US" sz="2300" b="0" dirty="0" smtClean="0"/>
              <a:t>code.</a:t>
            </a:r>
            <a:endParaRPr lang="en-US" sz="2300" b="0" dirty="0"/>
          </a:p>
          <a:p>
            <a:pPr lvl="1">
              <a:lnSpc>
                <a:spcPct val="150000"/>
              </a:lnSpc>
              <a:spcBef>
                <a:spcPts val="0"/>
              </a:spcBef>
            </a:pPr>
            <a:r>
              <a:rPr lang="en-US" sz="2300" b="0" dirty="0" smtClean="0"/>
              <a:t>Dynamic </a:t>
            </a:r>
            <a:r>
              <a:rPr lang="en-US" sz="2300" b="0" dirty="0"/>
              <a:t>verification : It concerns with the working behaviour of the software. </a:t>
            </a:r>
          </a:p>
          <a:p>
            <a:endParaRPr lang="en-IN" sz="2800" b="0" dirty="0"/>
          </a:p>
          <a:p>
            <a:pPr lvl="1">
              <a:lnSpc>
                <a:spcPct val="150000"/>
              </a:lnSpc>
              <a:spcBef>
                <a:spcPts val="0"/>
              </a:spcBef>
            </a:pPr>
            <a:endParaRPr lang="en-US" sz="15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Verification &amp; Validation"</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1319562660"/>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800" dirty="0" smtClean="0"/>
              <a:t>Types </a:t>
            </a:r>
            <a:r>
              <a:rPr lang="en-US" sz="2800" dirty="0"/>
              <a:t>of Reviews on the Basis of Stage Phase</a:t>
            </a:r>
            <a:endParaRPr lang="en-US" sz="2800" b="0" dirty="0"/>
          </a:p>
          <a:p>
            <a:pPr lvl="1">
              <a:lnSpc>
                <a:spcPct val="150000"/>
              </a:lnSpc>
              <a:spcBef>
                <a:spcPts val="0"/>
              </a:spcBef>
            </a:pPr>
            <a:r>
              <a:rPr lang="en-IN" sz="2400" b="0" dirty="0" smtClean="0"/>
              <a:t>Reviews</a:t>
            </a:r>
            <a:endParaRPr lang="en-IN" sz="2400" b="0" dirty="0"/>
          </a:p>
          <a:p>
            <a:pPr lvl="1">
              <a:lnSpc>
                <a:spcPct val="150000"/>
              </a:lnSpc>
              <a:spcBef>
                <a:spcPts val="0"/>
              </a:spcBef>
            </a:pPr>
            <a:r>
              <a:rPr lang="en-IN" sz="2400" b="0" dirty="0" smtClean="0"/>
              <a:t>Walkthrough</a:t>
            </a:r>
            <a:endParaRPr lang="en-IN" sz="2400" b="0" dirty="0"/>
          </a:p>
          <a:p>
            <a:pPr lvl="1">
              <a:lnSpc>
                <a:spcPct val="150000"/>
              </a:lnSpc>
              <a:spcBef>
                <a:spcPts val="0"/>
              </a:spcBef>
            </a:pPr>
            <a:r>
              <a:rPr lang="en-IN" sz="2400" b="0" dirty="0" smtClean="0"/>
              <a:t>Inspections</a:t>
            </a:r>
            <a:endParaRPr lang="en-IN" sz="2400" b="0" dirty="0"/>
          </a:p>
          <a:p>
            <a:pPr lvl="1">
              <a:lnSpc>
                <a:spcPct val="150000"/>
              </a:lnSpc>
              <a:spcBef>
                <a:spcPts val="0"/>
              </a:spcBef>
            </a:pPr>
            <a:r>
              <a:rPr lang="en-IN" sz="2400" b="0" dirty="0" smtClean="0"/>
              <a:t>Requirements </a:t>
            </a:r>
            <a:r>
              <a:rPr lang="en-IN" sz="2400" b="0" dirty="0"/>
              <a:t>tracing</a:t>
            </a:r>
          </a:p>
          <a:p>
            <a:pPr lvl="1">
              <a:lnSpc>
                <a:spcPct val="150000"/>
              </a:lnSpc>
              <a:spcBef>
                <a:spcPts val="0"/>
              </a:spcBef>
            </a:pPr>
            <a:r>
              <a:rPr lang="en-IN" sz="2400" b="0" dirty="0" smtClean="0"/>
              <a:t>Static </a:t>
            </a:r>
            <a:r>
              <a:rPr lang="en-IN" sz="2400" b="0" dirty="0"/>
              <a:t>analysis </a:t>
            </a:r>
          </a:p>
          <a:p>
            <a:pPr>
              <a:lnSpc>
                <a:spcPct val="150000"/>
              </a:lnSpc>
              <a:spcBef>
                <a:spcPts val="0"/>
              </a:spcBef>
            </a:pPr>
            <a:endParaRPr lang="en-IN" sz="2800" b="0" dirty="0"/>
          </a:p>
          <a:p>
            <a:pPr lvl="1">
              <a:lnSpc>
                <a:spcPct val="150000"/>
              </a:lnSpc>
              <a:spcBef>
                <a:spcPts val="0"/>
              </a:spcBef>
            </a:pPr>
            <a:endParaRPr lang="en-US" sz="15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Verification &amp; Validation"</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2545605100"/>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800" dirty="0" smtClean="0"/>
              <a:t>Review </a:t>
            </a:r>
            <a:r>
              <a:rPr lang="en-IN" sz="2800" dirty="0"/>
              <a:t>in Testing Lifecycle</a:t>
            </a:r>
            <a:endParaRPr lang="en-IN" sz="2800" b="0" dirty="0"/>
          </a:p>
          <a:p>
            <a:pPr lvl="1">
              <a:lnSpc>
                <a:spcPct val="150000"/>
              </a:lnSpc>
              <a:spcBef>
                <a:spcPts val="0"/>
              </a:spcBef>
            </a:pPr>
            <a:r>
              <a:rPr lang="en-IN" sz="2400" b="0" dirty="0" smtClean="0"/>
              <a:t>Testing </a:t>
            </a:r>
            <a:r>
              <a:rPr lang="en-IN" sz="2400" b="0" dirty="0"/>
              <a:t>–readiness review</a:t>
            </a:r>
          </a:p>
          <a:p>
            <a:pPr lvl="1">
              <a:lnSpc>
                <a:spcPct val="150000"/>
              </a:lnSpc>
              <a:spcBef>
                <a:spcPts val="0"/>
              </a:spcBef>
            </a:pPr>
            <a:r>
              <a:rPr lang="en-IN" sz="2400" b="0" dirty="0" smtClean="0"/>
              <a:t>Prerequisites </a:t>
            </a:r>
            <a:r>
              <a:rPr lang="en-IN" sz="2400" b="0" dirty="0"/>
              <a:t>training</a:t>
            </a:r>
          </a:p>
          <a:p>
            <a:pPr lvl="1">
              <a:lnSpc>
                <a:spcPct val="150000"/>
              </a:lnSpc>
              <a:spcBef>
                <a:spcPts val="0"/>
              </a:spcBef>
            </a:pPr>
            <a:r>
              <a:rPr lang="en-IN" sz="2400" b="0" dirty="0" err="1" smtClean="0"/>
              <a:t>Updation</a:t>
            </a:r>
            <a:r>
              <a:rPr lang="en-IN" sz="2400" b="0" dirty="0" smtClean="0"/>
              <a:t> testing</a:t>
            </a:r>
            <a:endParaRPr lang="en-IN" sz="2400" b="0" dirty="0"/>
          </a:p>
          <a:p>
            <a:pPr lvl="1">
              <a:lnSpc>
                <a:spcPct val="150000"/>
              </a:lnSpc>
              <a:spcBef>
                <a:spcPts val="0"/>
              </a:spcBef>
            </a:pPr>
            <a:r>
              <a:rPr lang="en-IN" sz="2400" b="0" dirty="0" smtClean="0"/>
              <a:t>Un </a:t>
            </a:r>
            <a:r>
              <a:rPr lang="en-IN" sz="2400" b="0" dirty="0"/>
              <a:t>–installation testing</a:t>
            </a:r>
          </a:p>
          <a:p>
            <a:pPr lvl="1">
              <a:lnSpc>
                <a:spcPct val="150000"/>
              </a:lnSpc>
              <a:spcBef>
                <a:spcPts val="0"/>
              </a:spcBef>
            </a:pPr>
            <a:r>
              <a:rPr lang="en-IN" sz="2400" b="0" dirty="0" smtClean="0"/>
              <a:t>Test </a:t>
            </a:r>
            <a:r>
              <a:rPr lang="en-IN" sz="2400" b="0" dirty="0"/>
              <a:t>-completion </a:t>
            </a:r>
          </a:p>
          <a:p>
            <a:pPr>
              <a:lnSpc>
                <a:spcPct val="150000"/>
              </a:lnSpc>
              <a:spcBef>
                <a:spcPts val="0"/>
              </a:spcBef>
            </a:pPr>
            <a:endParaRPr lang="en-IN" sz="2800" b="0" dirty="0"/>
          </a:p>
          <a:p>
            <a:pPr lvl="1">
              <a:lnSpc>
                <a:spcPct val="150000"/>
              </a:lnSpc>
              <a:spcBef>
                <a:spcPts val="0"/>
              </a:spcBef>
            </a:pPr>
            <a:endParaRPr lang="en-US" sz="15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Verification &amp; Validation"</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4119297090"/>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800" dirty="0" smtClean="0"/>
              <a:t>Coverage </a:t>
            </a:r>
            <a:r>
              <a:rPr lang="en-IN" sz="2800" dirty="0"/>
              <a:t>in Verification</a:t>
            </a:r>
            <a:endParaRPr lang="en-IN" sz="2800" b="0" dirty="0"/>
          </a:p>
          <a:p>
            <a:pPr lvl="1">
              <a:lnSpc>
                <a:spcPct val="150000"/>
              </a:lnSpc>
              <a:spcBef>
                <a:spcPts val="0"/>
              </a:spcBef>
            </a:pPr>
            <a:r>
              <a:rPr lang="en-US" sz="2400" b="0" dirty="0" smtClean="0"/>
              <a:t>Statement </a:t>
            </a:r>
            <a:r>
              <a:rPr lang="en-US" sz="2400" b="0" dirty="0"/>
              <a:t>Coverage : Code includes many statements. Code are verified.</a:t>
            </a:r>
          </a:p>
          <a:p>
            <a:pPr lvl="1">
              <a:lnSpc>
                <a:spcPct val="150000"/>
              </a:lnSpc>
              <a:spcBef>
                <a:spcPts val="0"/>
              </a:spcBef>
            </a:pPr>
            <a:r>
              <a:rPr lang="en-US" sz="2400" b="0" dirty="0" smtClean="0"/>
              <a:t>Path </a:t>
            </a:r>
            <a:r>
              <a:rPr lang="en-US" sz="2400" b="0" dirty="0"/>
              <a:t>Coverage : Sequence of control flow from entry to exit.</a:t>
            </a:r>
          </a:p>
          <a:p>
            <a:pPr lvl="1">
              <a:lnSpc>
                <a:spcPct val="150000"/>
              </a:lnSpc>
              <a:spcBef>
                <a:spcPts val="0"/>
              </a:spcBef>
            </a:pPr>
            <a:r>
              <a:rPr lang="en-US" sz="2400" b="0" dirty="0" smtClean="0"/>
              <a:t>Decision </a:t>
            </a:r>
            <a:r>
              <a:rPr lang="en-US" sz="2400" b="0" dirty="0"/>
              <a:t>Coverage : When and application is executed ,it may have to make decisions based upon the situation it </a:t>
            </a:r>
            <a:r>
              <a:rPr lang="en-US" sz="2400" b="0" dirty="0" smtClean="0"/>
              <a:t>faces.</a:t>
            </a:r>
          </a:p>
          <a:p>
            <a:pPr lvl="1">
              <a:lnSpc>
                <a:spcPct val="150000"/>
              </a:lnSpc>
              <a:spcBef>
                <a:spcPts val="0"/>
              </a:spcBef>
            </a:pPr>
            <a:r>
              <a:rPr lang="en-US" sz="2400" b="0" dirty="0"/>
              <a:t>Assurance that the best verification techniques will be used.</a:t>
            </a:r>
          </a:p>
          <a:p>
            <a:pPr lvl="1">
              <a:lnSpc>
                <a:spcPct val="150000"/>
              </a:lnSpc>
              <a:spcBef>
                <a:spcPts val="0"/>
              </a:spcBef>
            </a:pPr>
            <a:r>
              <a:rPr lang="en-US" sz="2400" b="0" dirty="0"/>
              <a:t>Assurance that the verification techniques will be integrated.</a:t>
            </a:r>
          </a:p>
          <a:p>
            <a:pPr lvl="1">
              <a:lnSpc>
                <a:spcPct val="150000"/>
              </a:lnSpc>
              <a:spcBef>
                <a:spcPts val="0"/>
              </a:spcBef>
            </a:pPr>
            <a:r>
              <a:rPr lang="en-US" sz="2400" b="0" dirty="0"/>
              <a:t>Assurance that the technique will be executed properly. </a:t>
            </a:r>
          </a:p>
          <a:p>
            <a:pPr lvl="1">
              <a:lnSpc>
                <a:spcPct val="150000"/>
              </a:lnSpc>
              <a:spcBef>
                <a:spcPts val="0"/>
              </a:spcBef>
            </a:pPr>
            <a:endParaRPr lang="en-IN" sz="2400" b="0" dirty="0"/>
          </a:p>
          <a:p>
            <a:pPr lvl="1">
              <a:lnSpc>
                <a:spcPct val="150000"/>
              </a:lnSpc>
              <a:spcBef>
                <a:spcPts val="0"/>
              </a:spcBef>
            </a:pPr>
            <a:endParaRPr lang="en-US" sz="15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Verification &amp; Validation"</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1352519889"/>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000" dirty="0" smtClean="0"/>
              <a:t>Coverage in Validation</a:t>
            </a:r>
            <a:endParaRPr lang="en-IN" sz="2000" b="0" dirty="0"/>
          </a:p>
          <a:p>
            <a:pPr lvl="1">
              <a:lnSpc>
                <a:spcPct val="150000"/>
              </a:lnSpc>
              <a:spcBef>
                <a:spcPts val="0"/>
              </a:spcBef>
            </a:pPr>
            <a:r>
              <a:rPr lang="en-US" sz="2000" b="0" dirty="0" smtClean="0"/>
              <a:t>Validation </a:t>
            </a:r>
            <a:r>
              <a:rPr lang="en-US" sz="2000" b="0" dirty="0"/>
              <a:t>is an actual testing performed on the software product.</a:t>
            </a:r>
          </a:p>
          <a:p>
            <a:pPr lvl="1">
              <a:lnSpc>
                <a:spcPct val="150000"/>
              </a:lnSpc>
              <a:spcBef>
                <a:spcPts val="0"/>
              </a:spcBef>
            </a:pPr>
            <a:r>
              <a:rPr lang="en-US" sz="2000" b="0" dirty="0" smtClean="0"/>
              <a:t>Gathering </a:t>
            </a:r>
            <a:r>
              <a:rPr lang="en-US" sz="2000" b="0" dirty="0"/>
              <a:t>and analysis of the specifications and requirements,</a:t>
            </a:r>
          </a:p>
          <a:p>
            <a:pPr lvl="1">
              <a:lnSpc>
                <a:spcPct val="150000"/>
              </a:lnSpc>
              <a:spcBef>
                <a:spcPts val="0"/>
              </a:spcBef>
            </a:pPr>
            <a:r>
              <a:rPr lang="en-IN" sz="2000" b="0" dirty="0" smtClean="0"/>
              <a:t>Test </a:t>
            </a:r>
            <a:r>
              <a:rPr lang="en-IN" sz="2000" b="0" dirty="0"/>
              <a:t>the error message.</a:t>
            </a:r>
          </a:p>
          <a:p>
            <a:pPr lvl="1">
              <a:lnSpc>
                <a:spcPct val="150000"/>
              </a:lnSpc>
              <a:spcBef>
                <a:spcPts val="0"/>
              </a:spcBef>
            </a:pPr>
            <a:r>
              <a:rPr lang="en-US" sz="2000" b="0" dirty="0" smtClean="0"/>
              <a:t>Boundary </a:t>
            </a:r>
            <a:r>
              <a:rPr lang="en-US" sz="2000" b="0" dirty="0"/>
              <a:t>values along with stress and functionalities test. </a:t>
            </a:r>
          </a:p>
          <a:p>
            <a:pPr>
              <a:lnSpc>
                <a:spcPct val="150000"/>
              </a:lnSpc>
              <a:spcBef>
                <a:spcPts val="0"/>
              </a:spcBef>
            </a:pPr>
            <a:r>
              <a:rPr lang="en-IN" sz="2000" dirty="0" smtClean="0"/>
              <a:t>Validation </a:t>
            </a:r>
            <a:r>
              <a:rPr lang="en-IN" sz="2000" dirty="0"/>
              <a:t>workbench basic requirements</a:t>
            </a:r>
            <a:endParaRPr lang="en-IN" sz="2000" b="0" dirty="0"/>
          </a:p>
          <a:p>
            <a:pPr lvl="1">
              <a:lnSpc>
                <a:spcPct val="150000"/>
              </a:lnSpc>
              <a:spcBef>
                <a:spcPts val="0"/>
              </a:spcBef>
            </a:pPr>
            <a:r>
              <a:rPr lang="en-IN" sz="2000" b="0" dirty="0" smtClean="0"/>
              <a:t>Inputs </a:t>
            </a:r>
            <a:endParaRPr lang="en-IN" sz="2000" b="0" dirty="0"/>
          </a:p>
          <a:p>
            <a:pPr lvl="1">
              <a:lnSpc>
                <a:spcPct val="150000"/>
              </a:lnSpc>
              <a:spcBef>
                <a:spcPts val="0"/>
              </a:spcBef>
            </a:pPr>
            <a:r>
              <a:rPr lang="en-IN" sz="2000" b="0" dirty="0" smtClean="0"/>
              <a:t>Output</a:t>
            </a:r>
            <a:endParaRPr lang="en-IN" sz="2000" b="0" dirty="0"/>
          </a:p>
          <a:p>
            <a:pPr lvl="1">
              <a:lnSpc>
                <a:spcPct val="150000"/>
              </a:lnSpc>
              <a:spcBef>
                <a:spcPts val="0"/>
              </a:spcBef>
            </a:pPr>
            <a:r>
              <a:rPr lang="en-IN" sz="2000" b="0" dirty="0" smtClean="0"/>
              <a:t>Validation </a:t>
            </a:r>
            <a:r>
              <a:rPr lang="en-IN" sz="2000" b="0" dirty="0"/>
              <a:t>process</a:t>
            </a:r>
          </a:p>
          <a:p>
            <a:pPr lvl="1">
              <a:lnSpc>
                <a:spcPct val="150000"/>
              </a:lnSpc>
              <a:spcBef>
                <a:spcPts val="0"/>
              </a:spcBef>
            </a:pPr>
            <a:r>
              <a:rPr lang="en-IN" sz="2000" b="0" dirty="0" smtClean="0"/>
              <a:t>Check </a:t>
            </a:r>
            <a:r>
              <a:rPr lang="en-IN" sz="2000" b="0" dirty="0"/>
              <a:t>process</a:t>
            </a:r>
          </a:p>
          <a:p>
            <a:pPr lvl="1">
              <a:lnSpc>
                <a:spcPct val="150000"/>
              </a:lnSpc>
              <a:spcBef>
                <a:spcPts val="0"/>
              </a:spcBef>
            </a:pPr>
            <a:r>
              <a:rPr lang="en-IN" sz="2000" b="0" dirty="0" smtClean="0"/>
              <a:t>Standards </a:t>
            </a:r>
            <a:r>
              <a:rPr lang="en-IN" sz="2000" b="0" dirty="0"/>
              <a:t>, tools , guidelines </a:t>
            </a:r>
          </a:p>
          <a:p>
            <a:endParaRPr lang="en-IN" sz="2800" b="0" dirty="0"/>
          </a:p>
          <a:p>
            <a:pPr marL="0" indent="0">
              <a:buNone/>
            </a:pPr>
            <a:r>
              <a:rPr lang="en-IN" sz="2800" b="0" dirty="0" smtClean="0"/>
              <a:t> </a:t>
            </a:r>
            <a:endParaRPr lang="en-US" sz="54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Verification &amp; Validation"</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1748379908"/>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200" dirty="0" smtClean="0"/>
              <a:t>Levels </a:t>
            </a:r>
            <a:r>
              <a:rPr lang="en-IN" sz="2200" dirty="0"/>
              <a:t>of validation</a:t>
            </a:r>
            <a:endParaRPr lang="en-IN" sz="2200" b="0" dirty="0"/>
          </a:p>
          <a:p>
            <a:pPr lvl="1">
              <a:lnSpc>
                <a:spcPct val="150000"/>
              </a:lnSpc>
              <a:spcBef>
                <a:spcPts val="0"/>
              </a:spcBef>
            </a:pPr>
            <a:r>
              <a:rPr lang="en-US" sz="2200" b="0" dirty="0" smtClean="0"/>
              <a:t>Unit </a:t>
            </a:r>
            <a:r>
              <a:rPr lang="en-US" sz="2200" b="0" dirty="0"/>
              <a:t>testing : focuses verification efforts on the smallest unit of software design.</a:t>
            </a:r>
          </a:p>
          <a:p>
            <a:pPr lvl="1">
              <a:lnSpc>
                <a:spcPct val="150000"/>
              </a:lnSpc>
              <a:spcBef>
                <a:spcPts val="0"/>
              </a:spcBef>
            </a:pPr>
            <a:r>
              <a:rPr lang="en-US" sz="2200" b="0" dirty="0" smtClean="0"/>
              <a:t>Unit </a:t>
            </a:r>
            <a:r>
              <a:rPr lang="en-US" sz="2200" b="0" dirty="0"/>
              <a:t>test consideration : module interface is tested to ensure that information properly flows. </a:t>
            </a:r>
          </a:p>
          <a:p>
            <a:pPr>
              <a:lnSpc>
                <a:spcPct val="150000"/>
              </a:lnSpc>
              <a:spcBef>
                <a:spcPts val="0"/>
              </a:spcBef>
            </a:pPr>
            <a:r>
              <a:rPr lang="en-IN" sz="2200" dirty="0" smtClean="0"/>
              <a:t>Coverage </a:t>
            </a:r>
            <a:r>
              <a:rPr lang="en-IN" sz="2200" dirty="0"/>
              <a:t>in validation</a:t>
            </a:r>
            <a:endParaRPr lang="en-IN" sz="2200" b="0" dirty="0"/>
          </a:p>
          <a:p>
            <a:pPr lvl="1">
              <a:lnSpc>
                <a:spcPct val="150000"/>
              </a:lnSpc>
              <a:spcBef>
                <a:spcPts val="0"/>
              </a:spcBef>
            </a:pPr>
            <a:r>
              <a:rPr lang="en-US" sz="2200" b="0" dirty="0" smtClean="0"/>
              <a:t>Requirement </a:t>
            </a:r>
            <a:r>
              <a:rPr lang="en-US" sz="2200" b="0" dirty="0"/>
              <a:t>Coverage : All the requirements need not be necessarily covered.</a:t>
            </a:r>
          </a:p>
          <a:p>
            <a:pPr lvl="1">
              <a:lnSpc>
                <a:spcPct val="150000"/>
              </a:lnSpc>
              <a:spcBef>
                <a:spcPts val="0"/>
              </a:spcBef>
            </a:pPr>
            <a:r>
              <a:rPr lang="en-US" sz="2200" b="0" dirty="0" smtClean="0"/>
              <a:t>Functional </a:t>
            </a:r>
            <a:r>
              <a:rPr lang="en-US" sz="2200" b="0" dirty="0"/>
              <a:t>Coverage : At time , requirements are expressed in the functionality required for the application to work correctly.</a:t>
            </a:r>
          </a:p>
          <a:p>
            <a:pPr lvl="1">
              <a:lnSpc>
                <a:spcPct val="150000"/>
              </a:lnSpc>
              <a:spcBef>
                <a:spcPts val="0"/>
              </a:spcBef>
            </a:pPr>
            <a:r>
              <a:rPr lang="en-US" sz="2200" b="0" dirty="0" smtClean="0"/>
              <a:t>Feature </a:t>
            </a:r>
            <a:r>
              <a:rPr lang="en-US" sz="2200" b="0" dirty="0"/>
              <a:t>Coverage : It describes about covering a feature required by the user. </a:t>
            </a:r>
          </a:p>
          <a:p>
            <a:pPr marL="0" indent="0">
              <a:buNone/>
            </a:pPr>
            <a:endParaRPr lang="en-US" sz="20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Verification &amp; Validation"</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539494240"/>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000" dirty="0" smtClean="0"/>
              <a:t>Acceptance </a:t>
            </a:r>
            <a:r>
              <a:rPr lang="en-US" sz="2000" dirty="0"/>
              <a:t>testing and types of acceptance</a:t>
            </a:r>
            <a:endParaRPr lang="en-US" sz="2000" b="0" dirty="0"/>
          </a:p>
          <a:p>
            <a:pPr lvl="1">
              <a:lnSpc>
                <a:spcPct val="150000"/>
              </a:lnSpc>
              <a:spcBef>
                <a:spcPts val="0"/>
              </a:spcBef>
            </a:pPr>
            <a:r>
              <a:rPr lang="en-US" sz="2000" b="0" dirty="0" smtClean="0"/>
              <a:t>Acceptance </a:t>
            </a:r>
            <a:r>
              <a:rPr lang="en-US" sz="2000" b="0" dirty="0"/>
              <a:t>testing is one of the last type of software testing .</a:t>
            </a:r>
          </a:p>
          <a:p>
            <a:pPr lvl="1">
              <a:lnSpc>
                <a:spcPct val="150000"/>
              </a:lnSpc>
              <a:spcBef>
                <a:spcPts val="0"/>
              </a:spcBef>
            </a:pPr>
            <a:r>
              <a:rPr lang="en-US" sz="2000" b="0" dirty="0" smtClean="0"/>
              <a:t>It </a:t>
            </a:r>
            <a:r>
              <a:rPr lang="en-US" sz="2000" b="0" dirty="0"/>
              <a:t>is conducted by a pool of targeted users to ensure the readiness and quality.</a:t>
            </a:r>
          </a:p>
          <a:p>
            <a:pPr lvl="1">
              <a:lnSpc>
                <a:spcPct val="150000"/>
              </a:lnSpc>
              <a:spcBef>
                <a:spcPts val="0"/>
              </a:spcBef>
            </a:pPr>
            <a:r>
              <a:rPr lang="en-US" sz="2000" b="0" dirty="0" smtClean="0"/>
              <a:t>It </a:t>
            </a:r>
            <a:r>
              <a:rPr lang="en-US" sz="2000" b="0" dirty="0"/>
              <a:t>is also referred to as red box testing.</a:t>
            </a:r>
          </a:p>
          <a:p>
            <a:pPr lvl="1">
              <a:lnSpc>
                <a:spcPct val="150000"/>
              </a:lnSpc>
              <a:spcBef>
                <a:spcPts val="0"/>
              </a:spcBef>
            </a:pPr>
            <a:r>
              <a:rPr lang="en-US" sz="2000" b="0" dirty="0" smtClean="0"/>
              <a:t>There </a:t>
            </a:r>
            <a:r>
              <a:rPr lang="en-US" sz="2000" b="0" dirty="0"/>
              <a:t>are two types of acceptance testing : Alpha testing and Beta testing </a:t>
            </a:r>
          </a:p>
          <a:p>
            <a:pPr>
              <a:lnSpc>
                <a:spcPct val="150000"/>
              </a:lnSpc>
              <a:spcBef>
                <a:spcPts val="0"/>
              </a:spcBef>
            </a:pPr>
            <a:r>
              <a:rPr lang="en-IN" sz="2000" dirty="0" smtClean="0"/>
              <a:t>V </a:t>
            </a:r>
            <a:r>
              <a:rPr lang="en-IN" sz="2000" dirty="0"/>
              <a:t>Test Model </a:t>
            </a:r>
            <a:endParaRPr lang="en-IN" sz="2000" b="0" dirty="0"/>
          </a:p>
          <a:p>
            <a:pPr lvl="1">
              <a:lnSpc>
                <a:spcPct val="150000"/>
              </a:lnSpc>
              <a:spcBef>
                <a:spcPts val="0"/>
              </a:spcBef>
            </a:pPr>
            <a:r>
              <a:rPr lang="en-US" sz="2000" b="0" dirty="0" smtClean="0"/>
              <a:t>Testing </a:t>
            </a:r>
            <a:r>
              <a:rPr lang="en-US" sz="2000" b="0" dirty="0"/>
              <a:t>is a lifecycle activity.</a:t>
            </a:r>
          </a:p>
          <a:p>
            <a:pPr lvl="1">
              <a:lnSpc>
                <a:spcPct val="150000"/>
              </a:lnSpc>
              <a:spcBef>
                <a:spcPts val="0"/>
              </a:spcBef>
            </a:pPr>
            <a:r>
              <a:rPr lang="en-US" sz="2000" b="0" dirty="0" smtClean="0"/>
              <a:t>It </a:t>
            </a:r>
            <a:r>
              <a:rPr lang="en-US" sz="2000" b="0" dirty="0"/>
              <a:t>begins when the proposal of software development made.</a:t>
            </a:r>
          </a:p>
          <a:p>
            <a:pPr lvl="1">
              <a:lnSpc>
                <a:spcPct val="150000"/>
              </a:lnSpc>
              <a:spcBef>
                <a:spcPts val="0"/>
              </a:spcBef>
            </a:pPr>
            <a:r>
              <a:rPr lang="en-US" sz="2000" b="0" dirty="0" smtClean="0"/>
              <a:t>For </a:t>
            </a:r>
            <a:r>
              <a:rPr lang="en-US" sz="2000" b="0" dirty="0"/>
              <a:t>every development activity, there is a testing activity attached with it.</a:t>
            </a:r>
          </a:p>
          <a:p>
            <a:pPr lvl="1">
              <a:lnSpc>
                <a:spcPct val="150000"/>
              </a:lnSpc>
              <a:spcBef>
                <a:spcPts val="0"/>
              </a:spcBef>
            </a:pPr>
            <a:r>
              <a:rPr lang="en-US" sz="2000" b="0" dirty="0" smtClean="0"/>
              <a:t>Every </a:t>
            </a:r>
            <a:r>
              <a:rPr lang="en-US" sz="2000" b="0" dirty="0"/>
              <a:t>phase of software development activities must consider corresponding testing activity associated with it. </a:t>
            </a:r>
          </a:p>
          <a:p>
            <a:pPr marL="442912" lvl="1" indent="0">
              <a:buNone/>
            </a:pPr>
            <a:endParaRPr lang="en-IN" sz="24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Verification &amp; Validation"</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1505947336"/>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000" dirty="0" smtClean="0"/>
              <a:t>V </a:t>
            </a:r>
            <a:r>
              <a:rPr lang="en-IN" sz="2000" dirty="0"/>
              <a:t>Model for Software</a:t>
            </a:r>
            <a:endParaRPr lang="en-IN" sz="2000" b="0" dirty="0"/>
          </a:p>
          <a:p>
            <a:pPr lvl="1">
              <a:lnSpc>
                <a:spcPct val="150000"/>
              </a:lnSpc>
              <a:spcBef>
                <a:spcPts val="0"/>
              </a:spcBef>
            </a:pPr>
            <a:r>
              <a:rPr lang="en-US" sz="2000" b="0" dirty="0" smtClean="0"/>
              <a:t>Validation </a:t>
            </a:r>
            <a:r>
              <a:rPr lang="en-US" sz="2000" b="0" dirty="0"/>
              <a:t>model explains the validation activities associated with different phases of software development.</a:t>
            </a:r>
          </a:p>
          <a:p>
            <a:pPr lvl="1">
              <a:lnSpc>
                <a:spcPct val="150000"/>
              </a:lnSpc>
              <a:spcBef>
                <a:spcPts val="0"/>
              </a:spcBef>
            </a:pPr>
            <a:r>
              <a:rPr lang="en-US" sz="2000" b="0" dirty="0" smtClean="0"/>
              <a:t>Design </a:t>
            </a:r>
            <a:r>
              <a:rPr lang="en-US" sz="2000" b="0" dirty="0"/>
              <a:t>phase is associated with interface testing which covers design.</a:t>
            </a:r>
          </a:p>
          <a:p>
            <a:pPr lvl="1">
              <a:lnSpc>
                <a:spcPct val="150000"/>
              </a:lnSpc>
              <a:spcBef>
                <a:spcPts val="0"/>
              </a:spcBef>
            </a:pPr>
            <a:r>
              <a:rPr lang="en-US" sz="2000" b="0" dirty="0" smtClean="0"/>
              <a:t>Program </a:t>
            </a:r>
            <a:r>
              <a:rPr lang="en-US" sz="2000" b="0" dirty="0"/>
              <a:t>–level designs are associated with integration testing.</a:t>
            </a:r>
          </a:p>
          <a:p>
            <a:pPr lvl="1">
              <a:lnSpc>
                <a:spcPct val="150000"/>
              </a:lnSpc>
              <a:spcBef>
                <a:spcPts val="0"/>
              </a:spcBef>
            </a:pPr>
            <a:r>
              <a:rPr lang="en-US" sz="2000" b="0" dirty="0" smtClean="0"/>
              <a:t>All </a:t>
            </a:r>
            <a:r>
              <a:rPr lang="en-US" sz="2000" b="0" dirty="0"/>
              <a:t>the code level to validate individuals units , unit testing is done. </a:t>
            </a:r>
            <a:endParaRPr lang="en-US" sz="2000" b="0" dirty="0" smtClean="0"/>
          </a:p>
          <a:p>
            <a:pPr lvl="1">
              <a:lnSpc>
                <a:spcPct val="150000"/>
              </a:lnSpc>
              <a:spcBef>
                <a:spcPts val="0"/>
              </a:spcBef>
            </a:pPr>
            <a:endParaRPr lang="en-US" sz="20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Verification &amp; Validation"</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2058105474"/>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1800" dirty="0" smtClean="0"/>
              <a:t>Testing </a:t>
            </a:r>
            <a:r>
              <a:rPr lang="en-IN" sz="1800" dirty="0"/>
              <a:t>During Requirements stage </a:t>
            </a:r>
            <a:endParaRPr lang="en-IN" sz="1800" b="0" dirty="0"/>
          </a:p>
          <a:p>
            <a:pPr lvl="1">
              <a:lnSpc>
                <a:spcPct val="150000"/>
              </a:lnSpc>
              <a:spcBef>
                <a:spcPts val="0"/>
              </a:spcBef>
            </a:pPr>
            <a:r>
              <a:rPr lang="en-US" sz="1800" b="0" dirty="0" smtClean="0"/>
              <a:t>This </a:t>
            </a:r>
            <a:r>
              <a:rPr lang="en-US" sz="1800" b="0" dirty="0"/>
              <a:t>stage must cover all the requirements for the system . Verification of problem definition and requirements definition is the basis on which the system requirement specification is developed further.</a:t>
            </a:r>
          </a:p>
          <a:p>
            <a:pPr lvl="1">
              <a:lnSpc>
                <a:spcPct val="150000"/>
              </a:lnSpc>
              <a:spcBef>
                <a:spcPts val="0"/>
              </a:spcBef>
            </a:pPr>
            <a:r>
              <a:rPr lang="en-US" sz="1800" b="0" dirty="0" smtClean="0"/>
              <a:t>Characteristics </a:t>
            </a:r>
            <a:r>
              <a:rPr lang="en-US" sz="1800" b="0" dirty="0"/>
              <a:t>of good requirements : adequate , clear and verifiable ,</a:t>
            </a:r>
            <a:r>
              <a:rPr lang="en-US" sz="1800" b="0" dirty="0" smtClean="0"/>
              <a:t>testable.</a:t>
            </a:r>
          </a:p>
          <a:p>
            <a:pPr>
              <a:lnSpc>
                <a:spcPct val="150000"/>
              </a:lnSpc>
              <a:spcBef>
                <a:spcPts val="0"/>
              </a:spcBef>
            </a:pPr>
            <a:r>
              <a:rPr lang="en-US" sz="1800" dirty="0"/>
              <a:t>Testing during test –planning phase</a:t>
            </a:r>
          </a:p>
          <a:p>
            <a:pPr lvl="1">
              <a:lnSpc>
                <a:spcPct val="150000"/>
              </a:lnSpc>
              <a:spcBef>
                <a:spcPts val="0"/>
              </a:spcBef>
            </a:pPr>
            <a:r>
              <a:rPr lang="en-US" sz="1800" b="0" dirty="0">
                <a:ea typeface="+mn-ea"/>
                <a:cs typeface="+mn-cs"/>
              </a:rPr>
              <a:t>This phase includes defining a test strategy for the given application.</a:t>
            </a:r>
          </a:p>
          <a:p>
            <a:pPr lvl="1">
              <a:lnSpc>
                <a:spcPct val="150000"/>
              </a:lnSpc>
              <a:spcBef>
                <a:spcPts val="0"/>
              </a:spcBef>
            </a:pPr>
            <a:r>
              <a:rPr lang="en-US" sz="1800" b="0" dirty="0">
                <a:ea typeface="+mn-ea"/>
                <a:cs typeface="+mn-cs"/>
              </a:rPr>
              <a:t>The test manager is responsible for defining test strategy .</a:t>
            </a:r>
          </a:p>
          <a:p>
            <a:pPr lvl="1">
              <a:lnSpc>
                <a:spcPct val="150000"/>
              </a:lnSpc>
              <a:spcBef>
                <a:spcPts val="0"/>
              </a:spcBef>
            </a:pPr>
            <a:r>
              <a:rPr lang="en-US" sz="1800" b="0" dirty="0">
                <a:ea typeface="+mn-ea"/>
                <a:cs typeface="+mn-cs"/>
              </a:rPr>
              <a:t>Testing artifacts must be reviewed for their consistency. </a:t>
            </a:r>
            <a:endParaRPr lang="en-US" sz="1800" b="0" dirty="0" smtClean="0">
              <a:ea typeface="+mn-ea"/>
              <a:cs typeface="+mn-cs"/>
            </a:endParaRPr>
          </a:p>
          <a:p>
            <a:pPr>
              <a:lnSpc>
                <a:spcPct val="150000"/>
              </a:lnSpc>
              <a:spcBef>
                <a:spcPts val="0"/>
              </a:spcBef>
            </a:pPr>
            <a:r>
              <a:rPr lang="en-IN" sz="1800" dirty="0" smtClean="0"/>
              <a:t>Testing </a:t>
            </a:r>
            <a:r>
              <a:rPr lang="en-IN" sz="1800" dirty="0"/>
              <a:t>during design phase</a:t>
            </a:r>
          </a:p>
          <a:p>
            <a:pPr lvl="1">
              <a:lnSpc>
                <a:spcPct val="150000"/>
              </a:lnSpc>
              <a:spcBef>
                <a:spcPts val="0"/>
              </a:spcBef>
            </a:pPr>
            <a:r>
              <a:rPr lang="en-US" sz="1800" b="0" dirty="0" smtClean="0"/>
              <a:t>Design </a:t>
            </a:r>
            <a:r>
              <a:rPr lang="en-US" sz="1800" b="0" dirty="0"/>
              <a:t>is the backbone of any software application.</a:t>
            </a:r>
          </a:p>
          <a:p>
            <a:pPr lvl="1">
              <a:lnSpc>
                <a:spcPct val="150000"/>
              </a:lnSpc>
              <a:spcBef>
                <a:spcPts val="0"/>
              </a:spcBef>
            </a:pPr>
            <a:r>
              <a:rPr lang="en-US" sz="1800" b="0" dirty="0" smtClean="0"/>
              <a:t>Design </a:t>
            </a:r>
            <a:r>
              <a:rPr lang="en-US" sz="1800" b="0" dirty="0"/>
              <a:t>may be made by system architects or designers.</a:t>
            </a:r>
          </a:p>
          <a:p>
            <a:pPr lvl="1">
              <a:lnSpc>
                <a:spcPct val="150000"/>
              </a:lnSpc>
              <a:spcBef>
                <a:spcPts val="0"/>
              </a:spcBef>
            </a:pPr>
            <a:r>
              <a:rPr lang="en-US" sz="1800" b="0" dirty="0" smtClean="0"/>
              <a:t>Design </a:t>
            </a:r>
            <a:r>
              <a:rPr lang="en-US" sz="1800" b="0" dirty="0"/>
              <a:t>must reflect the requirements correctly.</a:t>
            </a:r>
          </a:p>
          <a:p>
            <a:pPr lvl="1">
              <a:lnSpc>
                <a:spcPct val="150000"/>
              </a:lnSpc>
              <a:spcBef>
                <a:spcPts val="0"/>
              </a:spcBef>
            </a:pPr>
            <a:r>
              <a:rPr lang="en-US" sz="1800" b="0" dirty="0" smtClean="0"/>
              <a:t>Verification </a:t>
            </a:r>
            <a:r>
              <a:rPr lang="en-US" sz="1800" b="0" dirty="0"/>
              <a:t>and validation consist of : Consistency with respect to requirements and </a:t>
            </a:r>
            <a:r>
              <a:rPr lang="en-US" sz="1800" b="0" dirty="0" smtClean="0"/>
              <a:t>analyze </a:t>
            </a:r>
            <a:r>
              <a:rPr lang="en-US" sz="1800" b="0" dirty="0"/>
              <a:t>design for errors. </a:t>
            </a:r>
          </a:p>
          <a:p>
            <a:pPr lvl="1">
              <a:lnSpc>
                <a:spcPct val="150000"/>
              </a:lnSpc>
              <a:spcBef>
                <a:spcPts val="0"/>
              </a:spcBef>
            </a:pPr>
            <a:endParaRPr lang="en-US" sz="2000" b="0" dirty="0">
              <a:ea typeface="+mn-ea"/>
              <a:cs typeface="+mn-cs"/>
            </a:endParaRPr>
          </a:p>
          <a:p>
            <a:pPr lvl="1">
              <a:lnSpc>
                <a:spcPct val="150000"/>
              </a:lnSpc>
              <a:spcBef>
                <a:spcPts val="0"/>
              </a:spcBef>
            </a:pPr>
            <a:endParaRPr lang="en-US" sz="2000" dirty="0">
              <a:ea typeface="+mn-ea"/>
              <a:cs typeface="+mn-cs"/>
            </a:endParaRPr>
          </a:p>
          <a:p>
            <a:pPr lvl="1">
              <a:lnSpc>
                <a:spcPct val="150000"/>
              </a:lnSpc>
              <a:spcBef>
                <a:spcPts val="0"/>
              </a:spcBef>
            </a:pPr>
            <a:endParaRPr lang="en-US" sz="20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Verification &amp; Validation"</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2686325928"/>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000" dirty="0" smtClean="0"/>
              <a:t>Testing </a:t>
            </a:r>
            <a:r>
              <a:rPr lang="en-IN" sz="2000" dirty="0"/>
              <a:t>During Requirements stage </a:t>
            </a:r>
            <a:endParaRPr lang="en-IN" sz="2000" b="0" dirty="0"/>
          </a:p>
          <a:p>
            <a:pPr lvl="1">
              <a:lnSpc>
                <a:spcPct val="150000"/>
              </a:lnSpc>
              <a:spcBef>
                <a:spcPts val="0"/>
              </a:spcBef>
            </a:pPr>
            <a:r>
              <a:rPr lang="en-US" sz="2000" b="0" dirty="0" smtClean="0"/>
              <a:t>This </a:t>
            </a:r>
            <a:r>
              <a:rPr lang="en-US" sz="2000" b="0" dirty="0"/>
              <a:t>stage must cover all the requirements for the system . Verification of problem definition and requirements definition is the basis on which the system requirement specification is developed further.</a:t>
            </a:r>
          </a:p>
          <a:p>
            <a:pPr lvl="1">
              <a:lnSpc>
                <a:spcPct val="150000"/>
              </a:lnSpc>
              <a:spcBef>
                <a:spcPts val="0"/>
              </a:spcBef>
            </a:pPr>
            <a:r>
              <a:rPr lang="en-US" sz="2000" b="0" dirty="0" smtClean="0"/>
              <a:t>Characteristics </a:t>
            </a:r>
            <a:r>
              <a:rPr lang="en-US" sz="2000" b="0" dirty="0"/>
              <a:t>of good requirements : adequate , clear and verifiable ,</a:t>
            </a:r>
            <a:r>
              <a:rPr lang="en-US" sz="2000" b="0" dirty="0" smtClean="0"/>
              <a:t>testable.</a:t>
            </a:r>
          </a:p>
          <a:p>
            <a:pPr>
              <a:lnSpc>
                <a:spcPct val="150000"/>
              </a:lnSpc>
              <a:spcBef>
                <a:spcPts val="0"/>
              </a:spcBef>
            </a:pPr>
            <a:r>
              <a:rPr lang="en-IN" sz="2000" dirty="0"/>
              <a:t>Testing during coding</a:t>
            </a:r>
          </a:p>
          <a:p>
            <a:pPr lvl="1">
              <a:lnSpc>
                <a:spcPct val="150000"/>
              </a:lnSpc>
              <a:spcBef>
                <a:spcPts val="0"/>
              </a:spcBef>
            </a:pPr>
            <a:r>
              <a:rPr lang="en-US" sz="2000" b="0" dirty="0" smtClean="0"/>
              <a:t>Coding </a:t>
            </a:r>
            <a:r>
              <a:rPr lang="en-US" sz="2000" b="0" dirty="0"/>
              <a:t>is the most vital stage in software development.</a:t>
            </a:r>
          </a:p>
          <a:p>
            <a:pPr lvl="1">
              <a:lnSpc>
                <a:spcPct val="150000"/>
              </a:lnSpc>
              <a:spcBef>
                <a:spcPts val="0"/>
              </a:spcBef>
            </a:pPr>
            <a:r>
              <a:rPr lang="en-US" sz="2000" b="0" dirty="0" smtClean="0"/>
              <a:t>It </a:t>
            </a:r>
            <a:r>
              <a:rPr lang="en-US" sz="2000" b="0" dirty="0"/>
              <a:t>is important for the organization to establish verification and validation of a code.</a:t>
            </a:r>
          </a:p>
          <a:p>
            <a:pPr lvl="1">
              <a:lnSpc>
                <a:spcPct val="150000"/>
              </a:lnSpc>
              <a:spcBef>
                <a:spcPts val="0"/>
              </a:spcBef>
            </a:pPr>
            <a:r>
              <a:rPr lang="en-US" sz="2000" b="0" dirty="0" smtClean="0"/>
              <a:t>Aspects </a:t>
            </a:r>
            <a:r>
              <a:rPr lang="en-US" sz="2000" b="0" dirty="0"/>
              <a:t>to be checked : coding standards implementation, Coding Optimization and Unit testing. </a:t>
            </a:r>
          </a:p>
          <a:p>
            <a:pPr lvl="1">
              <a:lnSpc>
                <a:spcPct val="150000"/>
              </a:lnSpc>
              <a:spcBef>
                <a:spcPts val="0"/>
              </a:spcBef>
            </a:pPr>
            <a:endParaRPr lang="en-US" sz="1800" dirty="0">
              <a:ea typeface="+mn-ea"/>
              <a:cs typeface="+mn-cs"/>
            </a:endParaRPr>
          </a:p>
          <a:p>
            <a:pPr lvl="1">
              <a:lnSpc>
                <a:spcPct val="150000"/>
              </a:lnSpc>
              <a:spcBef>
                <a:spcPts val="0"/>
              </a:spcBef>
            </a:pPr>
            <a:endParaRPr lang="en-US" sz="2000" dirty="0">
              <a:ea typeface="+mn-ea"/>
              <a:cs typeface="+mn-cs"/>
            </a:endParaRPr>
          </a:p>
          <a:p>
            <a:pPr lvl="1">
              <a:lnSpc>
                <a:spcPct val="150000"/>
              </a:lnSpc>
              <a:spcBef>
                <a:spcPts val="0"/>
              </a:spcBef>
            </a:pPr>
            <a:endParaRPr lang="en-US" sz="20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Verification &amp; Validation"</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85371010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2200" b="0" dirty="0" smtClean="0"/>
              <a:t>What </a:t>
            </a:r>
            <a:r>
              <a:rPr lang="en-US" sz="2200" b="0" dirty="0"/>
              <a:t>is STLC?</a:t>
            </a:r>
          </a:p>
          <a:p>
            <a:pPr lvl="1">
              <a:lnSpc>
                <a:spcPct val="150000"/>
              </a:lnSpc>
              <a:spcBef>
                <a:spcPts val="0"/>
              </a:spcBef>
            </a:pPr>
            <a:r>
              <a:rPr lang="en-US" sz="2200" dirty="0" smtClean="0"/>
              <a:t>Requirements </a:t>
            </a:r>
            <a:r>
              <a:rPr lang="en-US" sz="2200" dirty="0"/>
              <a:t>Analysis:</a:t>
            </a:r>
            <a:r>
              <a:rPr lang="en-US" sz="2200" b="0" dirty="0"/>
              <a:t> During this stage, the BRD (business requirements document) formed in the SDLC requirements stage is analyzed by the QA team so that they comprehend the </a:t>
            </a:r>
            <a:r>
              <a:rPr lang="en-US" sz="2200" dirty="0">
                <a:solidFill>
                  <a:srgbClr val="FF0000"/>
                </a:solidFill>
              </a:rPr>
              <a:t>key functionality and outcomes</a:t>
            </a:r>
            <a:r>
              <a:rPr lang="en-US" sz="2200" b="0" dirty="0"/>
              <a:t> that are needed from the newest system.</a:t>
            </a:r>
          </a:p>
          <a:p>
            <a:pPr lvl="1">
              <a:lnSpc>
                <a:spcPct val="150000"/>
              </a:lnSpc>
              <a:spcBef>
                <a:spcPts val="0"/>
              </a:spcBef>
            </a:pPr>
            <a:r>
              <a:rPr lang="en-US" sz="2200" dirty="0"/>
              <a:t>Test Planning: </a:t>
            </a:r>
            <a:r>
              <a:rPr lang="en-US" sz="2200" b="0" dirty="0"/>
              <a:t>Once the functionality and results are understood, the </a:t>
            </a:r>
            <a:r>
              <a:rPr lang="en-US" sz="2200" dirty="0">
                <a:solidFill>
                  <a:srgbClr val="FF0000"/>
                </a:solidFill>
              </a:rPr>
              <a:t>QA team will commence planning how they are going to plan their tests</a:t>
            </a:r>
            <a:r>
              <a:rPr lang="en-US" sz="2200" b="0" dirty="0"/>
              <a:t>. The test planning stage includes generating a comprehensive test strategy &amp; plan. Test scope, objectives, timelines, as well as resources are defined in this phase. It lays the foundation for the complete test procedures.</a:t>
            </a:r>
          </a:p>
          <a:p>
            <a:pPr lvl="1">
              <a:lnSpc>
                <a:spcPct val="150000"/>
              </a:lnSpc>
              <a:spcBef>
                <a:spcPts val="0"/>
              </a:spcBef>
            </a:pPr>
            <a:r>
              <a:rPr lang="en-US" sz="2200" dirty="0"/>
              <a:t>Test Design:</a:t>
            </a:r>
            <a:r>
              <a:rPr lang="en-US" sz="2200" b="0" dirty="0"/>
              <a:t> In this particular phase, </a:t>
            </a:r>
            <a:r>
              <a:rPr lang="en-US" sz="2200" dirty="0">
                <a:solidFill>
                  <a:srgbClr val="FF0000"/>
                </a:solidFill>
              </a:rPr>
              <a:t>test scripts and test cases are designed based on the software requirements &amp; design.</a:t>
            </a:r>
            <a:r>
              <a:rPr lang="en-US" sz="2200" b="0" dirty="0"/>
              <a:t> QA engineers create test cases to check the functionality and confirm the complete test </a:t>
            </a:r>
            <a:r>
              <a:rPr lang="en-US" sz="2200" b="0" dirty="0" smtClean="0"/>
              <a:t>coverage </a:t>
            </a:r>
            <a:r>
              <a:rPr lang="en-US" sz="2200" b="0" dirty="0"/>
              <a:t>of the software</a:t>
            </a:r>
            <a:r>
              <a:rPr lang="en-US" sz="2200" b="0" dirty="0" smtClean="0"/>
              <a:t>.</a:t>
            </a: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“SDLC </a:t>
            </a:r>
            <a:r>
              <a:rPr lang="en-US" altLang="zh-CN" sz="2800" b="1" dirty="0" err="1" smtClean="0">
                <a:solidFill>
                  <a:schemeClr val="bg1"/>
                </a:solidFill>
                <a:latin typeface="Tinos"/>
                <a:ea typeface="+mj-ea"/>
                <a:cs typeface="+mj-cs"/>
              </a:rPr>
              <a:t>Vs</a:t>
            </a:r>
            <a:r>
              <a:rPr lang="en-US" altLang="zh-CN" sz="2800" b="1" dirty="0" smtClean="0">
                <a:solidFill>
                  <a:schemeClr val="bg1"/>
                </a:solidFill>
                <a:latin typeface="Tinos"/>
                <a:ea typeface="+mj-ea"/>
                <a:cs typeface="+mj-cs"/>
              </a:rPr>
              <a:t> STLC"</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1025653315"/>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1900" dirty="0" smtClean="0"/>
              <a:t>VV </a:t>
            </a:r>
            <a:r>
              <a:rPr lang="en-IN" sz="1900" dirty="0"/>
              <a:t>model</a:t>
            </a:r>
          </a:p>
          <a:p>
            <a:pPr lvl="1">
              <a:lnSpc>
                <a:spcPct val="150000"/>
              </a:lnSpc>
              <a:spcBef>
                <a:spcPts val="0"/>
              </a:spcBef>
            </a:pPr>
            <a:r>
              <a:rPr lang="en-US" sz="1900" b="0" dirty="0" smtClean="0"/>
              <a:t>VV </a:t>
            </a:r>
            <a:r>
              <a:rPr lang="en-US" sz="1900" b="0" dirty="0"/>
              <a:t>model describes verification and validation activities associated with software development during the entire lifecycle.</a:t>
            </a:r>
          </a:p>
          <a:p>
            <a:pPr lvl="1">
              <a:lnSpc>
                <a:spcPct val="150000"/>
              </a:lnSpc>
              <a:spcBef>
                <a:spcPts val="0"/>
              </a:spcBef>
            </a:pPr>
            <a:r>
              <a:rPr lang="en-US" sz="1900" b="0" dirty="0" smtClean="0"/>
              <a:t>Various </a:t>
            </a:r>
            <a:r>
              <a:rPr lang="en-US" sz="1900" b="0" dirty="0"/>
              <a:t>activities associated with each phase of the software development lifecycle.</a:t>
            </a:r>
          </a:p>
          <a:p>
            <a:pPr lvl="1">
              <a:lnSpc>
                <a:spcPct val="150000"/>
              </a:lnSpc>
              <a:spcBef>
                <a:spcPts val="0"/>
              </a:spcBef>
            </a:pPr>
            <a:r>
              <a:rPr lang="en-IN" sz="1900" b="0" dirty="0" smtClean="0"/>
              <a:t>Requirements</a:t>
            </a:r>
            <a:endParaRPr lang="en-IN" sz="1900" b="0" dirty="0"/>
          </a:p>
          <a:p>
            <a:pPr lvl="1">
              <a:lnSpc>
                <a:spcPct val="150000"/>
              </a:lnSpc>
              <a:spcBef>
                <a:spcPts val="0"/>
              </a:spcBef>
            </a:pPr>
            <a:r>
              <a:rPr lang="en-IN" sz="1900" b="0" dirty="0" smtClean="0"/>
              <a:t>Requirements </a:t>
            </a:r>
            <a:r>
              <a:rPr lang="en-IN" sz="1900" b="0" dirty="0"/>
              <a:t>verification</a:t>
            </a:r>
          </a:p>
          <a:p>
            <a:pPr lvl="1">
              <a:lnSpc>
                <a:spcPct val="150000"/>
              </a:lnSpc>
              <a:spcBef>
                <a:spcPts val="0"/>
              </a:spcBef>
            </a:pPr>
            <a:r>
              <a:rPr lang="en-IN" sz="1900" b="0" dirty="0" smtClean="0"/>
              <a:t>Requirements </a:t>
            </a:r>
            <a:r>
              <a:rPr lang="en-IN" sz="1900" b="0" dirty="0"/>
              <a:t>validation </a:t>
            </a:r>
            <a:endParaRPr lang="en-IN" sz="1900" b="0" dirty="0" smtClean="0"/>
          </a:p>
          <a:p>
            <a:pPr>
              <a:lnSpc>
                <a:spcPct val="150000"/>
              </a:lnSpc>
              <a:spcBef>
                <a:spcPts val="0"/>
              </a:spcBef>
            </a:pPr>
            <a:r>
              <a:rPr lang="en-IN" sz="1900" dirty="0" smtClean="0"/>
              <a:t>Design </a:t>
            </a:r>
            <a:endParaRPr lang="en-IN" sz="1900" b="0" dirty="0"/>
          </a:p>
          <a:p>
            <a:pPr lvl="1">
              <a:lnSpc>
                <a:spcPct val="150000"/>
              </a:lnSpc>
              <a:spcBef>
                <a:spcPts val="0"/>
              </a:spcBef>
            </a:pPr>
            <a:r>
              <a:rPr lang="en-US" sz="1900" b="0" dirty="0" smtClean="0"/>
              <a:t>High </a:t>
            </a:r>
            <a:r>
              <a:rPr lang="en-US" sz="1900" b="0" dirty="0"/>
              <a:t>level design are created by architects and low-level designs by the designers.</a:t>
            </a:r>
          </a:p>
          <a:p>
            <a:pPr lvl="1">
              <a:lnSpc>
                <a:spcPct val="150000"/>
              </a:lnSpc>
              <a:spcBef>
                <a:spcPts val="0"/>
              </a:spcBef>
            </a:pPr>
            <a:r>
              <a:rPr lang="en-US" sz="1900" b="0" dirty="0" smtClean="0"/>
              <a:t>Design </a:t>
            </a:r>
            <a:r>
              <a:rPr lang="en-US" sz="1900" b="0" dirty="0"/>
              <a:t>verification –the project team along with </a:t>
            </a:r>
            <a:r>
              <a:rPr lang="en-US" sz="1900" b="0" dirty="0" smtClean="0"/>
              <a:t>designer may </a:t>
            </a:r>
            <a:r>
              <a:rPr lang="en-US" sz="1900" b="0" dirty="0"/>
              <a:t>walk through the design to find the completeness and give comments.</a:t>
            </a:r>
          </a:p>
          <a:p>
            <a:pPr lvl="1">
              <a:lnSpc>
                <a:spcPct val="150000"/>
              </a:lnSpc>
              <a:spcBef>
                <a:spcPts val="0"/>
              </a:spcBef>
            </a:pPr>
            <a:r>
              <a:rPr lang="en-US" sz="1900" b="0" dirty="0" smtClean="0"/>
              <a:t>Design </a:t>
            </a:r>
            <a:r>
              <a:rPr lang="en-US" sz="1900" b="0" dirty="0"/>
              <a:t>validation –validation of design occurs at two or more stages during the software development lifecycle. </a:t>
            </a:r>
          </a:p>
          <a:p>
            <a:pPr lvl="1">
              <a:lnSpc>
                <a:spcPct val="150000"/>
              </a:lnSpc>
              <a:spcBef>
                <a:spcPts val="0"/>
              </a:spcBef>
            </a:pPr>
            <a:endParaRPr lang="en-IN" sz="1600" dirty="0"/>
          </a:p>
          <a:p>
            <a:pPr lvl="1">
              <a:lnSpc>
                <a:spcPct val="150000"/>
              </a:lnSpc>
              <a:spcBef>
                <a:spcPts val="0"/>
              </a:spcBef>
            </a:pPr>
            <a:endParaRPr lang="en-US" sz="2000" dirty="0">
              <a:ea typeface="+mn-ea"/>
              <a:cs typeface="+mn-cs"/>
            </a:endParaRPr>
          </a:p>
          <a:p>
            <a:pPr lvl="1">
              <a:lnSpc>
                <a:spcPct val="150000"/>
              </a:lnSpc>
              <a:spcBef>
                <a:spcPts val="0"/>
              </a:spcBef>
            </a:pPr>
            <a:endParaRPr lang="en-US" sz="20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Verification &amp; Validation"</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691565600"/>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200" dirty="0" smtClean="0"/>
              <a:t>Coding</a:t>
            </a:r>
            <a:endParaRPr lang="en-IN" sz="2200" dirty="0"/>
          </a:p>
          <a:p>
            <a:pPr lvl="1">
              <a:lnSpc>
                <a:spcPct val="150000"/>
              </a:lnSpc>
              <a:spcBef>
                <a:spcPts val="0"/>
              </a:spcBef>
            </a:pPr>
            <a:r>
              <a:rPr lang="en-US" sz="2200" dirty="0" smtClean="0"/>
              <a:t>Coding </a:t>
            </a:r>
            <a:r>
              <a:rPr lang="en-US" sz="2200" dirty="0"/>
              <a:t>is done by developers where the low-level designs are implemented.</a:t>
            </a:r>
          </a:p>
          <a:p>
            <a:pPr lvl="1">
              <a:lnSpc>
                <a:spcPct val="150000"/>
              </a:lnSpc>
              <a:spcBef>
                <a:spcPts val="0"/>
              </a:spcBef>
            </a:pPr>
            <a:r>
              <a:rPr lang="en-US" sz="2200" dirty="0" smtClean="0"/>
              <a:t>Code </a:t>
            </a:r>
            <a:r>
              <a:rPr lang="en-US" sz="2200" dirty="0"/>
              <a:t>verification-code review helps in identification of errors with respect to coding standards , indenting standards , commenting standards.</a:t>
            </a:r>
          </a:p>
          <a:p>
            <a:pPr lvl="1">
              <a:lnSpc>
                <a:spcPct val="150000"/>
              </a:lnSpc>
              <a:spcBef>
                <a:spcPts val="0"/>
              </a:spcBef>
            </a:pPr>
            <a:r>
              <a:rPr lang="en-US" sz="2200" dirty="0" smtClean="0"/>
              <a:t>Code </a:t>
            </a:r>
            <a:r>
              <a:rPr lang="en-US" sz="2200" dirty="0"/>
              <a:t>validation –validation of coding happens through unit testing where individual units are tested separately. </a:t>
            </a:r>
          </a:p>
          <a:p>
            <a:pPr lvl="1">
              <a:lnSpc>
                <a:spcPct val="150000"/>
              </a:lnSpc>
              <a:spcBef>
                <a:spcPts val="0"/>
              </a:spcBef>
            </a:pPr>
            <a:endParaRPr lang="en-IN" sz="1600" dirty="0"/>
          </a:p>
          <a:p>
            <a:pPr lvl="1">
              <a:lnSpc>
                <a:spcPct val="150000"/>
              </a:lnSpc>
              <a:spcBef>
                <a:spcPts val="0"/>
              </a:spcBef>
            </a:pPr>
            <a:endParaRPr lang="en-US" sz="2000" dirty="0">
              <a:ea typeface="+mn-ea"/>
              <a:cs typeface="+mn-cs"/>
            </a:endParaRPr>
          </a:p>
          <a:p>
            <a:pPr lvl="1">
              <a:lnSpc>
                <a:spcPct val="150000"/>
              </a:lnSpc>
              <a:spcBef>
                <a:spcPts val="0"/>
              </a:spcBef>
            </a:pPr>
            <a:endParaRPr lang="en-US" sz="20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Verification &amp; Validation"</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2471388506"/>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IN" sz="2200" dirty="0" smtClean="0"/>
              <a:t>Critical </a:t>
            </a:r>
            <a:r>
              <a:rPr lang="en-IN" sz="2200" dirty="0"/>
              <a:t>roles and responsibilities </a:t>
            </a:r>
            <a:endParaRPr lang="en-IN" sz="2200" b="0" dirty="0"/>
          </a:p>
          <a:p>
            <a:pPr lvl="1">
              <a:lnSpc>
                <a:spcPct val="150000"/>
              </a:lnSpc>
              <a:spcBef>
                <a:spcPts val="0"/>
              </a:spcBef>
            </a:pPr>
            <a:r>
              <a:rPr lang="en-US" sz="2200" dirty="0" smtClean="0"/>
              <a:t>Development: </a:t>
            </a:r>
            <a:r>
              <a:rPr lang="en-US" sz="2200" b="0" dirty="0" smtClean="0"/>
              <a:t>development </a:t>
            </a:r>
            <a:r>
              <a:rPr lang="en-US" sz="2200" b="0" dirty="0"/>
              <a:t>team may be comprised of various roles under them. They may be performing various activities as per their roles and responsibilities at different stages.</a:t>
            </a:r>
          </a:p>
          <a:p>
            <a:pPr lvl="1">
              <a:lnSpc>
                <a:spcPct val="150000"/>
              </a:lnSpc>
              <a:spcBef>
                <a:spcPts val="0"/>
              </a:spcBef>
            </a:pPr>
            <a:r>
              <a:rPr lang="en-US" sz="2200" dirty="0" smtClean="0"/>
              <a:t>Testing: </a:t>
            </a:r>
            <a:r>
              <a:rPr lang="en-US" sz="2200" b="0" dirty="0"/>
              <a:t>testing includes test manager , test leads , and testers as per scope of testing , size of the project , and type of </a:t>
            </a:r>
            <a:r>
              <a:rPr lang="en-US" sz="2200" b="0" dirty="0" smtClean="0"/>
              <a:t>customer.</a:t>
            </a:r>
            <a:endParaRPr lang="en-US" sz="2200" b="0" dirty="0"/>
          </a:p>
          <a:p>
            <a:pPr lvl="1">
              <a:lnSpc>
                <a:spcPct val="150000"/>
              </a:lnSpc>
              <a:spcBef>
                <a:spcPts val="0"/>
              </a:spcBef>
            </a:pPr>
            <a:r>
              <a:rPr lang="en-US" sz="2200" dirty="0" smtClean="0"/>
              <a:t>Customer: </a:t>
            </a:r>
            <a:r>
              <a:rPr lang="en-US" sz="2200" b="0" dirty="0"/>
              <a:t>customer may be final user group , or people who are actually sponsoring the project . </a:t>
            </a:r>
          </a:p>
          <a:p>
            <a:pPr lvl="1">
              <a:lnSpc>
                <a:spcPct val="150000"/>
              </a:lnSpc>
              <a:spcBef>
                <a:spcPts val="0"/>
              </a:spcBef>
            </a:pPr>
            <a:endParaRPr lang="en-IN" sz="1600" dirty="0"/>
          </a:p>
          <a:p>
            <a:pPr lvl="1">
              <a:lnSpc>
                <a:spcPct val="150000"/>
              </a:lnSpc>
              <a:spcBef>
                <a:spcPts val="0"/>
              </a:spcBef>
            </a:pPr>
            <a:endParaRPr lang="en-US" sz="2000" dirty="0">
              <a:ea typeface="+mn-ea"/>
              <a:cs typeface="+mn-cs"/>
            </a:endParaRPr>
          </a:p>
          <a:p>
            <a:pPr lvl="1">
              <a:lnSpc>
                <a:spcPct val="150000"/>
              </a:lnSpc>
              <a:spcBef>
                <a:spcPts val="0"/>
              </a:spcBef>
            </a:pPr>
            <a:endParaRPr lang="en-US" sz="20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Verification &amp; Validation"</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2107500288"/>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000" dirty="0" smtClean="0"/>
              <a:t>What </a:t>
            </a:r>
            <a:r>
              <a:rPr lang="en-US" sz="2000" dirty="0"/>
              <a:t>is Validation </a:t>
            </a:r>
            <a:r>
              <a:rPr lang="en-US" sz="2000" dirty="0" smtClean="0"/>
              <a:t>Testing?</a:t>
            </a:r>
          </a:p>
          <a:p>
            <a:pPr lvl="1">
              <a:lnSpc>
                <a:spcPct val="150000"/>
              </a:lnSpc>
              <a:spcBef>
                <a:spcPts val="0"/>
              </a:spcBef>
            </a:pPr>
            <a:r>
              <a:rPr lang="en-US" sz="2000" dirty="0" smtClean="0"/>
              <a:t>The </a:t>
            </a:r>
            <a:r>
              <a:rPr lang="en-US" sz="2000" dirty="0"/>
              <a:t>IEEE-STD-610 defines validation testing as “An activity that ensures that an end product stakeholder’s true needs and expectations are met</a:t>
            </a:r>
            <a:r>
              <a:rPr lang="en-US" sz="2000" dirty="0" smtClean="0"/>
              <a:t>.”</a:t>
            </a:r>
          </a:p>
          <a:p>
            <a:pPr lvl="1">
              <a:lnSpc>
                <a:spcPct val="150000"/>
              </a:lnSpc>
              <a:spcBef>
                <a:spcPts val="0"/>
              </a:spcBef>
            </a:pPr>
            <a:endParaRPr lang="en-US" sz="2000" dirty="0"/>
          </a:p>
          <a:p>
            <a:pPr lvl="1">
              <a:lnSpc>
                <a:spcPct val="150000"/>
              </a:lnSpc>
              <a:spcBef>
                <a:spcPts val="0"/>
              </a:spcBef>
            </a:pPr>
            <a:endParaRPr lang="en-US" sz="2000" dirty="0" smtClean="0"/>
          </a:p>
          <a:p>
            <a:pPr lvl="1">
              <a:lnSpc>
                <a:spcPct val="150000"/>
              </a:lnSpc>
              <a:spcBef>
                <a:spcPts val="0"/>
              </a:spcBef>
            </a:pPr>
            <a:endParaRPr lang="en-US" sz="2000" dirty="0"/>
          </a:p>
          <a:p>
            <a:pPr lvl="1">
              <a:lnSpc>
                <a:spcPct val="150000"/>
              </a:lnSpc>
              <a:spcBef>
                <a:spcPts val="0"/>
              </a:spcBef>
            </a:pPr>
            <a:endParaRPr lang="en-US" sz="2000" dirty="0" smtClean="0"/>
          </a:p>
          <a:p>
            <a:pPr lvl="1">
              <a:lnSpc>
                <a:spcPct val="150000"/>
              </a:lnSpc>
              <a:spcBef>
                <a:spcPts val="0"/>
              </a:spcBef>
            </a:pPr>
            <a:endParaRPr lang="en-US" sz="2000" dirty="0"/>
          </a:p>
          <a:p>
            <a:pPr lvl="1">
              <a:lnSpc>
                <a:spcPct val="150000"/>
              </a:lnSpc>
              <a:spcBef>
                <a:spcPts val="0"/>
              </a:spcBef>
            </a:pPr>
            <a:endParaRPr lang="en-US" sz="2000" dirty="0" smtClean="0"/>
          </a:p>
          <a:p>
            <a:pPr lvl="1">
              <a:lnSpc>
                <a:spcPct val="150000"/>
              </a:lnSpc>
              <a:spcBef>
                <a:spcPts val="0"/>
              </a:spcBef>
            </a:pPr>
            <a:r>
              <a:rPr lang="en-US" sz="2000" dirty="0" smtClean="0"/>
              <a:t>validation </a:t>
            </a:r>
            <a:r>
              <a:rPr lang="en-US" sz="2000" dirty="0"/>
              <a:t>testing occurs at the end of a specific module or even after the software has been entirely built. Its primary intent is to ensure the final product matches the stakeholder and customer requirements.</a:t>
            </a:r>
          </a:p>
          <a:p>
            <a:pPr>
              <a:lnSpc>
                <a:spcPct val="150000"/>
              </a:lnSpc>
              <a:spcBef>
                <a:spcPts val="0"/>
              </a:spcBef>
            </a:pPr>
            <a:endParaRPr lang="en-US" sz="2000" dirty="0" smtClean="0"/>
          </a:p>
          <a:p>
            <a:pPr lvl="1">
              <a:lnSpc>
                <a:spcPct val="150000"/>
              </a:lnSpc>
              <a:spcBef>
                <a:spcPts val="0"/>
              </a:spcBef>
            </a:pPr>
            <a:endParaRPr lang="en-US" sz="20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Verification &amp; Validation"</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pic>
        <p:nvPicPr>
          <p:cNvPr id="2" name="Picture 1"/>
          <p:cNvPicPr>
            <a:picLocks noChangeAspect="1"/>
          </p:cNvPicPr>
          <p:nvPr/>
        </p:nvPicPr>
        <p:blipFill>
          <a:blip r:embed="rId3"/>
          <a:stretch>
            <a:fillRect/>
          </a:stretch>
        </p:blipFill>
        <p:spPr>
          <a:xfrm>
            <a:off x="3429714" y="2590800"/>
            <a:ext cx="5257800" cy="2333625"/>
          </a:xfrm>
          <a:prstGeom prst="rect">
            <a:avLst/>
          </a:prstGeom>
        </p:spPr>
      </p:pic>
    </p:spTree>
    <p:extLst>
      <p:ext uri="{BB962C8B-B14F-4D97-AF65-F5344CB8AC3E}">
        <p14:creationId xmlns:p14="http://schemas.microsoft.com/office/powerpoint/2010/main" val="2277610448"/>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000" dirty="0" smtClean="0"/>
              <a:t>What </a:t>
            </a:r>
            <a:r>
              <a:rPr lang="en-US" sz="2000" dirty="0"/>
              <a:t>is Validation </a:t>
            </a:r>
            <a:r>
              <a:rPr lang="en-US" sz="2000" dirty="0" smtClean="0"/>
              <a:t>Testing?</a:t>
            </a:r>
          </a:p>
          <a:p>
            <a:pPr lvl="1">
              <a:lnSpc>
                <a:spcPct val="150000"/>
              </a:lnSpc>
              <a:spcBef>
                <a:spcPts val="0"/>
              </a:spcBef>
            </a:pPr>
            <a:r>
              <a:rPr lang="en-US" sz="2000" dirty="0" smtClean="0"/>
              <a:t>The </a:t>
            </a:r>
            <a:r>
              <a:rPr lang="en-US" sz="2000" dirty="0"/>
              <a:t>IEEE-STD-610 defines validation testing as “An activity that ensures that an end product stakeholder’s true needs and expectations are met</a:t>
            </a:r>
            <a:r>
              <a:rPr lang="en-US" sz="2000" dirty="0" smtClean="0"/>
              <a:t>.”</a:t>
            </a:r>
          </a:p>
          <a:p>
            <a:pPr lvl="1">
              <a:lnSpc>
                <a:spcPct val="150000"/>
              </a:lnSpc>
              <a:spcBef>
                <a:spcPts val="0"/>
              </a:spcBef>
            </a:pPr>
            <a:endParaRPr lang="en-US" sz="2000" dirty="0"/>
          </a:p>
          <a:p>
            <a:pPr lvl="1">
              <a:lnSpc>
                <a:spcPct val="150000"/>
              </a:lnSpc>
              <a:spcBef>
                <a:spcPts val="0"/>
              </a:spcBef>
            </a:pPr>
            <a:endParaRPr lang="en-US" sz="2000" dirty="0" smtClean="0"/>
          </a:p>
          <a:p>
            <a:pPr lvl="1">
              <a:lnSpc>
                <a:spcPct val="150000"/>
              </a:lnSpc>
              <a:spcBef>
                <a:spcPts val="0"/>
              </a:spcBef>
            </a:pPr>
            <a:endParaRPr lang="en-US" sz="2000" dirty="0"/>
          </a:p>
          <a:p>
            <a:pPr lvl="1">
              <a:lnSpc>
                <a:spcPct val="150000"/>
              </a:lnSpc>
              <a:spcBef>
                <a:spcPts val="0"/>
              </a:spcBef>
            </a:pPr>
            <a:endParaRPr lang="en-US" sz="2000" dirty="0" smtClean="0"/>
          </a:p>
          <a:p>
            <a:pPr lvl="1">
              <a:lnSpc>
                <a:spcPct val="150000"/>
              </a:lnSpc>
              <a:spcBef>
                <a:spcPts val="0"/>
              </a:spcBef>
            </a:pPr>
            <a:endParaRPr lang="en-US" sz="2000" dirty="0"/>
          </a:p>
          <a:p>
            <a:pPr lvl="1">
              <a:lnSpc>
                <a:spcPct val="150000"/>
              </a:lnSpc>
              <a:spcBef>
                <a:spcPts val="0"/>
              </a:spcBef>
            </a:pPr>
            <a:endParaRPr lang="en-US" sz="2000" dirty="0" smtClean="0"/>
          </a:p>
          <a:p>
            <a:pPr lvl="1">
              <a:lnSpc>
                <a:spcPct val="150000"/>
              </a:lnSpc>
              <a:spcBef>
                <a:spcPts val="0"/>
              </a:spcBef>
            </a:pPr>
            <a:r>
              <a:rPr lang="en-US" sz="2000" dirty="0" smtClean="0"/>
              <a:t>validation </a:t>
            </a:r>
            <a:r>
              <a:rPr lang="en-US" sz="2000" dirty="0"/>
              <a:t>testing occurs at the end of a specific module or even after the software has been entirely built. Its primary intent is to ensure the final product matches the stakeholder and customer requirements.</a:t>
            </a:r>
          </a:p>
          <a:p>
            <a:pPr>
              <a:lnSpc>
                <a:spcPct val="150000"/>
              </a:lnSpc>
              <a:spcBef>
                <a:spcPts val="0"/>
              </a:spcBef>
            </a:pPr>
            <a:endParaRPr lang="en-US" sz="2000" dirty="0" smtClean="0"/>
          </a:p>
          <a:p>
            <a:pPr lvl="1">
              <a:lnSpc>
                <a:spcPct val="150000"/>
              </a:lnSpc>
              <a:spcBef>
                <a:spcPts val="0"/>
              </a:spcBef>
            </a:pPr>
            <a:endParaRPr lang="en-US" sz="20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Verification &amp; Validation"</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pic>
        <p:nvPicPr>
          <p:cNvPr id="2" name="Picture 1"/>
          <p:cNvPicPr>
            <a:picLocks noChangeAspect="1"/>
          </p:cNvPicPr>
          <p:nvPr/>
        </p:nvPicPr>
        <p:blipFill>
          <a:blip r:embed="rId3"/>
          <a:stretch>
            <a:fillRect/>
          </a:stretch>
        </p:blipFill>
        <p:spPr>
          <a:xfrm>
            <a:off x="3429714" y="2590800"/>
            <a:ext cx="5257800" cy="2333625"/>
          </a:xfrm>
          <a:prstGeom prst="rect">
            <a:avLst/>
          </a:prstGeom>
        </p:spPr>
      </p:pic>
    </p:spTree>
    <p:extLst>
      <p:ext uri="{BB962C8B-B14F-4D97-AF65-F5344CB8AC3E}">
        <p14:creationId xmlns:p14="http://schemas.microsoft.com/office/powerpoint/2010/main" val="577214264"/>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400" dirty="0" smtClean="0"/>
              <a:t>Summary </a:t>
            </a:r>
            <a:r>
              <a:rPr lang="en-US" sz="2400" dirty="0"/>
              <a:t>for Verification and Validation in Software Testing</a:t>
            </a:r>
          </a:p>
          <a:p>
            <a:pPr lvl="1">
              <a:lnSpc>
                <a:spcPct val="150000"/>
              </a:lnSpc>
              <a:spcBef>
                <a:spcPts val="0"/>
              </a:spcBef>
            </a:pPr>
            <a:r>
              <a:rPr lang="en-US" sz="2400" dirty="0">
                <a:solidFill>
                  <a:srgbClr val="FF0000"/>
                </a:solidFill>
              </a:rPr>
              <a:t>Verification evaluates </a:t>
            </a:r>
            <a:r>
              <a:rPr lang="en-US" sz="2400" dirty="0"/>
              <a:t>software artifacts (such as requirements, design, code, etc.) to ensure they meet the specified requirements and standards. It ensures the software is built according to the needs and design specifications.</a:t>
            </a:r>
          </a:p>
          <a:p>
            <a:pPr lvl="1">
              <a:lnSpc>
                <a:spcPct val="150000"/>
              </a:lnSpc>
              <a:spcBef>
                <a:spcPts val="0"/>
              </a:spcBef>
            </a:pPr>
            <a:r>
              <a:rPr lang="en-US" sz="2400" dirty="0">
                <a:solidFill>
                  <a:srgbClr val="FF0000"/>
                </a:solidFill>
              </a:rPr>
              <a:t>Validation evaluates </a:t>
            </a:r>
            <a:r>
              <a:rPr lang="en-US" sz="2400" dirty="0"/>
              <a:t>software to meet the user’s needs and requirements. It ensures the software fits its intended purpose and meets the user’s expectations.</a:t>
            </a:r>
          </a:p>
          <a:p>
            <a:pPr lvl="1">
              <a:lnSpc>
                <a:spcPct val="150000"/>
              </a:lnSpc>
              <a:spcBef>
                <a:spcPts val="0"/>
              </a:spcBef>
            </a:pPr>
            <a:endParaRPr lang="en-IN" sz="1600" dirty="0"/>
          </a:p>
          <a:p>
            <a:pPr lvl="1">
              <a:lnSpc>
                <a:spcPct val="150000"/>
              </a:lnSpc>
              <a:spcBef>
                <a:spcPts val="0"/>
              </a:spcBef>
            </a:pPr>
            <a:endParaRPr lang="en-US" sz="2000" dirty="0">
              <a:ea typeface="+mn-ea"/>
              <a:cs typeface="+mn-cs"/>
            </a:endParaRPr>
          </a:p>
          <a:p>
            <a:pPr lvl="1">
              <a:lnSpc>
                <a:spcPct val="150000"/>
              </a:lnSpc>
              <a:spcBef>
                <a:spcPts val="0"/>
              </a:spcBef>
            </a:pPr>
            <a:endParaRPr lang="en-US" sz="20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“Software Verification &amp; Validation"</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358149446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2000" b="0" dirty="0" smtClean="0"/>
              <a:t>What </a:t>
            </a:r>
            <a:r>
              <a:rPr lang="en-US" sz="2000" b="0" dirty="0"/>
              <a:t>is STLC?</a:t>
            </a:r>
          </a:p>
          <a:p>
            <a:pPr lvl="2">
              <a:lnSpc>
                <a:spcPct val="150000"/>
              </a:lnSpc>
              <a:spcBef>
                <a:spcPts val="0"/>
              </a:spcBef>
            </a:pPr>
            <a:r>
              <a:rPr lang="en-IN" sz="2000" dirty="0" smtClean="0"/>
              <a:t>A </a:t>
            </a:r>
            <a:r>
              <a:rPr lang="en-IN" sz="2000" dirty="0" smtClean="0">
                <a:solidFill>
                  <a:srgbClr val="FF0000"/>
                </a:solidFill>
              </a:rPr>
              <a:t>test </a:t>
            </a:r>
            <a:r>
              <a:rPr lang="en-IN" sz="2000" dirty="0">
                <a:solidFill>
                  <a:srgbClr val="FF0000"/>
                </a:solidFill>
              </a:rPr>
              <a:t>Scripts </a:t>
            </a:r>
            <a:r>
              <a:rPr lang="en-IN" sz="2000" dirty="0"/>
              <a:t>are step-by-step instructions on how to test a test case. They are detailed and contain individual steps that test for each and every functionality</a:t>
            </a:r>
            <a:r>
              <a:rPr lang="en-IN" sz="2000" dirty="0" smtClean="0"/>
              <a:t>.</a:t>
            </a:r>
          </a:p>
          <a:p>
            <a:pPr lvl="3">
              <a:lnSpc>
                <a:spcPct val="150000"/>
              </a:lnSpc>
              <a:spcBef>
                <a:spcPts val="0"/>
              </a:spcBef>
            </a:pPr>
            <a:r>
              <a:rPr lang="en-IN" sz="2000" i="0" dirty="0"/>
              <a:t>For example, </a:t>
            </a:r>
            <a:r>
              <a:rPr lang="en-IN" sz="2000" b="1" i="0" dirty="0">
                <a:solidFill>
                  <a:srgbClr val="FF0000"/>
                </a:solidFill>
              </a:rPr>
              <a:t>to check the login function on a website</a:t>
            </a:r>
            <a:r>
              <a:rPr lang="en-IN" sz="2000" i="0" dirty="0"/>
              <a:t>, your test script might do the following: Specify how the automation tool can locate the “Username” and “Password” fields in the login screen. Let us say, by their CSS element IDs. Load the website homepage, then click on the “login” link.</a:t>
            </a:r>
            <a:endParaRPr lang="en-US" sz="2000" i="0" dirty="0" smtClean="0"/>
          </a:p>
          <a:p>
            <a:pPr lvl="2">
              <a:lnSpc>
                <a:spcPct val="150000"/>
              </a:lnSpc>
              <a:spcBef>
                <a:spcPts val="0"/>
              </a:spcBef>
            </a:pPr>
            <a:r>
              <a:rPr lang="en-US" sz="2000" dirty="0" smtClean="0"/>
              <a:t>A </a:t>
            </a:r>
            <a:r>
              <a:rPr lang="en-US" sz="2000" dirty="0">
                <a:solidFill>
                  <a:srgbClr val="FF0000"/>
                </a:solidFill>
              </a:rPr>
              <a:t>test case </a:t>
            </a:r>
            <a:r>
              <a:rPr lang="en-US" sz="2000" dirty="0"/>
              <a:t>is a set of actions performed on a system to determine if it </a:t>
            </a:r>
            <a:r>
              <a:rPr lang="en-US" sz="2000" dirty="0">
                <a:solidFill>
                  <a:srgbClr val="FF0000"/>
                </a:solidFill>
              </a:rPr>
              <a:t>satisfies software requirements and functions correctly.</a:t>
            </a:r>
            <a:r>
              <a:rPr lang="en-US" sz="2000" dirty="0"/>
              <a:t> The purpose of a test case is to determine if different features within a system are performing as expected and to confirm that the system satisfies all related standards, guidelines and customer requirements. The process of writing a test case can also help reveal errors or defects within the system.</a:t>
            </a:r>
            <a:endParaRPr lang="en-US" sz="2000" b="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“SDLC </a:t>
            </a:r>
            <a:r>
              <a:rPr lang="en-US" altLang="zh-CN" sz="2800" b="1" dirty="0" err="1" smtClean="0">
                <a:solidFill>
                  <a:schemeClr val="bg1"/>
                </a:solidFill>
                <a:latin typeface="Tinos"/>
                <a:ea typeface="+mj-ea"/>
                <a:cs typeface="+mj-cs"/>
              </a:rPr>
              <a:t>Vs</a:t>
            </a:r>
            <a:r>
              <a:rPr lang="en-US" altLang="zh-CN" sz="2800" b="1" dirty="0" smtClean="0">
                <a:solidFill>
                  <a:schemeClr val="bg1"/>
                </a:solidFill>
                <a:latin typeface="Tinos"/>
                <a:ea typeface="+mj-ea"/>
                <a:cs typeface="+mj-cs"/>
              </a:rPr>
              <a:t> STLC"</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251371759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2100" b="0" dirty="0" smtClean="0"/>
              <a:t>What </a:t>
            </a:r>
            <a:r>
              <a:rPr lang="en-US" sz="2100" b="0" dirty="0"/>
              <a:t>is STLC?</a:t>
            </a:r>
          </a:p>
          <a:p>
            <a:pPr lvl="1">
              <a:lnSpc>
                <a:spcPct val="150000"/>
              </a:lnSpc>
              <a:spcBef>
                <a:spcPts val="0"/>
              </a:spcBef>
            </a:pPr>
            <a:r>
              <a:rPr lang="en-US" dirty="0" smtClean="0"/>
              <a:t>Test </a:t>
            </a:r>
            <a:r>
              <a:rPr lang="en-US" dirty="0"/>
              <a:t>Execution</a:t>
            </a:r>
            <a:r>
              <a:rPr lang="en-US" b="0" dirty="0"/>
              <a:t>: This stage counts running the test scripts and cases on the software. Testers implement the tests and record the outcomes. </a:t>
            </a:r>
            <a:r>
              <a:rPr lang="en-US" dirty="0">
                <a:solidFill>
                  <a:srgbClr val="FF0000"/>
                </a:solidFill>
              </a:rPr>
              <a:t>Bugs or issues found during tests are logged for further examination and resolution.</a:t>
            </a:r>
          </a:p>
          <a:p>
            <a:pPr lvl="1">
              <a:lnSpc>
                <a:spcPct val="150000"/>
              </a:lnSpc>
              <a:spcBef>
                <a:spcPts val="0"/>
              </a:spcBef>
            </a:pPr>
            <a:r>
              <a:rPr lang="en-US" dirty="0"/>
              <a:t>Defect Reporting &amp; Tracking: </a:t>
            </a:r>
            <a:r>
              <a:rPr lang="en-US" b="0" dirty="0"/>
              <a:t>In the defect reporting and tracking stage, QA’s report the recognized defects in a defect tracking system. </a:t>
            </a:r>
            <a:r>
              <a:rPr lang="en-US" dirty="0">
                <a:solidFill>
                  <a:srgbClr val="FF0000"/>
                </a:solidFill>
              </a:rPr>
              <a:t>The errors/ defects are assigned to develop (development) team for fixing.</a:t>
            </a:r>
            <a:r>
              <a:rPr lang="en-US" b="0" dirty="0"/>
              <a:t> QA engineers then track the defects’ status and validate fixes after they are executed.</a:t>
            </a:r>
          </a:p>
          <a:p>
            <a:pPr lvl="1">
              <a:lnSpc>
                <a:spcPct val="150000"/>
              </a:lnSpc>
              <a:spcBef>
                <a:spcPts val="0"/>
              </a:spcBef>
            </a:pPr>
            <a:r>
              <a:rPr lang="en-US" dirty="0"/>
              <a:t>Test Closure: </a:t>
            </a:r>
            <a:r>
              <a:rPr lang="en-US" b="0" dirty="0"/>
              <a:t>In the test closure stage, the test outcome is prudently scrutinized and test summary reports are prepared. The expert QA team assesses whether the software meets the test goals and if it is all set for deployment. </a:t>
            </a:r>
            <a:r>
              <a:rPr lang="en-US" dirty="0">
                <a:solidFill>
                  <a:srgbClr val="FF0000"/>
                </a:solidFill>
              </a:rPr>
              <a:t>The test summary </a:t>
            </a:r>
            <a:r>
              <a:rPr lang="en-US" dirty="0" smtClean="0">
                <a:solidFill>
                  <a:srgbClr val="FF0000"/>
                </a:solidFill>
              </a:rPr>
              <a:t>reports are </a:t>
            </a:r>
            <a:r>
              <a:rPr lang="en-US" dirty="0">
                <a:solidFill>
                  <a:srgbClr val="FF0000"/>
                </a:solidFill>
              </a:rPr>
              <a:t>then presented to stakeholders for review.</a:t>
            </a:r>
          </a:p>
          <a:p>
            <a:pPr lvl="1">
              <a:lnSpc>
                <a:spcPct val="150000"/>
              </a:lnSpc>
              <a:spcBef>
                <a:spcPts val="0"/>
              </a:spcBef>
            </a:pPr>
            <a:endParaRPr lang="en-US" sz="16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“SDLC </a:t>
            </a:r>
            <a:r>
              <a:rPr lang="en-US" altLang="zh-CN" sz="2800" b="1" dirty="0" err="1" smtClean="0">
                <a:solidFill>
                  <a:schemeClr val="bg1"/>
                </a:solidFill>
                <a:latin typeface="Tinos"/>
                <a:ea typeface="+mj-ea"/>
                <a:cs typeface="+mj-cs"/>
              </a:rPr>
              <a:t>Vs</a:t>
            </a:r>
            <a:r>
              <a:rPr lang="en-US" altLang="zh-CN" sz="2800" b="1" dirty="0" smtClean="0">
                <a:solidFill>
                  <a:schemeClr val="bg1"/>
                </a:solidFill>
                <a:latin typeface="Tinos"/>
                <a:ea typeface="+mj-ea"/>
                <a:cs typeface="+mj-cs"/>
              </a:rPr>
              <a:t> STLC"</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185667826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1900" dirty="0" smtClean="0"/>
              <a:t>Why </a:t>
            </a:r>
            <a:r>
              <a:rPr lang="en-US" sz="1900" dirty="0"/>
              <a:t>Use SDLC?</a:t>
            </a:r>
          </a:p>
          <a:p>
            <a:pPr lvl="1">
              <a:lnSpc>
                <a:spcPct val="150000"/>
              </a:lnSpc>
              <a:spcBef>
                <a:spcPts val="0"/>
              </a:spcBef>
            </a:pPr>
            <a:r>
              <a:rPr lang="en-US" sz="1900" dirty="0"/>
              <a:t>Here, are some prime reasons for using SDLC method:</a:t>
            </a:r>
          </a:p>
          <a:p>
            <a:pPr lvl="2">
              <a:lnSpc>
                <a:spcPct val="150000"/>
              </a:lnSpc>
              <a:spcBef>
                <a:spcPts val="0"/>
              </a:spcBef>
            </a:pPr>
            <a:r>
              <a:rPr lang="en-US" dirty="0"/>
              <a:t>It </a:t>
            </a:r>
            <a:r>
              <a:rPr lang="en-US" dirty="0">
                <a:solidFill>
                  <a:srgbClr val="FF0000"/>
                </a:solidFill>
              </a:rPr>
              <a:t>aims to produce a high-quality software </a:t>
            </a:r>
            <a:r>
              <a:rPr lang="en-US" dirty="0"/>
              <a:t>system which helps you to meet the customer </a:t>
            </a:r>
            <a:r>
              <a:rPr lang="en-US" dirty="0" smtClean="0"/>
              <a:t>expectations.</a:t>
            </a:r>
            <a:endParaRPr lang="en-US" dirty="0"/>
          </a:p>
          <a:p>
            <a:pPr lvl="2">
              <a:lnSpc>
                <a:spcPct val="150000"/>
              </a:lnSpc>
              <a:spcBef>
                <a:spcPts val="0"/>
              </a:spcBef>
            </a:pPr>
            <a:r>
              <a:rPr lang="en-US" dirty="0"/>
              <a:t>A </a:t>
            </a:r>
            <a:r>
              <a:rPr lang="en-US" dirty="0">
                <a:solidFill>
                  <a:srgbClr val="FF0000"/>
                </a:solidFill>
              </a:rPr>
              <a:t>formal review is created after completion of every stage </a:t>
            </a:r>
            <a:r>
              <a:rPr lang="en-US" dirty="0"/>
              <a:t>that provides optimum management control.</a:t>
            </a:r>
          </a:p>
          <a:p>
            <a:pPr lvl="2">
              <a:lnSpc>
                <a:spcPct val="150000"/>
              </a:lnSpc>
              <a:spcBef>
                <a:spcPts val="0"/>
              </a:spcBef>
            </a:pPr>
            <a:r>
              <a:rPr lang="en-US" dirty="0"/>
              <a:t>SDLC helps you to create </a:t>
            </a:r>
            <a:r>
              <a:rPr lang="en-US" dirty="0">
                <a:solidFill>
                  <a:srgbClr val="FF0000"/>
                </a:solidFill>
              </a:rPr>
              <a:t>considerable system </a:t>
            </a:r>
            <a:r>
              <a:rPr lang="en-US" dirty="0" smtClean="0">
                <a:solidFill>
                  <a:srgbClr val="FF0000"/>
                </a:solidFill>
              </a:rPr>
              <a:t>documentation.</a:t>
            </a:r>
            <a:endParaRPr lang="en-US" dirty="0">
              <a:solidFill>
                <a:srgbClr val="FF0000"/>
              </a:solidFill>
            </a:endParaRPr>
          </a:p>
          <a:p>
            <a:pPr lvl="2">
              <a:lnSpc>
                <a:spcPct val="150000"/>
              </a:lnSpc>
              <a:spcBef>
                <a:spcPts val="0"/>
              </a:spcBef>
            </a:pPr>
            <a:r>
              <a:rPr lang="en-US" dirty="0"/>
              <a:t>It produces many </a:t>
            </a:r>
            <a:r>
              <a:rPr lang="en-US" dirty="0">
                <a:solidFill>
                  <a:srgbClr val="FF0000"/>
                </a:solidFill>
              </a:rPr>
              <a:t>intermediate products which can be reviewed to verify whether they can meet the user’s </a:t>
            </a:r>
            <a:r>
              <a:rPr lang="en-US" dirty="0" smtClean="0">
                <a:solidFill>
                  <a:srgbClr val="FF0000"/>
                </a:solidFill>
              </a:rPr>
              <a:t>needs </a:t>
            </a:r>
            <a:r>
              <a:rPr lang="en-US" dirty="0"/>
              <a:t>and are according to the stated requirement.</a:t>
            </a:r>
          </a:p>
          <a:p>
            <a:pPr lvl="2">
              <a:lnSpc>
                <a:spcPct val="150000"/>
              </a:lnSpc>
              <a:spcBef>
                <a:spcPts val="0"/>
              </a:spcBef>
            </a:pPr>
            <a:r>
              <a:rPr lang="en-US" dirty="0"/>
              <a:t>SDLC helps you to ensures that system requirements </a:t>
            </a:r>
            <a:r>
              <a:rPr lang="en-US" dirty="0">
                <a:solidFill>
                  <a:srgbClr val="FF0000"/>
                </a:solidFill>
              </a:rPr>
              <a:t>can be traced back to stated business </a:t>
            </a:r>
            <a:r>
              <a:rPr lang="en-US" dirty="0" smtClean="0"/>
              <a:t>requirements.</a:t>
            </a:r>
            <a:endParaRPr lang="en-US" dirty="0"/>
          </a:p>
          <a:p>
            <a:pPr lvl="2">
              <a:lnSpc>
                <a:spcPct val="150000"/>
              </a:lnSpc>
              <a:spcBef>
                <a:spcPts val="0"/>
              </a:spcBef>
            </a:pPr>
            <a:r>
              <a:rPr lang="en-US" dirty="0"/>
              <a:t>Every phase has a specific </a:t>
            </a:r>
            <a:r>
              <a:rPr lang="en-US" dirty="0">
                <a:solidFill>
                  <a:srgbClr val="FF0000"/>
                </a:solidFill>
              </a:rPr>
              <a:t>deliverable, entry and exit </a:t>
            </a:r>
            <a:r>
              <a:rPr lang="en-US" dirty="0" smtClean="0">
                <a:solidFill>
                  <a:srgbClr val="FF0000"/>
                </a:solidFill>
              </a:rPr>
              <a:t>criteria.</a:t>
            </a:r>
            <a:endParaRPr lang="en-US" dirty="0">
              <a:solidFill>
                <a:srgbClr val="FF0000"/>
              </a:solidFill>
            </a:endParaRPr>
          </a:p>
          <a:p>
            <a:pPr lvl="2">
              <a:lnSpc>
                <a:spcPct val="150000"/>
              </a:lnSpc>
              <a:spcBef>
                <a:spcPts val="0"/>
              </a:spcBef>
            </a:pPr>
            <a:r>
              <a:rPr lang="en-US" dirty="0"/>
              <a:t>Development stages go one by one which is an ideal option for the </a:t>
            </a:r>
            <a:r>
              <a:rPr lang="en-US" dirty="0">
                <a:solidFill>
                  <a:srgbClr val="FF0000"/>
                </a:solidFill>
              </a:rPr>
              <a:t>small or mid-sized projects where requirements are </a:t>
            </a:r>
            <a:r>
              <a:rPr lang="en-US" dirty="0" smtClean="0">
                <a:solidFill>
                  <a:srgbClr val="FF0000"/>
                </a:solidFill>
              </a:rPr>
              <a:t>clear.</a:t>
            </a:r>
            <a:endParaRPr lang="en-US" dirty="0">
              <a:solidFill>
                <a:srgbClr val="FF0000"/>
              </a:solidFill>
            </a:endParaRPr>
          </a:p>
          <a:p>
            <a:pPr lvl="1">
              <a:lnSpc>
                <a:spcPct val="150000"/>
              </a:lnSpc>
              <a:spcBef>
                <a:spcPts val="0"/>
              </a:spcBef>
            </a:pPr>
            <a:endParaRPr lang="en-US" sz="20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“SDLC </a:t>
            </a:r>
            <a:r>
              <a:rPr lang="en-US" altLang="zh-CN" sz="2800" b="1" dirty="0" err="1" smtClean="0">
                <a:solidFill>
                  <a:schemeClr val="bg1"/>
                </a:solidFill>
                <a:latin typeface="Tinos"/>
                <a:ea typeface="+mj-ea"/>
                <a:cs typeface="+mj-cs"/>
              </a:rPr>
              <a:t>Vs</a:t>
            </a:r>
            <a:r>
              <a:rPr lang="en-US" altLang="zh-CN" sz="2800" b="1" dirty="0" smtClean="0">
                <a:solidFill>
                  <a:schemeClr val="bg1"/>
                </a:solidFill>
                <a:latin typeface="Tinos"/>
                <a:ea typeface="+mj-ea"/>
                <a:cs typeface="+mj-cs"/>
              </a:rPr>
              <a:t> STLC"</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349863086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LIRIS">
  <a:themeElements>
    <a:clrScheme name="LIRIS 8">
      <a:dk1>
        <a:srgbClr val="174A7C"/>
      </a:dk1>
      <a:lt1>
        <a:srgbClr val="EDEDF3"/>
      </a:lt1>
      <a:dk2>
        <a:srgbClr val="FFFFFF"/>
      </a:dk2>
      <a:lt2>
        <a:srgbClr val="878EAF"/>
      </a:lt2>
      <a:accent1>
        <a:srgbClr val="007772"/>
      </a:accent1>
      <a:accent2>
        <a:srgbClr val="231F20"/>
      </a:accent2>
      <a:accent3>
        <a:srgbClr val="F4F4F8"/>
      </a:accent3>
      <a:accent4>
        <a:srgbClr val="123E69"/>
      </a:accent4>
      <a:accent5>
        <a:srgbClr val="AABDBC"/>
      </a:accent5>
      <a:accent6>
        <a:srgbClr val="1F1B1C"/>
      </a:accent6>
      <a:hlink>
        <a:srgbClr val="D61353"/>
      </a:hlink>
      <a:folHlink>
        <a:srgbClr val="570050"/>
      </a:folHlink>
    </a:clrScheme>
    <a:fontScheme name="LIRIS">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IRI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IRI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IRI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IRI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IRI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IRIS 6">
        <a:dk1>
          <a:srgbClr val="174A7C"/>
        </a:dk1>
        <a:lt1>
          <a:srgbClr val="EBEBF1"/>
        </a:lt1>
        <a:dk2>
          <a:srgbClr val="00539F"/>
        </a:dk2>
        <a:lt2>
          <a:srgbClr val="878EAF"/>
        </a:lt2>
        <a:accent1>
          <a:srgbClr val="1E613C"/>
        </a:accent1>
        <a:accent2>
          <a:srgbClr val="55004E"/>
        </a:accent2>
        <a:accent3>
          <a:srgbClr val="F3F3F7"/>
        </a:accent3>
        <a:accent4>
          <a:srgbClr val="123E69"/>
        </a:accent4>
        <a:accent5>
          <a:srgbClr val="ABB7AF"/>
        </a:accent5>
        <a:accent6>
          <a:srgbClr val="4C0046"/>
        </a:accent6>
        <a:hlink>
          <a:srgbClr val="C06616"/>
        </a:hlink>
        <a:folHlink>
          <a:srgbClr val="9E0A0F"/>
        </a:folHlink>
      </a:clrScheme>
      <a:clrMap bg1="lt1" tx1="dk1" bg2="lt2" tx2="dk2" accent1="accent1" accent2="accent2" accent3="accent3" accent4="accent4" accent5="accent5" accent6="accent6" hlink="hlink" folHlink="folHlink"/>
    </a:extraClrScheme>
    <a:extraClrScheme>
      <a:clrScheme name="LIRIS 7">
        <a:dk1>
          <a:srgbClr val="174A7C"/>
        </a:dk1>
        <a:lt1>
          <a:srgbClr val="EBEBF1"/>
        </a:lt1>
        <a:dk2>
          <a:srgbClr val="00539F"/>
        </a:dk2>
        <a:lt2>
          <a:srgbClr val="878EAF"/>
        </a:lt2>
        <a:accent1>
          <a:srgbClr val="D60153"/>
        </a:accent1>
        <a:accent2>
          <a:srgbClr val="55004E"/>
        </a:accent2>
        <a:accent3>
          <a:srgbClr val="F3F3F7"/>
        </a:accent3>
        <a:accent4>
          <a:srgbClr val="123E69"/>
        </a:accent4>
        <a:accent5>
          <a:srgbClr val="E8AAB3"/>
        </a:accent5>
        <a:accent6>
          <a:srgbClr val="4C0046"/>
        </a:accent6>
        <a:hlink>
          <a:srgbClr val="C06616"/>
        </a:hlink>
        <a:folHlink>
          <a:srgbClr val="9E0A0F"/>
        </a:folHlink>
      </a:clrScheme>
      <a:clrMap bg1="lt1" tx1="dk1" bg2="lt2" tx2="dk2" accent1="accent1" accent2="accent2" accent3="accent3" accent4="accent4" accent5="accent5" accent6="accent6" hlink="hlink" folHlink="folHlink"/>
    </a:extraClrScheme>
    <a:extraClrScheme>
      <a:clrScheme name="LIRIS 8">
        <a:dk1>
          <a:srgbClr val="174A7C"/>
        </a:dk1>
        <a:lt1>
          <a:srgbClr val="EDEDF3"/>
        </a:lt1>
        <a:dk2>
          <a:srgbClr val="FFFFFF"/>
        </a:dk2>
        <a:lt2>
          <a:srgbClr val="878EAF"/>
        </a:lt2>
        <a:accent1>
          <a:srgbClr val="007772"/>
        </a:accent1>
        <a:accent2>
          <a:srgbClr val="231F20"/>
        </a:accent2>
        <a:accent3>
          <a:srgbClr val="F4F4F8"/>
        </a:accent3>
        <a:accent4>
          <a:srgbClr val="123E69"/>
        </a:accent4>
        <a:accent5>
          <a:srgbClr val="AABDBC"/>
        </a:accent5>
        <a:accent6>
          <a:srgbClr val="1F1B1C"/>
        </a:accent6>
        <a:hlink>
          <a:srgbClr val="D61353"/>
        </a:hlink>
        <a:folHlink>
          <a:srgbClr val="57005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Level</Template>
  <TotalTime>16014</TotalTime>
  <Words>5419</Words>
  <Application>Microsoft Office PowerPoint</Application>
  <PresentationFormat>Custom</PresentationFormat>
  <Paragraphs>611</Paragraphs>
  <Slides>65</Slides>
  <Notes>1</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LIRIS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Private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Pervasive Computing</dc:title>
  <dc:creator>Dejene Ejigu</dc:creator>
  <cp:lastModifiedBy>Ravinder</cp:lastModifiedBy>
  <cp:revision>1660</cp:revision>
  <dcterms:created xsi:type="dcterms:W3CDTF">2008-03-29T11:56:03Z</dcterms:created>
  <dcterms:modified xsi:type="dcterms:W3CDTF">2023-12-01T07:36:20Z</dcterms:modified>
</cp:coreProperties>
</file>