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39"/>
  </p:notesMasterIdLst>
  <p:handoutMasterIdLst>
    <p:handoutMasterId r:id="rId40"/>
  </p:handoutMasterIdLst>
  <p:sldIdLst>
    <p:sldId id="468" r:id="rId2"/>
    <p:sldId id="414" r:id="rId3"/>
    <p:sldId id="471" r:id="rId4"/>
    <p:sldId id="473" r:id="rId5"/>
    <p:sldId id="472" r:id="rId6"/>
    <p:sldId id="475" r:id="rId7"/>
    <p:sldId id="478" r:id="rId8"/>
    <p:sldId id="477" r:id="rId9"/>
    <p:sldId id="474" r:id="rId10"/>
    <p:sldId id="481" r:id="rId11"/>
    <p:sldId id="476" r:id="rId12"/>
    <p:sldId id="479" r:id="rId13"/>
    <p:sldId id="493" r:id="rId14"/>
    <p:sldId id="480" r:id="rId15"/>
    <p:sldId id="482" r:id="rId16"/>
    <p:sldId id="483" r:id="rId17"/>
    <p:sldId id="484" r:id="rId18"/>
    <p:sldId id="485" r:id="rId19"/>
    <p:sldId id="486" r:id="rId20"/>
    <p:sldId id="487" r:id="rId21"/>
    <p:sldId id="488" r:id="rId22"/>
    <p:sldId id="489" r:id="rId23"/>
    <p:sldId id="490" r:id="rId24"/>
    <p:sldId id="491"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8" r:id="rId38"/>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769" autoAdjust="0"/>
  </p:normalViewPr>
  <p:slideViewPr>
    <p:cSldViewPr>
      <p:cViewPr>
        <p:scale>
          <a:sx n="70" d="100"/>
          <a:sy n="70" d="100"/>
        </p:scale>
        <p:origin x="-576" y="-3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2206" y="1447800"/>
            <a:ext cx="10363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99406" y="1054561"/>
            <a:ext cx="9829800" cy="369332"/>
          </a:xfrm>
          <a:prstGeom prst="rect">
            <a:avLst/>
          </a:prstGeom>
        </p:spPr>
        <p:txBody>
          <a:bodyPr wrap="square">
            <a:spAutoFit/>
          </a:bodyPr>
          <a:lstStyle/>
          <a:p>
            <a:r>
              <a:rPr lang="en-IN" b="1" dirty="0"/>
              <a:t>Table </a:t>
            </a:r>
            <a:r>
              <a:rPr lang="en-IN" b="1" dirty="0" smtClean="0"/>
              <a:t>1.2 </a:t>
            </a:r>
            <a:r>
              <a:rPr lang="en-IN" dirty="0"/>
              <a:t>Sample Requirements Traceability Matrix. </a:t>
            </a:r>
          </a:p>
        </p:txBody>
      </p:sp>
    </p:spTree>
    <p:extLst>
      <p:ext uri="{BB962C8B-B14F-4D97-AF65-F5344CB8AC3E}">
        <p14:creationId xmlns:p14="http://schemas.microsoft.com/office/powerpoint/2010/main" val="15050673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The Requirements Traceability Matrix provides </a:t>
            </a:r>
            <a:r>
              <a:rPr lang="en-US" b="0" dirty="0" smtClean="0">
                <a:solidFill>
                  <a:srgbClr val="FF0000"/>
                </a:solidFill>
              </a:rPr>
              <a:t>information </a:t>
            </a:r>
            <a:r>
              <a:rPr lang="en-US" b="0" dirty="0">
                <a:solidFill>
                  <a:srgbClr val="FF0000"/>
                </a:solidFill>
              </a:rPr>
              <a:t>on various test metrics</a:t>
            </a:r>
            <a:r>
              <a:rPr lang="en-US" b="0" dirty="0"/>
              <a:t>. </a:t>
            </a:r>
            <a:endParaRPr lang="en-US" b="0" dirty="0" smtClean="0"/>
          </a:p>
          <a:p>
            <a:pPr>
              <a:buFont typeface="Arial" pitchFamily="34" charset="0"/>
              <a:buChar char="•"/>
            </a:pPr>
            <a:r>
              <a:rPr lang="en-US" b="0" dirty="0" smtClean="0"/>
              <a:t>Requirements </a:t>
            </a:r>
            <a:r>
              <a:rPr lang="en-US" b="0" dirty="0"/>
              <a:t>addressed </a:t>
            </a:r>
            <a:r>
              <a:rPr lang="en-US" b="0" dirty="0" smtClean="0">
                <a:solidFill>
                  <a:srgbClr val="FF0000"/>
                </a:solidFill>
              </a:rPr>
              <a:t>priority-wise</a:t>
            </a:r>
            <a:r>
              <a:rPr lang="en-US" b="0" dirty="0" smtClean="0"/>
              <a:t>— </a:t>
            </a:r>
            <a:endParaRPr lang="en-US" b="0" dirty="0"/>
          </a:p>
          <a:p>
            <a:pPr>
              <a:buFont typeface="Arial" pitchFamily="34" charset="0"/>
              <a:buChar char="•"/>
            </a:pPr>
            <a:r>
              <a:rPr lang="en-US" b="0" dirty="0" smtClean="0"/>
              <a:t>Number </a:t>
            </a:r>
            <a:r>
              <a:rPr lang="en-US" b="0" dirty="0"/>
              <a:t>of test cases </a:t>
            </a:r>
            <a:r>
              <a:rPr lang="en-US" b="0" dirty="0" smtClean="0">
                <a:solidFill>
                  <a:srgbClr val="FF0000"/>
                </a:solidFill>
              </a:rPr>
              <a:t>requirement-wise</a:t>
            </a:r>
            <a:r>
              <a:rPr lang="en-US" b="0" dirty="0" smtClean="0"/>
              <a:t>—</a:t>
            </a:r>
          </a:p>
          <a:p>
            <a:pPr>
              <a:buFont typeface="Arial" pitchFamily="34" charset="0"/>
              <a:buChar char="•"/>
            </a:pPr>
            <a:r>
              <a:rPr lang="en-US" b="0" dirty="0" smtClean="0"/>
              <a:t>Total </a:t>
            </a:r>
            <a:r>
              <a:rPr lang="en-US" b="0" dirty="0"/>
              <a:t>number of test cases prepared</a:t>
            </a:r>
            <a:r>
              <a:rPr lang="en-US" b="0" dirty="0" smtClean="0"/>
              <a:t>— </a:t>
            </a:r>
          </a:p>
          <a:p>
            <a:r>
              <a:rPr lang="en-US" b="0" dirty="0"/>
              <a:t>Once the test cases are executed, the test results can be used to collect metrics such as </a:t>
            </a:r>
          </a:p>
          <a:p>
            <a:pPr>
              <a:buFont typeface="Arial" pitchFamily="34" charset="0"/>
              <a:buChar char="•"/>
            </a:pPr>
            <a:r>
              <a:rPr lang="en-US" b="0" dirty="0" smtClean="0"/>
              <a:t>Total </a:t>
            </a:r>
            <a:r>
              <a:rPr lang="en-US" b="0" dirty="0"/>
              <a:t>number of </a:t>
            </a:r>
            <a:r>
              <a:rPr lang="en-US" b="0" dirty="0">
                <a:solidFill>
                  <a:srgbClr val="FF0000"/>
                </a:solidFill>
              </a:rPr>
              <a:t>test cases (or requirements) </a:t>
            </a:r>
            <a:r>
              <a:rPr lang="en-US" b="0" dirty="0" smtClean="0">
                <a:solidFill>
                  <a:srgbClr val="FF0000"/>
                </a:solidFill>
              </a:rPr>
              <a:t>passed</a:t>
            </a:r>
            <a:r>
              <a:rPr lang="en-US" b="0" dirty="0" smtClean="0"/>
              <a:t>—</a:t>
            </a:r>
          </a:p>
          <a:p>
            <a:pPr>
              <a:buFont typeface="Arial" pitchFamily="34" charset="0"/>
              <a:buChar char="•"/>
            </a:pPr>
            <a:r>
              <a:rPr lang="en-US" b="0" dirty="0" smtClean="0"/>
              <a:t>Total </a:t>
            </a:r>
            <a:r>
              <a:rPr lang="en-US" b="0" dirty="0"/>
              <a:t>number of </a:t>
            </a:r>
            <a:r>
              <a:rPr lang="en-US" b="0" dirty="0">
                <a:solidFill>
                  <a:srgbClr val="FF0000"/>
                </a:solidFill>
              </a:rPr>
              <a:t>test cases (or requirements) failed</a:t>
            </a:r>
            <a:r>
              <a:rPr lang="en-US" b="0" dirty="0" smtClean="0"/>
              <a:t>— </a:t>
            </a:r>
            <a:endParaRPr lang="en-US" b="0" dirty="0"/>
          </a:p>
          <a:p>
            <a:pPr>
              <a:buFont typeface="Arial" pitchFamily="34" charset="0"/>
              <a:buChar char="•"/>
            </a:pPr>
            <a:r>
              <a:rPr lang="en-US" b="0" dirty="0" smtClean="0"/>
              <a:t>Total </a:t>
            </a:r>
            <a:r>
              <a:rPr lang="en-US" b="0" dirty="0"/>
              <a:t>number of </a:t>
            </a:r>
            <a:r>
              <a:rPr lang="en-US" b="0" dirty="0">
                <a:solidFill>
                  <a:srgbClr val="FF0000"/>
                </a:solidFill>
              </a:rPr>
              <a:t>defects in </a:t>
            </a:r>
            <a:r>
              <a:rPr lang="en-US" b="0" dirty="0" smtClean="0">
                <a:solidFill>
                  <a:srgbClr val="FF0000"/>
                </a:solidFill>
              </a:rPr>
              <a:t>requirements</a:t>
            </a:r>
            <a:r>
              <a:rPr lang="en-US" b="0" dirty="0" smtClean="0"/>
              <a:t>—</a:t>
            </a:r>
          </a:p>
          <a:p>
            <a:pPr>
              <a:buFont typeface="Arial" pitchFamily="34" charset="0"/>
              <a:buChar char="•"/>
            </a:pPr>
            <a:r>
              <a:rPr lang="en-US" b="0" dirty="0" smtClean="0"/>
              <a:t>Number </a:t>
            </a:r>
            <a:r>
              <a:rPr lang="en-US" b="0" dirty="0"/>
              <a:t>of </a:t>
            </a:r>
            <a:r>
              <a:rPr lang="en-US" b="0" dirty="0">
                <a:solidFill>
                  <a:srgbClr val="FF0000"/>
                </a:solidFill>
              </a:rPr>
              <a:t>requirements </a:t>
            </a:r>
            <a:r>
              <a:rPr lang="en-US" b="0" dirty="0" smtClean="0">
                <a:solidFill>
                  <a:srgbClr val="FF0000"/>
                </a:solidFill>
              </a:rPr>
              <a:t>completed</a:t>
            </a:r>
            <a:r>
              <a:rPr lang="en-US" b="0" dirty="0" smtClean="0"/>
              <a:t>— </a:t>
            </a:r>
            <a:endParaRPr lang="en-US" b="0" dirty="0"/>
          </a:p>
          <a:p>
            <a:pPr marL="0" indent="0">
              <a:buNone/>
            </a:pP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37592688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Table 4.3 </a:t>
            </a:r>
            <a:r>
              <a:rPr lang="en-US" b="0" dirty="0"/>
              <a:t>Sample test execution data. </a:t>
            </a:r>
            <a:endParaRPr lang="en-US" b="0" dirty="0" smtClean="0"/>
          </a:p>
          <a:p>
            <a:pPr marL="0" indent="0">
              <a:buNone/>
            </a:pP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6" y="1676400"/>
            <a:ext cx="112014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4411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914400"/>
            <a:ext cx="11758669" cy="5943600"/>
          </a:xfrm>
        </p:spPr>
        <p:txBody>
          <a:bodyPr/>
          <a:lstStyle/>
          <a:p>
            <a:r>
              <a:rPr lang="en-US" dirty="0"/>
              <a:t>1</a:t>
            </a:r>
            <a:r>
              <a:rPr lang="en-US" dirty="0" smtClean="0"/>
              <a:t>.2 </a:t>
            </a:r>
            <a:r>
              <a:rPr lang="en-US" dirty="0"/>
              <a:t>Positive and Negative Testing </a:t>
            </a:r>
            <a:endParaRPr lang="en-US" b="0" dirty="0"/>
          </a:p>
          <a:p>
            <a:pPr marL="0" indent="0">
              <a:buNone/>
            </a:pPr>
            <a:r>
              <a:rPr lang="en-US" b="0" dirty="0"/>
              <a:t>Positive testing tries to prove that a </a:t>
            </a:r>
            <a:r>
              <a:rPr lang="en-US" b="0" dirty="0">
                <a:solidFill>
                  <a:srgbClr val="FF0000"/>
                </a:solidFill>
              </a:rPr>
              <a:t>given product does what it is supposed to do</a:t>
            </a:r>
            <a:r>
              <a:rPr lang="en-US" b="0" dirty="0"/>
              <a:t>. When a test case verifies the requirements of the product with a set of expected output, it is called positive test case. The purpose of positive testing is to </a:t>
            </a:r>
            <a:r>
              <a:rPr lang="en-US" b="0" dirty="0">
                <a:solidFill>
                  <a:srgbClr val="FF0000"/>
                </a:solidFill>
              </a:rPr>
              <a:t>prove that the product works as per specification and expectations</a:t>
            </a:r>
            <a:r>
              <a:rPr lang="en-US" b="0" dirty="0"/>
              <a:t>. A product delivering an error </a:t>
            </a:r>
            <a:r>
              <a:rPr lang="en-US" b="0" i="1" dirty="0"/>
              <a:t>when it is expected to give an error, </a:t>
            </a:r>
            <a:r>
              <a:rPr lang="en-US" b="0" dirty="0"/>
              <a:t>is also a part of positive testing</a:t>
            </a:r>
            <a:r>
              <a:rPr lang="en-US" b="0" dirty="0" smtClean="0"/>
              <a:t>.</a:t>
            </a:r>
          </a:p>
          <a:p>
            <a:pPr>
              <a:buFont typeface="Arial" pitchFamily="34" charset="0"/>
              <a:buChar char="•"/>
            </a:pPr>
            <a:r>
              <a:rPr lang="en-US" b="0" dirty="0"/>
              <a:t>Positive testing can thus be said to </a:t>
            </a:r>
            <a:r>
              <a:rPr lang="en-US" b="0" dirty="0">
                <a:solidFill>
                  <a:srgbClr val="FF0000"/>
                </a:solidFill>
              </a:rPr>
              <a:t>check the product's behavior for positive and negative conditions as stated in </a:t>
            </a:r>
            <a:r>
              <a:rPr lang="en-US" b="0" dirty="0" smtClean="0">
                <a:solidFill>
                  <a:srgbClr val="FF0000"/>
                </a:solidFill>
              </a:rPr>
              <a:t>the </a:t>
            </a:r>
            <a:r>
              <a:rPr lang="en-IN" b="0" dirty="0">
                <a:solidFill>
                  <a:srgbClr val="FF0000"/>
                </a:solidFill>
              </a:rPr>
              <a:t>requirement</a:t>
            </a:r>
            <a:r>
              <a:rPr lang="en-IN" b="0" dirty="0"/>
              <a:t>. </a:t>
            </a:r>
            <a:endParaRPr lang="en-US" b="0" dirty="0"/>
          </a:p>
          <a:p>
            <a:pPr marL="0" indent="0">
              <a:buNone/>
            </a:pPr>
            <a:r>
              <a:rPr lang="en-US" dirty="0" smtClean="0"/>
              <a:t>Table </a:t>
            </a:r>
            <a:r>
              <a:rPr lang="en-US" dirty="0"/>
              <a:t>1</a:t>
            </a:r>
            <a:r>
              <a:rPr lang="en-US" dirty="0" smtClean="0"/>
              <a:t>.4 </a:t>
            </a:r>
            <a:r>
              <a:rPr lang="en-US" b="0" dirty="0"/>
              <a:t>Example of positive test cases. </a:t>
            </a:r>
            <a:r>
              <a:rPr lang="en-US" b="0" dirty="0" smtClean="0"/>
              <a:t>e </a:t>
            </a:r>
            <a:r>
              <a:rPr lang="en-US" b="0" dirty="0"/>
              <a:t>requirement.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06" y="4648200"/>
            <a:ext cx="1043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3885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054561"/>
            <a:ext cx="11683262" cy="5803439"/>
          </a:xfrm>
        </p:spPr>
        <p:txBody>
          <a:bodyPr/>
          <a:lstStyle/>
          <a:p>
            <a:r>
              <a:rPr lang="en-US" b="0" dirty="0"/>
              <a:t>Negative testing is done to show that the </a:t>
            </a:r>
            <a:r>
              <a:rPr lang="en-US" b="0" dirty="0">
                <a:solidFill>
                  <a:srgbClr val="FF0000"/>
                </a:solidFill>
              </a:rPr>
              <a:t>product does not fail when an unexpected input is given</a:t>
            </a:r>
            <a:r>
              <a:rPr lang="en-US" b="0" dirty="0"/>
              <a:t>. The purpose of negative testing is </a:t>
            </a:r>
            <a:r>
              <a:rPr lang="en-US" b="0" dirty="0">
                <a:solidFill>
                  <a:srgbClr val="FF0000"/>
                </a:solidFill>
              </a:rPr>
              <a:t>to try and break the system</a:t>
            </a:r>
            <a:r>
              <a:rPr lang="en-US" b="0" dirty="0"/>
              <a:t>. </a:t>
            </a:r>
            <a:endParaRPr lang="en-US" b="0" dirty="0" smtClean="0"/>
          </a:p>
          <a:p>
            <a:r>
              <a:rPr lang="en-US" b="0" dirty="0" smtClean="0"/>
              <a:t>Negative </a:t>
            </a:r>
            <a:r>
              <a:rPr lang="en-US" b="0" dirty="0"/>
              <a:t>testing covers scenarios for which the product is not designed and coded. In other words, the input values may not have been represented in the specification of the product. </a:t>
            </a:r>
            <a:r>
              <a:rPr lang="en-US" b="0" dirty="0" smtClean="0"/>
              <a:t>A </a:t>
            </a:r>
            <a:r>
              <a:rPr lang="en-US" b="0" dirty="0"/>
              <a:t>negative test would be a product </a:t>
            </a:r>
            <a:r>
              <a:rPr lang="en-US" b="0" i="1" dirty="0"/>
              <a:t>not delivering an error when it should </a:t>
            </a:r>
            <a:r>
              <a:rPr lang="en-US" b="0" dirty="0"/>
              <a:t>or </a:t>
            </a:r>
            <a:r>
              <a:rPr lang="en-US" b="0" i="1" dirty="0"/>
              <a:t>delivering an error when it should not. </a:t>
            </a:r>
            <a:endParaRPr lang="en-US" b="0" i="1" dirty="0" smtClean="0"/>
          </a:p>
          <a:p>
            <a:pPr marL="0" indent="0">
              <a:buNone/>
            </a:pPr>
            <a:r>
              <a:rPr lang="en-US" dirty="0"/>
              <a:t>Table </a:t>
            </a:r>
            <a:r>
              <a:rPr lang="en-US" dirty="0" smtClean="0"/>
              <a:t>1.5 </a:t>
            </a:r>
            <a:r>
              <a:rPr lang="en-US" b="0" dirty="0"/>
              <a:t>Negative test cases. </a:t>
            </a:r>
            <a:endParaRPr lang="en-US" b="0" i="1" dirty="0"/>
          </a:p>
          <a:p>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06" y="4267200"/>
            <a:ext cx="1059179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2548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054561"/>
            <a:ext cx="11758669" cy="5803439"/>
          </a:xfrm>
        </p:spPr>
        <p:txBody>
          <a:bodyPr/>
          <a:lstStyle/>
          <a:p>
            <a:r>
              <a:rPr lang="en-IN" dirty="0" smtClean="0"/>
              <a:t>1.3 Boundary Value Analysis </a:t>
            </a:r>
          </a:p>
          <a:p>
            <a:pPr marL="0" indent="0">
              <a:buNone/>
            </a:pPr>
            <a:r>
              <a:rPr lang="en-US" b="0" dirty="0"/>
              <a:t>Conditions and boundaries are two major sources of </a:t>
            </a:r>
            <a:r>
              <a:rPr lang="en-US" b="0" dirty="0">
                <a:solidFill>
                  <a:srgbClr val="FF0000"/>
                </a:solidFill>
              </a:rPr>
              <a:t>defects in a software product</a:t>
            </a:r>
            <a:r>
              <a:rPr lang="en-US" b="0" dirty="0"/>
              <a:t>. Most of the defects in software products </a:t>
            </a:r>
            <a:r>
              <a:rPr lang="en-US" b="0" dirty="0">
                <a:solidFill>
                  <a:srgbClr val="FF0000"/>
                </a:solidFill>
              </a:rPr>
              <a:t>hover around </a:t>
            </a:r>
            <a:r>
              <a:rPr lang="en-US" b="0" i="1" dirty="0">
                <a:solidFill>
                  <a:srgbClr val="FF0000"/>
                </a:solidFill>
              </a:rPr>
              <a:t>conditions </a:t>
            </a:r>
            <a:r>
              <a:rPr lang="en-US" b="0" dirty="0">
                <a:solidFill>
                  <a:srgbClr val="FF0000"/>
                </a:solidFill>
              </a:rPr>
              <a:t>and </a:t>
            </a:r>
            <a:r>
              <a:rPr lang="en-US" b="0" i="1" dirty="0">
                <a:solidFill>
                  <a:srgbClr val="FF0000"/>
                </a:solidFill>
              </a:rPr>
              <a:t>boundaries</a:t>
            </a:r>
            <a:r>
              <a:rPr lang="en-US" b="0" i="1" dirty="0"/>
              <a:t>. </a:t>
            </a:r>
            <a:r>
              <a:rPr lang="en-US" b="0" dirty="0"/>
              <a:t>By conditions, we mean situations wherein, based on the values of various variables, certain actions would have to be taken. By boundaries, we mean “limits” of values of the various variables. </a:t>
            </a:r>
          </a:p>
          <a:p>
            <a:r>
              <a:rPr lang="en-US" b="0" dirty="0"/>
              <a:t>B</a:t>
            </a:r>
            <a:r>
              <a:rPr lang="en-US" b="0" dirty="0" smtClean="0"/>
              <a:t>oundary </a:t>
            </a:r>
            <a:r>
              <a:rPr lang="en-US" b="0" dirty="0"/>
              <a:t>value analysis (BVA), </a:t>
            </a:r>
            <a:r>
              <a:rPr lang="en-US" b="0" dirty="0">
                <a:solidFill>
                  <a:srgbClr val="FF0000"/>
                </a:solidFill>
              </a:rPr>
              <a:t>a method useful for arriving at tests that are effective in catching defects that happen at boundaries</a:t>
            </a:r>
            <a:r>
              <a:rPr lang="en-US" b="0" dirty="0"/>
              <a:t>. Boundary value analysis believes and extends the concept that the density of defect is more towards the boundaries. </a:t>
            </a:r>
            <a:endParaRPr lang="en-US" b="0" dirty="0" smtClean="0"/>
          </a:p>
          <a:p>
            <a:pPr marL="0" indent="0">
              <a:buNone/>
            </a:pPr>
            <a:r>
              <a:rPr lang="en-US" dirty="0"/>
              <a:t>Number of units bought </a:t>
            </a:r>
            <a:r>
              <a:rPr lang="en-US" b="0" dirty="0"/>
              <a:t>	</a:t>
            </a:r>
            <a:r>
              <a:rPr lang="en-US" b="0" dirty="0" smtClean="0"/>
              <a:t>			</a:t>
            </a:r>
            <a:r>
              <a:rPr lang="en-US" dirty="0" smtClean="0"/>
              <a:t>Price </a:t>
            </a:r>
            <a:r>
              <a:rPr lang="en-US" dirty="0"/>
              <a:t>per unit </a:t>
            </a:r>
            <a:r>
              <a:rPr lang="en-US" b="0" dirty="0"/>
              <a:t>	</a:t>
            </a:r>
          </a:p>
          <a:p>
            <a:pPr marL="0" indent="0">
              <a:buNone/>
            </a:pPr>
            <a:r>
              <a:rPr lang="en-US" b="0" dirty="0"/>
              <a:t>First ten units (that is, from 1 to 10 units) 	</a:t>
            </a:r>
            <a:r>
              <a:rPr lang="en-US" b="0" dirty="0" smtClean="0"/>
              <a:t>	$</a:t>
            </a:r>
            <a:r>
              <a:rPr lang="en-US" b="0" dirty="0"/>
              <a:t>5.00 	</a:t>
            </a:r>
          </a:p>
          <a:p>
            <a:pPr marL="0" indent="0">
              <a:buNone/>
            </a:pPr>
            <a:r>
              <a:rPr lang="en-US" b="0" dirty="0"/>
              <a:t>Next ten units (that is, from units 11 to 20 units) 	$4.75 	</a:t>
            </a:r>
          </a:p>
          <a:p>
            <a:pPr marL="0" indent="0">
              <a:buNone/>
            </a:pPr>
            <a:r>
              <a:rPr lang="en-US" b="0" dirty="0"/>
              <a:t>Next ten units (that is, from units 21 to 30 units) 	$4.50 	</a:t>
            </a:r>
          </a:p>
          <a:p>
            <a:pPr marL="0" indent="0">
              <a:buNone/>
            </a:pPr>
            <a:r>
              <a:rPr lang="en-US" b="0" dirty="0"/>
              <a:t>More than 30 units 	</a:t>
            </a:r>
            <a:r>
              <a:rPr lang="en-US" b="0" dirty="0" smtClean="0"/>
              <a:t>				$</a:t>
            </a:r>
            <a:r>
              <a:rPr lang="en-US" b="0" dirty="0"/>
              <a:t>4.00 	</a:t>
            </a:r>
            <a:endParaRPr lang="en-IN" dirty="0" smtClean="0"/>
          </a:p>
          <a:p>
            <a:pPr marL="0" indent="0">
              <a:buNone/>
            </a:pP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298055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
        <p:nvSpPr>
          <p:cNvPr id="2" name="Content Placeholder 1"/>
          <p:cNvSpPr>
            <a:spLocks noGrp="1"/>
          </p:cNvSpPr>
          <p:nvPr>
            <p:ph idx="1"/>
          </p:nvPr>
        </p:nvSpPr>
        <p:spPr>
          <a:xfrm>
            <a:off x="431744" y="1125538"/>
            <a:ext cx="11683262" cy="5580062"/>
          </a:xfrm>
        </p:spPr>
        <p:txBody>
          <a:bodyPr/>
          <a:lstStyle/>
          <a:p>
            <a:r>
              <a:rPr lang="en-US" b="0" dirty="0"/>
              <a:t>Boundary value analysis is useful to generate test cases when the input (or output) data is made up of </a:t>
            </a:r>
            <a:r>
              <a:rPr lang="en-US" b="0" dirty="0">
                <a:solidFill>
                  <a:srgbClr val="FF0000"/>
                </a:solidFill>
              </a:rPr>
              <a:t>clearly identifiable boundaries or ranges</a:t>
            </a:r>
            <a:r>
              <a:rPr lang="en-US" b="0" dirty="0" smtClean="0"/>
              <a:t>.</a:t>
            </a:r>
          </a:p>
          <a:p>
            <a:r>
              <a:rPr lang="en-US" b="0" dirty="0" smtClean="0"/>
              <a:t>Boundary </a:t>
            </a:r>
            <a:r>
              <a:rPr lang="en-US" b="0" dirty="0"/>
              <a:t>value testing is extremely useful in uncovering defects is when there are </a:t>
            </a:r>
            <a:r>
              <a:rPr lang="en-US" b="0" dirty="0">
                <a:solidFill>
                  <a:srgbClr val="FF0000"/>
                </a:solidFill>
              </a:rPr>
              <a:t>internal limits placed on certain resources, variables, or data structures</a:t>
            </a:r>
            <a:r>
              <a:rPr lang="en-US" b="0" dirty="0" smtClean="0"/>
              <a:t>.</a:t>
            </a:r>
          </a:p>
          <a:p>
            <a:r>
              <a:rPr lang="en-US" b="0" dirty="0" smtClean="0"/>
              <a:t> </a:t>
            </a:r>
            <a:r>
              <a:rPr lang="en-US" b="0" dirty="0"/>
              <a:t>Consider a database management system (or a file system) which caches the recently used data blocks in a shared memory area. Usually such a cached area is limited by a parameter that the user specifies at the time of starting up the system. </a:t>
            </a:r>
            <a:endParaRPr lang="en-US" b="0" dirty="0" smtClean="0"/>
          </a:p>
          <a:p>
            <a:r>
              <a:rPr lang="en-US" b="0" dirty="0" smtClean="0"/>
              <a:t>Assume </a:t>
            </a:r>
            <a:r>
              <a:rPr lang="en-US" b="0" dirty="0"/>
              <a:t>that the database is brought up specifying that the most recent 50 database buffers have to be cached. When these buffers are full and a 51st block needs to be cached, the least recently used buffer—the first buffer—needs to be released, after storing it in secondary memory. As you can observe, both the operations—inserting the new buffer as well as freeing up the first buffer—happen at the “boundaries.”</a:t>
            </a:r>
            <a:endParaRPr lang="en-IN" dirty="0"/>
          </a:p>
        </p:txBody>
      </p:sp>
    </p:spTree>
    <p:extLst>
      <p:ext uri="{BB962C8B-B14F-4D97-AF65-F5344CB8AC3E}">
        <p14:creationId xmlns:p14="http://schemas.microsoft.com/office/powerpoint/2010/main" val="26526634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0245" y="1219200"/>
            <a:ext cx="918696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7206" y="6096000"/>
            <a:ext cx="5652060" cy="369332"/>
          </a:xfrm>
          <a:prstGeom prst="rect">
            <a:avLst/>
          </a:prstGeom>
        </p:spPr>
        <p:txBody>
          <a:bodyPr wrap="none">
            <a:spAutoFit/>
          </a:bodyPr>
          <a:lstStyle/>
          <a:p>
            <a:r>
              <a:rPr lang="en-US" b="1" dirty="0"/>
              <a:t>Figure </a:t>
            </a:r>
            <a:r>
              <a:rPr lang="en-US" b="1" dirty="0" smtClean="0"/>
              <a:t>1.2 </a:t>
            </a:r>
            <a:r>
              <a:rPr lang="en-US" dirty="0"/>
              <a:t>Various test cases of buffer management. </a:t>
            </a:r>
            <a:endParaRPr lang="en-IN" dirty="0"/>
          </a:p>
        </p:txBody>
      </p:sp>
    </p:spTree>
    <p:extLst>
      <p:ext uri="{BB962C8B-B14F-4D97-AF65-F5344CB8AC3E}">
        <p14:creationId xmlns:p14="http://schemas.microsoft.com/office/powerpoint/2010/main" val="38294546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758669" cy="5732462"/>
          </a:xfrm>
        </p:spPr>
        <p:txBody>
          <a:bodyPr/>
          <a:lstStyle/>
          <a:p>
            <a:r>
              <a:rPr lang="en-IN" dirty="0" smtClean="0"/>
              <a:t>1.4 </a:t>
            </a:r>
            <a:r>
              <a:rPr lang="en-IN" dirty="0"/>
              <a:t>Decision </a:t>
            </a:r>
            <a:r>
              <a:rPr lang="en-IN" dirty="0" smtClean="0"/>
              <a:t>Tables:</a:t>
            </a:r>
            <a:r>
              <a:rPr lang="en-US" b="0" dirty="0"/>
              <a:t>To illustrate the </a:t>
            </a:r>
            <a:r>
              <a:rPr lang="en-US" b="0" dirty="0">
                <a:solidFill>
                  <a:srgbClr val="FF0000"/>
                </a:solidFill>
              </a:rPr>
              <a:t>use of conditions (and decision tables) in testing</a:t>
            </a:r>
            <a:r>
              <a:rPr lang="en-US" b="0" dirty="0"/>
              <a:t>, let us take a simple example of calculation of standard deduction on taxable income. </a:t>
            </a:r>
            <a:endParaRPr lang="en-US" b="0" dirty="0" smtClean="0"/>
          </a:p>
          <a:p>
            <a:pPr marL="0" indent="0">
              <a:buNone/>
            </a:pPr>
            <a:r>
              <a:rPr lang="en-US" b="0" dirty="0" smtClean="0"/>
              <a:t>1</a:t>
            </a:r>
            <a:r>
              <a:rPr lang="en-US" b="0" dirty="0"/>
              <a:t>. The first factor that determines the standard deduction is the filing status. The basic standard deduction for the various filing status are: </a:t>
            </a:r>
          </a:p>
          <a:p>
            <a:pPr marL="0" indent="0">
              <a:buNone/>
            </a:pPr>
            <a:r>
              <a:rPr lang="en-IN" b="0" dirty="0"/>
              <a:t>Single 	</a:t>
            </a:r>
            <a:r>
              <a:rPr lang="en-IN" b="0" dirty="0" smtClean="0"/>
              <a:t>				$</a:t>
            </a:r>
            <a:r>
              <a:rPr lang="en-IN" b="0" dirty="0"/>
              <a:t>4, 750 	</a:t>
            </a:r>
          </a:p>
          <a:p>
            <a:pPr marL="0" indent="0">
              <a:buNone/>
            </a:pPr>
            <a:r>
              <a:rPr lang="en-US" b="0" dirty="0"/>
              <a:t>Married, filing a joint return 	</a:t>
            </a:r>
            <a:r>
              <a:rPr lang="en-US" b="0" dirty="0" smtClean="0"/>
              <a:t>	$</a:t>
            </a:r>
            <a:r>
              <a:rPr lang="en-US" b="0" dirty="0"/>
              <a:t>9, 500 	</a:t>
            </a:r>
          </a:p>
          <a:p>
            <a:pPr marL="0" indent="0">
              <a:buNone/>
            </a:pPr>
            <a:r>
              <a:rPr lang="en-US" b="0" dirty="0"/>
              <a:t>Married, filing a separate return 	$7, 000 	</a:t>
            </a:r>
          </a:p>
          <a:p>
            <a:pPr marL="0" indent="0">
              <a:buNone/>
            </a:pPr>
            <a:r>
              <a:rPr lang="en-US" b="0" dirty="0" smtClean="0"/>
              <a:t>2</a:t>
            </a:r>
            <a:r>
              <a:rPr lang="en-US" b="0" dirty="0"/>
              <a:t>. If a married couple is filing separate returns and one spouse </a:t>
            </a:r>
            <a:r>
              <a:rPr lang="en-US" b="0" dirty="0" smtClean="0"/>
              <a:t>is </a:t>
            </a:r>
            <a:r>
              <a:rPr lang="en-US" b="0" dirty="0"/>
              <a:t>not taking standard deduction, the other spouse also is not eligible for standard deduction. </a:t>
            </a:r>
          </a:p>
          <a:p>
            <a:pPr marL="0" indent="0">
              <a:buNone/>
            </a:pPr>
            <a:r>
              <a:rPr lang="en-US" b="0" dirty="0"/>
              <a:t>3. An additional $1000 is allowed as standard deduction if either the filer is 65 years or older or the spouse is 65 years or </a:t>
            </a:r>
            <a:r>
              <a:rPr lang="en-US" b="0" dirty="0" smtClean="0"/>
              <a:t>older. </a:t>
            </a:r>
            <a:endParaRPr lang="en-US" b="0" dirty="0"/>
          </a:p>
          <a:p>
            <a:pPr marL="0" indent="0">
              <a:buNone/>
            </a:pPr>
            <a:r>
              <a:rPr lang="en-US" b="0" dirty="0"/>
              <a:t>4. An additional $1000 is allowed as standard deduction if either the filer is blind or the spouse is </a:t>
            </a:r>
            <a:r>
              <a:rPr lang="en-US" b="0" dirty="0" smtClean="0"/>
              <a:t>blind.</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3290651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0245" y="1125538"/>
            <a:ext cx="10177561" cy="560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9430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400" dirty="0"/>
              <a:t>WHAT IS BLACK BOX TESTING? </a:t>
            </a:r>
            <a:endParaRPr lang="en-US" sz="2400" dirty="0" smtClean="0"/>
          </a:p>
          <a:p>
            <a:r>
              <a:rPr lang="en-US" b="0" dirty="0"/>
              <a:t>Black box testing involves looking at the specifications and does not require examining the code of a program. </a:t>
            </a:r>
            <a:r>
              <a:rPr lang="en-US" b="0" dirty="0">
                <a:solidFill>
                  <a:srgbClr val="FF0000"/>
                </a:solidFill>
              </a:rPr>
              <a:t>Black box testing is done from the customer's viewpoint</a:t>
            </a:r>
            <a:r>
              <a:rPr lang="en-US" b="0" dirty="0"/>
              <a:t>. </a:t>
            </a:r>
            <a:endParaRPr lang="en-US" b="0" dirty="0" smtClean="0"/>
          </a:p>
          <a:p>
            <a:r>
              <a:rPr lang="en-US" b="0" dirty="0" smtClean="0"/>
              <a:t>The </a:t>
            </a:r>
            <a:r>
              <a:rPr lang="en-US" b="0" dirty="0"/>
              <a:t>test engineer engaged in black box testing </a:t>
            </a:r>
            <a:r>
              <a:rPr lang="en-US" b="0" dirty="0">
                <a:solidFill>
                  <a:srgbClr val="FF0000"/>
                </a:solidFill>
              </a:rPr>
              <a:t>only knows the set of inputs and expected outputs </a:t>
            </a:r>
            <a:r>
              <a:rPr lang="en-US" b="0" dirty="0"/>
              <a:t>and is unaware of how those inputs are transformed into outputs by the software. </a:t>
            </a:r>
          </a:p>
          <a:p>
            <a:r>
              <a:rPr lang="en-US" b="0" dirty="0" smtClean="0"/>
              <a:t>Black </a:t>
            </a:r>
            <a:r>
              <a:rPr lang="en-US" b="0" dirty="0"/>
              <a:t>box testing </a:t>
            </a:r>
            <a:r>
              <a:rPr lang="en-US" b="0" dirty="0" smtClean="0">
                <a:solidFill>
                  <a:srgbClr val="FF0000"/>
                </a:solidFill>
              </a:rPr>
              <a:t>requires </a:t>
            </a:r>
            <a:r>
              <a:rPr lang="en-US" b="0" dirty="0">
                <a:solidFill>
                  <a:srgbClr val="FF0000"/>
                </a:solidFill>
              </a:rPr>
              <a:t>a functional knowledge of the product to be tested. It does not mandate the knowledge of the internal logic of the system nor does it mandate the knowledge of the programming language used to build the product</a:t>
            </a:r>
            <a:r>
              <a:rPr lang="en-US" b="0" dirty="0"/>
              <a:t>. </a:t>
            </a:r>
            <a:endParaRPr lang="en-US" b="0" dirty="0" smtClean="0"/>
          </a:p>
          <a:p>
            <a:r>
              <a:rPr lang="en-US" b="0" dirty="0" smtClean="0"/>
              <a:t>Our </a:t>
            </a:r>
            <a:r>
              <a:rPr lang="en-US" b="0" dirty="0"/>
              <a:t>tests in the </a:t>
            </a:r>
            <a:r>
              <a:rPr lang="en-US" b="0" dirty="0" smtClean="0"/>
              <a:t>next </a:t>
            </a:r>
            <a:r>
              <a:rPr lang="en-US" b="0" dirty="0"/>
              <a:t>example were focused towards testing the features of the product (lock and key), the different states, we already knew the expected outcome. You may check if the lock works with some other key (other than its own). </a:t>
            </a:r>
            <a:r>
              <a:rPr lang="en-IN" b="0" dirty="0"/>
              <a:t>	</a:t>
            </a:r>
          </a:p>
          <a:p>
            <a:pPr marL="0" indent="0">
              <a:buNone/>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“Black Box Testing"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732462"/>
          </a:xfrm>
        </p:spPr>
        <p:txBody>
          <a:bodyPr/>
          <a:lstStyle/>
          <a:p>
            <a:r>
              <a:rPr lang="en-US" b="0" dirty="0"/>
              <a:t>D</a:t>
            </a:r>
            <a:r>
              <a:rPr lang="en-US" b="0" dirty="0" smtClean="0"/>
              <a:t>ecision </a:t>
            </a:r>
            <a:r>
              <a:rPr lang="en-US" b="0" dirty="0"/>
              <a:t>tables act as invaluable tools for designing black box tests to examine the behavior of the product </a:t>
            </a:r>
            <a:r>
              <a:rPr lang="en-US" b="0" dirty="0">
                <a:solidFill>
                  <a:srgbClr val="FF0000"/>
                </a:solidFill>
              </a:rPr>
              <a:t>under various logical conditions of input variables</a:t>
            </a:r>
            <a:r>
              <a:rPr lang="en-US" b="0" dirty="0"/>
              <a:t>. The steps in forming a decision table are as follows. </a:t>
            </a:r>
          </a:p>
          <a:p>
            <a:pPr marL="0" indent="0">
              <a:buNone/>
            </a:pPr>
            <a:r>
              <a:rPr lang="en-US" b="0" dirty="0"/>
              <a:t>1. Identify the decision variables. </a:t>
            </a:r>
          </a:p>
          <a:p>
            <a:pPr marL="0" indent="0">
              <a:buNone/>
            </a:pPr>
            <a:r>
              <a:rPr lang="en-US" b="0" dirty="0"/>
              <a:t>2. Identify the possible values of each of the decision variables. </a:t>
            </a:r>
          </a:p>
          <a:p>
            <a:pPr marL="0" indent="0">
              <a:buNone/>
            </a:pPr>
            <a:r>
              <a:rPr lang="en-US" b="0" dirty="0"/>
              <a:t>3. Enumerate the combinations of the allowed values of each of the variables. </a:t>
            </a:r>
          </a:p>
          <a:p>
            <a:pPr marL="0" indent="0">
              <a:buNone/>
            </a:pPr>
            <a:r>
              <a:rPr lang="en-US" b="0" dirty="0"/>
              <a:t>4. Identify the cases when values assumed by a variable (or by sets of variables) are immaterial for a given combination of other input variables. Represent such variables by the don't care symbol. </a:t>
            </a:r>
          </a:p>
          <a:p>
            <a:pPr marL="0" indent="0">
              <a:buNone/>
            </a:pPr>
            <a:r>
              <a:rPr lang="en-US" b="0" dirty="0"/>
              <a:t>5. For each combination of values of decision </a:t>
            </a:r>
            <a:r>
              <a:rPr lang="en-US" b="0" dirty="0" smtClean="0"/>
              <a:t>variables, </a:t>
            </a:r>
            <a:r>
              <a:rPr lang="en-US" b="0" dirty="0"/>
              <a:t>list out the action or expected result. </a:t>
            </a:r>
          </a:p>
          <a:p>
            <a:pPr marL="0" indent="0">
              <a:buNone/>
            </a:pPr>
            <a:r>
              <a:rPr lang="en-US" b="0" dirty="0"/>
              <a:t>6. Form a table, listing in each but the last column a decision variable. In the last column, list the action item for the combination of variables in that </a:t>
            </a:r>
            <a:r>
              <a:rPr lang="en-US" b="0" dirty="0" smtClean="0"/>
              <a:t>row. </a:t>
            </a:r>
            <a:endParaRPr lang="en-US" b="0" dirty="0"/>
          </a:p>
          <a:p>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263359421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656262"/>
          </a:xfrm>
        </p:spPr>
        <p:txBody>
          <a:bodyPr/>
          <a:lstStyle/>
          <a:p>
            <a:r>
              <a:rPr lang="en-IN" dirty="0" smtClean="0"/>
              <a:t>1.5 </a:t>
            </a:r>
            <a:r>
              <a:rPr lang="en-IN" dirty="0"/>
              <a:t>Equivalence </a:t>
            </a:r>
            <a:r>
              <a:rPr lang="en-IN" dirty="0" smtClean="0"/>
              <a:t>Partitioning: </a:t>
            </a:r>
            <a:r>
              <a:rPr lang="en-US" b="0" dirty="0" smtClean="0"/>
              <a:t>Equivalence </a:t>
            </a:r>
            <a:r>
              <a:rPr lang="en-US" b="0" dirty="0"/>
              <a:t>partitioning is a software testing technique that involves </a:t>
            </a:r>
            <a:r>
              <a:rPr lang="en-US" b="0" dirty="0">
                <a:solidFill>
                  <a:srgbClr val="FF0000"/>
                </a:solidFill>
              </a:rPr>
              <a:t>identifying a small set of representative input values </a:t>
            </a:r>
            <a:r>
              <a:rPr lang="en-US" b="0" dirty="0"/>
              <a:t>that produce as many different output conditions as possible. </a:t>
            </a:r>
          </a:p>
          <a:p>
            <a:r>
              <a:rPr lang="en-US" b="0" dirty="0">
                <a:solidFill>
                  <a:schemeClr val="tx1"/>
                </a:solidFill>
              </a:rPr>
              <a:t>The set of input values that generate one single expected output is called a </a:t>
            </a:r>
            <a:r>
              <a:rPr lang="en-US" b="0" i="1" dirty="0">
                <a:solidFill>
                  <a:schemeClr val="tx1"/>
                </a:solidFill>
              </a:rPr>
              <a:t>partition</a:t>
            </a:r>
            <a:r>
              <a:rPr lang="en-US" b="0" i="1" dirty="0"/>
              <a:t>. </a:t>
            </a:r>
            <a:r>
              <a:rPr lang="en-US" b="0" dirty="0"/>
              <a:t>When the </a:t>
            </a:r>
            <a:r>
              <a:rPr lang="en-US" b="0" dirty="0">
                <a:solidFill>
                  <a:srgbClr val="FF0000"/>
                </a:solidFill>
              </a:rPr>
              <a:t>behavior of the software is the same for a set of values, then the set is termed as an </a:t>
            </a:r>
            <a:r>
              <a:rPr lang="en-US" b="0" i="1" dirty="0" err="1">
                <a:solidFill>
                  <a:srgbClr val="FF0000"/>
                </a:solidFill>
              </a:rPr>
              <a:t>equivalance</a:t>
            </a:r>
            <a:r>
              <a:rPr lang="en-US" b="0" i="1" dirty="0">
                <a:solidFill>
                  <a:srgbClr val="FF0000"/>
                </a:solidFill>
              </a:rPr>
              <a:t> class </a:t>
            </a:r>
            <a:r>
              <a:rPr lang="en-US" b="0" dirty="0">
                <a:solidFill>
                  <a:srgbClr val="FF0000"/>
                </a:solidFill>
              </a:rPr>
              <a:t>or a </a:t>
            </a:r>
            <a:r>
              <a:rPr lang="en-US" b="0" i="1" dirty="0">
                <a:solidFill>
                  <a:srgbClr val="FF0000"/>
                </a:solidFill>
              </a:rPr>
              <a:t>partition</a:t>
            </a:r>
            <a:r>
              <a:rPr lang="en-US" b="0" i="1" dirty="0"/>
              <a:t>. </a:t>
            </a:r>
            <a:r>
              <a:rPr lang="en-US" b="0" dirty="0"/>
              <a:t>In this case, one representative sample from each partition (also called the </a:t>
            </a:r>
            <a:r>
              <a:rPr lang="en-US" b="0" i="1" dirty="0"/>
              <a:t>member of the </a:t>
            </a:r>
            <a:r>
              <a:rPr lang="en-US" dirty="0" smtClean="0"/>
              <a:t>equivalence</a:t>
            </a:r>
            <a:r>
              <a:rPr lang="en-US" b="0" dirty="0" smtClean="0"/>
              <a:t> </a:t>
            </a:r>
            <a:r>
              <a:rPr lang="en-US" b="0" dirty="0"/>
              <a:t>class) is picked up for testing. </a:t>
            </a:r>
            <a:r>
              <a:rPr lang="en-US" b="0" dirty="0" smtClean="0"/>
              <a:t>Since </a:t>
            </a:r>
            <a:r>
              <a:rPr lang="en-US" b="0" dirty="0"/>
              <a:t>all the values produce equal and same output they are termed as </a:t>
            </a:r>
            <a:r>
              <a:rPr lang="en-US" dirty="0" smtClean="0"/>
              <a:t>equivalence</a:t>
            </a:r>
            <a:r>
              <a:rPr lang="en-US" b="0" dirty="0" smtClean="0"/>
              <a:t> </a:t>
            </a:r>
            <a:r>
              <a:rPr lang="en-US" b="0" dirty="0"/>
              <a:t>partition. </a:t>
            </a:r>
            <a:endParaRPr lang="en-US" b="0" dirty="0" smtClean="0"/>
          </a:p>
          <a:p>
            <a:r>
              <a:rPr lang="en-US" b="0" dirty="0"/>
              <a:t>Testing by this technique </a:t>
            </a:r>
            <a:r>
              <a:rPr lang="en-US" b="0" dirty="0" smtClean="0"/>
              <a:t>involves: </a:t>
            </a:r>
          </a:p>
          <a:p>
            <a:pPr marL="0" indent="0">
              <a:buNone/>
            </a:pPr>
            <a:r>
              <a:rPr lang="en-US" b="0" dirty="0" smtClean="0"/>
              <a:t>(</a:t>
            </a:r>
            <a:r>
              <a:rPr lang="en-US" b="0" dirty="0"/>
              <a:t>a) identifying all partitions for the complete set of input, output values for a product and </a:t>
            </a:r>
            <a:endParaRPr lang="en-US" b="0" dirty="0" smtClean="0"/>
          </a:p>
          <a:p>
            <a:pPr marL="0" indent="0">
              <a:buNone/>
            </a:pPr>
            <a:r>
              <a:rPr lang="en-US" b="0" dirty="0" smtClean="0"/>
              <a:t>(</a:t>
            </a:r>
            <a:r>
              <a:rPr lang="en-US" b="0" dirty="0"/>
              <a:t>b) picking up one member value from each partition for testing to maximize complete coverage.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35572405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Let us consider the example below, of an insurance company that has the following premium rates based on the age group. </a:t>
            </a:r>
            <a:endParaRPr lang="en-US" b="0" dirty="0" smtClean="0"/>
          </a:p>
          <a:p>
            <a:r>
              <a:rPr lang="en-IN" dirty="0"/>
              <a:t>Life Insurance Premium Rates </a:t>
            </a:r>
            <a:endParaRPr lang="en-IN" b="0" dirty="0"/>
          </a:p>
          <a:p>
            <a:r>
              <a:rPr lang="en-US" b="0" dirty="0"/>
              <a:t>A life insurance company has base premium of $0.50 for all ages. Based on the age group, an additional monthly premium has to be paid that is as listed in the table below. For example, a person aged 34 has to pay a premium=base premium + additional premium=$0.50 + $1.65=$2.15. </a:t>
            </a:r>
            <a:endParaRPr lang="en-US" b="0" dirty="0" smtClean="0"/>
          </a:p>
          <a:p>
            <a:r>
              <a:rPr lang="en-US" dirty="0" smtClean="0"/>
              <a:t>Age group </a:t>
            </a:r>
            <a:r>
              <a:rPr lang="en-US" b="0" dirty="0" smtClean="0"/>
              <a:t>	</a:t>
            </a:r>
            <a:r>
              <a:rPr lang="en-US" dirty="0" smtClean="0"/>
              <a:t>Additional premium </a:t>
            </a:r>
            <a:r>
              <a:rPr lang="en-US" b="0" dirty="0" smtClean="0"/>
              <a:t>	</a:t>
            </a:r>
          </a:p>
          <a:p>
            <a:pPr>
              <a:buFont typeface="Arial" pitchFamily="34" charset="0"/>
              <a:buChar char="•"/>
            </a:pPr>
            <a:r>
              <a:rPr lang="en-IN" b="0" dirty="0" smtClean="0"/>
              <a:t>Under </a:t>
            </a:r>
            <a:r>
              <a:rPr lang="en-IN" b="0" dirty="0"/>
              <a:t>35 	$1.65 	</a:t>
            </a:r>
          </a:p>
          <a:p>
            <a:pPr>
              <a:buFont typeface="Arial" pitchFamily="34" charset="0"/>
              <a:buChar char="•"/>
            </a:pPr>
            <a:r>
              <a:rPr lang="en-IN" b="0" dirty="0"/>
              <a:t>35-59 	$2.87 	</a:t>
            </a:r>
          </a:p>
          <a:p>
            <a:pPr>
              <a:buFont typeface="Arial" pitchFamily="34" charset="0"/>
              <a:buChar char="•"/>
            </a:pPr>
            <a:r>
              <a:rPr lang="en-IN" b="0" dirty="0"/>
              <a:t>60+ 	</a:t>
            </a:r>
            <a:r>
              <a:rPr lang="en-IN" b="0" dirty="0" smtClean="0"/>
              <a:t>	$</a:t>
            </a:r>
            <a:r>
              <a:rPr lang="en-IN" b="0" dirty="0"/>
              <a:t>6.00 	</a:t>
            </a:r>
          </a:p>
          <a:p>
            <a:endParaRPr lang="en-US" b="0" dirty="0" smtClean="0"/>
          </a:p>
          <a:p>
            <a:pPr marL="0" indent="0">
              <a:buNone/>
            </a:pPr>
            <a:r>
              <a:rPr lang="en-US" dirty="0" smtClean="0"/>
              <a:t>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7904274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990600"/>
            <a:ext cx="11758669" cy="5867400"/>
          </a:xfrm>
        </p:spPr>
        <p:txBody>
          <a:bodyPr/>
          <a:lstStyle/>
          <a:p>
            <a:r>
              <a:rPr lang="en-US" b="0" dirty="0"/>
              <a:t>Based on the equivalence partitioning technique, the equivalence partitions that are based on age are given below: </a:t>
            </a:r>
          </a:p>
          <a:p>
            <a:pPr marL="0" indent="0">
              <a:buNone/>
            </a:pPr>
            <a:r>
              <a:rPr lang="en-US" b="0" dirty="0"/>
              <a:t> Below 35 years of age (valid input) </a:t>
            </a:r>
          </a:p>
          <a:p>
            <a:pPr marL="0" indent="0">
              <a:buNone/>
            </a:pPr>
            <a:r>
              <a:rPr lang="en-US" b="0" dirty="0"/>
              <a:t> Between 35 and 59 years of age (valid input) </a:t>
            </a:r>
          </a:p>
          <a:p>
            <a:pPr marL="0" indent="0">
              <a:buNone/>
            </a:pPr>
            <a:r>
              <a:rPr lang="en-US" b="0" dirty="0"/>
              <a:t> Above 60 years of age (valid input) </a:t>
            </a:r>
          </a:p>
          <a:p>
            <a:pPr marL="0" indent="0">
              <a:buNone/>
            </a:pPr>
            <a:r>
              <a:rPr lang="en-IN" b="0" dirty="0"/>
              <a:t> Negative age (invalid input) </a:t>
            </a:r>
          </a:p>
          <a:p>
            <a:pPr marL="0" indent="0">
              <a:buNone/>
            </a:pPr>
            <a:r>
              <a:rPr lang="en-US" b="0" dirty="0"/>
              <a:t> Age as 0 (invalid input) </a:t>
            </a:r>
          </a:p>
          <a:p>
            <a:pPr marL="0" indent="0">
              <a:buNone/>
            </a:pPr>
            <a:r>
              <a:rPr lang="en-US" b="0" dirty="0"/>
              <a:t> Age as any three-digit number (valid input) </a:t>
            </a:r>
          </a:p>
          <a:p>
            <a:r>
              <a:rPr lang="en-US" dirty="0" smtClean="0"/>
              <a:t>Table </a:t>
            </a:r>
            <a:r>
              <a:rPr lang="en-US" dirty="0"/>
              <a:t>1.8 </a:t>
            </a:r>
            <a:r>
              <a:rPr lang="en-US" b="0" dirty="0"/>
              <a:t>Equivalence classes for the life insurance premium example.</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06" y="5029200"/>
            <a:ext cx="9753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9048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914401"/>
            <a:ext cx="11683262" cy="5943600"/>
          </a:xfrm>
        </p:spPr>
        <p:txBody>
          <a:bodyPr/>
          <a:lstStyle/>
          <a:p>
            <a:r>
              <a:rPr lang="en-US" dirty="0"/>
              <a:t>1</a:t>
            </a:r>
            <a:r>
              <a:rPr lang="en-US" dirty="0" smtClean="0"/>
              <a:t>.6 </a:t>
            </a:r>
            <a:r>
              <a:rPr lang="en-US" dirty="0"/>
              <a:t>State Based or Graph Based </a:t>
            </a:r>
            <a:r>
              <a:rPr lang="en-US" dirty="0" smtClean="0"/>
              <a:t>Testing:</a:t>
            </a:r>
            <a:r>
              <a:rPr lang="en-US" b="0" dirty="0"/>
              <a:t> State or graph based testing is </a:t>
            </a:r>
            <a:r>
              <a:rPr lang="en-US" b="0" dirty="0">
                <a:solidFill>
                  <a:srgbClr val="FF0000"/>
                </a:solidFill>
              </a:rPr>
              <a:t>very </a:t>
            </a:r>
            <a:r>
              <a:rPr lang="en-US" b="0" dirty="0" smtClean="0">
                <a:solidFill>
                  <a:srgbClr val="FF0000"/>
                </a:solidFill>
              </a:rPr>
              <a:t>useful in:-</a:t>
            </a:r>
            <a:endParaRPr lang="en-US" b="0" dirty="0">
              <a:solidFill>
                <a:srgbClr val="FF0000"/>
              </a:solidFill>
            </a:endParaRPr>
          </a:p>
          <a:p>
            <a:pPr marL="0" indent="0">
              <a:buNone/>
            </a:pPr>
            <a:r>
              <a:rPr lang="en-US" b="0" dirty="0"/>
              <a:t>1. The product </a:t>
            </a:r>
            <a:r>
              <a:rPr lang="en-US" b="0" dirty="0" smtClean="0"/>
              <a:t>is </a:t>
            </a:r>
            <a:r>
              <a:rPr lang="en-US" b="0" dirty="0"/>
              <a:t>a </a:t>
            </a:r>
            <a:r>
              <a:rPr lang="en-US" b="0" dirty="0">
                <a:solidFill>
                  <a:srgbClr val="FF0000"/>
                </a:solidFill>
              </a:rPr>
              <a:t>language </a:t>
            </a:r>
            <a:r>
              <a:rPr lang="en-US" b="0" dirty="0" smtClean="0">
                <a:solidFill>
                  <a:srgbClr val="FF0000"/>
                </a:solidFill>
              </a:rPr>
              <a:t>processor</a:t>
            </a:r>
            <a:r>
              <a:rPr lang="en-US" b="0" dirty="0" smtClean="0"/>
              <a:t>, </a:t>
            </a:r>
            <a:r>
              <a:rPr lang="en-US" b="0" dirty="0"/>
              <a:t>wherein the syntax of the language automatically lends itself to a state machine or a context free grammar represented by a railroad diagram. </a:t>
            </a:r>
          </a:p>
          <a:p>
            <a:pPr marL="0" indent="0">
              <a:buNone/>
            </a:pPr>
            <a:r>
              <a:rPr lang="en-US" b="0" dirty="0"/>
              <a:t>2. </a:t>
            </a:r>
            <a:r>
              <a:rPr lang="en-US" b="0" dirty="0">
                <a:solidFill>
                  <a:srgbClr val="FF0000"/>
                </a:solidFill>
              </a:rPr>
              <a:t>Workflow modeli</a:t>
            </a:r>
            <a:r>
              <a:rPr lang="en-US" b="0" dirty="0"/>
              <a:t>ng where, depending on the current state and appropriate combinations of input variables, specific workflows are carried out, resulting in new output and new state. </a:t>
            </a:r>
          </a:p>
          <a:p>
            <a:pPr marL="0" indent="0">
              <a:buNone/>
            </a:pPr>
            <a:r>
              <a:rPr lang="en-US" b="0" dirty="0"/>
              <a:t>3. </a:t>
            </a:r>
            <a:r>
              <a:rPr lang="en-US" b="0" dirty="0">
                <a:solidFill>
                  <a:srgbClr val="FF0000"/>
                </a:solidFill>
              </a:rPr>
              <a:t>Dataflow modeling</a:t>
            </a:r>
            <a:r>
              <a:rPr lang="en-US" b="0" dirty="0"/>
              <a:t>, where the system is modeled as a set of dataflow, leading from one state to another. </a:t>
            </a:r>
            <a:endParaRPr lang="en-US" b="0" dirty="0" smtClean="0"/>
          </a:p>
          <a:p>
            <a:r>
              <a:rPr lang="en-US" b="0" dirty="0"/>
              <a:t>Consider an application that is required to validate a number following simple rules. </a:t>
            </a:r>
          </a:p>
          <a:p>
            <a:pPr marL="0" indent="0">
              <a:buNone/>
            </a:pPr>
            <a:r>
              <a:rPr lang="en-US" b="0" dirty="0"/>
              <a:t>1. A number can start with an optional sign. </a:t>
            </a:r>
          </a:p>
          <a:p>
            <a:pPr marL="0" indent="0">
              <a:buNone/>
            </a:pPr>
            <a:r>
              <a:rPr lang="en-US" b="0" dirty="0"/>
              <a:t>2. The optional sign can be followed by any number of digits. </a:t>
            </a:r>
          </a:p>
          <a:p>
            <a:pPr marL="0" indent="0">
              <a:buNone/>
            </a:pPr>
            <a:r>
              <a:rPr lang="en-US" b="0" dirty="0"/>
              <a:t>3. The digits can be optionally followed by a decimal point, represented by a period. </a:t>
            </a:r>
          </a:p>
          <a:p>
            <a:pPr marL="0" indent="0">
              <a:buNone/>
            </a:pPr>
            <a:r>
              <a:rPr lang="en-US" b="0" dirty="0"/>
              <a:t>4. If there is a decimal point, then there should be two digits after the decimal. </a:t>
            </a:r>
          </a:p>
          <a:p>
            <a:pPr marL="0" indent="0">
              <a:buNone/>
            </a:pPr>
            <a:r>
              <a:rPr lang="en-US" b="0" dirty="0"/>
              <a:t>5. Any number—whether or not it has a decimal point, should be terminated by a blank.</a:t>
            </a:r>
            <a:endParaRPr lang="en-US" b="0" dirty="0" smtClean="0"/>
          </a:p>
          <a:p>
            <a:pPr marL="0" indent="0">
              <a:buNone/>
            </a:pPr>
            <a:endParaRPr lang="en-US" b="0" dirty="0" smtClean="0"/>
          </a:p>
          <a:p>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249632203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07062" cy="5656262"/>
          </a:xfrm>
        </p:spPr>
        <p:txBody>
          <a:bodyPr/>
          <a:lstStyle/>
          <a:p>
            <a:r>
              <a:rPr lang="en-US" dirty="0"/>
              <a:t>Table </a:t>
            </a:r>
            <a:r>
              <a:rPr lang="en-US" dirty="0" smtClean="0"/>
              <a:t>1.10 </a:t>
            </a:r>
            <a:r>
              <a:rPr lang="en-US" b="0" dirty="0"/>
              <a:t>State transition table for Figure </a:t>
            </a:r>
            <a:r>
              <a:rPr lang="en-US" b="0" dirty="0" smtClean="0"/>
              <a:t>1.3</a:t>
            </a:r>
            <a:r>
              <a:rPr lang="en-US" b="0" dirty="0"/>
              <a:t>. </a:t>
            </a:r>
            <a:endParaRPr lang="en-US" b="0" dirty="0" smtClean="0"/>
          </a:p>
          <a:p>
            <a:pPr marL="0" indent="0">
              <a:buNone/>
            </a:pPr>
            <a:r>
              <a:rPr lang="en-US" dirty="0" smtClean="0"/>
              <a:t>Current </a:t>
            </a:r>
            <a:r>
              <a:rPr lang="en-US" dirty="0"/>
              <a:t>state </a:t>
            </a:r>
            <a:r>
              <a:rPr lang="en-US" b="0" dirty="0"/>
              <a:t>	</a:t>
            </a:r>
            <a:r>
              <a:rPr lang="en-US" dirty="0"/>
              <a:t>Input </a:t>
            </a:r>
            <a:r>
              <a:rPr lang="en-US" b="0" dirty="0"/>
              <a:t>	</a:t>
            </a:r>
            <a:r>
              <a:rPr lang="en-US" dirty="0"/>
              <a:t>Next state </a:t>
            </a:r>
            <a:r>
              <a:rPr lang="en-US" b="0" dirty="0"/>
              <a:t>	</a:t>
            </a:r>
          </a:p>
          <a:p>
            <a:pPr marL="0" indent="0">
              <a:buNone/>
            </a:pPr>
            <a:r>
              <a:rPr lang="en-IN" b="0" dirty="0"/>
              <a:t>1 	</a:t>
            </a:r>
            <a:r>
              <a:rPr lang="en-IN" b="0" dirty="0" smtClean="0"/>
              <a:t>	Digit </a:t>
            </a:r>
            <a:r>
              <a:rPr lang="en-IN" b="0" dirty="0"/>
              <a:t>	</a:t>
            </a:r>
            <a:r>
              <a:rPr lang="en-IN" b="0" dirty="0" smtClean="0"/>
              <a:t>	2 </a:t>
            </a:r>
            <a:r>
              <a:rPr lang="en-IN" b="0" dirty="0"/>
              <a:t>	</a:t>
            </a:r>
          </a:p>
          <a:p>
            <a:pPr marL="0" indent="0">
              <a:buNone/>
            </a:pPr>
            <a:r>
              <a:rPr lang="en-IN" b="0" dirty="0"/>
              <a:t>1 	</a:t>
            </a:r>
            <a:r>
              <a:rPr lang="en-IN" b="0" dirty="0" smtClean="0"/>
              <a:t>	+ </a:t>
            </a:r>
            <a:r>
              <a:rPr lang="en-IN" b="0" dirty="0"/>
              <a:t>	</a:t>
            </a:r>
            <a:r>
              <a:rPr lang="en-IN" b="0" dirty="0" smtClean="0"/>
              <a:t>	2 </a:t>
            </a:r>
            <a:r>
              <a:rPr lang="en-IN" b="0" dirty="0"/>
              <a:t>	</a:t>
            </a:r>
          </a:p>
          <a:p>
            <a:pPr marL="0" indent="0">
              <a:buNone/>
            </a:pPr>
            <a:r>
              <a:rPr lang="en-IN" b="0" dirty="0"/>
              <a:t>1 	</a:t>
            </a:r>
            <a:r>
              <a:rPr lang="en-IN" b="0" dirty="0" smtClean="0"/>
              <a:t>	- </a:t>
            </a:r>
            <a:r>
              <a:rPr lang="en-IN" b="0" dirty="0"/>
              <a:t>	</a:t>
            </a:r>
            <a:r>
              <a:rPr lang="en-IN" b="0" dirty="0" smtClean="0"/>
              <a:t>	2 </a:t>
            </a:r>
            <a:r>
              <a:rPr lang="en-IN" b="0" dirty="0"/>
              <a:t>	</a:t>
            </a:r>
          </a:p>
          <a:p>
            <a:pPr marL="0" indent="0">
              <a:buNone/>
            </a:pPr>
            <a:r>
              <a:rPr lang="en-IN" b="0" dirty="0"/>
              <a:t>2 	</a:t>
            </a:r>
            <a:r>
              <a:rPr lang="en-IN" b="0" dirty="0" smtClean="0"/>
              <a:t>	Digit </a:t>
            </a:r>
            <a:r>
              <a:rPr lang="en-IN" b="0" dirty="0"/>
              <a:t>	</a:t>
            </a:r>
            <a:r>
              <a:rPr lang="en-IN" b="0" dirty="0" smtClean="0"/>
              <a:t>	2 </a:t>
            </a:r>
            <a:r>
              <a:rPr lang="en-IN" b="0" dirty="0"/>
              <a:t>	</a:t>
            </a:r>
          </a:p>
          <a:p>
            <a:pPr marL="0" indent="0">
              <a:buNone/>
            </a:pPr>
            <a:r>
              <a:rPr lang="en-IN" b="0" dirty="0"/>
              <a:t>2 	</a:t>
            </a:r>
            <a:r>
              <a:rPr lang="en-IN" b="0" dirty="0" smtClean="0"/>
              <a:t>	Blank </a:t>
            </a:r>
            <a:r>
              <a:rPr lang="en-IN" b="0" dirty="0"/>
              <a:t>	</a:t>
            </a:r>
            <a:r>
              <a:rPr lang="en-IN" b="0" dirty="0" smtClean="0"/>
              <a:t>	6 </a:t>
            </a:r>
            <a:r>
              <a:rPr lang="en-IN" b="0" dirty="0"/>
              <a:t>	</a:t>
            </a:r>
          </a:p>
          <a:p>
            <a:pPr marL="0" indent="0">
              <a:buNone/>
            </a:pPr>
            <a:r>
              <a:rPr lang="en-IN" b="0" dirty="0"/>
              <a:t>2 	</a:t>
            </a:r>
            <a:r>
              <a:rPr lang="en-IN" b="0" dirty="0" smtClean="0"/>
              <a:t>	Decimal </a:t>
            </a:r>
            <a:r>
              <a:rPr lang="en-IN" b="0" dirty="0"/>
              <a:t>point </a:t>
            </a:r>
            <a:r>
              <a:rPr lang="en-IN" b="0" dirty="0" smtClean="0"/>
              <a:t>3 </a:t>
            </a:r>
            <a:r>
              <a:rPr lang="en-IN" b="0" dirty="0"/>
              <a:t>	</a:t>
            </a:r>
          </a:p>
          <a:p>
            <a:pPr marL="0" indent="0">
              <a:buNone/>
            </a:pPr>
            <a:r>
              <a:rPr lang="en-IN" b="0" dirty="0"/>
              <a:t>3 	</a:t>
            </a:r>
            <a:r>
              <a:rPr lang="en-IN" b="0" dirty="0" smtClean="0"/>
              <a:t>	Digit </a:t>
            </a:r>
            <a:r>
              <a:rPr lang="en-IN" b="0" dirty="0"/>
              <a:t>	</a:t>
            </a:r>
            <a:r>
              <a:rPr lang="en-IN" b="0" dirty="0" smtClean="0"/>
              <a:t>	4 </a:t>
            </a:r>
            <a:r>
              <a:rPr lang="en-IN" b="0" dirty="0"/>
              <a:t>	</a:t>
            </a:r>
          </a:p>
          <a:p>
            <a:pPr marL="0" indent="0">
              <a:buNone/>
            </a:pPr>
            <a:r>
              <a:rPr lang="en-IN" b="0" dirty="0"/>
              <a:t>4 	</a:t>
            </a:r>
            <a:r>
              <a:rPr lang="en-IN" b="0" dirty="0" smtClean="0"/>
              <a:t>	Digit </a:t>
            </a:r>
            <a:r>
              <a:rPr lang="en-IN" b="0" dirty="0"/>
              <a:t>	</a:t>
            </a:r>
            <a:r>
              <a:rPr lang="en-IN" b="0" dirty="0" smtClean="0"/>
              <a:t>	5 </a:t>
            </a:r>
            <a:r>
              <a:rPr lang="en-IN" b="0" dirty="0"/>
              <a:t>	</a:t>
            </a:r>
          </a:p>
          <a:p>
            <a:pPr marL="0" indent="0">
              <a:buNone/>
            </a:pPr>
            <a:r>
              <a:rPr lang="en-IN" b="0" dirty="0"/>
              <a:t>5 	</a:t>
            </a:r>
            <a:r>
              <a:rPr lang="en-IN" b="0" dirty="0" smtClean="0"/>
              <a:t>	Blank </a:t>
            </a:r>
            <a:r>
              <a:rPr lang="en-IN" b="0" dirty="0"/>
              <a:t>	</a:t>
            </a:r>
            <a:r>
              <a:rPr lang="en-IN" b="0" dirty="0" smtClean="0"/>
              <a:t>	6 </a:t>
            </a:r>
            <a:r>
              <a:rPr lang="en-IN" b="0" dirty="0"/>
              <a:t>	</a:t>
            </a:r>
          </a:p>
          <a:p>
            <a:pPr marL="0" indent="0">
              <a:buNone/>
            </a:pP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206" y="1828800"/>
            <a:ext cx="6477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942806" y="6119336"/>
            <a:ext cx="5596404" cy="369332"/>
          </a:xfrm>
          <a:prstGeom prst="rect">
            <a:avLst/>
          </a:prstGeom>
        </p:spPr>
        <p:txBody>
          <a:bodyPr wrap="none">
            <a:spAutoFit/>
          </a:bodyPr>
          <a:lstStyle/>
          <a:p>
            <a:r>
              <a:rPr lang="en-US" b="1" dirty="0"/>
              <a:t>Figure </a:t>
            </a:r>
            <a:r>
              <a:rPr lang="en-US" b="1" dirty="0" smtClean="0"/>
              <a:t>1.3 </a:t>
            </a:r>
            <a:r>
              <a:rPr lang="en-US" dirty="0"/>
              <a:t>An example of a state transition diagram. </a:t>
            </a:r>
            <a:endParaRPr lang="en-IN" dirty="0"/>
          </a:p>
        </p:txBody>
      </p:sp>
    </p:spTree>
    <p:extLst>
      <p:ext uri="{BB962C8B-B14F-4D97-AF65-F5344CB8AC3E}">
        <p14:creationId xmlns:p14="http://schemas.microsoft.com/office/powerpoint/2010/main" val="23697803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758669" cy="5732462"/>
          </a:xfrm>
        </p:spPr>
        <p:txBody>
          <a:bodyPr/>
          <a:lstStyle/>
          <a:p>
            <a:r>
              <a:rPr lang="en-IN" dirty="0"/>
              <a:t>1</a:t>
            </a:r>
            <a:r>
              <a:rPr lang="en-IN" dirty="0" smtClean="0"/>
              <a:t>.7 </a:t>
            </a:r>
            <a:r>
              <a:rPr lang="en-IN" dirty="0"/>
              <a:t>Compatibility </a:t>
            </a:r>
            <a:r>
              <a:rPr lang="en-IN" dirty="0" smtClean="0"/>
              <a:t>Testing:</a:t>
            </a:r>
            <a:r>
              <a:rPr lang="en-US" b="0" dirty="0"/>
              <a:t> Testing done to ensure that the product features </a:t>
            </a:r>
            <a:r>
              <a:rPr lang="en-US" b="0" dirty="0">
                <a:solidFill>
                  <a:srgbClr val="FF0000"/>
                </a:solidFill>
              </a:rPr>
              <a:t>work consistently with different infrastructure components is called compatibility testing</a:t>
            </a:r>
            <a:r>
              <a:rPr lang="en-US" b="0" dirty="0" smtClean="0"/>
              <a:t>.</a:t>
            </a:r>
          </a:p>
          <a:p>
            <a:r>
              <a:rPr lang="en-US" b="0" dirty="0"/>
              <a:t>The parameters that generally affect the compatibility of the product are </a:t>
            </a:r>
          </a:p>
          <a:p>
            <a:pPr>
              <a:buFont typeface="Arial" pitchFamily="34" charset="0"/>
              <a:buChar char="•"/>
            </a:pPr>
            <a:r>
              <a:rPr lang="en-US" sz="2400" dirty="0" smtClean="0"/>
              <a:t>Processor</a:t>
            </a:r>
            <a:r>
              <a:rPr lang="en-US" sz="2400" b="0" dirty="0" smtClean="0"/>
              <a:t>(Pentium </a:t>
            </a:r>
            <a:r>
              <a:rPr lang="en-US" sz="2400" b="0" dirty="0"/>
              <a:t>III, Pentium IV</a:t>
            </a:r>
            <a:r>
              <a:rPr lang="en-US" sz="2400" b="0" dirty="0" smtClean="0"/>
              <a:t>,, SPARC…) &amp; number </a:t>
            </a:r>
            <a:r>
              <a:rPr lang="en-US" sz="2400" b="0" dirty="0"/>
              <a:t>of processors in the machine </a:t>
            </a:r>
          </a:p>
          <a:p>
            <a:pPr>
              <a:buFont typeface="Arial" pitchFamily="34" charset="0"/>
              <a:buChar char="•"/>
            </a:pPr>
            <a:r>
              <a:rPr lang="en-US" sz="2400" dirty="0" smtClean="0"/>
              <a:t>Architecture </a:t>
            </a:r>
            <a:r>
              <a:rPr lang="en-US" sz="2400" dirty="0"/>
              <a:t>and </a:t>
            </a:r>
            <a:r>
              <a:rPr lang="en-US" sz="2400" dirty="0" smtClean="0"/>
              <a:t>characteristics</a:t>
            </a:r>
            <a:r>
              <a:rPr lang="en-US" sz="2400" b="0" dirty="0" smtClean="0"/>
              <a:t> </a:t>
            </a:r>
            <a:r>
              <a:rPr lang="en-US" sz="2400" b="0" dirty="0"/>
              <a:t>of the machine (32 bit, 64 bit, and so on) </a:t>
            </a:r>
          </a:p>
          <a:p>
            <a:pPr>
              <a:buFont typeface="Arial" pitchFamily="34" charset="0"/>
              <a:buChar char="•"/>
            </a:pPr>
            <a:r>
              <a:rPr lang="en-US" sz="2400" dirty="0" smtClean="0"/>
              <a:t>Resource </a:t>
            </a:r>
            <a:r>
              <a:rPr lang="en-US" sz="2400" dirty="0"/>
              <a:t>availability</a:t>
            </a:r>
            <a:r>
              <a:rPr lang="en-US" sz="2400" b="0" dirty="0"/>
              <a:t> on the machine (RAM, disk space, network card) </a:t>
            </a:r>
          </a:p>
          <a:p>
            <a:pPr>
              <a:buFont typeface="Arial" pitchFamily="34" charset="0"/>
              <a:buChar char="•"/>
            </a:pPr>
            <a:r>
              <a:rPr lang="en-US" sz="2400" dirty="0" smtClean="0"/>
              <a:t>Equipment</a:t>
            </a:r>
            <a:r>
              <a:rPr lang="en-US" sz="2400" b="0" dirty="0" smtClean="0"/>
              <a:t> </a:t>
            </a:r>
            <a:r>
              <a:rPr lang="en-US" sz="2400" b="0" dirty="0"/>
              <a:t>that the product is expected to work with (printers, modems, routers, and so on) </a:t>
            </a:r>
          </a:p>
          <a:p>
            <a:pPr>
              <a:buFont typeface="Arial" pitchFamily="34" charset="0"/>
              <a:buChar char="•"/>
            </a:pPr>
            <a:r>
              <a:rPr lang="en-US" sz="2400" dirty="0" smtClean="0"/>
              <a:t>Operating </a:t>
            </a:r>
            <a:r>
              <a:rPr lang="en-US" sz="2400" dirty="0"/>
              <a:t>system </a:t>
            </a:r>
            <a:r>
              <a:rPr lang="en-US" sz="2400" b="0" dirty="0"/>
              <a:t>(Windows, Linux</a:t>
            </a:r>
            <a:r>
              <a:rPr lang="en-US" sz="2400" b="0" dirty="0" smtClean="0"/>
              <a:t>,) </a:t>
            </a:r>
            <a:r>
              <a:rPr lang="en-US" sz="2400" b="0" dirty="0"/>
              <a:t>and operating system services (DNS, NIS, </a:t>
            </a:r>
            <a:r>
              <a:rPr lang="en-US" sz="2400" b="0" dirty="0" smtClean="0"/>
              <a:t>FTP) </a:t>
            </a:r>
            <a:endParaRPr lang="en-US" sz="2400" b="0" dirty="0"/>
          </a:p>
          <a:p>
            <a:pPr>
              <a:buFont typeface="Arial" pitchFamily="34" charset="0"/>
              <a:buChar char="•"/>
            </a:pPr>
            <a:r>
              <a:rPr lang="en-US" sz="2400" dirty="0" smtClean="0"/>
              <a:t>Middle-tier </a:t>
            </a:r>
            <a:r>
              <a:rPr lang="en-US" sz="2400" dirty="0"/>
              <a:t>infrastructure </a:t>
            </a:r>
            <a:r>
              <a:rPr lang="en-US" sz="2400" b="0" dirty="0"/>
              <a:t>components such as web server, application server, network server </a:t>
            </a:r>
          </a:p>
          <a:p>
            <a:pPr>
              <a:buFont typeface="Arial" pitchFamily="34" charset="0"/>
              <a:buChar char="•"/>
            </a:pPr>
            <a:r>
              <a:rPr lang="en-US" sz="2400" dirty="0" smtClean="0"/>
              <a:t>Backend </a:t>
            </a:r>
            <a:r>
              <a:rPr lang="en-US" sz="2400" dirty="0"/>
              <a:t>components </a:t>
            </a:r>
            <a:r>
              <a:rPr lang="en-US" sz="2400" b="0" dirty="0"/>
              <a:t>such database servers (Oracle, Sybase, and so on) </a:t>
            </a:r>
          </a:p>
          <a:p>
            <a:pPr>
              <a:buFont typeface="Arial" pitchFamily="34" charset="0"/>
              <a:buChar char="•"/>
            </a:pPr>
            <a:r>
              <a:rPr lang="en-US" sz="2400" dirty="0" smtClean="0"/>
              <a:t>Services</a:t>
            </a:r>
            <a:r>
              <a:rPr lang="en-US" sz="2400" b="0" dirty="0" smtClean="0"/>
              <a:t> </a:t>
            </a:r>
            <a:r>
              <a:rPr lang="en-US" sz="2400" b="0" dirty="0"/>
              <a:t>that require special hardware-cum-software solutions (cluster machines, load balancing, RAID array, and so on) </a:t>
            </a:r>
          </a:p>
          <a:p>
            <a:pPr>
              <a:buFont typeface="Arial" pitchFamily="34" charset="0"/>
              <a:buChar char="•"/>
            </a:pPr>
            <a:r>
              <a:rPr lang="en-US" sz="2400" b="0" dirty="0" smtClean="0"/>
              <a:t>Any </a:t>
            </a:r>
            <a:r>
              <a:rPr lang="en-US" sz="2400" b="0" dirty="0"/>
              <a:t>software used to generate product binaries (compiler, linker, and so </a:t>
            </a:r>
            <a:r>
              <a:rPr lang="en-US" sz="2400" b="0" dirty="0" smtClean="0"/>
              <a:t>on)</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38642032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1744" y="1125538"/>
                <a:ext cx="11758669" cy="5732462"/>
              </a:xfrm>
            </p:spPr>
            <p:txBody>
              <a:bodyPr/>
              <a:lstStyle/>
              <a:p>
                <a:r>
                  <a:rPr lang="en-US" b="0" dirty="0" smtClean="0"/>
                  <a:t>In the above assumption of </a:t>
                </a:r>
                <a:r>
                  <a:rPr lang="en-US" b="0" dirty="0" smtClean="0">
                    <a:solidFill>
                      <a:srgbClr val="FF0000"/>
                    </a:solidFill>
                  </a:rPr>
                  <a:t>ten parameters </a:t>
                </a:r>
                <a:r>
                  <a:rPr lang="en-US" b="0" dirty="0" smtClean="0"/>
                  <a:t>and each parameter taking on </a:t>
                </a:r>
                <a:r>
                  <a:rPr lang="en-US" b="0" dirty="0" smtClean="0">
                    <a:solidFill>
                      <a:srgbClr val="FF0000"/>
                    </a:solidFill>
                  </a:rPr>
                  <a:t>four values</a:t>
                </a:r>
                <a:r>
                  <a:rPr lang="en-US" b="0" dirty="0" smtClean="0"/>
                  <a:t>, the total number of combinations to be tested is </a:t>
                </a:r>
                <a14:m>
                  <m:oMath xmlns:m="http://schemas.openxmlformats.org/officeDocument/2006/math">
                    <m:sSup>
                      <m:sSupPr>
                        <m:ctrlPr>
                          <a:rPr lang="en-IN" b="0" i="1" smtClean="0">
                            <a:solidFill>
                              <a:srgbClr val="FF0000"/>
                            </a:solidFill>
                            <a:latin typeface="Cambria Math"/>
                          </a:rPr>
                        </m:ctrlPr>
                      </m:sSupPr>
                      <m:e>
                        <m:r>
                          <a:rPr lang="en-IN" b="0" i="1" smtClean="0">
                            <a:solidFill>
                              <a:srgbClr val="FF0000"/>
                            </a:solidFill>
                            <a:latin typeface="Cambria Math"/>
                          </a:rPr>
                          <m:t>4</m:t>
                        </m:r>
                      </m:e>
                      <m:sup>
                        <m:r>
                          <a:rPr lang="en-IN" b="0" i="1" smtClean="0">
                            <a:solidFill>
                              <a:srgbClr val="FF0000"/>
                            </a:solidFill>
                            <a:latin typeface="Cambria Math"/>
                          </a:rPr>
                          <m:t>10</m:t>
                        </m:r>
                      </m:sup>
                    </m:sSup>
                  </m:oMath>
                </a14:m>
                <a:r>
                  <a:rPr lang="en-US" b="0" dirty="0" smtClean="0"/>
                  <a:t>, </a:t>
                </a:r>
                <a:r>
                  <a:rPr lang="en-US" b="0" dirty="0"/>
                  <a:t>which is a large number and </a:t>
                </a:r>
                <a:r>
                  <a:rPr lang="en-US" b="0" dirty="0">
                    <a:solidFill>
                      <a:srgbClr val="FF0000"/>
                    </a:solidFill>
                  </a:rPr>
                  <a:t>impossible to test exhaustively</a:t>
                </a:r>
                <a:r>
                  <a:rPr lang="en-US" b="0" dirty="0"/>
                  <a:t>. </a:t>
                </a:r>
              </a:p>
              <a:p>
                <a:r>
                  <a:rPr lang="en-US" b="0" dirty="0"/>
                  <a:t>In order to arrive at </a:t>
                </a:r>
                <a:r>
                  <a:rPr lang="en-US" b="0" dirty="0">
                    <a:solidFill>
                      <a:srgbClr val="FF0000"/>
                    </a:solidFill>
                  </a:rPr>
                  <a:t>practical combinations of the parameters to be tested, a </a:t>
                </a:r>
                <a:r>
                  <a:rPr lang="en-US" b="0" i="1" dirty="0">
                    <a:solidFill>
                      <a:srgbClr val="FF0000"/>
                    </a:solidFill>
                  </a:rPr>
                  <a:t>compatibility matrix </a:t>
                </a:r>
                <a:r>
                  <a:rPr lang="en-US" b="0" dirty="0">
                    <a:solidFill>
                      <a:srgbClr val="FF0000"/>
                    </a:solidFill>
                  </a:rPr>
                  <a:t>is created</a:t>
                </a:r>
                <a:r>
                  <a:rPr lang="en-US" b="0" dirty="0"/>
                  <a:t>. A compatibility matrix has as its columns various parameters the combinations of which have to be tested. Each row represents a unique combination of a specific set of values of the parameters. A sample compatibility matrix for a mail application is given in Table </a:t>
                </a:r>
                <a:r>
                  <a:rPr lang="en-US" b="0" dirty="0" smtClean="0"/>
                  <a:t>1.11</a:t>
                </a:r>
                <a:r>
                  <a:rPr lang="en-US" b="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1744" y="1125538"/>
                <a:ext cx="11758669" cy="5732462"/>
              </a:xfrm>
              <a:blipFill rotWithShape="1">
                <a:blip r:embed="rId2"/>
                <a:stretch>
                  <a:fillRect t="-745" r="-1555"/>
                </a:stretch>
              </a:blipFill>
            </p:spPr>
            <p:txBody>
              <a:bodyPr/>
              <a:lstStyle/>
              <a:p>
                <a:r>
                  <a:rPr lang="en-IN">
                    <a:noFill/>
                  </a:rPr>
                  <a:t> </a:t>
                </a:r>
              </a:p>
            </p:txBody>
          </p:sp>
        </mc:Fallback>
      </mc:AlternateContent>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15620" y="152400"/>
            <a:ext cx="1464625" cy="902161"/>
          </a:xfrm>
          <a:prstGeom prst="rect">
            <a:avLst/>
          </a:prstGeom>
        </p:spPr>
      </p:pic>
    </p:spTree>
    <p:extLst>
      <p:ext uri="{BB962C8B-B14F-4D97-AF65-F5344CB8AC3E}">
        <p14:creationId xmlns:p14="http://schemas.microsoft.com/office/powerpoint/2010/main" val="29557128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837406" y="137984"/>
            <a:ext cx="10943859" cy="387798"/>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80245" y="824587"/>
            <a:ext cx="10101361" cy="603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317562" y="455254"/>
            <a:ext cx="5553700" cy="369332"/>
          </a:xfrm>
          <a:prstGeom prst="rect">
            <a:avLst/>
          </a:prstGeom>
        </p:spPr>
        <p:txBody>
          <a:bodyPr wrap="none">
            <a:spAutoFit/>
          </a:bodyPr>
          <a:lstStyle/>
          <a:p>
            <a:r>
              <a:rPr lang="en-IN" dirty="0"/>
              <a:t>Table 1.11 Compatibility matrix for a mail application.</a:t>
            </a:r>
          </a:p>
        </p:txBody>
      </p:sp>
    </p:spTree>
    <p:extLst>
      <p:ext uri="{BB962C8B-B14F-4D97-AF65-F5344CB8AC3E}">
        <p14:creationId xmlns:p14="http://schemas.microsoft.com/office/powerpoint/2010/main" val="323463210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914400"/>
            <a:ext cx="11758669" cy="5943600"/>
          </a:xfrm>
        </p:spPr>
        <p:txBody>
          <a:bodyPr/>
          <a:lstStyle/>
          <a:p>
            <a:r>
              <a:rPr lang="en-US" b="0" dirty="0" smtClean="0"/>
              <a:t>Some </a:t>
            </a:r>
            <a:r>
              <a:rPr lang="en-US" b="0" dirty="0"/>
              <a:t>of the common techniques that are used for performing compatibility testing, using a compatibility table are </a:t>
            </a:r>
            <a:endParaRPr lang="en-IN" b="0" dirty="0"/>
          </a:p>
          <a:p>
            <a:pPr marL="0" indent="0">
              <a:buNone/>
            </a:pPr>
            <a:r>
              <a:rPr lang="en-US" b="0" dirty="0"/>
              <a:t>1. </a:t>
            </a:r>
            <a:r>
              <a:rPr lang="en-US" dirty="0"/>
              <a:t>Horizontal combination </a:t>
            </a:r>
            <a:r>
              <a:rPr lang="en-US" b="0" dirty="0"/>
              <a:t>All values of parameters that can </a:t>
            </a:r>
            <a:r>
              <a:rPr lang="en-US" b="0" dirty="0">
                <a:solidFill>
                  <a:srgbClr val="FF0000"/>
                </a:solidFill>
              </a:rPr>
              <a:t>coexist with the product </a:t>
            </a:r>
            <a:r>
              <a:rPr lang="en-US" b="0" dirty="0"/>
              <a:t>for executing the set test cases are </a:t>
            </a:r>
            <a:r>
              <a:rPr lang="en-US" b="0" dirty="0">
                <a:solidFill>
                  <a:srgbClr val="FF0000"/>
                </a:solidFill>
              </a:rPr>
              <a:t>grouped together as a row in the compatibility matrix</a:t>
            </a:r>
            <a:r>
              <a:rPr lang="en-US" b="0" dirty="0"/>
              <a:t>. </a:t>
            </a:r>
            <a:r>
              <a:rPr lang="en-US" b="0" dirty="0" smtClean="0"/>
              <a:t>Machines </a:t>
            </a:r>
            <a:r>
              <a:rPr lang="en-US" b="0" dirty="0"/>
              <a:t>or environments are set up for each row and the set of product features are tested using each of these environments. </a:t>
            </a:r>
          </a:p>
          <a:p>
            <a:pPr marL="0" indent="0">
              <a:buNone/>
            </a:pPr>
            <a:r>
              <a:rPr lang="en-US" b="0" dirty="0"/>
              <a:t>2. </a:t>
            </a:r>
            <a:r>
              <a:rPr lang="en-US" dirty="0"/>
              <a:t>Intelligent </a:t>
            </a:r>
            <a:r>
              <a:rPr lang="en-US" dirty="0" smtClean="0"/>
              <a:t>sampling: C</a:t>
            </a:r>
            <a:r>
              <a:rPr lang="en-US" b="0" dirty="0" smtClean="0"/>
              <a:t>ombinations </a:t>
            </a:r>
            <a:r>
              <a:rPr lang="en-US" b="0" dirty="0"/>
              <a:t>of infrastructure </a:t>
            </a:r>
            <a:r>
              <a:rPr lang="en-US" b="0" dirty="0">
                <a:solidFill>
                  <a:srgbClr val="FF0000"/>
                </a:solidFill>
              </a:rPr>
              <a:t>parameters are combined with the set of features intelligently</a:t>
            </a:r>
            <a:r>
              <a:rPr lang="en-US" b="0" dirty="0"/>
              <a:t> and tested. When there are problems due to any of the combinations then the test cases are executed, exploring the various permutations and combinations. </a:t>
            </a:r>
            <a:r>
              <a:rPr lang="en-US" b="0" dirty="0">
                <a:solidFill>
                  <a:srgbClr val="FF0000"/>
                </a:solidFill>
              </a:rPr>
              <a:t>The selection of intelligent samples is based on information collected on the set of dependencies of the product with the parameters.</a:t>
            </a:r>
            <a:r>
              <a:rPr lang="en-US" b="0" dirty="0"/>
              <a:t> If the product results are less dependent on a set of parameters, then they are removed from the list of intelligent samples. All other parameters are combined and tested. This method significantly reduces the number of permutations and combinations for test cases. </a:t>
            </a:r>
          </a:p>
          <a:p>
            <a:endParaRPr lang="en-IN" dirty="0"/>
          </a:p>
        </p:txBody>
      </p:sp>
      <p:sp>
        <p:nvSpPr>
          <p:cNvPr id="4" name="Title 1"/>
          <p:cNvSpPr txBox="1">
            <a:spLocks noGrp="1" noChangeArrowheads="1"/>
          </p:cNvSpPr>
          <p:nvPr>
            <p:ph type="title"/>
          </p:nvPr>
        </p:nvSpPr>
        <p:spPr>
          <a:xfrm>
            <a:off x="1246554" y="0"/>
            <a:ext cx="10943859" cy="387798"/>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0"/>
            <a:ext cx="1464625" cy="902161"/>
          </a:xfrm>
          <a:prstGeom prst="rect">
            <a:avLst/>
          </a:prstGeom>
        </p:spPr>
      </p:pic>
    </p:spTree>
    <p:extLst>
      <p:ext uri="{BB962C8B-B14F-4D97-AF65-F5344CB8AC3E}">
        <p14:creationId xmlns:p14="http://schemas.microsoft.com/office/powerpoint/2010/main" val="22071695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r>
              <a:rPr lang="en-US" dirty="0" smtClean="0"/>
              <a:t>Functionality </a:t>
            </a:r>
            <a:r>
              <a:rPr lang="en-US" b="0" dirty="0"/>
              <a:t>	</a:t>
            </a:r>
            <a:r>
              <a:rPr lang="en-US" b="0" dirty="0" smtClean="0"/>
              <a:t>	</a:t>
            </a:r>
            <a:r>
              <a:rPr lang="en-US" dirty="0" smtClean="0"/>
              <a:t>What </a:t>
            </a:r>
            <a:r>
              <a:rPr lang="en-US" dirty="0"/>
              <a:t>you need to know to use </a:t>
            </a:r>
            <a:r>
              <a:rPr lang="en-US" b="0" dirty="0"/>
              <a:t>	</a:t>
            </a:r>
          </a:p>
          <a:p>
            <a:r>
              <a:rPr lang="en-US" b="0" dirty="0"/>
              <a:t>Features of a </a:t>
            </a:r>
            <a:r>
              <a:rPr lang="en-US" b="0" dirty="0" smtClean="0"/>
              <a:t>lock: </a:t>
            </a:r>
            <a:r>
              <a:rPr lang="en-US" b="0" dirty="0"/>
              <a:t>	</a:t>
            </a:r>
            <a:r>
              <a:rPr lang="en-US" b="0" dirty="0" smtClean="0"/>
              <a:t>	</a:t>
            </a:r>
            <a:r>
              <a:rPr lang="en-US" b="0" i="1" dirty="0" smtClean="0"/>
              <a:t>It </a:t>
            </a:r>
            <a:r>
              <a:rPr lang="en-US" b="0" i="1" dirty="0"/>
              <a:t>is made of metal, has a hole provision to lock, has a facility to insert the </a:t>
            </a:r>
            <a:r>
              <a:rPr lang="en-US" b="0" i="1" dirty="0" smtClean="0"/>
              <a:t>				key</a:t>
            </a:r>
            <a:r>
              <a:rPr lang="en-US" b="0" i="1" dirty="0"/>
              <a:t>, and the keyhole ability to turn clockwise or anticlockwise. </a:t>
            </a:r>
            <a:r>
              <a:rPr lang="en-US" b="0" dirty="0"/>
              <a:t>	</a:t>
            </a:r>
          </a:p>
          <a:p>
            <a:r>
              <a:rPr lang="en-US" b="0" dirty="0"/>
              <a:t>Features of a </a:t>
            </a:r>
            <a:r>
              <a:rPr lang="en-US" b="0" dirty="0" smtClean="0"/>
              <a:t>key: </a:t>
            </a:r>
            <a:r>
              <a:rPr lang="en-US" b="0" dirty="0"/>
              <a:t>	</a:t>
            </a:r>
            <a:r>
              <a:rPr lang="en-US" b="0" dirty="0" smtClean="0"/>
              <a:t>	</a:t>
            </a:r>
            <a:r>
              <a:rPr lang="en-US" b="0" i="1" dirty="0" smtClean="0"/>
              <a:t>It </a:t>
            </a:r>
            <a:r>
              <a:rPr lang="en-US" b="0" i="1" dirty="0"/>
              <a:t>is made of metal and created to fit into a particular lock's keyhole. </a:t>
            </a:r>
          </a:p>
          <a:p>
            <a:r>
              <a:rPr lang="en-US" b="0" dirty="0"/>
              <a:t>Actions </a:t>
            </a:r>
            <a:r>
              <a:rPr lang="en-US" b="0" dirty="0" smtClean="0"/>
              <a:t>performed: 	</a:t>
            </a:r>
            <a:r>
              <a:rPr lang="en-US" b="0" i="1" dirty="0" smtClean="0"/>
              <a:t>Key </a:t>
            </a:r>
            <a:r>
              <a:rPr lang="en-US" b="0" i="1" dirty="0"/>
              <a:t>inserted and turned clockwise to lock &amp; and turned anticlockwise to unlock </a:t>
            </a:r>
          </a:p>
          <a:p>
            <a:r>
              <a:rPr lang="en-IN" b="0" dirty="0" smtClean="0"/>
              <a:t>States: 			</a:t>
            </a:r>
            <a:r>
              <a:rPr lang="en-IN" b="0" i="1" dirty="0" smtClean="0"/>
              <a:t>Locked , Unlocked</a:t>
            </a:r>
            <a:endParaRPr lang="en-IN" b="0" i="1" dirty="0"/>
          </a:p>
          <a:p>
            <a:r>
              <a:rPr lang="en-IN" b="0" dirty="0" smtClean="0"/>
              <a:t>Inputs: 		</a:t>
            </a:r>
            <a:r>
              <a:rPr lang="en-US" b="0" dirty="0"/>
              <a:t> </a:t>
            </a:r>
            <a:r>
              <a:rPr lang="en-US" b="0" dirty="0" smtClean="0"/>
              <a:t>	</a:t>
            </a:r>
            <a:r>
              <a:rPr lang="en-US" b="0" i="1" dirty="0" smtClean="0"/>
              <a:t>Key </a:t>
            </a:r>
            <a:r>
              <a:rPr lang="en-US" b="0" i="1" dirty="0"/>
              <a:t>turned clockwise or anticlockwise </a:t>
            </a:r>
            <a:r>
              <a:rPr lang="en-US" b="0" dirty="0"/>
              <a:t>	</a:t>
            </a:r>
            <a:endParaRPr lang="en-IN" b="0" dirty="0"/>
          </a:p>
          <a:p>
            <a:r>
              <a:rPr lang="en-IN" b="0" dirty="0"/>
              <a:t>Expected </a:t>
            </a:r>
            <a:r>
              <a:rPr lang="en-IN" b="0" dirty="0" smtClean="0"/>
              <a:t>outcome: </a:t>
            </a:r>
            <a:r>
              <a:rPr lang="en-IN" b="0" dirty="0"/>
              <a:t>	</a:t>
            </a:r>
            <a:r>
              <a:rPr lang="en-IN" b="0" dirty="0" smtClean="0"/>
              <a:t>	</a:t>
            </a:r>
            <a:r>
              <a:rPr lang="en-IN" b="0" i="1" dirty="0" smtClean="0"/>
              <a:t>Locking </a:t>
            </a:r>
            <a:r>
              <a:rPr lang="en-IN" b="0" i="1" dirty="0"/>
              <a:t>, </a:t>
            </a:r>
            <a:r>
              <a:rPr lang="en-IN" b="0" i="1" dirty="0" smtClean="0"/>
              <a:t>Unlocking</a:t>
            </a:r>
            <a:endParaRPr lang="en-IN" b="0" i="1" dirty="0"/>
          </a:p>
          <a:p>
            <a:pPr marL="0" indent="0">
              <a:buNone/>
            </a:pPr>
            <a:r>
              <a:rPr lang="en-IN" b="0" dirty="0" smtClean="0"/>
              <a:t> </a:t>
            </a:r>
            <a:endParaRPr lang="en-IN" b="0" dirty="0"/>
          </a:p>
          <a:p>
            <a:pPr marL="0" indent="0">
              <a:buNone/>
            </a:pPr>
            <a:r>
              <a:rPr lang="en-IN" b="0" dirty="0"/>
              <a:t>	</a:t>
            </a:r>
          </a:p>
          <a:p>
            <a:pPr marL="0" indent="0">
              <a:buNone/>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Black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047891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smtClean="0"/>
              <a:t>The </a:t>
            </a:r>
            <a:r>
              <a:rPr lang="en-US" b="0" dirty="0"/>
              <a:t>compatibility testing of a product involving parts of itself can be further classified into two types. </a:t>
            </a:r>
            <a:endParaRPr lang="en-US" b="0" dirty="0" smtClean="0"/>
          </a:p>
          <a:p>
            <a:r>
              <a:rPr lang="en-US" b="0" dirty="0" smtClean="0"/>
              <a:t>1. </a:t>
            </a:r>
            <a:r>
              <a:rPr lang="en-US" dirty="0"/>
              <a:t>Backward compatibility </a:t>
            </a:r>
            <a:r>
              <a:rPr lang="en-US" dirty="0" smtClean="0"/>
              <a:t>testing: </a:t>
            </a:r>
            <a:r>
              <a:rPr lang="en-US" b="0" dirty="0" smtClean="0"/>
              <a:t>The </a:t>
            </a:r>
            <a:r>
              <a:rPr lang="en-US" b="0" dirty="0"/>
              <a:t>testing that ensures the current version of the product </a:t>
            </a:r>
            <a:r>
              <a:rPr lang="en-US" b="0" dirty="0">
                <a:solidFill>
                  <a:srgbClr val="FF0000"/>
                </a:solidFill>
              </a:rPr>
              <a:t>continues to work with the older versions </a:t>
            </a:r>
            <a:r>
              <a:rPr lang="en-US" b="0" dirty="0"/>
              <a:t>of the same product is called </a:t>
            </a:r>
            <a:r>
              <a:rPr lang="en-US" b="0" dirty="0" smtClean="0"/>
              <a:t>backward </a:t>
            </a:r>
            <a:r>
              <a:rPr lang="en-US" b="0" dirty="0"/>
              <a:t>compatibility testing. </a:t>
            </a:r>
            <a:endParaRPr lang="en-US" b="0" dirty="0" smtClean="0"/>
          </a:p>
          <a:p>
            <a:r>
              <a:rPr lang="en-US" b="0" dirty="0" smtClean="0"/>
              <a:t>2</a:t>
            </a:r>
            <a:r>
              <a:rPr lang="en-US" b="0" dirty="0"/>
              <a:t>. </a:t>
            </a:r>
            <a:r>
              <a:rPr lang="en-US" dirty="0"/>
              <a:t>Forward compatibility testing </a:t>
            </a:r>
            <a:r>
              <a:rPr lang="en-US" b="0" dirty="0"/>
              <a:t>There are some provisions for the product to </a:t>
            </a:r>
            <a:r>
              <a:rPr lang="en-US" b="0" dirty="0">
                <a:solidFill>
                  <a:srgbClr val="FF0000"/>
                </a:solidFill>
              </a:rPr>
              <a:t>work with later versions of the product and other infrastructure components</a:t>
            </a:r>
            <a:r>
              <a:rPr lang="en-US" b="0" dirty="0"/>
              <a:t>, keeping future requirements in mind. For example, IP network protocol version 6 uses 128 bit addressing scheme (IP version 4, uses only 32 bits). The data structures can now be defined to accommodate 128 bit addresses, and be tested with prototype implementation of Ipv6 protocol stack that is yet to become a completely implemented product.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364007678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732462"/>
          </a:xfrm>
        </p:spPr>
        <p:txBody>
          <a:bodyPr/>
          <a:lstStyle/>
          <a:p>
            <a:r>
              <a:rPr lang="en-IN" dirty="0" smtClean="0"/>
              <a:t>1.8 </a:t>
            </a:r>
            <a:r>
              <a:rPr lang="en-IN" dirty="0"/>
              <a:t>User Documentation </a:t>
            </a:r>
            <a:r>
              <a:rPr lang="en-IN" dirty="0" smtClean="0"/>
              <a:t>Testing: </a:t>
            </a:r>
            <a:r>
              <a:rPr lang="en-US" b="0" dirty="0"/>
              <a:t>User documentation covers all the </a:t>
            </a:r>
            <a:r>
              <a:rPr lang="en-US" b="0" dirty="0">
                <a:solidFill>
                  <a:srgbClr val="FF0000"/>
                </a:solidFill>
              </a:rPr>
              <a:t>manuals, user guides, installation guides, setup guides, read me file, software release notes, and online help</a:t>
            </a:r>
            <a:r>
              <a:rPr lang="en-US" b="0" dirty="0"/>
              <a:t> that are provided along with the software to help the end user to understand the software system. </a:t>
            </a:r>
            <a:endParaRPr lang="en-US" b="0" dirty="0" smtClean="0"/>
          </a:p>
          <a:p>
            <a:r>
              <a:rPr lang="en-US" b="0" dirty="0"/>
              <a:t>User documentation testing should have </a:t>
            </a:r>
            <a:r>
              <a:rPr lang="en-US" b="0" dirty="0">
                <a:solidFill>
                  <a:srgbClr val="FF0000"/>
                </a:solidFill>
              </a:rPr>
              <a:t>two objectives</a:t>
            </a:r>
            <a:r>
              <a:rPr lang="en-US" b="0" dirty="0"/>
              <a:t>. </a:t>
            </a:r>
          </a:p>
          <a:p>
            <a:pPr marL="0" indent="0">
              <a:buNone/>
            </a:pPr>
            <a:r>
              <a:rPr lang="en-US" b="0" dirty="0"/>
              <a:t>1. To check if what is </a:t>
            </a:r>
            <a:r>
              <a:rPr lang="en-US" b="0" dirty="0">
                <a:solidFill>
                  <a:srgbClr val="FF0000"/>
                </a:solidFill>
              </a:rPr>
              <a:t>stated in the document is available in the product</a:t>
            </a:r>
            <a:r>
              <a:rPr lang="en-US" b="0" dirty="0"/>
              <a:t>. </a:t>
            </a:r>
          </a:p>
          <a:p>
            <a:pPr marL="0" indent="0">
              <a:buNone/>
            </a:pPr>
            <a:r>
              <a:rPr lang="en-US" b="0" dirty="0"/>
              <a:t>2. To check if </a:t>
            </a:r>
            <a:r>
              <a:rPr lang="en-US" b="0" dirty="0">
                <a:solidFill>
                  <a:srgbClr val="FF0000"/>
                </a:solidFill>
              </a:rPr>
              <a:t>what is there in the product is explained correctly in the document</a:t>
            </a:r>
            <a:r>
              <a:rPr lang="en-US" b="0" dirty="0"/>
              <a:t>. </a:t>
            </a:r>
          </a:p>
          <a:p>
            <a:r>
              <a:rPr lang="en-IN" dirty="0" smtClean="0"/>
              <a:t> </a:t>
            </a:r>
            <a:r>
              <a:rPr lang="en-US" b="0" dirty="0"/>
              <a:t>User documentation testing focuses on ensuring what is in the </a:t>
            </a:r>
            <a:r>
              <a:rPr lang="en-US" b="0" dirty="0">
                <a:solidFill>
                  <a:srgbClr val="FF0000"/>
                </a:solidFill>
              </a:rPr>
              <a:t>document exactly matches the product behavior</a:t>
            </a:r>
            <a:r>
              <a:rPr lang="en-US" b="0" dirty="0"/>
              <a:t>, by sitting in front of the system and verifying screen by screen, transaction by transaction and report by report. In addition, user documentation testing also checks for the language aspects of the document like </a:t>
            </a:r>
            <a:r>
              <a:rPr lang="en-US" b="0" dirty="0">
                <a:solidFill>
                  <a:srgbClr val="FF0000"/>
                </a:solidFill>
              </a:rPr>
              <a:t>spell check and grammar</a:t>
            </a:r>
            <a:r>
              <a:rPr lang="en-US" b="0" dirty="0"/>
              <a:t>. </a:t>
            </a:r>
            <a:endParaRPr lang="en-US" b="0" dirty="0" smtClean="0"/>
          </a:p>
          <a:p>
            <a:r>
              <a:rPr lang="en-US" b="0" dirty="0"/>
              <a:t>User documentation is done to ensure the </a:t>
            </a:r>
            <a:r>
              <a:rPr lang="en-US" b="0" dirty="0">
                <a:solidFill>
                  <a:srgbClr val="FF0000"/>
                </a:solidFill>
              </a:rPr>
              <a:t>documentation matches the product and vice-versa. </a:t>
            </a:r>
            <a:endParaRPr lang="en-IN" dirty="0">
              <a:solidFill>
                <a:srgbClr val="FF0000"/>
              </a:solidFill>
            </a:endParaRPr>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75951434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806" y="609600"/>
            <a:ext cx="11962607" cy="6248400"/>
          </a:xfrm>
        </p:spPr>
        <p:txBody>
          <a:bodyPr/>
          <a:lstStyle/>
          <a:p>
            <a:r>
              <a:rPr lang="en-US" dirty="0"/>
              <a:t>Some of the benefits </a:t>
            </a:r>
            <a:r>
              <a:rPr lang="en-US" b="0" dirty="0"/>
              <a:t>that ensue from user documentation testing are: </a:t>
            </a:r>
          </a:p>
          <a:p>
            <a:pPr marL="0" indent="0">
              <a:buNone/>
            </a:pPr>
            <a:r>
              <a:rPr lang="en-US" b="0" dirty="0"/>
              <a:t>1. User documentation testing aids in </a:t>
            </a:r>
            <a:r>
              <a:rPr lang="en-US" b="0" dirty="0">
                <a:solidFill>
                  <a:srgbClr val="FF0000"/>
                </a:solidFill>
              </a:rPr>
              <a:t>highlighting problems over looked </a:t>
            </a:r>
            <a:r>
              <a:rPr lang="en-US" b="0" dirty="0"/>
              <a:t>during reviews. </a:t>
            </a:r>
          </a:p>
          <a:p>
            <a:pPr marL="0" indent="0">
              <a:buNone/>
            </a:pPr>
            <a:r>
              <a:rPr lang="en-US" b="0" dirty="0"/>
              <a:t>2. High quality user documentation ensures consistency of documentation and product, thus </a:t>
            </a:r>
            <a:r>
              <a:rPr lang="en-US" b="0" dirty="0">
                <a:solidFill>
                  <a:srgbClr val="FF0000"/>
                </a:solidFill>
              </a:rPr>
              <a:t>minimizing possible defects reported by customers</a:t>
            </a:r>
            <a:r>
              <a:rPr lang="en-US" b="0" dirty="0"/>
              <a:t>. It also reduces the time taken for each </a:t>
            </a:r>
            <a:r>
              <a:rPr lang="en-US" b="0" dirty="0" smtClean="0"/>
              <a:t>support call. </a:t>
            </a:r>
            <a:r>
              <a:rPr lang="en-US" b="0" dirty="0"/>
              <a:t>Thus the </a:t>
            </a:r>
            <a:r>
              <a:rPr lang="en-US" b="0" dirty="0">
                <a:solidFill>
                  <a:srgbClr val="FF0000"/>
                </a:solidFill>
              </a:rPr>
              <a:t>overall support cost is minimized</a:t>
            </a:r>
            <a:r>
              <a:rPr lang="en-US" b="0" dirty="0"/>
              <a:t>. </a:t>
            </a:r>
          </a:p>
          <a:p>
            <a:pPr marL="0" indent="0">
              <a:buNone/>
            </a:pPr>
            <a:r>
              <a:rPr lang="en-US" b="0" dirty="0"/>
              <a:t>3. Results in </a:t>
            </a:r>
            <a:r>
              <a:rPr lang="en-US" b="0" dirty="0">
                <a:solidFill>
                  <a:srgbClr val="FF0000"/>
                </a:solidFill>
              </a:rPr>
              <a:t>less difficult support calls</a:t>
            </a:r>
            <a:r>
              <a:rPr lang="en-US" b="0" dirty="0"/>
              <a:t>. When a customer faithfully follows the instructions given in a document but is unable to achieve the desired (or promised) results, it is frustrating and often this frustration shows up on the support staff. Ensuring that a product is tested to work as per the document and that it works correctly contributes to better customer satisfaction and better morale of support staff. </a:t>
            </a:r>
          </a:p>
          <a:p>
            <a:pPr marL="0" indent="0">
              <a:buNone/>
            </a:pPr>
            <a:r>
              <a:rPr lang="en-US" b="0" dirty="0"/>
              <a:t>4. </a:t>
            </a:r>
            <a:r>
              <a:rPr lang="en-US" b="0" dirty="0">
                <a:solidFill>
                  <a:srgbClr val="FF0000"/>
                </a:solidFill>
              </a:rPr>
              <a:t>New programmers and tester</a:t>
            </a:r>
            <a:r>
              <a:rPr lang="en-US" b="0" dirty="0"/>
              <a:t>s who join a project group can use the documentation to </a:t>
            </a:r>
            <a:r>
              <a:rPr lang="en-US" b="0" dirty="0">
                <a:solidFill>
                  <a:srgbClr val="FF0000"/>
                </a:solidFill>
              </a:rPr>
              <a:t>learn the external functionality of the product</a:t>
            </a:r>
            <a:r>
              <a:rPr lang="en-US" b="0" dirty="0"/>
              <a:t>. </a:t>
            </a:r>
          </a:p>
          <a:p>
            <a:pPr marL="0" indent="0">
              <a:buNone/>
            </a:pPr>
            <a:r>
              <a:rPr lang="en-US" b="0" dirty="0"/>
              <a:t>5. </a:t>
            </a:r>
            <a:r>
              <a:rPr lang="en-US" b="0" dirty="0">
                <a:solidFill>
                  <a:srgbClr val="FF0000"/>
                </a:solidFill>
              </a:rPr>
              <a:t>Customers need less training </a:t>
            </a:r>
            <a:r>
              <a:rPr lang="en-US" b="0" dirty="0"/>
              <a:t>and can proceed more quickly to advanced training and product usage if the documentation is of high quality and is consistent with the product. Thus high-quality user documentation can result in a reduction of overall training costs for user organizations. </a:t>
            </a:r>
          </a:p>
        </p:txBody>
      </p:sp>
      <p:sp>
        <p:nvSpPr>
          <p:cNvPr id="4" name="Title 1"/>
          <p:cNvSpPr txBox="1">
            <a:spLocks noGrp="1" noChangeArrowheads="1"/>
          </p:cNvSpPr>
          <p:nvPr>
            <p:ph type="title"/>
          </p:nvPr>
        </p:nvSpPr>
        <p:spPr>
          <a:xfrm>
            <a:off x="747932" y="152400"/>
            <a:ext cx="10943859" cy="387798"/>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1" y="0"/>
            <a:ext cx="1202786" cy="740877"/>
          </a:xfrm>
          <a:prstGeom prst="rect">
            <a:avLst/>
          </a:prstGeom>
        </p:spPr>
      </p:pic>
    </p:spTree>
    <p:extLst>
      <p:ext uri="{BB962C8B-B14F-4D97-AF65-F5344CB8AC3E}">
        <p14:creationId xmlns:p14="http://schemas.microsoft.com/office/powerpoint/2010/main" val="8146464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732462"/>
          </a:xfrm>
        </p:spPr>
        <p:txBody>
          <a:bodyPr/>
          <a:lstStyle/>
          <a:p>
            <a:r>
              <a:rPr lang="en-IN" dirty="0"/>
              <a:t>1</a:t>
            </a:r>
            <a:r>
              <a:rPr lang="en-IN" dirty="0" smtClean="0"/>
              <a:t>.9 </a:t>
            </a:r>
            <a:r>
              <a:rPr lang="en-IN" dirty="0"/>
              <a:t>Domain </a:t>
            </a:r>
            <a:r>
              <a:rPr lang="en-IN" dirty="0" smtClean="0"/>
              <a:t>Testing:</a:t>
            </a:r>
          </a:p>
          <a:p>
            <a:r>
              <a:rPr lang="en-US" b="0" dirty="0">
                <a:solidFill>
                  <a:srgbClr val="FF0000"/>
                </a:solidFill>
              </a:rPr>
              <a:t>White box testing </a:t>
            </a:r>
            <a:r>
              <a:rPr lang="en-US" b="0" dirty="0"/>
              <a:t>required looking at the </a:t>
            </a:r>
            <a:r>
              <a:rPr lang="en-US" b="0" dirty="0">
                <a:solidFill>
                  <a:srgbClr val="FF0000"/>
                </a:solidFill>
              </a:rPr>
              <a:t>program code</a:t>
            </a:r>
            <a:r>
              <a:rPr lang="en-US" b="0" dirty="0"/>
              <a:t>. </a:t>
            </a:r>
            <a:r>
              <a:rPr lang="en-US" b="0" dirty="0">
                <a:solidFill>
                  <a:srgbClr val="FF0000"/>
                </a:solidFill>
              </a:rPr>
              <a:t>Black box testing </a:t>
            </a:r>
            <a:r>
              <a:rPr lang="en-US" b="0" dirty="0"/>
              <a:t>performed testing without looking at the program code but </a:t>
            </a:r>
            <a:r>
              <a:rPr lang="en-US" b="0" dirty="0">
                <a:solidFill>
                  <a:srgbClr val="FF0000"/>
                </a:solidFill>
              </a:rPr>
              <a:t>looking at the specifications</a:t>
            </a:r>
            <a:r>
              <a:rPr lang="en-US" b="0" dirty="0"/>
              <a:t>. </a:t>
            </a:r>
            <a:endParaRPr lang="en-US" b="0" dirty="0" smtClean="0"/>
          </a:p>
          <a:p>
            <a:pPr algn="l"/>
            <a:r>
              <a:rPr lang="en-US" b="0" dirty="0"/>
              <a:t>Domain testing can be considered as the </a:t>
            </a:r>
            <a:r>
              <a:rPr lang="en-US" b="0" dirty="0">
                <a:solidFill>
                  <a:srgbClr val="FF0000"/>
                </a:solidFill>
              </a:rPr>
              <a:t>next level of testing </a:t>
            </a:r>
            <a:r>
              <a:rPr lang="en-US" b="0" dirty="0"/>
              <a:t>in which we </a:t>
            </a:r>
            <a:r>
              <a:rPr lang="en-US" b="0" dirty="0" smtClean="0"/>
              <a:t>are </a:t>
            </a:r>
            <a:r>
              <a:rPr lang="en-US" b="0" dirty="0"/>
              <a:t>testing the product, purely based on </a:t>
            </a:r>
            <a:r>
              <a:rPr lang="en-US" b="0" dirty="0">
                <a:solidFill>
                  <a:srgbClr val="FF0000"/>
                </a:solidFill>
              </a:rPr>
              <a:t>domain knowledge and expertise in the domain </a:t>
            </a:r>
            <a:r>
              <a:rPr lang="en-US" b="0" dirty="0"/>
              <a:t>of application</a:t>
            </a:r>
            <a:r>
              <a:rPr lang="en-US" b="0" dirty="0" smtClean="0"/>
              <a:t>.</a:t>
            </a:r>
          </a:p>
          <a:p>
            <a:pPr algn="l"/>
            <a:r>
              <a:rPr lang="en-US" b="0" dirty="0"/>
              <a:t>This testing approach requires </a:t>
            </a:r>
            <a:r>
              <a:rPr lang="en-US" b="0" dirty="0">
                <a:solidFill>
                  <a:srgbClr val="FF0000"/>
                </a:solidFill>
              </a:rPr>
              <a:t>critical understanding </a:t>
            </a:r>
            <a:r>
              <a:rPr lang="en-US" b="0" dirty="0"/>
              <a:t>of the day-to-day business activities for which the software is written. </a:t>
            </a:r>
            <a:endParaRPr lang="en-US" b="0" dirty="0" smtClean="0"/>
          </a:p>
          <a:p>
            <a:pPr algn="l"/>
            <a:r>
              <a:rPr lang="en-US" b="0" dirty="0" smtClean="0"/>
              <a:t>This </a:t>
            </a:r>
            <a:r>
              <a:rPr lang="en-US" b="0" dirty="0"/>
              <a:t>type of testing </a:t>
            </a:r>
            <a:r>
              <a:rPr lang="en-US" b="0" dirty="0">
                <a:solidFill>
                  <a:srgbClr val="FF0000"/>
                </a:solidFill>
              </a:rPr>
              <a:t>requires business domain knowledge </a:t>
            </a:r>
            <a:r>
              <a:rPr lang="en-US" b="0" dirty="0"/>
              <a:t>rather than the knowledge of what the software specification contains or how the software is written. </a:t>
            </a:r>
            <a:r>
              <a:rPr lang="en-US" b="0" dirty="0" smtClean="0"/>
              <a:t> </a:t>
            </a:r>
          </a:p>
          <a:p>
            <a:pPr algn="l"/>
            <a:r>
              <a:rPr lang="en-US" b="0" dirty="0"/>
              <a:t>Thus domain testing can be considered as an </a:t>
            </a:r>
            <a:r>
              <a:rPr lang="en-US" b="0" dirty="0">
                <a:solidFill>
                  <a:srgbClr val="FF0000"/>
                </a:solidFill>
              </a:rPr>
              <a:t>extension of black box testing</a:t>
            </a:r>
            <a:r>
              <a:rPr lang="en-US" b="0" dirty="0"/>
              <a:t>. As we move from white box testing through black box testing to domain testing (as shown in Figure </a:t>
            </a:r>
            <a:r>
              <a:rPr lang="en-US" b="0" dirty="0" smtClean="0"/>
              <a:t>1.5</a:t>
            </a:r>
            <a:r>
              <a:rPr lang="en-US" b="0" dirty="0"/>
              <a:t>) we know less and </a:t>
            </a:r>
            <a:r>
              <a:rPr lang="en-US" b="0" dirty="0">
                <a:solidFill>
                  <a:srgbClr val="FF0000"/>
                </a:solidFill>
              </a:rPr>
              <a:t>less about the details of the software product and focus more on its external behavior</a:t>
            </a:r>
            <a:r>
              <a:rPr lang="en-US" b="0" dirty="0"/>
              <a:t>.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39294283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9006" y="1423893"/>
            <a:ext cx="7848600" cy="507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56606" y="1054561"/>
            <a:ext cx="8458200" cy="369332"/>
          </a:xfrm>
          <a:prstGeom prst="rect">
            <a:avLst/>
          </a:prstGeom>
        </p:spPr>
        <p:txBody>
          <a:bodyPr wrap="square">
            <a:spAutoFit/>
          </a:bodyPr>
          <a:lstStyle/>
          <a:p>
            <a:r>
              <a:rPr lang="en-US" b="1" dirty="0"/>
              <a:t>Figure </a:t>
            </a:r>
            <a:r>
              <a:rPr lang="en-US" b="1" dirty="0" smtClean="0"/>
              <a:t>1.5 </a:t>
            </a:r>
            <a:r>
              <a:rPr lang="en-US" dirty="0"/>
              <a:t>Context of white box, black box and domain testing. </a:t>
            </a:r>
            <a:endParaRPr lang="en-IN" dirty="0"/>
          </a:p>
        </p:txBody>
      </p:sp>
    </p:spTree>
    <p:extLst>
      <p:ext uri="{BB962C8B-B14F-4D97-AF65-F5344CB8AC3E}">
        <p14:creationId xmlns:p14="http://schemas.microsoft.com/office/powerpoint/2010/main" val="11769425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656262"/>
          </a:xfrm>
        </p:spPr>
        <p:txBody>
          <a:bodyPr/>
          <a:lstStyle/>
          <a:p>
            <a:r>
              <a:rPr lang="en-US" b="0" dirty="0"/>
              <a:t>The test engineers performing this type of testing are selected because they have </a:t>
            </a:r>
            <a:r>
              <a:rPr lang="en-US" b="0" dirty="0">
                <a:solidFill>
                  <a:srgbClr val="FF0000"/>
                </a:solidFill>
              </a:rPr>
              <a:t>in-depth knowledge of the business domain</a:t>
            </a:r>
            <a:r>
              <a:rPr lang="en-US" b="0" dirty="0"/>
              <a:t>. </a:t>
            </a:r>
            <a:endParaRPr lang="en-US" b="0" dirty="0" smtClean="0"/>
          </a:p>
          <a:p>
            <a:r>
              <a:rPr lang="en-US" b="0" dirty="0"/>
              <a:t>Domain testing is the ability to design and execute test cases that relate to the people who will buy and use the software. It helps in understanding the problems they are trying to solve and the ways in which they are using the software to solve them. </a:t>
            </a:r>
            <a:endParaRPr lang="en-US" b="0" dirty="0" smtClean="0"/>
          </a:p>
          <a:p>
            <a:r>
              <a:rPr lang="en-US" b="0" dirty="0"/>
              <a:t>Domain testing </a:t>
            </a:r>
            <a:r>
              <a:rPr lang="en-US" b="0" dirty="0">
                <a:solidFill>
                  <a:srgbClr val="FF0000"/>
                </a:solidFill>
              </a:rPr>
              <a:t>exploits the tester's domain knowledge </a:t>
            </a:r>
            <a:r>
              <a:rPr lang="en-US" b="0" dirty="0"/>
              <a:t>to test the suitability of the product to what the users do on a typical day. </a:t>
            </a:r>
            <a:endParaRPr lang="en-US" b="0" dirty="0" smtClean="0"/>
          </a:p>
          <a:p>
            <a:r>
              <a:rPr lang="en-US" b="0" dirty="0"/>
              <a:t>Domain testing involves testing the product, </a:t>
            </a:r>
            <a:r>
              <a:rPr lang="en-US" b="0" dirty="0">
                <a:solidFill>
                  <a:srgbClr val="FF0000"/>
                </a:solidFill>
              </a:rPr>
              <a:t>not by going through the logic </a:t>
            </a:r>
            <a:r>
              <a:rPr lang="en-US" b="0" dirty="0"/>
              <a:t>built into the product. </a:t>
            </a:r>
            <a:endParaRPr lang="en-US" b="0" dirty="0" smtClean="0"/>
          </a:p>
          <a:p>
            <a:r>
              <a:rPr lang="en-US" b="0" dirty="0"/>
              <a:t>The </a:t>
            </a:r>
            <a:r>
              <a:rPr lang="en-US" b="0" dirty="0">
                <a:solidFill>
                  <a:srgbClr val="FF0000"/>
                </a:solidFill>
              </a:rPr>
              <a:t>business flow determines the steps</a:t>
            </a:r>
            <a:r>
              <a:rPr lang="en-US" b="0" dirty="0"/>
              <a:t>, not the software under test. This is also called “</a:t>
            </a:r>
            <a:r>
              <a:rPr lang="en-US" b="0" dirty="0">
                <a:solidFill>
                  <a:srgbClr val="FF0000"/>
                </a:solidFill>
              </a:rPr>
              <a:t>business vertical testing</a:t>
            </a:r>
            <a:r>
              <a:rPr lang="en-US" b="0" dirty="0"/>
              <a:t>.” Test cases are written based on what the users of the software do on a typical day.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36920802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683262" cy="5656262"/>
          </a:xfrm>
        </p:spPr>
        <p:txBody>
          <a:bodyPr/>
          <a:lstStyle/>
          <a:p>
            <a:r>
              <a:rPr lang="en-US" b="0" dirty="0" smtClean="0"/>
              <a:t>An </a:t>
            </a:r>
            <a:r>
              <a:rPr lang="en-US" b="0" dirty="0"/>
              <a:t>example of cash withdrawal functionality in an ATM </a:t>
            </a:r>
            <a:r>
              <a:rPr lang="en-US" b="0" dirty="0" smtClean="0"/>
              <a:t>:</a:t>
            </a:r>
          </a:p>
          <a:p>
            <a:pPr marL="0" indent="0">
              <a:buNone/>
            </a:pPr>
            <a:r>
              <a:rPr lang="en-US" b="0" i="1" dirty="0"/>
              <a:t>Step 1: </a:t>
            </a:r>
            <a:r>
              <a:rPr lang="en-US" b="0" dirty="0"/>
              <a:t>Go to the ATM. </a:t>
            </a:r>
          </a:p>
          <a:p>
            <a:pPr marL="0" indent="0">
              <a:buNone/>
            </a:pPr>
            <a:r>
              <a:rPr lang="en-US" b="0" i="1" dirty="0"/>
              <a:t>Step 2: </a:t>
            </a:r>
            <a:r>
              <a:rPr lang="en-US" b="0" dirty="0"/>
              <a:t>Put ATM card inside. </a:t>
            </a:r>
          </a:p>
          <a:p>
            <a:pPr marL="0" indent="0">
              <a:buNone/>
            </a:pPr>
            <a:r>
              <a:rPr lang="en-US" b="0" i="1" dirty="0"/>
              <a:t>Step 3: </a:t>
            </a:r>
            <a:r>
              <a:rPr lang="en-US" b="0" dirty="0"/>
              <a:t>Enter correct PIN. </a:t>
            </a:r>
          </a:p>
          <a:p>
            <a:pPr marL="0" indent="0">
              <a:buNone/>
            </a:pPr>
            <a:r>
              <a:rPr lang="en-US" b="0" i="1" dirty="0"/>
              <a:t>Step 4: </a:t>
            </a:r>
            <a:r>
              <a:rPr lang="en-US" b="0" dirty="0"/>
              <a:t>Choose cash withdrawal. </a:t>
            </a:r>
          </a:p>
          <a:p>
            <a:pPr marL="0" indent="0">
              <a:buNone/>
            </a:pPr>
            <a:r>
              <a:rPr lang="en-IN" b="0" i="1" dirty="0"/>
              <a:t>Step 5: </a:t>
            </a:r>
            <a:r>
              <a:rPr lang="en-IN" b="0" dirty="0"/>
              <a:t>Enter amount. </a:t>
            </a:r>
          </a:p>
          <a:p>
            <a:pPr marL="0" indent="0">
              <a:buNone/>
            </a:pPr>
            <a:r>
              <a:rPr lang="en-US" b="0" i="1" dirty="0"/>
              <a:t>Step 6: </a:t>
            </a:r>
            <a:r>
              <a:rPr lang="en-US" b="0" dirty="0"/>
              <a:t>Take the cash. </a:t>
            </a:r>
          </a:p>
          <a:p>
            <a:pPr marL="0" indent="0">
              <a:buNone/>
            </a:pPr>
            <a:r>
              <a:rPr lang="en-US" b="0" i="1" dirty="0"/>
              <a:t>Step 7: </a:t>
            </a:r>
            <a:r>
              <a:rPr lang="en-US" b="0" dirty="0"/>
              <a:t>Exit and retrieve the card. </a:t>
            </a:r>
            <a:endParaRPr lang="en-US" b="0" dirty="0" smtClean="0"/>
          </a:p>
          <a:p>
            <a:pPr>
              <a:buFont typeface="Arial" pitchFamily="34" charset="0"/>
              <a:buChar char="•"/>
            </a:pPr>
            <a:r>
              <a:rPr lang="en-US" b="0" dirty="0" smtClean="0"/>
              <a:t>Hence </a:t>
            </a:r>
            <a:r>
              <a:rPr lang="en-US" b="0" dirty="0"/>
              <a:t>the focus of domain testing has to be </a:t>
            </a:r>
            <a:r>
              <a:rPr lang="en-US" b="0" dirty="0">
                <a:solidFill>
                  <a:srgbClr val="FF0000"/>
                </a:solidFill>
              </a:rPr>
              <a:t>more on the business domain </a:t>
            </a:r>
            <a:r>
              <a:rPr lang="en-US" b="0" dirty="0"/>
              <a:t>to ensure that the software is written with the </a:t>
            </a:r>
            <a:r>
              <a:rPr lang="en-US" b="0" dirty="0">
                <a:solidFill>
                  <a:srgbClr val="FF0000"/>
                </a:solidFill>
              </a:rPr>
              <a:t>intelligence needed for the domain</a:t>
            </a:r>
            <a:r>
              <a:rPr lang="en-US" b="0" dirty="0" smtClean="0"/>
              <a:t>.</a:t>
            </a:r>
          </a:p>
          <a:p>
            <a:pPr>
              <a:buFont typeface="Arial" pitchFamily="34" charset="0"/>
              <a:buChar char="•"/>
            </a:pPr>
            <a:r>
              <a:rPr lang="en-US" b="0" dirty="0"/>
              <a:t>To test the software for a particular “domain intelligence,” the tester is expected to have the </a:t>
            </a:r>
            <a:r>
              <a:rPr lang="en-US" b="0" dirty="0">
                <a:solidFill>
                  <a:srgbClr val="FF0000"/>
                </a:solidFill>
              </a:rPr>
              <a:t>intelligence and knowledge of the practical aspects of business flow</a:t>
            </a:r>
            <a:r>
              <a:rPr lang="en-US" b="0" dirty="0"/>
              <a:t>.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237656924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endParaRPr lang="en-IN" dirty="0" smtClean="0"/>
          </a:p>
          <a:p>
            <a:pPr marL="3357563" lvl="8" indent="0">
              <a:buNone/>
            </a:pPr>
            <a:r>
              <a:rPr lang="en-IN" sz="6000" dirty="0" smtClean="0"/>
              <a:t>Thanks</a:t>
            </a:r>
            <a:endParaRPr lang="en-IN" sz="6000"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6284865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936334" cy="5853736"/>
          </a:xfrm>
        </p:spPr>
        <p:txBody>
          <a:bodyPr/>
          <a:lstStyle/>
          <a:p>
            <a:r>
              <a:rPr lang="en-IN" dirty="0"/>
              <a:t>WHY BLACK BOX TESTING </a:t>
            </a:r>
            <a:r>
              <a:rPr lang="en-IN" dirty="0" smtClean="0"/>
              <a:t>?</a:t>
            </a:r>
          </a:p>
          <a:p>
            <a:pPr>
              <a:buFont typeface="Arial" pitchFamily="34" charset="0"/>
              <a:buChar char="•"/>
            </a:pPr>
            <a:r>
              <a:rPr lang="en-US" b="0" dirty="0"/>
              <a:t>Black box testing helps in the overall functionality verification of the system under test. </a:t>
            </a:r>
            <a:endParaRPr lang="en-US" b="0" dirty="0" smtClean="0"/>
          </a:p>
          <a:p>
            <a:pPr marL="0" indent="0">
              <a:buNone/>
            </a:pPr>
            <a:r>
              <a:rPr lang="en-US" dirty="0"/>
              <a:t>Black box testing is done based on requirements </a:t>
            </a:r>
            <a:r>
              <a:rPr lang="en-US" b="0" dirty="0"/>
              <a:t>It helps in identifying any incomplete, inconsistent requirement as well as any issues involved when the system is </a:t>
            </a:r>
            <a:r>
              <a:rPr lang="en-US" b="0" dirty="0" smtClean="0"/>
              <a:t>tested.</a:t>
            </a:r>
          </a:p>
          <a:p>
            <a:pPr marL="0" indent="0">
              <a:buNone/>
            </a:pPr>
            <a:r>
              <a:rPr lang="en-US" dirty="0" smtClean="0"/>
              <a:t>Black </a:t>
            </a:r>
            <a:r>
              <a:rPr lang="en-US" dirty="0"/>
              <a:t>box testing addresses the stated requirements as well as implied requirements </a:t>
            </a:r>
            <a:r>
              <a:rPr lang="en-US" dirty="0" smtClean="0"/>
              <a:t>I</a:t>
            </a:r>
            <a:r>
              <a:rPr lang="en-US" b="0" dirty="0" smtClean="0"/>
              <a:t>nclusion </a:t>
            </a:r>
            <a:r>
              <a:rPr lang="en-US" b="0" dirty="0"/>
              <a:t>of dates, page header, and footer may not be explicitly stated in the report generation requirements specification. </a:t>
            </a:r>
            <a:endParaRPr lang="en-US" b="0" dirty="0" smtClean="0"/>
          </a:p>
          <a:p>
            <a:pPr marL="0" indent="0">
              <a:buNone/>
            </a:pPr>
            <a:r>
              <a:rPr lang="en-US" dirty="0" smtClean="0"/>
              <a:t>Black </a:t>
            </a:r>
            <a:r>
              <a:rPr lang="en-US" dirty="0"/>
              <a:t>box testing encompasses the end user perspectives </a:t>
            </a:r>
            <a:r>
              <a:rPr lang="en-US" b="0" dirty="0"/>
              <a:t>Since we want to test the behavior of a product from an external perspective, end-user perspectives are an integral part of black box testing. </a:t>
            </a:r>
          </a:p>
          <a:p>
            <a:pPr marL="0" indent="0">
              <a:buNone/>
            </a:pPr>
            <a:r>
              <a:rPr lang="en-US" dirty="0"/>
              <a:t>Black box testing handles valid and invalid </a:t>
            </a:r>
            <a:r>
              <a:rPr lang="en-US" dirty="0" smtClean="0"/>
              <a:t>inputs: </a:t>
            </a:r>
            <a:r>
              <a:rPr lang="en-US" b="0" dirty="0" smtClean="0"/>
              <a:t>Testing </a:t>
            </a:r>
            <a:r>
              <a:rPr lang="en-US" b="0" dirty="0"/>
              <a:t>from the end-user perspective includes testing for these error or invalid conditions. This ensures that the product behaves as expected in a valid situation and does not hang or crash when provided with an invalid input. These are called positive and negative test cases. </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a:t>
            </a:r>
            <a:r>
              <a:rPr lang="en-US" altLang="zh-CN" sz="2800" b="1" dirty="0">
                <a:solidFill>
                  <a:schemeClr val="bg1"/>
                </a:solidFill>
                <a:latin typeface="Tinos"/>
              </a:rPr>
              <a:t>Black Box Testing </a:t>
            </a:r>
            <a:r>
              <a:rPr lang="en-US" altLang="zh-CN" sz="2800" b="1" dirty="0" smtClean="0">
                <a:solidFill>
                  <a:schemeClr val="bg1"/>
                </a:solidFill>
                <a:latin typeface="Tinos"/>
                <a:ea typeface="+mj-ea"/>
                <a:cs typeface="+mj-cs"/>
              </a:rPr>
              <a:t>"</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661292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TO DO BLACK BOX TESTING? </a:t>
            </a:r>
            <a:endParaRPr lang="en-US" dirty="0" smtClean="0"/>
          </a:p>
          <a:p>
            <a:r>
              <a:rPr lang="en-US" b="0" dirty="0"/>
              <a:t>Black box testing activities require involvement of the testing team </a:t>
            </a:r>
            <a:r>
              <a:rPr lang="en-US" b="0" dirty="0">
                <a:solidFill>
                  <a:srgbClr val="FF0000"/>
                </a:solidFill>
              </a:rPr>
              <a:t>from the beginning of the software project life cycle</a:t>
            </a:r>
            <a:r>
              <a:rPr lang="en-US" b="0" dirty="0"/>
              <a:t>, regardless of the software development life cycle model chosen for the project. </a:t>
            </a:r>
          </a:p>
          <a:p>
            <a:r>
              <a:rPr lang="en-US" b="0" dirty="0"/>
              <a:t>Testers can get involved right from the </a:t>
            </a:r>
            <a:r>
              <a:rPr lang="en-US" b="0" dirty="0">
                <a:solidFill>
                  <a:srgbClr val="FF0000"/>
                </a:solidFill>
              </a:rPr>
              <a:t>requirements gathering and analysis phase for the system under test</a:t>
            </a:r>
            <a:r>
              <a:rPr lang="en-US" b="0" dirty="0"/>
              <a:t>. Test scenarios and test data are prepared during the test construction phase of the test life cycle, when the software is in the design phase. </a:t>
            </a:r>
          </a:p>
          <a:p>
            <a:r>
              <a:rPr lang="en-US" b="0" dirty="0"/>
              <a:t>Once the code is ready and delivered for testing, test execution can be done. All the test scenarios developed during the construction phase are executed. Usually, a subset of these test scenarios is selected for regression testing.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253067935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744" y="1125538"/>
            <a:ext cx="11758669" cy="5732462"/>
          </a:xfrm>
        </p:spPr>
        <p:txBody>
          <a:bodyPr/>
          <a:lstStyle/>
          <a:p>
            <a:r>
              <a:rPr lang="en-US" dirty="0"/>
              <a:t>HOW TO DO BLACK BOX TESTING? </a:t>
            </a:r>
            <a:r>
              <a:rPr lang="en-US" b="0" dirty="0" smtClean="0"/>
              <a:t>Since </a:t>
            </a:r>
            <a:r>
              <a:rPr lang="en-US" b="0" dirty="0"/>
              <a:t>we are testing external functionality in black box testing, </a:t>
            </a:r>
            <a:r>
              <a:rPr lang="en-US" b="0" dirty="0">
                <a:solidFill>
                  <a:srgbClr val="FF0000"/>
                </a:solidFill>
              </a:rPr>
              <a:t>we need to </a:t>
            </a:r>
            <a:r>
              <a:rPr lang="en-US" b="0" dirty="0" smtClean="0">
                <a:solidFill>
                  <a:srgbClr val="FF0000"/>
                </a:solidFill>
              </a:rPr>
              <a:t>test </a:t>
            </a:r>
            <a:r>
              <a:rPr lang="en-US" b="0" dirty="0">
                <a:solidFill>
                  <a:srgbClr val="FF0000"/>
                </a:solidFill>
              </a:rPr>
              <a:t>as much of the external functionality as possible</a:t>
            </a:r>
            <a:r>
              <a:rPr lang="en-US" b="0" dirty="0"/>
              <a:t>, uncovering as many defects as possible, in as short a time as </a:t>
            </a:r>
            <a:r>
              <a:rPr lang="en-US" b="0" dirty="0" smtClean="0"/>
              <a:t>possible. </a:t>
            </a:r>
            <a:endParaRPr lang="en-US" b="0" dirty="0"/>
          </a:p>
          <a:p>
            <a:r>
              <a:rPr lang="en-US" b="0" dirty="0" smtClean="0"/>
              <a:t>The </a:t>
            </a:r>
            <a:r>
              <a:rPr lang="en-US" b="0" dirty="0"/>
              <a:t>various techniques we will discuss are as follows. </a:t>
            </a:r>
          </a:p>
          <a:p>
            <a:pPr marL="0" indent="0">
              <a:buNone/>
            </a:pPr>
            <a:r>
              <a:rPr lang="en-IN" b="0" dirty="0"/>
              <a:t>1. Requirements based testing </a:t>
            </a:r>
          </a:p>
          <a:p>
            <a:pPr marL="0" indent="0">
              <a:buNone/>
            </a:pPr>
            <a:r>
              <a:rPr lang="en-US" b="0" dirty="0"/>
              <a:t>2. Positive and negative testing </a:t>
            </a:r>
          </a:p>
          <a:p>
            <a:pPr marL="0" indent="0">
              <a:buNone/>
            </a:pPr>
            <a:r>
              <a:rPr lang="en-IN" b="0" dirty="0"/>
              <a:t>3. Boundary value analysis </a:t>
            </a:r>
          </a:p>
          <a:p>
            <a:pPr marL="0" indent="0">
              <a:buNone/>
            </a:pPr>
            <a:r>
              <a:rPr lang="en-IN" b="0" dirty="0"/>
              <a:t>4. Decision tables </a:t>
            </a:r>
            <a:endParaRPr lang="en-IN" b="0" dirty="0" smtClean="0"/>
          </a:p>
          <a:p>
            <a:pPr marL="0" indent="0">
              <a:buNone/>
            </a:pPr>
            <a:r>
              <a:rPr lang="en-IN" b="0" dirty="0" smtClean="0"/>
              <a:t>5</a:t>
            </a:r>
            <a:r>
              <a:rPr lang="en-IN" b="0" dirty="0"/>
              <a:t>. Equivalence partitioning </a:t>
            </a:r>
          </a:p>
          <a:p>
            <a:pPr marL="0" indent="0">
              <a:buNone/>
            </a:pPr>
            <a:r>
              <a:rPr lang="en-IN" b="0" dirty="0"/>
              <a:t>6. State based testing </a:t>
            </a:r>
          </a:p>
          <a:p>
            <a:pPr marL="0" indent="0">
              <a:buNone/>
            </a:pPr>
            <a:r>
              <a:rPr lang="en-IN" b="0" dirty="0"/>
              <a:t>7. Compatibility testing </a:t>
            </a:r>
          </a:p>
          <a:p>
            <a:pPr marL="0" indent="0">
              <a:buNone/>
            </a:pPr>
            <a:r>
              <a:rPr lang="en-IN" b="0" dirty="0"/>
              <a:t>8. User documentation testing </a:t>
            </a:r>
          </a:p>
          <a:p>
            <a:pPr marL="0" indent="0">
              <a:buNone/>
            </a:pPr>
            <a:r>
              <a:rPr lang="en-IN" b="0" dirty="0"/>
              <a:t>9. Domain testing </a:t>
            </a:r>
          </a:p>
          <a:p>
            <a:endParaRPr lang="en-IN" b="0" dirty="0"/>
          </a:p>
          <a:p>
            <a:pPr>
              <a:buFont typeface="Arial" pitchFamily="34" charset="0"/>
              <a:buChar char="•"/>
            </a:pP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11942557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807" y="1125538"/>
            <a:ext cx="11887200" cy="5732462"/>
          </a:xfrm>
        </p:spPr>
        <p:txBody>
          <a:bodyPr/>
          <a:lstStyle/>
          <a:p>
            <a:r>
              <a:rPr lang="en-IN" dirty="0" smtClean="0"/>
              <a:t>1. </a:t>
            </a:r>
            <a:r>
              <a:rPr lang="en-IN" dirty="0"/>
              <a:t>Requirements Based </a:t>
            </a:r>
            <a:r>
              <a:rPr lang="en-IN" dirty="0" smtClean="0"/>
              <a:t>Testing:-</a:t>
            </a:r>
          </a:p>
          <a:p>
            <a:pPr>
              <a:buFont typeface="Arial" pitchFamily="34" charset="0"/>
              <a:buChar char="•"/>
            </a:pPr>
            <a:r>
              <a:rPr lang="en-US" b="0" dirty="0" smtClean="0"/>
              <a:t>Requirements </a:t>
            </a:r>
            <a:r>
              <a:rPr lang="en-US" b="0" dirty="0"/>
              <a:t>testing deals with </a:t>
            </a:r>
            <a:r>
              <a:rPr lang="en-US" b="0" dirty="0">
                <a:solidFill>
                  <a:srgbClr val="FF0000"/>
                </a:solidFill>
              </a:rPr>
              <a:t>validating the requirements given in the Software Requirements Specification (SRS</a:t>
            </a:r>
            <a:r>
              <a:rPr lang="en-US" b="0" dirty="0"/>
              <a:t>) of the software system. </a:t>
            </a:r>
            <a:endParaRPr lang="en-US" b="0" dirty="0" smtClean="0"/>
          </a:p>
          <a:p>
            <a:pPr>
              <a:buFont typeface="Arial" pitchFamily="34" charset="0"/>
              <a:buChar char="•"/>
            </a:pPr>
            <a:r>
              <a:rPr lang="en-US" b="0" dirty="0"/>
              <a:t>Explicit requirements are stated and </a:t>
            </a:r>
            <a:r>
              <a:rPr lang="en-US" b="0" dirty="0" smtClean="0"/>
              <a:t>documented, Implied </a:t>
            </a:r>
            <a:r>
              <a:rPr lang="en-US" b="0" dirty="0"/>
              <a:t>or implicit requirements are those that are nor documented but assumed to be incorporated in the system. </a:t>
            </a:r>
            <a:endParaRPr lang="en-US" b="0" dirty="0" smtClean="0"/>
          </a:p>
          <a:p>
            <a:pPr>
              <a:buFont typeface="Arial" pitchFamily="34" charset="0"/>
              <a:buChar char="•"/>
            </a:pPr>
            <a:r>
              <a:rPr lang="en-US" b="0" dirty="0" smtClean="0"/>
              <a:t>A </a:t>
            </a:r>
            <a:r>
              <a:rPr lang="en-US" b="0" dirty="0"/>
              <a:t>detailed review of the requirements </a:t>
            </a:r>
            <a:r>
              <a:rPr lang="en-US" b="0" dirty="0" smtClean="0"/>
              <a:t>specification is </a:t>
            </a:r>
            <a:r>
              <a:rPr lang="en-US" b="0" dirty="0"/>
              <a:t>precondition for requirements </a:t>
            </a:r>
            <a:r>
              <a:rPr lang="en-US" b="0" dirty="0" smtClean="0"/>
              <a:t>testing </a:t>
            </a:r>
            <a:r>
              <a:rPr lang="en-US" b="0" dirty="0"/>
              <a:t>a</a:t>
            </a:r>
            <a:r>
              <a:rPr lang="en-US" b="0" dirty="0" smtClean="0"/>
              <a:t>nd it ensures </a:t>
            </a:r>
            <a:r>
              <a:rPr lang="en-US" b="0" dirty="0"/>
              <a:t>that they are consistent, correct, complete, and testable. </a:t>
            </a:r>
            <a:endParaRPr lang="en-US" b="0" dirty="0" smtClean="0"/>
          </a:p>
          <a:p>
            <a:pPr>
              <a:buFont typeface="Arial" pitchFamily="34" charset="0"/>
              <a:buChar char="•"/>
            </a:pPr>
            <a:r>
              <a:rPr lang="en-US" b="0" dirty="0" smtClean="0"/>
              <a:t>This </a:t>
            </a:r>
            <a:r>
              <a:rPr lang="en-US" b="0" dirty="0"/>
              <a:t>process ensures that some implied requirements are converted and documented as explicit requirements, thereby bringing better clarity to </a:t>
            </a:r>
            <a:r>
              <a:rPr lang="en-US" b="0" dirty="0" smtClean="0"/>
              <a:t>requirements. </a:t>
            </a:r>
          </a:p>
          <a:p>
            <a:pPr>
              <a:buFont typeface="Arial" pitchFamily="34" charset="0"/>
              <a:buChar char="•"/>
            </a:pPr>
            <a:r>
              <a:rPr lang="en-US" b="0" dirty="0">
                <a:solidFill>
                  <a:srgbClr val="FF0000"/>
                </a:solidFill>
              </a:rPr>
              <a:t>All explicit requirements (from the Systems Requirements Specifications) and implied requirements (inferred by the test team) are collected and documented as “Test Requirements Specification” (TRS</a:t>
            </a:r>
            <a:r>
              <a:rPr lang="en-US" b="0" dirty="0"/>
              <a:t>). Requirements based testing can also be conducted based on such a TRS, as it captures the testers’ perspective as well. </a:t>
            </a:r>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95320717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3606" y="1600200"/>
            <a:ext cx="101585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006" y="1083564"/>
            <a:ext cx="9829800" cy="369332"/>
          </a:xfrm>
          <a:prstGeom prst="rect">
            <a:avLst/>
          </a:prstGeom>
        </p:spPr>
        <p:txBody>
          <a:bodyPr wrap="square">
            <a:spAutoFit/>
          </a:bodyPr>
          <a:lstStyle/>
          <a:p>
            <a:r>
              <a:rPr lang="en-US" b="1" dirty="0"/>
              <a:t>Table </a:t>
            </a:r>
            <a:r>
              <a:rPr lang="en-US" b="1" dirty="0" smtClean="0"/>
              <a:t>1.1 </a:t>
            </a:r>
            <a:r>
              <a:rPr lang="en-US" dirty="0"/>
              <a:t>Sample requirements specification for lock and key system. </a:t>
            </a:r>
            <a:endParaRPr lang="en-IN" dirty="0"/>
          </a:p>
        </p:txBody>
      </p:sp>
    </p:spTree>
    <p:extLst>
      <p:ext uri="{BB962C8B-B14F-4D97-AF65-F5344CB8AC3E}">
        <p14:creationId xmlns:p14="http://schemas.microsoft.com/office/powerpoint/2010/main" val="252925789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0" y="1054561"/>
            <a:ext cx="12099386" cy="5803439"/>
          </a:xfrm>
        </p:spPr>
        <p:txBody>
          <a:bodyPr/>
          <a:lstStyle/>
          <a:p>
            <a:r>
              <a:rPr lang="en-US" b="0" dirty="0"/>
              <a:t>Requirements </a:t>
            </a:r>
            <a:r>
              <a:rPr lang="en-US" b="0" dirty="0" smtClean="0"/>
              <a:t>are </a:t>
            </a:r>
            <a:r>
              <a:rPr lang="en-US" b="0" dirty="0"/>
              <a:t>tracked by a </a:t>
            </a:r>
            <a:r>
              <a:rPr lang="en-US" b="0" i="1" dirty="0"/>
              <a:t>Requirements Traceability Matrix </a:t>
            </a:r>
            <a:r>
              <a:rPr lang="en-US" b="0" dirty="0"/>
              <a:t>(RTM). </a:t>
            </a:r>
            <a:r>
              <a:rPr lang="en-US" b="0" dirty="0">
                <a:solidFill>
                  <a:srgbClr val="FF0000"/>
                </a:solidFill>
              </a:rPr>
              <a:t>An RTM traces all the requirements from their genesis through design, development, and testing</a:t>
            </a:r>
            <a:r>
              <a:rPr lang="en-US" b="0" dirty="0"/>
              <a:t>. </a:t>
            </a:r>
            <a:endParaRPr lang="en-US" b="0" dirty="0" smtClean="0"/>
          </a:p>
          <a:p>
            <a:r>
              <a:rPr lang="en-US" b="0" dirty="0"/>
              <a:t>As we move further down in the life cycle of the product, and testing phases, </a:t>
            </a:r>
            <a:r>
              <a:rPr lang="en-US" b="0" dirty="0">
                <a:solidFill>
                  <a:srgbClr val="FF0000"/>
                </a:solidFill>
              </a:rPr>
              <a:t>the cross-reference between requirements and the subsequent phases is recorded in the RTM</a:t>
            </a:r>
            <a:r>
              <a:rPr lang="en-US" b="0" dirty="0"/>
              <a:t>. </a:t>
            </a:r>
            <a:endParaRPr lang="en-US" b="0" dirty="0" smtClean="0"/>
          </a:p>
          <a:p>
            <a:r>
              <a:rPr lang="en-US" b="0" dirty="0"/>
              <a:t>Once the test case creation is completed, the </a:t>
            </a:r>
            <a:r>
              <a:rPr lang="en-US" b="0" dirty="0">
                <a:solidFill>
                  <a:srgbClr val="FF0000"/>
                </a:solidFill>
              </a:rPr>
              <a:t>RTM helps in identifying the relationship between the requirements and test cases</a:t>
            </a:r>
            <a:r>
              <a:rPr lang="en-US" b="0" dirty="0"/>
              <a:t>. The following combinations are possible. </a:t>
            </a:r>
          </a:p>
          <a:p>
            <a:pPr>
              <a:buFont typeface="Arial" pitchFamily="34" charset="0"/>
              <a:buChar char="•"/>
            </a:pPr>
            <a:r>
              <a:rPr lang="en-US" b="0" dirty="0" smtClean="0"/>
              <a:t>One </a:t>
            </a:r>
            <a:r>
              <a:rPr lang="en-US" b="0" dirty="0"/>
              <a:t>to one—For each requirement there is one test case (for example, BR-01) </a:t>
            </a:r>
            <a:endParaRPr lang="en-US" b="0" dirty="0" smtClean="0"/>
          </a:p>
          <a:p>
            <a:pPr>
              <a:buFont typeface="Arial" pitchFamily="34" charset="0"/>
              <a:buChar char="•"/>
            </a:pPr>
            <a:r>
              <a:rPr lang="en-US" b="0" dirty="0" smtClean="0"/>
              <a:t>One </a:t>
            </a:r>
            <a:r>
              <a:rPr lang="en-US" b="0" dirty="0"/>
              <a:t>to many—For each requirement there are many test cases (for example, BR-03) </a:t>
            </a:r>
          </a:p>
          <a:p>
            <a:pPr>
              <a:buFont typeface="Arial" pitchFamily="34" charset="0"/>
              <a:buChar char="•"/>
            </a:pPr>
            <a:r>
              <a:rPr lang="en-US" b="0" dirty="0" smtClean="0"/>
              <a:t>Many </a:t>
            </a:r>
            <a:r>
              <a:rPr lang="en-US" b="0" dirty="0"/>
              <a:t>to one—A set of requirements can be tested by one test case </a:t>
            </a:r>
            <a:endParaRPr lang="en-US" b="0" dirty="0" smtClean="0"/>
          </a:p>
          <a:p>
            <a:pPr>
              <a:buFont typeface="Arial" pitchFamily="34" charset="0"/>
              <a:buChar char="•"/>
            </a:pPr>
            <a:r>
              <a:rPr lang="en-US" b="0" dirty="0" smtClean="0"/>
              <a:t>Many </a:t>
            </a:r>
            <a:r>
              <a:rPr lang="en-US" b="0" dirty="0"/>
              <a:t>to many—Many requirements can be tested by many test cases </a:t>
            </a:r>
            <a:endParaRPr lang="en-US" b="0" dirty="0" smtClean="0"/>
          </a:p>
          <a:p>
            <a:pPr>
              <a:buFont typeface="Arial" pitchFamily="34" charset="0"/>
              <a:buChar char="•"/>
            </a:pPr>
            <a:r>
              <a:rPr lang="en-US" b="0" dirty="0" smtClean="0"/>
              <a:t>One to none—The set of requirements can have no test cases. The test team can take a decision not to test a requirement due to non-implementation or the requirement being low priority (for example, BR-08) </a:t>
            </a:r>
          </a:p>
          <a:p>
            <a:endParaRPr lang="en-IN" dirty="0"/>
          </a:p>
        </p:txBody>
      </p:sp>
      <p:sp>
        <p:nvSpPr>
          <p:cNvPr id="4" name="Title 1"/>
          <p:cNvSpPr txBox="1">
            <a:spLocks noGrp="1" noChangeArrowheads="1"/>
          </p:cNvSpPr>
          <p:nvPr>
            <p:ph type="title"/>
          </p:nvPr>
        </p:nvSpPr>
        <p:spPr>
          <a:xfrm>
            <a:off x="719574" y="240059"/>
            <a:ext cx="10943859" cy="775597"/>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fontAlgn="auto">
              <a:lnSpc>
                <a:spcPct val="90000"/>
              </a:lnSpc>
              <a:spcAft>
                <a:spcPts val="0"/>
              </a:spcAft>
              <a:defRPr/>
            </a:pPr>
            <a:r>
              <a:rPr lang="en-US" altLang="zh-CN" sz="2800" dirty="0">
                <a:latin typeface="Tinos"/>
              </a:rPr>
              <a:t>“Black Box Testing "</a:t>
            </a:r>
            <a:endParaRPr lang="en-US" altLang="zh-CN" b="1" dirty="0">
              <a:solidFill>
                <a:schemeClr val="bg1"/>
              </a:solidFill>
              <a:latin typeface="Tinos"/>
              <a:ea typeface="+mj-ea"/>
              <a:cs typeface="+mj-cs"/>
            </a:endParaRPr>
          </a:p>
        </p:txBody>
      </p:sp>
      <p:pic>
        <p:nvPicPr>
          <p:cNvPr id="5" name="Picture 4">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15620" y="152400"/>
            <a:ext cx="1464625" cy="902161"/>
          </a:xfrm>
          <a:prstGeom prst="rect">
            <a:avLst/>
          </a:prstGeom>
        </p:spPr>
      </p:pic>
    </p:spTree>
    <p:extLst>
      <p:ext uri="{BB962C8B-B14F-4D97-AF65-F5344CB8AC3E}">
        <p14:creationId xmlns:p14="http://schemas.microsoft.com/office/powerpoint/2010/main" val="293871115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18968</TotalTime>
  <Words>4170</Words>
  <Application>Microsoft Office PowerPoint</Application>
  <PresentationFormat>Custom</PresentationFormat>
  <Paragraphs>286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LIRIS</vt:lpstr>
      <vt:lpstr>PowerPoint Presentation</vt:lpstr>
      <vt:lpstr>PowerPoint Presentation</vt:lpstr>
      <vt:lpstr>PowerPoint Presentation</vt:lpstr>
      <vt:lpstr>PowerPoint Presentation</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vt:lpstr>
      <vt:lpstr>School of Computing Science and Engineering</vt:lpstr>
      <vt:lpstr>School of Computing Science and Engineering “Black Box Testing "</vt:lpstr>
      <vt:lpstr>School of Computing Science and Engineering “Black Box Testing "</vt:lpstr>
      <vt:lpstr>School of Computing Science and Engineering</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lpstr>School of Computing Science and Engineering “Black Box Testing "</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Ravinder</cp:lastModifiedBy>
  <cp:revision>1665</cp:revision>
  <dcterms:created xsi:type="dcterms:W3CDTF">2008-03-29T11:56:03Z</dcterms:created>
  <dcterms:modified xsi:type="dcterms:W3CDTF">2023-12-16T09:54:51Z</dcterms:modified>
</cp:coreProperties>
</file>