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34"/>
  </p:notesMasterIdLst>
  <p:handoutMasterIdLst>
    <p:handoutMasterId r:id="rId35"/>
  </p:handoutMasterIdLst>
  <p:sldIdLst>
    <p:sldId id="468" r:id="rId2"/>
    <p:sldId id="414" r:id="rId3"/>
    <p:sldId id="491" r:id="rId4"/>
    <p:sldId id="492" r:id="rId5"/>
    <p:sldId id="493" r:id="rId6"/>
    <p:sldId id="519" r:id="rId7"/>
    <p:sldId id="494" r:id="rId8"/>
    <p:sldId id="495" r:id="rId9"/>
    <p:sldId id="496" r:id="rId10"/>
    <p:sldId id="497" r:id="rId11"/>
    <p:sldId id="498" r:id="rId12"/>
    <p:sldId id="499" r:id="rId13"/>
    <p:sldId id="500" r:id="rId14"/>
    <p:sldId id="501" r:id="rId15"/>
    <p:sldId id="502" r:id="rId16"/>
    <p:sldId id="503" r:id="rId17"/>
    <p:sldId id="504" r:id="rId18"/>
    <p:sldId id="505" r:id="rId19"/>
    <p:sldId id="506" r:id="rId20"/>
    <p:sldId id="507" r:id="rId21"/>
    <p:sldId id="508" r:id="rId22"/>
    <p:sldId id="509" r:id="rId23"/>
    <p:sldId id="520" r:id="rId24"/>
    <p:sldId id="510" r:id="rId25"/>
    <p:sldId id="511" r:id="rId26"/>
    <p:sldId id="512" r:id="rId27"/>
    <p:sldId id="513" r:id="rId28"/>
    <p:sldId id="515" r:id="rId29"/>
    <p:sldId id="517" r:id="rId30"/>
    <p:sldId id="516" r:id="rId31"/>
    <p:sldId id="518" r:id="rId32"/>
    <p:sldId id="514" r:id="rId33"/>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1A"/>
    <a:srgbClr val="FF66FF"/>
    <a:srgbClr val="006600"/>
    <a:srgbClr val="FFFFB1"/>
    <a:srgbClr val="5EF1FC"/>
    <a:srgbClr val="CCCCFF"/>
    <a:srgbClr val="99CCFF"/>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7491" autoAdjust="0"/>
  </p:normalViewPr>
  <p:slideViewPr>
    <p:cSldViewPr>
      <p:cViewPr>
        <p:scale>
          <a:sx n="77" d="100"/>
          <a:sy n="77" d="100"/>
        </p:scale>
        <p:origin x="-294" y="-2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differences-between-quality-assurance-and-quality-contro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geeksforgeeks.org/what-is-total-quality-management-tqm-and-just-in-time-jit-kanban/" TargetMode="External"/><Relationship Id="rId4" Type="http://schemas.openxmlformats.org/officeDocument/2006/relationships/hyperlink" Target="https://www.geeksforgeeks.org/software-engineering-software-quality-assuranc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330416"/>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p>
          <a:p>
            <a:pPr algn="ctr" fontAlgn="auto">
              <a:lnSpc>
                <a:spcPct val="90000"/>
              </a:lnSpc>
              <a:spcAft>
                <a:spcPts val="0"/>
              </a:spcAft>
              <a:defRPr/>
            </a:pPr>
            <a:endParaRPr lang="en-US" sz="3400" b="1" dirty="0" smtClean="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sz="3400" b="1" dirty="0" smtClean="0">
                <a:latin typeface="Times New Roman" panose="02020603050405020304" pitchFamily="18" charset="0"/>
                <a:ea typeface="+mj-ea"/>
                <a:cs typeface="Times New Roman" panose="02020603050405020304" pitchFamily="18" charset="0"/>
              </a:rPr>
              <a:t>Software Quality Assurance and Standards</a:t>
            </a:r>
            <a:endParaRPr lang="en-IN" sz="3400" b="1" dirty="0">
              <a:latin typeface="Times New Roman" panose="02020603050405020304" pitchFamily="18" charset="0"/>
              <a:ea typeface="Calibri" panose="020F0502020204030204" pitchFamily="34" charset="0"/>
              <a:cs typeface="Times New Roman" panose="02020603050405020304" pitchFamily="18" charset="0"/>
            </a:endParaRPr>
          </a:p>
          <a:p>
            <a:pPr algn="ctr" fontAlgn="auto">
              <a:lnSpc>
                <a:spcPct val="90000"/>
              </a:lnSpc>
              <a:spcAft>
                <a:spcPts val="0"/>
              </a:spcAft>
              <a:defRPr/>
            </a:pPr>
            <a:endParaRPr lang="en-US" altLang="zh-CN" sz="3400" b="1" dirty="0" smtClean="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xmlns=""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smtClean="0"/>
              <a:t>Infrastructure </a:t>
            </a:r>
            <a:r>
              <a:rPr lang="en-US" sz="2400" u="sng" dirty="0"/>
              <a:t>error prevention and improvement </a:t>
            </a:r>
            <a:r>
              <a:rPr lang="en-US" sz="2400" u="sng" dirty="0" smtClean="0"/>
              <a:t>components</a:t>
            </a:r>
          </a:p>
          <a:p>
            <a:pPr lvl="1">
              <a:lnSpc>
                <a:spcPct val="150000"/>
              </a:lnSpc>
              <a:spcBef>
                <a:spcPts val="0"/>
              </a:spcBef>
            </a:pPr>
            <a:r>
              <a:rPr lang="en-US" sz="2400" dirty="0" smtClean="0">
                <a:ea typeface="+mn-ea"/>
                <a:cs typeface="+mn-cs"/>
              </a:rPr>
              <a:t>The main goal of these components is the prevention of software faults and minimizes the rate of errors. </a:t>
            </a:r>
          </a:p>
          <a:p>
            <a:pPr lvl="1">
              <a:lnSpc>
                <a:spcPct val="150000"/>
              </a:lnSpc>
              <a:spcBef>
                <a:spcPts val="0"/>
              </a:spcBef>
            </a:pPr>
            <a:r>
              <a:rPr lang="en-US" sz="2400" dirty="0" smtClean="0">
                <a:ea typeface="+mn-ea"/>
                <a:cs typeface="+mn-cs"/>
              </a:rPr>
              <a:t>These components include:</a:t>
            </a:r>
          </a:p>
          <a:p>
            <a:pPr lvl="2">
              <a:lnSpc>
                <a:spcPct val="150000"/>
              </a:lnSpc>
              <a:spcBef>
                <a:spcPts val="0"/>
              </a:spcBef>
            </a:pPr>
            <a:r>
              <a:rPr lang="en-US" sz="2400" dirty="0" smtClean="0">
                <a:ea typeface="+mn-ea"/>
                <a:cs typeface="+mn-cs"/>
              </a:rPr>
              <a:t>Procedure </a:t>
            </a:r>
            <a:r>
              <a:rPr lang="en-US" sz="2400" dirty="0">
                <a:ea typeface="+mn-ea"/>
                <a:cs typeface="+mn-cs"/>
              </a:rPr>
              <a:t>&amp; work </a:t>
            </a:r>
            <a:r>
              <a:rPr lang="en-US" sz="2400" dirty="0" smtClean="0">
                <a:ea typeface="+mn-ea"/>
                <a:cs typeface="+mn-cs"/>
              </a:rPr>
              <a:t>instructions</a:t>
            </a:r>
          </a:p>
          <a:p>
            <a:pPr lvl="2">
              <a:lnSpc>
                <a:spcPct val="150000"/>
              </a:lnSpc>
              <a:spcBef>
                <a:spcPts val="0"/>
              </a:spcBef>
            </a:pPr>
            <a:r>
              <a:rPr lang="en-US" sz="2400" dirty="0" smtClean="0">
                <a:ea typeface="+mn-ea"/>
                <a:cs typeface="+mn-cs"/>
              </a:rPr>
              <a:t>Templates </a:t>
            </a:r>
            <a:r>
              <a:rPr lang="en-US" sz="2400" dirty="0">
                <a:ea typeface="+mn-ea"/>
                <a:cs typeface="+mn-cs"/>
              </a:rPr>
              <a:t>&amp; </a:t>
            </a:r>
            <a:r>
              <a:rPr lang="en-US" sz="2400" dirty="0" smtClean="0">
                <a:ea typeface="+mn-ea"/>
                <a:cs typeface="+mn-cs"/>
              </a:rPr>
              <a:t>checklists</a:t>
            </a:r>
          </a:p>
          <a:p>
            <a:pPr lvl="2">
              <a:lnSpc>
                <a:spcPct val="150000"/>
              </a:lnSpc>
              <a:spcBef>
                <a:spcPts val="0"/>
              </a:spcBef>
            </a:pPr>
            <a:r>
              <a:rPr lang="en-US" sz="2400" dirty="0" smtClean="0">
                <a:ea typeface="+mn-ea"/>
                <a:cs typeface="+mn-cs"/>
              </a:rPr>
              <a:t>Staff </a:t>
            </a:r>
            <a:r>
              <a:rPr lang="en-US" sz="2400" dirty="0">
                <a:ea typeface="+mn-ea"/>
                <a:cs typeface="+mn-cs"/>
              </a:rPr>
              <a:t>training, retaining &amp; </a:t>
            </a:r>
            <a:r>
              <a:rPr lang="en-US" sz="2400" dirty="0" smtClean="0">
                <a:ea typeface="+mn-ea"/>
                <a:cs typeface="+mn-cs"/>
              </a:rPr>
              <a:t>certification</a:t>
            </a:r>
          </a:p>
          <a:p>
            <a:pPr lvl="2">
              <a:lnSpc>
                <a:spcPct val="150000"/>
              </a:lnSpc>
              <a:spcBef>
                <a:spcPts val="0"/>
              </a:spcBef>
            </a:pPr>
            <a:r>
              <a:rPr lang="en-US" sz="2400" dirty="0" smtClean="0">
                <a:ea typeface="+mn-ea"/>
                <a:cs typeface="+mn-cs"/>
              </a:rPr>
              <a:t>Preventive </a:t>
            </a:r>
            <a:r>
              <a:rPr lang="en-US" sz="2400" dirty="0">
                <a:ea typeface="+mn-ea"/>
                <a:cs typeface="+mn-cs"/>
              </a:rPr>
              <a:t>&amp; corrective </a:t>
            </a:r>
            <a:r>
              <a:rPr lang="en-US" sz="2400" dirty="0" smtClean="0">
                <a:ea typeface="+mn-ea"/>
                <a:cs typeface="+mn-cs"/>
              </a:rPr>
              <a:t>actions</a:t>
            </a:r>
          </a:p>
          <a:p>
            <a:pPr lvl="2">
              <a:lnSpc>
                <a:spcPct val="150000"/>
              </a:lnSpc>
              <a:spcBef>
                <a:spcPts val="0"/>
              </a:spcBef>
            </a:pPr>
            <a:r>
              <a:rPr lang="en-US" sz="2400" dirty="0" smtClean="0">
                <a:ea typeface="+mn-ea"/>
                <a:cs typeface="+mn-cs"/>
              </a:rPr>
              <a:t>Configuration management</a:t>
            </a:r>
          </a:p>
          <a:p>
            <a:pPr lvl="2">
              <a:lnSpc>
                <a:spcPct val="150000"/>
              </a:lnSpc>
              <a:spcBef>
                <a:spcPts val="0"/>
              </a:spcBef>
            </a:pPr>
            <a:r>
              <a:rPr lang="en-US" sz="2400" dirty="0" smtClean="0">
                <a:ea typeface="+mn-ea"/>
                <a:cs typeface="+mn-cs"/>
              </a:rPr>
              <a:t>Documentation </a:t>
            </a:r>
            <a:r>
              <a:rPr lang="en-US" sz="2400" dirty="0">
                <a:ea typeface="+mn-ea"/>
                <a:cs typeface="+mn-cs"/>
              </a:rPr>
              <a:t>control</a:t>
            </a:r>
          </a:p>
          <a:p>
            <a:pPr lvl="1">
              <a:lnSpc>
                <a:spcPct val="150000"/>
              </a:lnSpc>
              <a:spcBef>
                <a:spcPts val="0"/>
              </a:spcBef>
            </a:pPr>
            <a:endParaRPr lang="en-IN" sz="20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1587391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Software </a:t>
            </a:r>
            <a:r>
              <a:rPr lang="en-US" sz="2400" dirty="0"/>
              <a:t>Q</a:t>
            </a:r>
            <a:r>
              <a:rPr lang="en-US" sz="2400" dirty="0" smtClean="0"/>
              <a:t>uality Management </a:t>
            </a:r>
            <a:r>
              <a:rPr lang="en-US" sz="2400" dirty="0"/>
              <a:t>C</a:t>
            </a:r>
            <a:r>
              <a:rPr lang="en-US" sz="2400" dirty="0" smtClean="0"/>
              <a:t>omponents</a:t>
            </a:r>
          </a:p>
          <a:p>
            <a:pPr lvl="1">
              <a:lnSpc>
                <a:spcPct val="150000"/>
              </a:lnSpc>
              <a:spcBef>
                <a:spcPts val="0"/>
              </a:spcBef>
            </a:pPr>
            <a:r>
              <a:rPr lang="en-US" sz="2400" dirty="0" smtClean="0"/>
              <a:t>This </a:t>
            </a:r>
            <a:r>
              <a:rPr lang="en-US" sz="2400" dirty="0"/>
              <a:t>class of components consists of controlling the development and maintenance activities. These components establish the managerial control of software development projects</a:t>
            </a:r>
            <a:r>
              <a:rPr lang="en-US" sz="2400" dirty="0">
                <a:solidFill>
                  <a:srgbClr val="FF0000"/>
                </a:solidFill>
              </a:rPr>
              <a:t>. The management control aims to prevent the project from going over budget and behind </a:t>
            </a:r>
            <a:r>
              <a:rPr lang="en-US" sz="2400" dirty="0" smtClean="0">
                <a:solidFill>
                  <a:srgbClr val="FF0000"/>
                </a:solidFill>
              </a:rPr>
              <a:t>schedule.</a:t>
            </a:r>
          </a:p>
          <a:p>
            <a:pPr lvl="1">
              <a:lnSpc>
                <a:spcPct val="150000"/>
              </a:lnSpc>
              <a:spcBef>
                <a:spcPts val="0"/>
              </a:spcBef>
            </a:pPr>
            <a:r>
              <a:rPr lang="en-US" sz="2400" dirty="0" smtClean="0"/>
              <a:t>The </a:t>
            </a:r>
            <a:r>
              <a:rPr lang="en-US" sz="2400" dirty="0"/>
              <a:t>management control components </a:t>
            </a:r>
            <a:r>
              <a:rPr lang="en-US" sz="2400" dirty="0" smtClean="0"/>
              <a:t>include:</a:t>
            </a:r>
          </a:p>
          <a:p>
            <a:pPr lvl="2">
              <a:lnSpc>
                <a:spcPct val="150000"/>
              </a:lnSpc>
              <a:spcBef>
                <a:spcPts val="0"/>
              </a:spcBef>
            </a:pPr>
            <a:r>
              <a:rPr lang="en-US" sz="2400" dirty="0" smtClean="0"/>
              <a:t>Project </a:t>
            </a:r>
            <a:r>
              <a:rPr lang="en-US" sz="2400" dirty="0"/>
              <a:t>progress </a:t>
            </a:r>
            <a:r>
              <a:rPr lang="en-US" sz="2400" dirty="0" smtClean="0"/>
              <a:t>control</a:t>
            </a:r>
          </a:p>
          <a:p>
            <a:pPr lvl="2">
              <a:lnSpc>
                <a:spcPct val="150000"/>
              </a:lnSpc>
              <a:spcBef>
                <a:spcPts val="0"/>
              </a:spcBef>
            </a:pPr>
            <a:r>
              <a:rPr lang="en-US" sz="2400" dirty="0" smtClean="0"/>
              <a:t>Software </a:t>
            </a:r>
            <a:r>
              <a:rPr lang="en-US" sz="2400" dirty="0"/>
              <a:t>quality </a:t>
            </a:r>
            <a:r>
              <a:rPr lang="en-US" sz="2400" dirty="0" smtClean="0"/>
              <a:t>metrics</a:t>
            </a:r>
          </a:p>
          <a:p>
            <a:pPr lvl="2">
              <a:lnSpc>
                <a:spcPct val="150000"/>
              </a:lnSpc>
              <a:spcBef>
                <a:spcPts val="0"/>
              </a:spcBef>
            </a:pPr>
            <a:r>
              <a:rPr lang="en-US" sz="2400" dirty="0" smtClean="0"/>
              <a:t>Software </a:t>
            </a:r>
            <a:r>
              <a:rPr lang="en-US" sz="2400" dirty="0"/>
              <a:t>quality costs</a:t>
            </a:r>
          </a:p>
          <a:p>
            <a:pPr lvl="1">
              <a:lnSpc>
                <a:spcPct val="150000"/>
              </a:lnSpc>
              <a:spcBef>
                <a:spcPts val="0"/>
              </a:spcBef>
            </a:pPr>
            <a:endParaRPr lang="en-IN" sz="24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556704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Standardization</a:t>
            </a:r>
            <a:r>
              <a:rPr lang="en-US" sz="2400" dirty="0"/>
              <a:t>, </a:t>
            </a:r>
            <a:r>
              <a:rPr lang="en-US" sz="2400" dirty="0" smtClean="0"/>
              <a:t>Certification</a:t>
            </a:r>
            <a:r>
              <a:rPr lang="en-US" sz="2400" dirty="0"/>
              <a:t>, and SQA assessment components </a:t>
            </a:r>
            <a:endParaRPr lang="en-US" sz="2400" dirty="0" smtClean="0"/>
          </a:p>
          <a:p>
            <a:pPr lvl="1">
              <a:lnSpc>
                <a:spcPct val="150000"/>
              </a:lnSpc>
              <a:spcBef>
                <a:spcPts val="0"/>
              </a:spcBef>
            </a:pPr>
            <a:r>
              <a:rPr lang="en-US" sz="2400" dirty="0" smtClean="0"/>
              <a:t>The </a:t>
            </a:r>
            <a:r>
              <a:rPr lang="en-US" sz="2400" dirty="0"/>
              <a:t>components aim to implement international managerial and professional standards within the organization.  </a:t>
            </a:r>
            <a:r>
              <a:rPr lang="en-US" sz="2400" dirty="0">
                <a:solidFill>
                  <a:srgbClr val="FF0000"/>
                </a:solidFill>
              </a:rPr>
              <a:t>These components help to improve the coordination among the organizational quality systems and establish standards for the project process.  </a:t>
            </a:r>
            <a:endParaRPr lang="en-US" sz="2400" dirty="0" smtClean="0">
              <a:solidFill>
                <a:srgbClr val="FF0000"/>
              </a:solidFill>
            </a:endParaRPr>
          </a:p>
          <a:p>
            <a:pPr lvl="1">
              <a:lnSpc>
                <a:spcPct val="150000"/>
              </a:lnSpc>
              <a:spcBef>
                <a:spcPts val="0"/>
              </a:spcBef>
            </a:pPr>
            <a:r>
              <a:rPr lang="en-US" sz="2400" dirty="0" smtClean="0"/>
              <a:t>The </a:t>
            </a:r>
            <a:r>
              <a:rPr lang="en-US" sz="2400" dirty="0"/>
              <a:t>components </a:t>
            </a:r>
            <a:r>
              <a:rPr lang="en-US" sz="2400" dirty="0" smtClean="0"/>
              <a:t>include:</a:t>
            </a:r>
          </a:p>
          <a:p>
            <a:pPr lvl="2">
              <a:lnSpc>
                <a:spcPct val="150000"/>
              </a:lnSpc>
              <a:spcBef>
                <a:spcPts val="0"/>
              </a:spcBef>
            </a:pPr>
            <a:r>
              <a:rPr lang="en-US" sz="2400" dirty="0" smtClean="0"/>
              <a:t>Quality </a:t>
            </a:r>
            <a:r>
              <a:rPr lang="en-US" sz="2400" dirty="0"/>
              <a:t>management </a:t>
            </a:r>
            <a:r>
              <a:rPr lang="en-US" sz="2400" dirty="0" smtClean="0"/>
              <a:t>standards</a:t>
            </a:r>
          </a:p>
          <a:p>
            <a:pPr lvl="2">
              <a:lnSpc>
                <a:spcPct val="150000"/>
              </a:lnSpc>
              <a:spcBef>
                <a:spcPts val="0"/>
              </a:spcBef>
            </a:pPr>
            <a:r>
              <a:rPr lang="en-US" sz="2400" dirty="0" smtClean="0"/>
              <a:t>Project </a:t>
            </a:r>
            <a:r>
              <a:rPr lang="en-US" sz="2400" dirty="0"/>
              <a:t>process standards</a:t>
            </a:r>
          </a:p>
          <a:p>
            <a:pPr lvl="1">
              <a:lnSpc>
                <a:spcPct val="150000"/>
              </a:lnSpc>
              <a:spcBef>
                <a:spcPts val="0"/>
              </a:spcBef>
            </a:pPr>
            <a:endParaRPr lang="en-IN" sz="24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87567272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smtClean="0"/>
              <a:t>Organizing </a:t>
            </a:r>
            <a:r>
              <a:rPr lang="en-US" sz="2400" u="sng" dirty="0"/>
              <a:t>for SQA – the human </a:t>
            </a:r>
            <a:r>
              <a:rPr lang="en-US" sz="2400" u="sng" dirty="0" smtClean="0"/>
              <a:t>components</a:t>
            </a:r>
          </a:p>
          <a:p>
            <a:pPr lvl="1">
              <a:lnSpc>
                <a:spcPct val="150000"/>
              </a:lnSpc>
              <a:spcBef>
                <a:spcPts val="0"/>
              </a:spcBef>
            </a:pPr>
            <a:r>
              <a:rPr lang="en-US" sz="2400" dirty="0" smtClean="0"/>
              <a:t>The </a:t>
            </a:r>
            <a:r>
              <a:rPr lang="en-US" sz="2400" dirty="0"/>
              <a:t>main aim of this class of components is to initiate and support the implementation of SQA components, identify any deviations from the predefined SQA procedures &amp; methods and recommend improvements. </a:t>
            </a:r>
            <a:endParaRPr lang="en-US" sz="2400" dirty="0" smtClean="0"/>
          </a:p>
          <a:p>
            <a:pPr lvl="1">
              <a:lnSpc>
                <a:spcPct val="150000"/>
              </a:lnSpc>
              <a:spcBef>
                <a:spcPts val="0"/>
              </a:spcBef>
            </a:pPr>
            <a:r>
              <a:rPr lang="en-US" sz="2400" dirty="0" smtClean="0"/>
              <a:t>The </a:t>
            </a:r>
            <a:r>
              <a:rPr lang="en-US" sz="2400" dirty="0"/>
              <a:t>SQA organizational team includes </a:t>
            </a:r>
            <a:r>
              <a:rPr lang="en-US" sz="2400" dirty="0">
                <a:solidFill>
                  <a:srgbClr val="FF0000"/>
                </a:solidFill>
              </a:rPr>
              <a:t>test managers, testers, SQA unit, SQA committee, and SQA forum members.</a:t>
            </a:r>
          </a:p>
          <a:p>
            <a:pPr marL="0" lvl="1" indent="0">
              <a:lnSpc>
                <a:spcPct val="150000"/>
              </a:lnSpc>
              <a:spcBef>
                <a:spcPts val="0"/>
              </a:spcBef>
              <a:buSzPct val="150000"/>
              <a:buNone/>
            </a:pPr>
            <a:endParaRPr lang="en-IN" sz="24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0150032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smtClean="0"/>
              <a:t>Evolution </a:t>
            </a:r>
            <a:r>
              <a:rPr lang="en-US" sz="2400" u="sng" dirty="0"/>
              <a:t>of Quality Management </a:t>
            </a:r>
            <a:r>
              <a:rPr lang="en-US" sz="2400" u="sng" dirty="0" smtClean="0"/>
              <a:t>System</a:t>
            </a:r>
            <a:endParaRPr lang="en-US" sz="2400" u="sng" dirty="0"/>
          </a:p>
          <a:p>
            <a:pPr marL="617538" lvl="2" indent="-263525">
              <a:lnSpc>
                <a:spcPct val="150000"/>
              </a:lnSpc>
              <a:spcBef>
                <a:spcPts val="0"/>
              </a:spcBef>
              <a:buSzPct val="150000"/>
              <a:buBlip>
                <a:blip r:embed="rId2"/>
              </a:buBlip>
            </a:pPr>
            <a:r>
              <a:rPr lang="en-US" sz="2200" dirty="0" smtClean="0"/>
              <a:t>Quality </a:t>
            </a:r>
            <a:r>
              <a:rPr lang="en-US" sz="2200" dirty="0"/>
              <a:t>Systems are basically evolved over the past some years. </a:t>
            </a:r>
            <a:endParaRPr lang="en-US" sz="2200" dirty="0" smtClean="0"/>
          </a:p>
          <a:p>
            <a:pPr marL="617538" lvl="2" indent="-263525">
              <a:lnSpc>
                <a:spcPct val="150000"/>
              </a:lnSpc>
              <a:spcBef>
                <a:spcPts val="0"/>
              </a:spcBef>
              <a:buSzPct val="150000"/>
              <a:buBlip>
                <a:blip r:embed="rId2"/>
              </a:buBlip>
            </a:pPr>
            <a:r>
              <a:rPr lang="en-US" sz="2400" dirty="0" smtClean="0"/>
              <a:t>The </a:t>
            </a:r>
            <a:r>
              <a:rPr lang="en-US" sz="2400" dirty="0"/>
              <a:t>main task of </a:t>
            </a:r>
            <a:r>
              <a:rPr lang="en-US" sz="2400" dirty="0">
                <a:hlinkClick r:id="rId3">
                  <a:extLst>
                    <a:ext uri="{A12FA001-AC4F-418D-AE19-62706E023703}">
                      <ahyp:hlinkClr xmlns:lc="http://schemas.openxmlformats.org/drawingml/2006/lockedCanvas" xmlns:ahyp="http://schemas.microsoft.com/office/drawing/2018/hyperlinkcolor" xmlns="" val="tx"/>
                    </a:ext>
                  </a:extLst>
                </a:hlinkClick>
              </a:rPr>
              <a:t>quality control</a:t>
            </a:r>
            <a:r>
              <a:rPr lang="en-US" sz="2400" dirty="0"/>
              <a:t> is to detect defective devices and it also helps in finding the cause that leads to the defect. It also helps in the correction of </a:t>
            </a:r>
            <a:r>
              <a:rPr lang="en-US" sz="2400" dirty="0" smtClean="0"/>
              <a:t>bugs.</a:t>
            </a:r>
          </a:p>
          <a:p>
            <a:pPr marL="617538" lvl="2" indent="-263525">
              <a:lnSpc>
                <a:spcPct val="150000"/>
              </a:lnSpc>
              <a:spcBef>
                <a:spcPts val="0"/>
              </a:spcBef>
              <a:buSzPct val="150000"/>
              <a:buBlip>
                <a:blip r:embed="rId2"/>
              </a:buBlip>
            </a:pPr>
            <a:r>
              <a:rPr lang="en-US" sz="2400" dirty="0" smtClean="0">
                <a:hlinkClick r:id="rId4">
                  <a:extLst>
                    <a:ext uri="{A12FA001-AC4F-418D-AE19-62706E023703}">
                      <ahyp:hlinkClr xmlns:lc="http://schemas.openxmlformats.org/drawingml/2006/lockedCanvas" xmlns:ahyp="http://schemas.microsoft.com/office/drawing/2018/hyperlinkcolor" xmlns="" val="tx"/>
                    </a:ext>
                  </a:extLst>
                </a:hlinkClick>
              </a:rPr>
              <a:t>Quality </a:t>
            </a:r>
            <a:r>
              <a:rPr lang="en-US" sz="2400" dirty="0">
                <a:hlinkClick r:id="rId4">
                  <a:extLst>
                    <a:ext uri="{A12FA001-AC4F-418D-AE19-62706E023703}">
                      <ahyp:hlinkClr xmlns:lc="http://schemas.openxmlformats.org/drawingml/2006/lockedCanvas" xmlns:ahyp="http://schemas.microsoft.com/office/drawing/2018/hyperlinkcolor" xmlns="" val="tx"/>
                    </a:ext>
                  </a:extLst>
                </a:hlinkClick>
              </a:rPr>
              <a:t>Assurance </a:t>
            </a:r>
            <a:r>
              <a:rPr lang="en-US" sz="2400" dirty="0"/>
              <a:t>helps an organization in making good quality products. It also helps in improving the quality of the product by passing the products through security </a:t>
            </a:r>
            <a:r>
              <a:rPr lang="en-US" sz="2400" dirty="0" smtClean="0"/>
              <a:t>checks.</a:t>
            </a:r>
          </a:p>
          <a:p>
            <a:pPr marL="617538" lvl="2" indent="-263525">
              <a:lnSpc>
                <a:spcPct val="150000"/>
              </a:lnSpc>
              <a:spcBef>
                <a:spcPts val="0"/>
              </a:spcBef>
              <a:buSzPct val="150000"/>
              <a:buBlip>
                <a:blip r:embed="rId2"/>
              </a:buBlip>
            </a:pPr>
            <a:r>
              <a:rPr lang="en-US" sz="2400" dirty="0" smtClean="0">
                <a:hlinkClick r:id="rId5">
                  <a:extLst>
                    <a:ext uri="{A12FA001-AC4F-418D-AE19-62706E023703}">
                      <ahyp:hlinkClr xmlns:lc="http://schemas.openxmlformats.org/drawingml/2006/lockedCanvas" xmlns:ahyp="http://schemas.microsoft.com/office/drawing/2018/hyperlinkcolor" xmlns="" val="tx"/>
                    </a:ext>
                  </a:extLst>
                </a:hlinkClick>
              </a:rPr>
              <a:t>Total </a:t>
            </a:r>
            <a:r>
              <a:rPr lang="en-US" sz="2400" dirty="0">
                <a:hlinkClick r:id="rId5">
                  <a:extLst>
                    <a:ext uri="{A12FA001-AC4F-418D-AE19-62706E023703}">
                      <ahyp:hlinkClr xmlns:lc="http://schemas.openxmlformats.org/drawingml/2006/lockedCanvas" xmlns:ahyp="http://schemas.microsoft.com/office/drawing/2018/hyperlinkcolor" xmlns="" val="tx"/>
                    </a:ext>
                  </a:extLst>
                </a:hlinkClick>
              </a:rPr>
              <a:t>Quality </a:t>
            </a:r>
            <a:r>
              <a:rPr lang="en-US" sz="2400" dirty="0" smtClean="0">
                <a:hlinkClick r:id="rId5">
                  <a:extLst>
                    <a:ext uri="{A12FA001-AC4F-418D-AE19-62706E023703}">
                      <ahyp:hlinkClr xmlns:lc="http://schemas.openxmlformats.org/drawingml/2006/lockedCanvas" xmlns:ahyp="http://schemas.microsoft.com/office/drawing/2018/hyperlinkcolor" xmlns="" val="tx"/>
                    </a:ext>
                  </a:extLst>
                </a:hlinkClick>
              </a:rPr>
              <a:t>Management (</a:t>
            </a:r>
            <a:r>
              <a:rPr lang="en-US" sz="2400" dirty="0">
                <a:hlinkClick r:id="rId5">
                  <a:extLst>
                    <a:ext uri="{A12FA001-AC4F-418D-AE19-62706E023703}">
                      <ahyp:hlinkClr xmlns:lc="http://schemas.openxmlformats.org/drawingml/2006/lockedCanvas" xmlns:ahyp="http://schemas.microsoft.com/office/drawing/2018/hyperlinkcolor" xmlns="" val="tx"/>
                    </a:ext>
                  </a:extLst>
                </a:hlinkClick>
              </a:rPr>
              <a:t>TQM)</a:t>
            </a:r>
            <a:r>
              <a:rPr lang="en-US" sz="2400" dirty="0"/>
              <a:t> checks and assures that all the procedures must be continuously improved regularly through process measurements.</a:t>
            </a:r>
          </a:p>
          <a:p>
            <a:pPr lvl="1">
              <a:lnSpc>
                <a:spcPct val="150000"/>
              </a:lnSpc>
              <a:spcBef>
                <a:spcPts val="0"/>
              </a:spcBef>
            </a:pPr>
            <a:endParaRPr lang="en-IN" sz="24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6"/>
          <a:stretch>
            <a:fillRect/>
          </a:stretch>
        </p:blipFill>
        <p:spPr>
          <a:xfrm>
            <a:off x="0" y="-52918"/>
            <a:ext cx="1464625" cy="902161"/>
          </a:xfrm>
          <a:prstGeom prst="rect">
            <a:avLst/>
          </a:prstGeom>
        </p:spPr>
      </p:pic>
    </p:spTree>
    <p:extLst>
      <p:ext uri="{BB962C8B-B14F-4D97-AF65-F5344CB8AC3E}">
        <p14:creationId xmlns:p14="http://schemas.microsoft.com/office/powerpoint/2010/main" val="253103340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u="sng" dirty="0" smtClean="0"/>
              <a:t>Software </a:t>
            </a:r>
            <a:r>
              <a:rPr lang="en-US" sz="1800" u="sng" dirty="0"/>
              <a:t>Quality Management System:</a:t>
            </a:r>
          </a:p>
          <a:p>
            <a:pPr marL="617538" lvl="2" indent="-263525">
              <a:lnSpc>
                <a:spcPct val="150000"/>
              </a:lnSpc>
              <a:spcBef>
                <a:spcPts val="0"/>
              </a:spcBef>
              <a:buSzPct val="150000"/>
              <a:buBlip>
                <a:blip r:embed="rId2"/>
              </a:buBlip>
            </a:pPr>
            <a:r>
              <a:rPr lang="en-US" sz="1800" dirty="0" smtClean="0"/>
              <a:t>Software </a:t>
            </a:r>
            <a:r>
              <a:rPr lang="en-US" sz="1800" dirty="0"/>
              <a:t>Quality Management System contains the methods that are used by the authorities to develop products having the desired quality.</a:t>
            </a:r>
          </a:p>
          <a:p>
            <a:pPr marL="617538" lvl="2" indent="-263525">
              <a:lnSpc>
                <a:spcPct val="150000"/>
              </a:lnSpc>
              <a:spcBef>
                <a:spcPts val="0"/>
              </a:spcBef>
              <a:buSzPct val="150000"/>
              <a:buBlip>
                <a:blip r:embed="rId2"/>
              </a:buBlip>
            </a:pPr>
            <a:r>
              <a:rPr lang="en-US" sz="1800" dirty="0">
                <a:solidFill>
                  <a:srgbClr val="FF0000"/>
                </a:solidFill>
              </a:rPr>
              <a:t>Managerial Structure: </a:t>
            </a:r>
            <a:r>
              <a:rPr lang="en-US" sz="1800" dirty="0"/>
              <a:t>Quality System is responsible for managing the structure as a whole. Every Organization has a managerial structure.</a:t>
            </a:r>
          </a:p>
          <a:p>
            <a:pPr marL="617538" lvl="2" indent="-263525">
              <a:lnSpc>
                <a:spcPct val="150000"/>
              </a:lnSpc>
              <a:spcBef>
                <a:spcPts val="0"/>
              </a:spcBef>
              <a:buSzPct val="150000"/>
              <a:buBlip>
                <a:blip r:embed="rId2"/>
              </a:buBlip>
            </a:pPr>
            <a:r>
              <a:rPr lang="en-US" sz="1800" dirty="0">
                <a:solidFill>
                  <a:srgbClr val="FF0000"/>
                </a:solidFill>
              </a:rPr>
              <a:t>Individual Responsibilities:</a:t>
            </a:r>
            <a:r>
              <a:rPr lang="en-US" sz="1800" dirty="0"/>
              <a:t> Each individual present in the organization must have some responsibilities that should be reviewed by the top management and each individual present in the system must take this seriously.</a:t>
            </a:r>
          </a:p>
          <a:p>
            <a:pPr marL="617538" lvl="2" indent="-263525">
              <a:lnSpc>
                <a:spcPct val="150000"/>
              </a:lnSpc>
              <a:spcBef>
                <a:spcPts val="0"/>
              </a:spcBef>
              <a:buSzPct val="150000"/>
              <a:buBlip>
                <a:blip r:embed="rId2"/>
              </a:buBlip>
            </a:pPr>
            <a:r>
              <a:rPr lang="en-US" sz="1800" dirty="0">
                <a:solidFill>
                  <a:srgbClr val="FF0000"/>
                </a:solidFill>
              </a:rPr>
              <a:t>Quality System Activities:</a:t>
            </a:r>
            <a:r>
              <a:rPr lang="en-US" sz="1800" dirty="0"/>
              <a:t> The activities which each quality system must have been</a:t>
            </a:r>
          </a:p>
          <a:p>
            <a:pPr marL="1006475" lvl="3" indent="-285750">
              <a:lnSpc>
                <a:spcPct val="150000"/>
              </a:lnSpc>
              <a:spcBef>
                <a:spcPts val="0"/>
              </a:spcBef>
              <a:buSzPct val="150000"/>
              <a:buFont typeface="Courier New" panose="02070309020205020404" pitchFamily="49" charset="0"/>
              <a:buChar char="o"/>
            </a:pPr>
            <a:r>
              <a:rPr lang="en-US" sz="1800" i="0" dirty="0"/>
              <a:t>Project Auditing</a:t>
            </a:r>
          </a:p>
          <a:p>
            <a:pPr marL="1006475" lvl="3" indent="-285750">
              <a:lnSpc>
                <a:spcPct val="150000"/>
              </a:lnSpc>
              <a:spcBef>
                <a:spcPts val="0"/>
              </a:spcBef>
              <a:buSzPct val="150000"/>
              <a:buFont typeface="Courier New" panose="02070309020205020404" pitchFamily="49" charset="0"/>
              <a:buChar char="o"/>
            </a:pPr>
            <a:r>
              <a:rPr lang="en-US" sz="1800" i="0" dirty="0"/>
              <a:t>Review of the quality system</a:t>
            </a:r>
          </a:p>
          <a:p>
            <a:pPr marL="1006475" lvl="3" indent="-285750">
              <a:lnSpc>
                <a:spcPct val="150000"/>
              </a:lnSpc>
              <a:spcBef>
                <a:spcPts val="0"/>
              </a:spcBef>
              <a:buSzPct val="150000"/>
              <a:buFont typeface="Courier New" panose="02070309020205020404" pitchFamily="49" charset="0"/>
              <a:buChar char="o"/>
            </a:pPr>
            <a:r>
              <a:rPr lang="en-US" sz="1800" i="0" dirty="0"/>
              <a:t>It helps in the development of methods and guidelines.</a:t>
            </a:r>
          </a:p>
          <a:p>
            <a:pPr marL="1006475" lvl="3" indent="-285750">
              <a:lnSpc>
                <a:spcPct val="150000"/>
              </a:lnSpc>
              <a:spcBef>
                <a:spcPts val="0"/>
              </a:spcBef>
              <a:buSzPct val="150000"/>
              <a:buFont typeface="Courier New" panose="02070309020205020404" pitchFamily="49" charset="0"/>
              <a:buChar char="o"/>
            </a:pPr>
            <a:r>
              <a:rPr lang="en-US" sz="1800" i="0" dirty="0"/>
              <a:t>Production of documents for the top management summarizing the effectiveness of the quality system in the organization.</a:t>
            </a:r>
          </a:p>
          <a:p>
            <a:pPr marL="617538" lvl="2" indent="-263525">
              <a:lnSpc>
                <a:spcPct val="150000"/>
              </a:lnSpc>
              <a:spcBef>
                <a:spcPts val="0"/>
              </a:spcBef>
              <a:buSzPct val="150000"/>
              <a:buBlip>
                <a:blip r:embed="rId2"/>
              </a:buBlip>
            </a:pPr>
            <a:endParaRPr lang="en-IN" sz="18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78867578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t>ISO </a:t>
            </a:r>
            <a:r>
              <a:rPr lang="en-US" sz="2200" dirty="0"/>
              <a:t>9000 </a:t>
            </a:r>
            <a:r>
              <a:rPr lang="en-US" sz="2200" dirty="0" smtClean="0"/>
              <a:t>Certification</a:t>
            </a:r>
          </a:p>
          <a:p>
            <a:pPr lvl="1">
              <a:lnSpc>
                <a:spcPct val="150000"/>
              </a:lnSpc>
              <a:spcBef>
                <a:spcPts val="0"/>
              </a:spcBef>
            </a:pPr>
            <a:r>
              <a:rPr lang="en-US" sz="2200" dirty="0" smtClean="0"/>
              <a:t>ISO </a:t>
            </a:r>
            <a:r>
              <a:rPr lang="en-US" sz="2200" dirty="0"/>
              <a:t>(International Standards Organization) is a group or consortium of 63 countries established to plan and fosters standardization. ISO declared its 9000 series of standards in 1987. It serves as a reference for the contract between independent parties. </a:t>
            </a:r>
            <a:endParaRPr lang="en-US" sz="2200" dirty="0" smtClean="0"/>
          </a:p>
          <a:p>
            <a:pPr lvl="1">
              <a:lnSpc>
                <a:spcPct val="150000"/>
              </a:lnSpc>
              <a:spcBef>
                <a:spcPts val="0"/>
              </a:spcBef>
            </a:pPr>
            <a:r>
              <a:rPr lang="en-US" sz="2200" dirty="0" smtClean="0"/>
              <a:t>The </a:t>
            </a:r>
            <a:r>
              <a:rPr lang="en-US" sz="2200" dirty="0"/>
              <a:t>ISO 9000 standard determines the guidelines for maintaining a quality system. The ISO standard mainly addresses operational methods and organizational methods such as responsibilities, reporting, etc. ISO 9000 defines a set of guidelines for the production process and is not directly concerned about the product </a:t>
            </a:r>
            <a:r>
              <a:rPr lang="en-US" sz="2200" dirty="0" smtClean="0"/>
              <a:t>itself.</a:t>
            </a:r>
          </a:p>
          <a:p>
            <a:pPr lvl="1">
              <a:lnSpc>
                <a:spcPct val="150000"/>
              </a:lnSpc>
              <a:spcBef>
                <a:spcPts val="0"/>
              </a:spcBef>
            </a:pPr>
            <a:r>
              <a:rPr lang="en-US" sz="2200" dirty="0" smtClean="0"/>
              <a:t>The </a:t>
            </a:r>
            <a:r>
              <a:rPr lang="en-US" sz="2200" dirty="0"/>
              <a:t>ISO 9000 series of standards is based on the assumption that if a proper stage is followed for production, then good quality products are bound to follow automatically. </a:t>
            </a:r>
            <a:endParaRPr lang="en-US" sz="22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23729807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t>ISO </a:t>
            </a:r>
            <a:r>
              <a:rPr lang="en-US" sz="2200" dirty="0"/>
              <a:t>9000 </a:t>
            </a:r>
            <a:r>
              <a:rPr lang="en-US" sz="2200" dirty="0" smtClean="0"/>
              <a:t>Certification</a:t>
            </a:r>
          </a:p>
          <a:p>
            <a:pPr lvl="1">
              <a:lnSpc>
                <a:spcPct val="150000"/>
              </a:lnSpc>
              <a:spcBef>
                <a:spcPts val="0"/>
              </a:spcBef>
            </a:pPr>
            <a:r>
              <a:rPr lang="en-US" sz="2000" dirty="0" smtClean="0"/>
              <a:t>The </a:t>
            </a:r>
            <a:r>
              <a:rPr lang="en-US" sz="2000" dirty="0"/>
              <a:t>types of industries to which the various ISO standards apply are as </a:t>
            </a:r>
            <a:r>
              <a:rPr lang="en-US" sz="2000" dirty="0" smtClean="0"/>
              <a:t>follows.</a:t>
            </a:r>
          </a:p>
          <a:p>
            <a:pPr lvl="2">
              <a:lnSpc>
                <a:spcPct val="150000"/>
              </a:lnSpc>
              <a:spcBef>
                <a:spcPts val="0"/>
              </a:spcBef>
            </a:pPr>
            <a:r>
              <a:rPr lang="en-US" sz="2000" dirty="0" smtClean="0"/>
              <a:t>ISO </a:t>
            </a:r>
            <a:r>
              <a:rPr lang="en-US" sz="2000" dirty="0"/>
              <a:t>9001: This standard applies to the organizations engaged in design, development, production, and servicing of goods. This is the standard that applies to most software development </a:t>
            </a:r>
            <a:r>
              <a:rPr lang="en-US" sz="2000" dirty="0" smtClean="0"/>
              <a:t>organizations.</a:t>
            </a:r>
          </a:p>
          <a:p>
            <a:pPr lvl="2">
              <a:lnSpc>
                <a:spcPct val="150000"/>
              </a:lnSpc>
              <a:spcBef>
                <a:spcPts val="0"/>
              </a:spcBef>
            </a:pPr>
            <a:r>
              <a:rPr lang="en-US" sz="2000" dirty="0" smtClean="0"/>
              <a:t>ISO </a:t>
            </a:r>
            <a:r>
              <a:rPr lang="en-US" sz="2000" dirty="0"/>
              <a:t>9002: This standard applies to those organizations which do not design products but are only involved in the production. Examples of these category industries contain steel and car manufacturing industries that buy the product and plants designs from external sources and are engaged in only manufacturing those products. Therefore, ISO 9002 does not apply to software development </a:t>
            </a:r>
            <a:r>
              <a:rPr lang="en-US" sz="2000" dirty="0" smtClean="0"/>
              <a:t>organizations.</a:t>
            </a:r>
          </a:p>
          <a:p>
            <a:pPr lvl="2">
              <a:lnSpc>
                <a:spcPct val="150000"/>
              </a:lnSpc>
              <a:spcBef>
                <a:spcPts val="0"/>
              </a:spcBef>
            </a:pPr>
            <a:r>
              <a:rPr lang="en-US" sz="2000" dirty="0" smtClean="0"/>
              <a:t>ISO </a:t>
            </a:r>
            <a:r>
              <a:rPr lang="en-US" sz="2000" dirty="0"/>
              <a:t>9003: This standard applies to organizations that are involved only in the installation and testing of the products. For example, Gas companies.</a:t>
            </a:r>
          </a:p>
          <a:p>
            <a:pPr marL="617538" lvl="2" indent="-263525">
              <a:lnSpc>
                <a:spcPct val="150000"/>
              </a:lnSpc>
              <a:spcBef>
                <a:spcPts val="0"/>
              </a:spcBef>
              <a:buSzPct val="150000"/>
              <a:buBlip>
                <a:blip r:embed="rId2"/>
              </a:buBlip>
            </a:pPr>
            <a:endParaRPr lang="en-IN" sz="18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394589761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t>How </a:t>
            </a:r>
            <a:r>
              <a:rPr lang="en-US" sz="2200" dirty="0"/>
              <a:t>to get ISO 9000 </a:t>
            </a:r>
            <a:r>
              <a:rPr lang="en-US" sz="2200" dirty="0" smtClean="0"/>
              <a:t>Certification?</a:t>
            </a:r>
          </a:p>
          <a:p>
            <a:pPr lvl="1">
              <a:lnSpc>
                <a:spcPct val="150000"/>
              </a:lnSpc>
              <a:spcBef>
                <a:spcPts val="0"/>
              </a:spcBef>
            </a:pPr>
            <a:r>
              <a:rPr lang="en-US" sz="2200" dirty="0" smtClean="0"/>
              <a:t>An </a:t>
            </a:r>
            <a:r>
              <a:rPr lang="en-US" sz="2200" dirty="0"/>
              <a:t>organization determines to obtain ISO 9000 certification applies to ISO registrar office for registration. The process consists of the following </a:t>
            </a:r>
            <a:r>
              <a:rPr lang="en-US" sz="2200" dirty="0" smtClean="0"/>
              <a:t>stages:</a:t>
            </a:r>
          </a:p>
          <a:p>
            <a:pPr lvl="2">
              <a:lnSpc>
                <a:spcPct val="150000"/>
              </a:lnSpc>
              <a:spcBef>
                <a:spcPts val="0"/>
              </a:spcBef>
            </a:pPr>
            <a:r>
              <a:rPr lang="en-US" sz="2200" dirty="0" smtClean="0"/>
              <a:t>1. Application</a:t>
            </a:r>
            <a:r>
              <a:rPr lang="en-US" sz="2200" dirty="0"/>
              <a:t>: Once an organization decided to go for ISO certification, it applies to the registrar for </a:t>
            </a:r>
            <a:r>
              <a:rPr lang="en-US" sz="2200" dirty="0" smtClean="0"/>
              <a:t>registration.</a:t>
            </a:r>
          </a:p>
          <a:p>
            <a:pPr lvl="2">
              <a:lnSpc>
                <a:spcPct val="150000"/>
              </a:lnSpc>
              <a:spcBef>
                <a:spcPts val="0"/>
              </a:spcBef>
            </a:pPr>
            <a:r>
              <a:rPr lang="en-US" sz="2200" dirty="0" smtClean="0"/>
              <a:t>2. Pre-Assessment</a:t>
            </a:r>
            <a:r>
              <a:rPr lang="en-US" sz="2200" dirty="0"/>
              <a:t>: During this stage, the registrar makes a rough assessment of the </a:t>
            </a:r>
            <a:r>
              <a:rPr lang="en-US" sz="2200" dirty="0" smtClean="0"/>
              <a:t>organization.</a:t>
            </a:r>
          </a:p>
          <a:p>
            <a:pPr lvl="2">
              <a:lnSpc>
                <a:spcPct val="150000"/>
              </a:lnSpc>
              <a:spcBef>
                <a:spcPts val="0"/>
              </a:spcBef>
            </a:pPr>
            <a:r>
              <a:rPr lang="en-US" sz="2200" dirty="0" smtClean="0"/>
              <a:t>3. Document </a:t>
            </a:r>
            <a:r>
              <a:rPr lang="en-US" sz="2200" dirty="0"/>
              <a:t>review and Adequacy of Audit: During this stage, the registrar reviews the document submitted by the organization and suggest an </a:t>
            </a:r>
            <a:r>
              <a:rPr lang="en-US" sz="2200" dirty="0" smtClean="0"/>
              <a:t>improvement.</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9804449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t>How </a:t>
            </a:r>
            <a:r>
              <a:rPr lang="en-US" sz="2200" dirty="0"/>
              <a:t>to get ISO 9000 </a:t>
            </a:r>
            <a:r>
              <a:rPr lang="en-US" sz="2200" dirty="0" smtClean="0"/>
              <a:t>Certification?</a:t>
            </a:r>
          </a:p>
          <a:p>
            <a:pPr lvl="2">
              <a:lnSpc>
                <a:spcPct val="150000"/>
              </a:lnSpc>
              <a:spcBef>
                <a:spcPts val="0"/>
              </a:spcBef>
            </a:pPr>
            <a:r>
              <a:rPr lang="en-US" sz="2200" dirty="0" smtClean="0"/>
              <a:t>4. Compliance </a:t>
            </a:r>
            <a:r>
              <a:rPr lang="en-US" sz="2200" dirty="0"/>
              <a:t>Audit: During this stage, the registrar checks whether the organization has compiled the suggestion made by it during the review or </a:t>
            </a:r>
            <a:r>
              <a:rPr lang="en-US" sz="2200" dirty="0" smtClean="0"/>
              <a:t>not.</a:t>
            </a:r>
          </a:p>
          <a:p>
            <a:pPr lvl="2">
              <a:lnSpc>
                <a:spcPct val="150000"/>
              </a:lnSpc>
              <a:spcBef>
                <a:spcPts val="0"/>
              </a:spcBef>
            </a:pPr>
            <a:r>
              <a:rPr lang="en-US" sz="2200" dirty="0" smtClean="0"/>
              <a:t>5. Registration</a:t>
            </a:r>
            <a:r>
              <a:rPr lang="en-US" sz="2200" dirty="0"/>
              <a:t>: The Registrar awards the ISO certification after the successful completion of all the </a:t>
            </a:r>
            <a:r>
              <a:rPr lang="en-US" sz="2200" dirty="0" smtClean="0"/>
              <a:t>phases.</a:t>
            </a:r>
          </a:p>
          <a:p>
            <a:pPr lvl="2">
              <a:lnSpc>
                <a:spcPct val="150000"/>
              </a:lnSpc>
              <a:spcBef>
                <a:spcPts val="0"/>
              </a:spcBef>
            </a:pPr>
            <a:r>
              <a:rPr lang="en-US" sz="2200" dirty="0" smtClean="0"/>
              <a:t>6. Continued </a:t>
            </a:r>
            <a:r>
              <a:rPr lang="en-US" sz="2200" dirty="0"/>
              <a:t>Inspection: The registrar continued to monitor the organization time by time.</a:t>
            </a:r>
          </a:p>
          <a:p>
            <a:pPr marL="263525" lvl="1" indent="-263525">
              <a:lnSpc>
                <a:spcPct val="150000"/>
              </a:lnSpc>
              <a:spcBef>
                <a:spcPts val="0"/>
              </a:spcBef>
              <a:buSzPct val="150000"/>
              <a:buBlip>
                <a:blip r:embed="rId2"/>
              </a:buBlip>
            </a:pPr>
            <a:endParaRPr lang="en-IN" sz="22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15072736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400" dirty="0" smtClean="0"/>
              <a:t>Outline</a:t>
            </a:r>
          </a:p>
          <a:p>
            <a:pPr lvl="1">
              <a:lnSpc>
                <a:spcPct val="150000"/>
              </a:lnSpc>
              <a:spcBef>
                <a:spcPts val="0"/>
              </a:spcBef>
            </a:pPr>
            <a:r>
              <a:rPr lang="en-US" sz="2400" dirty="0"/>
              <a:t>Basic software quality parameters and its metrics</a:t>
            </a:r>
          </a:p>
          <a:p>
            <a:pPr lvl="1">
              <a:lnSpc>
                <a:spcPct val="150000"/>
              </a:lnSpc>
              <a:spcBef>
                <a:spcPts val="0"/>
              </a:spcBef>
            </a:pPr>
            <a:r>
              <a:rPr lang="en-US" sz="2400" dirty="0"/>
              <a:t>Quality management models: ISO, CMM</a:t>
            </a:r>
          </a:p>
          <a:p>
            <a:pPr lvl="1">
              <a:lnSpc>
                <a:spcPct val="150000"/>
              </a:lnSpc>
              <a:spcBef>
                <a:spcPts val="0"/>
              </a:spcBef>
            </a:pPr>
            <a:r>
              <a:rPr lang="en-US" sz="2400" dirty="0"/>
              <a:t>Software Configuration Change and types of errors</a:t>
            </a:r>
          </a:p>
          <a:p>
            <a:pPr lvl="0">
              <a:lnSpc>
                <a:spcPct val="150000"/>
              </a:lnSpc>
              <a:spcBef>
                <a:spcPts val="0"/>
              </a:spcBef>
            </a:pPr>
            <a:endParaRPr lang="en-IN" sz="24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solidFill>
                  <a:srgbClr val="FF0000"/>
                </a:solidFill>
              </a:rPr>
              <a:t>CAPABILITY MATURITY MODEL (CMM):</a:t>
            </a:r>
          </a:p>
          <a:p>
            <a:pPr lvl="1">
              <a:lnSpc>
                <a:spcPct val="150000"/>
              </a:lnSpc>
              <a:spcBef>
                <a:spcPts val="0"/>
              </a:spcBef>
            </a:pPr>
            <a:r>
              <a:rPr lang="en-US" sz="1900" dirty="0" smtClean="0">
                <a:ea typeface="+mn-ea"/>
                <a:cs typeface="+mn-cs"/>
              </a:rPr>
              <a:t>Capability </a:t>
            </a:r>
            <a:r>
              <a:rPr lang="en-US" sz="1900" dirty="0">
                <a:ea typeface="+mn-ea"/>
                <a:cs typeface="+mn-cs"/>
              </a:rPr>
              <a:t>Maturity Model (CMM) was developed by the Software Engineering Institute (SEI) at Carnegie Mellon University in 1987. </a:t>
            </a:r>
          </a:p>
          <a:p>
            <a:pPr lvl="1">
              <a:lnSpc>
                <a:spcPct val="150000"/>
              </a:lnSpc>
              <a:spcBef>
                <a:spcPts val="0"/>
              </a:spcBef>
            </a:pPr>
            <a:r>
              <a:rPr lang="en-US" sz="1900" dirty="0">
                <a:ea typeface="+mn-ea"/>
                <a:cs typeface="+mn-cs"/>
              </a:rPr>
              <a:t>It is a framework that is used to analyze the approach and techniques followed by any organization to develop software products.</a:t>
            </a:r>
          </a:p>
          <a:p>
            <a:pPr lvl="1">
              <a:lnSpc>
                <a:spcPct val="150000"/>
              </a:lnSpc>
              <a:spcBef>
                <a:spcPts val="0"/>
              </a:spcBef>
            </a:pPr>
            <a:r>
              <a:rPr lang="en-US" sz="1900" dirty="0">
                <a:ea typeface="+mn-ea"/>
                <a:cs typeface="+mn-cs"/>
              </a:rPr>
              <a:t> It also provides guidelines to further enhance the maturity of the process used to develop those software products.</a:t>
            </a:r>
          </a:p>
          <a:p>
            <a:pPr lvl="1">
              <a:lnSpc>
                <a:spcPct val="150000"/>
              </a:lnSpc>
              <a:spcBef>
                <a:spcPts val="0"/>
              </a:spcBef>
            </a:pPr>
            <a:r>
              <a:rPr lang="en-US" sz="1900" dirty="0">
                <a:ea typeface="+mn-ea"/>
                <a:cs typeface="+mn-cs"/>
              </a:rPr>
              <a:t>It is based on profound feedback and development practices adopted by the most successful organizations worldwide. </a:t>
            </a:r>
          </a:p>
          <a:p>
            <a:pPr lvl="1">
              <a:lnSpc>
                <a:spcPct val="150000"/>
              </a:lnSpc>
              <a:spcBef>
                <a:spcPts val="0"/>
              </a:spcBef>
            </a:pPr>
            <a:r>
              <a:rPr lang="en-US" sz="1900" dirty="0">
                <a:ea typeface="+mn-ea"/>
                <a:cs typeface="+mn-cs"/>
              </a:rPr>
              <a:t>This model describes a strategy for software process improvement that should be followed by moving through 5 different levels.</a:t>
            </a:r>
          </a:p>
          <a:p>
            <a:pPr lvl="1">
              <a:lnSpc>
                <a:spcPct val="150000"/>
              </a:lnSpc>
              <a:spcBef>
                <a:spcPts val="0"/>
              </a:spcBef>
            </a:pPr>
            <a:r>
              <a:rPr lang="en-US" sz="1900" dirty="0">
                <a:ea typeface="+mn-ea"/>
                <a:cs typeface="+mn-cs"/>
              </a:rPr>
              <a:t> Each level of maturity shows a process capability level. All the levels except level 1 are further described by Key Process Areas (KPA).</a:t>
            </a:r>
          </a:p>
          <a:p>
            <a:endParaRPr lang="en-US" sz="1900" dirty="0"/>
          </a:p>
          <a:p>
            <a:pPr>
              <a:lnSpc>
                <a:spcPct val="150000"/>
              </a:lnSpc>
              <a:spcBef>
                <a:spcPts val="0"/>
              </a:spcBef>
            </a:pPr>
            <a:endParaRPr lang="en-IN"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94675244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Capability </a:t>
            </a:r>
            <a:r>
              <a:rPr lang="en-US" sz="2000" dirty="0"/>
              <a:t>Maturity Model (CMM</a:t>
            </a:r>
            <a:r>
              <a:rPr lang="en-US" sz="2000" dirty="0" smtClean="0"/>
              <a:t>):</a:t>
            </a:r>
          </a:p>
          <a:p>
            <a:pPr lvl="1">
              <a:lnSpc>
                <a:spcPct val="150000"/>
              </a:lnSpc>
              <a:spcBef>
                <a:spcPts val="0"/>
              </a:spcBef>
            </a:pPr>
            <a:r>
              <a:rPr lang="en-US" sz="2000" dirty="0" smtClean="0"/>
              <a:t>The </a:t>
            </a:r>
            <a:r>
              <a:rPr lang="en-US" sz="2000" dirty="0"/>
              <a:t>Capability Maturity Model (CMM) is a procedure used to develop and refine an organization's software development process.</a:t>
            </a:r>
          </a:p>
          <a:p>
            <a:pPr lvl="1">
              <a:lnSpc>
                <a:spcPct val="150000"/>
              </a:lnSpc>
              <a:spcBef>
                <a:spcPts val="0"/>
              </a:spcBef>
            </a:pPr>
            <a:r>
              <a:rPr lang="en-US" sz="2000" dirty="0"/>
              <a:t>The model defines a five-level evolutionary stage of increasingly organized and consistently more mature processes.</a:t>
            </a:r>
          </a:p>
          <a:p>
            <a:pPr lvl="1">
              <a:lnSpc>
                <a:spcPct val="150000"/>
              </a:lnSpc>
              <a:spcBef>
                <a:spcPts val="0"/>
              </a:spcBef>
            </a:pPr>
            <a:r>
              <a:rPr lang="en-US" sz="2000" dirty="0"/>
              <a:t>CMM was developed and is promoted by the Software Engineering Institute (SEI), a research and development center promote by the U.S. Department of Defense (DOD).</a:t>
            </a:r>
          </a:p>
          <a:p>
            <a:pPr lvl="1">
              <a:lnSpc>
                <a:spcPct val="150000"/>
              </a:lnSpc>
              <a:spcBef>
                <a:spcPts val="0"/>
              </a:spcBef>
            </a:pPr>
            <a:r>
              <a:rPr lang="en-US" sz="2000" dirty="0"/>
              <a:t>Capability Maturity Model is used as a benchmark to measure the maturity of an organization's software process.</a:t>
            </a:r>
          </a:p>
          <a:p>
            <a:pPr lvl="1">
              <a:lnSpc>
                <a:spcPct val="150000"/>
              </a:lnSpc>
              <a:spcBef>
                <a:spcPts val="0"/>
              </a:spcBef>
            </a:pPr>
            <a:r>
              <a:rPr lang="en-US" sz="2000" dirty="0"/>
              <a:t>Capability Maturity Model (CMM) is a methodology used to develop, refine maturity of an organizations software development process. It is developed by SIE in mid 1980. It is a process improvement approach</a:t>
            </a:r>
            <a:r>
              <a:rPr lang="en-US" sz="2000" dirty="0" smtClean="0"/>
              <a:t>.</a:t>
            </a: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5692654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Capability </a:t>
            </a:r>
            <a:r>
              <a:rPr lang="en-US" sz="2000" dirty="0"/>
              <a:t>Maturity Model (CMM</a:t>
            </a:r>
            <a:r>
              <a:rPr lang="en-US" sz="2000" dirty="0" smtClean="0"/>
              <a:t>):</a:t>
            </a:r>
          </a:p>
          <a:p>
            <a:pPr lvl="1">
              <a:lnSpc>
                <a:spcPct val="150000"/>
              </a:lnSpc>
              <a:spcBef>
                <a:spcPts val="0"/>
              </a:spcBef>
            </a:pPr>
            <a:r>
              <a:rPr lang="en-US" sz="2000" dirty="0" smtClean="0"/>
              <a:t>To </a:t>
            </a:r>
            <a:r>
              <a:rPr lang="en-US" sz="2000" dirty="0"/>
              <a:t>assess an organization against a scale of 5 process maturity levels. It Deals with the what processes should be implemented &amp; not so much with the how processes should be implemented. Each maturity level comprises a predefined set of process areas called </a:t>
            </a:r>
            <a:r>
              <a:rPr lang="en-US" sz="2000" dirty="0" smtClean="0"/>
              <a:t>KPA </a:t>
            </a:r>
            <a:r>
              <a:rPr lang="en-US" sz="2000" dirty="0"/>
              <a:t>(Key Process Area), these KDA – Goals, Commitment, Ability, measurement, verification.</a:t>
            </a:r>
          </a:p>
          <a:p>
            <a:pPr marL="263525" lvl="1" indent="-263525">
              <a:lnSpc>
                <a:spcPct val="150000"/>
              </a:lnSpc>
              <a:spcBef>
                <a:spcPts val="0"/>
              </a:spcBef>
              <a:buSzPct val="150000"/>
              <a:buBlip>
                <a:blip r:embed="rId2"/>
              </a:buBlip>
            </a:pPr>
            <a:endParaRPr lang="en-IN" sz="19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0" y="-52918"/>
            <a:ext cx="1464625" cy="902161"/>
          </a:xfrm>
          <a:prstGeom prst="rect">
            <a:avLst/>
          </a:prstGeom>
        </p:spPr>
      </p:pic>
    </p:spTree>
    <p:extLst>
      <p:ext uri="{BB962C8B-B14F-4D97-AF65-F5344CB8AC3E}">
        <p14:creationId xmlns:p14="http://schemas.microsoft.com/office/powerpoint/2010/main" val="275937857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Capability </a:t>
            </a:r>
            <a:r>
              <a:rPr lang="en-US" sz="2000" dirty="0"/>
              <a:t>Maturity Model (CMM</a:t>
            </a:r>
            <a:r>
              <a:rPr lang="en-US" sz="2000" dirty="0" smtClean="0"/>
              <a:t>):</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206" y="2008908"/>
            <a:ext cx="8915400" cy="3782291"/>
          </a:xfrm>
          <a:prstGeom prst="rect">
            <a:avLst/>
          </a:prstGeom>
        </p:spPr>
      </p:pic>
    </p:spTree>
    <p:extLst>
      <p:ext uri="{BB962C8B-B14F-4D97-AF65-F5344CB8AC3E}">
        <p14:creationId xmlns:p14="http://schemas.microsoft.com/office/powerpoint/2010/main" val="293862775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Levels </a:t>
            </a:r>
            <a:r>
              <a:rPr lang="en-US" sz="2000" dirty="0"/>
              <a:t>of Capability Maturity Model (</a:t>
            </a:r>
            <a:r>
              <a:rPr lang="en-US" sz="2000" dirty="0" smtClean="0"/>
              <a:t>CMM)</a:t>
            </a:r>
          </a:p>
          <a:p>
            <a:pPr lvl="1">
              <a:lnSpc>
                <a:spcPct val="150000"/>
              </a:lnSpc>
              <a:spcBef>
                <a:spcPts val="0"/>
              </a:spcBef>
            </a:pPr>
            <a:r>
              <a:rPr lang="en-US" sz="2000" dirty="0" smtClean="0"/>
              <a:t>Levels </a:t>
            </a:r>
            <a:r>
              <a:rPr lang="en-US" sz="2000" dirty="0"/>
              <a:t>of Capability Maturity Model (CMM) are as following </a:t>
            </a:r>
            <a:r>
              <a:rPr lang="en-US" sz="2000" dirty="0" smtClean="0"/>
              <a:t>below.</a:t>
            </a:r>
          </a:p>
          <a:p>
            <a:pPr lvl="2" algn="l">
              <a:lnSpc>
                <a:spcPct val="150000"/>
              </a:lnSpc>
              <a:spcBef>
                <a:spcPts val="0"/>
              </a:spcBef>
            </a:pPr>
            <a:r>
              <a:rPr lang="en-US" sz="1800" dirty="0" smtClean="0">
                <a:solidFill>
                  <a:srgbClr val="FF0000"/>
                </a:solidFill>
              </a:rPr>
              <a:t>1.Level One: Initial </a:t>
            </a:r>
            <a:r>
              <a:rPr lang="en-US" sz="1800" dirty="0">
                <a:solidFill>
                  <a:srgbClr val="FF0000"/>
                </a:solidFill>
              </a:rPr>
              <a:t>– Work is performed informally.</a:t>
            </a:r>
            <a:r>
              <a:rPr lang="en-US" sz="1800" dirty="0"/>
              <a:t/>
            </a:r>
            <a:br>
              <a:rPr lang="en-US" sz="1800" dirty="0"/>
            </a:br>
            <a:r>
              <a:rPr lang="en-US" sz="1800" dirty="0"/>
              <a:t>A software development organization at this level is characterized by AD HOC </a:t>
            </a:r>
            <a:r>
              <a:rPr lang="en-US" sz="1800" dirty="0" smtClean="0"/>
              <a:t>activities(organization </a:t>
            </a:r>
            <a:r>
              <a:rPr lang="en-US" sz="1800" dirty="0"/>
              <a:t>is not planned in advance</a:t>
            </a:r>
            <a:r>
              <a:rPr lang="en-US" sz="1800" dirty="0" smtClean="0"/>
              <a:t>.).</a:t>
            </a:r>
          </a:p>
          <a:p>
            <a:pPr lvl="2" algn="l">
              <a:lnSpc>
                <a:spcPct val="150000"/>
              </a:lnSpc>
              <a:spcBef>
                <a:spcPts val="0"/>
              </a:spcBef>
            </a:pPr>
            <a:r>
              <a:rPr lang="en-US" sz="1800" dirty="0" smtClean="0">
                <a:solidFill>
                  <a:srgbClr val="FF0000"/>
                </a:solidFill>
              </a:rPr>
              <a:t>2</a:t>
            </a:r>
            <a:r>
              <a:rPr lang="en-US" sz="1800" dirty="0">
                <a:solidFill>
                  <a:srgbClr val="FF0000"/>
                </a:solidFill>
              </a:rPr>
              <a:t>. Level Two : Repeatable – Work is planned and </a:t>
            </a:r>
            <a:r>
              <a:rPr lang="en-US" sz="1800" dirty="0" smtClean="0">
                <a:solidFill>
                  <a:srgbClr val="FF0000"/>
                </a:solidFill>
              </a:rPr>
              <a:t>tracked.</a:t>
            </a:r>
          </a:p>
          <a:p>
            <a:pPr lvl="2">
              <a:lnSpc>
                <a:spcPct val="150000"/>
              </a:lnSpc>
              <a:spcBef>
                <a:spcPts val="0"/>
              </a:spcBef>
            </a:pPr>
            <a:r>
              <a:rPr lang="en-US" sz="1800" dirty="0" smtClean="0"/>
              <a:t>This </a:t>
            </a:r>
            <a:r>
              <a:rPr lang="en-US" sz="1800" dirty="0"/>
              <a:t>level of software development organization has a basic and consistent project management processes to TRACK COST, SCHEDULE, AND FUNCTIONALITY. </a:t>
            </a:r>
            <a:endParaRPr lang="en-US" sz="1800" dirty="0" smtClean="0"/>
          </a:p>
          <a:p>
            <a:pPr lvl="2">
              <a:lnSpc>
                <a:spcPct val="150000"/>
              </a:lnSpc>
              <a:spcBef>
                <a:spcPts val="0"/>
              </a:spcBef>
            </a:pPr>
            <a:r>
              <a:rPr lang="en-US" sz="1800" dirty="0" smtClean="0"/>
              <a:t>The </a:t>
            </a:r>
            <a:r>
              <a:rPr lang="en-US" sz="1800" dirty="0"/>
              <a:t>process is in place to repeat the earlier successes on projects with similar applications.</a:t>
            </a:r>
          </a:p>
          <a:p>
            <a:pPr lvl="1">
              <a:lnSpc>
                <a:spcPct val="150000"/>
              </a:lnSpc>
              <a:spcBef>
                <a:spcPts val="0"/>
              </a:spcBef>
            </a:pPr>
            <a:endParaRPr lang="en-IN" sz="20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5356370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Levels </a:t>
            </a:r>
            <a:r>
              <a:rPr lang="en-US" sz="2000" dirty="0"/>
              <a:t>of Capability Maturity Model (</a:t>
            </a:r>
            <a:r>
              <a:rPr lang="en-US" sz="2000" dirty="0" smtClean="0"/>
              <a:t>CMM)</a:t>
            </a:r>
          </a:p>
          <a:p>
            <a:pPr lvl="2" algn="l">
              <a:lnSpc>
                <a:spcPct val="150000"/>
              </a:lnSpc>
              <a:spcBef>
                <a:spcPts val="0"/>
              </a:spcBef>
            </a:pPr>
            <a:r>
              <a:rPr lang="en-US" sz="2000" dirty="0" smtClean="0">
                <a:solidFill>
                  <a:srgbClr val="FF0000"/>
                </a:solidFill>
              </a:rPr>
              <a:t>3</a:t>
            </a:r>
            <a:r>
              <a:rPr lang="en-US" sz="2000" dirty="0">
                <a:solidFill>
                  <a:srgbClr val="FF0000"/>
                </a:solidFill>
              </a:rPr>
              <a:t>. Level Three : Defined – Work is well defined.</a:t>
            </a:r>
            <a:r>
              <a:rPr lang="en-US" sz="2000" dirty="0"/>
              <a:t/>
            </a:r>
            <a:br>
              <a:rPr lang="en-US" sz="2000" dirty="0"/>
            </a:br>
            <a:r>
              <a:rPr lang="en-US" sz="2000" dirty="0"/>
              <a:t>At this level the software process for both management and engineering activities are DEFINED AND </a:t>
            </a:r>
            <a:r>
              <a:rPr lang="en-US" sz="2000" dirty="0" smtClean="0"/>
              <a:t>DOCUMENTED.</a:t>
            </a:r>
          </a:p>
          <a:p>
            <a:pPr lvl="2" algn="l">
              <a:lnSpc>
                <a:spcPct val="150000"/>
              </a:lnSpc>
              <a:spcBef>
                <a:spcPts val="0"/>
              </a:spcBef>
            </a:pPr>
            <a:r>
              <a:rPr lang="en-US" sz="2000" dirty="0" smtClean="0">
                <a:solidFill>
                  <a:srgbClr val="FF0000"/>
                </a:solidFill>
              </a:rPr>
              <a:t>4</a:t>
            </a:r>
            <a:r>
              <a:rPr lang="en-US" sz="2000" dirty="0">
                <a:solidFill>
                  <a:srgbClr val="FF0000"/>
                </a:solidFill>
              </a:rPr>
              <a:t>. Level Four : Managed – Work is quantitatively </a:t>
            </a:r>
            <a:r>
              <a:rPr lang="en-US" sz="2000" dirty="0" smtClean="0">
                <a:solidFill>
                  <a:srgbClr val="FF0000"/>
                </a:solidFill>
              </a:rPr>
              <a:t>controlled.</a:t>
            </a:r>
          </a:p>
          <a:p>
            <a:pPr lvl="2" algn="l">
              <a:lnSpc>
                <a:spcPct val="150000"/>
              </a:lnSpc>
              <a:spcBef>
                <a:spcPts val="0"/>
              </a:spcBef>
            </a:pPr>
            <a:r>
              <a:rPr lang="en-US" sz="2000" dirty="0" smtClean="0"/>
              <a:t>Software </a:t>
            </a:r>
            <a:r>
              <a:rPr lang="en-US" sz="2000" dirty="0"/>
              <a:t>Quality management – Management can effectively control the software development effort using precise measurements. At this level, organization set a quantitative quality goal for both software process and software </a:t>
            </a:r>
            <a:r>
              <a:rPr lang="en-US" sz="2000" dirty="0" smtClean="0"/>
              <a:t>maintenance.</a:t>
            </a:r>
          </a:p>
          <a:p>
            <a:pPr lvl="2" algn="l">
              <a:lnSpc>
                <a:spcPct val="150000"/>
              </a:lnSpc>
              <a:spcBef>
                <a:spcPts val="0"/>
              </a:spcBef>
            </a:pPr>
            <a:r>
              <a:rPr lang="en-US" sz="2000" dirty="0" smtClean="0"/>
              <a:t>Quantitative </a:t>
            </a:r>
            <a:r>
              <a:rPr lang="en-US" sz="2000" dirty="0"/>
              <a:t>Process Management – At this maturity level, The performance of processes is controlled using statistical and other quantitative techniques, and is quantitatively predictable.</a:t>
            </a:r>
          </a:p>
          <a:p>
            <a:endParaRPr lang="en-US" b="0" dirty="0">
              <a:solidFill>
                <a:schemeClr val="tx1"/>
              </a:solidFill>
              <a:latin typeface="Times New Roman" panose="02020603050405020304" pitchFamily="18" charset="0"/>
              <a:cs typeface="Times New Roman" panose="02020603050405020304" pitchFamily="18" charset="0"/>
            </a:endParaRPr>
          </a:p>
          <a:p>
            <a:pPr lvl="2" algn="l">
              <a:lnSpc>
                <a:spcPct val="150000"/>
              </a:lnSpc>
              <a:spcBef>
                <a:spcPts val="0"/>
              </a:spcBef>
            </a:pPr>
            <a:endParaRPr lang="en-IN" sz="20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60035653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Levels </a:t>
            </a:r>
            <a:r>
              <a:rPr lang="en-US" sz="2000" dirty="0"/>
              <a:t>of Capability Maturity Model (</a:t>
            </a:r>
            <a:r>
              <a:rPr lang="en-US" sz="2000" dirty="0" smtClean="0"/>
              <a:t>CMM)</a:t>
            </a:r>
          </a:p>
          <a:p>
            <a:pPr lvl="2" algn="l">
              <a:lnSpc>
                <a:spcPct val="150000"/>
              </a:lnSpc>
              <a:spcBef>
                <a:spcPts val="0"/>
              </a:spcBef>
            </a:pPr>
            <a:r>
              <a:rPr lang="en-US" dirty="0" smtClean="0">
                <a:solidFill>
                  <a:srgbClr val="FF0000"/>
                </a:solidFill>
                <a:latin typeface="Times New Roman" panose="02020603050405020304" pitchFamily="18" charset="0"/>
                <a:cs typeface="Times New Roman" panose="02020603050405020304" pitchFamily="18" charset="0"/>
              </a:rPr>
              <a:t>5</a:t>
            </a:r>
            <a:r>
              <a:rPr lang="en-US" sz="2000" dirty="0">
                <a:solidFill>
                  <a:srgbClr val="FF0000"/>
                </a:solidFill>
                <a:ea typeface="+mn-ea"/>
                <a:cs typeface="+mn-cs"/>
              </a:rPr>
              <a:t>. Level Five : Optimizing – Work is Based Upon Continuous Improvement.</a:t>
            </a:r>
            <a:r>
              <a:rPr lang="en-US" sz="2000" dirty="0">
                <a:ea typeface="+mn-ea"/>
                <a:cs typeface="+mn-cs"/>
              </a:rPr>
              <a:t/>
            </a:r>
            <a:br>
              <a:rPr lang="en-US" sz="2000" dirty="0">
                <a:ea typeface="+mn-ea"/>
                <a:cs typeface="+mn-cs"/>
              </a:rPr>
            </a:br>
            <a:r>
              <a:rPr lang="en-US" sz="2000" dirty="0">
                <a:ea typeface="+mn-ea"/>
                <a:cs typeface="+mn-cs"/>
              </a:rPr>
              <a:t>The key characteristic of this level is focusing on CONTINUOUSLY IMPROVING PROCESS performance.</a:t>
            </a:r>
          </a:p>
          <a:p>
            <a:pPr lvl="2" algn="l">
              <a:lnSpc>
                <a:spcPct val="150000"/>
              </a:lnSpc>
              <a:spcBef>
                <a:spcPts val="0"/>
              </a:spcBef>
            </a:pPr>
            <a:r>
              <a:rPr lang="en-US" sz="2000" dirty="0">
                <a:ea typeface="+mn-ea"/>
                <a:cs typeface="+mn-cs"/>
              </a:rPr>
              <a:t>Key features are:</a:t>
            </a:r>
          </a:p>
          <a:p>
            <a:pPr lvl="3" algn="l">
              <a:lnSpc>
                <a:spcPct val="150000"/>
              </a:lnSpc>
              <a:spcBef>
                <a:spcPts val="0"/>
              </a:spcBef>
            </a:pPr>
            <a:r>
              <a:rPr lang="en-US" sz="2000" b="1" dirty="0">
                <a:ea typeface="+mn-ea"/>
                <a:cs typeface="+mn-cs"/>
              </a:rPr>
              <a:t>Process change management</a:t>
            </a:r>
          </a:p>
          <a:p>
            <a:pPr lvl="3" algn="l">
              <a:lnSpc>
                <a:spcPct val="150000"/>
              </a:lnSpc>
              <a:spcBef>
                <a:spcPts val="0"/>
              </a:spcBef>
            </a:pPr>
            <a:r>
              <a:rPr lang="en-US" sz="2000" b="1" dirty="0">
                <a:ea typeface="+mn-ea"/>
                <a:cs typeface="+mn-cs"/>
              </a:rPr>
              <a:t>Technology change management</a:t>
            </a:r>
          </a:p>
          <a:p>
            <a:pPr lvl="3" algn="l">
              <a:lnSpc>
                <a:spcPct val="150000"/>
              </a:lnSpc>
              <a:spcBef>
                <a:spcPts val="0"/>
              </a:spcBef>
            </a:pPr>
            <a:r>
              <a:rPr lang="en-US" sz="2000" b="1" dirty="0">
                <a:ea typeface="+mn-ea"/>
                <a:cs typeface="+mn-cs"/>
              </a:rPr>
              <a:t>Defect prevention</a:t>
            </a:r>
          </a:p>
          <a:p>
            <a:pPr lvl="2" algn="l">
              <a:lnSpc>
                <a:spcPct val="150000"/>
              </a:lnSpc>
              <a:spcBef>
                <a:spcPts val="0"/>
              </a:spcBef>
            </a:pPr>
            <a:endParaRPr lang="en-IN" sz="20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70654015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Types </a:t>
            </a:r>
            <a:r>
              <a:rPr lang="en-US" sz="2000" dirty="0"/>
              <a:t>of Errors in Software Testing </a:t>
            </a:r>
          </a:p>
          <a:p>
            <a:pPr lvl="1">
              <a:lnSpc>
                <a:spcPct val="150000"/>
              </a:lnSpc>
              <a:spcBef>
                <a:spcPts val="0"/>
              </a:spcBef>
            </a:pPr>
            <a:r>
              <a:rPr lang="en-US" sz="2000" dirty="0"/>
              <a:t>1. User Interface </a:t>
            </a:r>
            <a:r>
              <a:rPr lang="en-US" sz="2000" dirty="0" smtClean="0"/>
              <a:t>Error</a:t>
            </a:r>
          </a:p>
          <a:p>
            <a:pPr lvl="2">
              <a:lnSpc>
                <a:spcPct val="150000"/>
              </a:lnSpc>
              <a:spcBef>
                <a:spcPts val="0"/>
              </a:spcBef>
            </a:pPr>
            <a:r>
              <a:rPr lang="en-IN" sz="2000" dirty="0"/>
              <a:t>Interface error is the state or condition when the app cannot do what the user wants.</a:t>
            </a:r>
            <a:endParaRPr lang="en-US" sz="2000" dirty="0"/>
          </a:p>
          <a:p>
            <a:pPr lvl="1">
              <a:lnSpc>
                <a:spcPct val="150000"/>
              </a:lnSpc>
              <a:spcBef>
                <a:spcPts val="0"/>
              </a:spcBef>
            </a:pPr>
            <a:r>
              <a:rPr lang="en-US" sz="2000" dirty="0"/>
              <a:t>2. Error Handling </a:t>
            </a:r>
            <a:r>
              <a:rPr lang="en-US" sz="2000" dirty="0" smtClean="0"/>
              <a:t>Errors</a:t>
            </a:r>
          </a:p>
          <a:p>
            <a:pPr lvl="2">
              <a:lnSpc>
                <a:spcPct val="150000"/>
              </a:lnSpc>
              <a:spcBef>
                <a:spcPts val="0"/>
              </a:spcBef>
            </a:pPr>
            <a:r>
              <a:rPr lang="en-US" sz="2000" dirty="0" smtClean="0"/>
              <a:t>Error </a:t>
            </a:r>
            <a:r>
              <a:rPr lang="en-US" sz="2000" dirty="0"/>
              <a:t>handling errors occur when the software does not handle exceptions or unexpected situations correctly, resulting in crashes or incorrect </a:t>
            </a:r>
            <a:r>
              <a:rPr lang="en-US" sz="2000" dirty="0" smtClean="0"/>
              <a:t>behavior.</a:t>
            </a:r>
          </a:p>
          <a:p>
            <a:pPr lvl="2">
              <a:lnSpc>
                <a:spcPct val="150000"/>
              </a:lnSpc>
              <a:spcBef>
                <a:spcPts val="0"/>
              </a:spcBef>
            </a:pPr>
            <a:r>
              <a:rPr lang="en-US" sz="2000" dirty="0" smtClean="0"/>
              <a:t>Example</a:t>
            </a:r>
            <a:r>
              <a:rPr lang="en-US" sz="2000" dirty="0"/>
              <a:t>: During a special sale event, an e-commerce website encounters a sudden surge in traffic, overwhelming the server and leading to an unexpected error. Still, instead of gracefully handling the error and displaying a user-friendly message, it crashes and displays a generic error page, causing frustration and confusion for the </a:t>
            </a:r>
            <a:r>
              <a:rPr lang="en-US" sz="2000" dirty="0" smtClean="0"/>
              <a:t>customers.</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69640673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t>Types </a:t>
            </a:r>
            <a:r>
              <a:rPr lang="en-US" sz="1800" dirty="0"/>
              <a:t>of Errors in Software Testing </a:t>
            </a:r>
          </a:p>
          <a:p>
            <a:pPr lvl="1">
              <a:lnSpc>
                <a:spcPct val="150000"/>
              </a:lnSpc>
              <a:spcBef>
                <a:spcPts val="0"/>
              </a:spcBef>
            </a:pPr>
            <a:r>
              <a:rPr lang="en-US" sz="1800" dirty="0" smtClean="0"/>
              <a:t>3</a:t>
            </a:r>
            <a:r>
              <a:rPr lang="en-US" sz="1800" dirty="0"/>
              <a:t>. Boundary Related </a:t>
            </a:r>
            <a:r>
              <a:rPr lang="en-US" sz="1800" dirty="0" smtClean="0"/>
              <a:t>Errors</a:t>
            </a:r>
          </a:p>
          <a:p>
            <a:pPr lvl="2">
              <a:lnSpc>
                <a:spcPct val="150000"/>
              </a:lnSpc>
              <a:spcBef>
                <a:spcPts val="0"/>
              </a:spcBef>
            </a:pPr>
            <a:r>
              <a:rPr lang="en-US" sz="1800" dirty="0" smtClean="0"/>
              <a:t>Boundary </a:t>
            </a:r>
            <a:r>
              <a:rPr lang="en-US" sz="1800" dirty="0"/>
              <a:t>condition errors occur when the software behaves unexpectedly or improperly when input values are at the extreme ends of valid ranges or beyond the specified </a:t>
            </a:r>
            <a:r>
              <a:rPr lang="en-US" sz="1800" dirty="0" smtClean="0"/>
              <a:t>limits.</a:t>
            </a:r>
          </a:p>
          <a:p>
            <a:pPr lvl="2">
              <a:lnSpc>
                <a:spcPct val="150000"/>
              </a:lnSpc>
              <a:spcBef>
                <a:spcPts val="0"/>
              </a:spcBef>
            </a:pPr>
            <a:r>
              <a:rPr lang="en-US" sz="1800" dirty="0" smtClean="0"/>
              <a:t>Example</a:t>
            </a:r>
            <a:r>
              <a:rPr lang="en-US" sz="1800" dirty="0"/>
              <a:t>: A scientific simulation software requires users to input specific parameters, such as temperature values, to perform accurate calculations. If the software does not handle boundary conditions correctly, it may crash or produce incorrect results when users input values outside the acceptable temperature range, causing inaccurate scientific </a:t>
            </a:r>
            <a:r>
              <a:rPr lang="en-US" sz="1800" dirty="0" smtClean="0"/>
              <a:t>predictions.</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14486303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t>Types </a:t>
            </a:r>
            <a:r>
              <a:rPr lang="en-US" sz="1800" dirty="0"/>
              <a:t>of Errors in Software Testing </a:t>
            </a:r>
          </a:p>
          <a:p>
            <a:pPr lvl="1">
              <a:lnSpc>
                <a:spcPct val="150000"/>
              </a:lnSpc>
              <a:spcBef>
                <a:spcPts val="0"/>
              </a:spcBef>
            </a:pPr>
            <a:r>
              <a:rPr lang="en-US" sz="1800" dirty="0" smtClean="0"/>
              <a:t>4</a:t>
            </a:r>
            <a:r>
              <a:rPr lang="en-US" sz="1800" dirty="0"/>
              <a:t>. Control Flow </a:t>
            </a:r>
            <a:r>
              <a:rPr lang="en-US" sz="1800" dirty="0" smtClean="0"/>
              <a:t>Errors</a:t>
            </a:r>
          </a:p>
          <a:p>
            <a:pPr lvl="2">
              <a:lnSpc>
                <a:spcPct val="150000"/>
              </a:lnSpc>
              <a:spcBef>
                <a:spcPts val="0"/>
              </a:spcBef>
            </a:pPr>
            <a:r>
              <a:rPr lang="en-US" sz="1800" dirty="0" smtClean="0"/>
              <a:t>Control </a:t>
            </a:r>
            <a:r>
              <a:rPr lang="en-US" sz="1800" dirty="0"/>
              <a:t>flow errors occur when the order or flow of execution in the software does not follow the intended logic, leading to unexpected behavior or incorrect outcomes. These errors can arise from false conditional statements, loop constructs, or function </a:t>
            </a:r>
            <a:r>
              <a:rPr lang="en-US" sz="1800" dirty="0" smtClean="0"/>
              <a:t>calls.</a:t>
            </a:r>
          </a:p>
          <a:p>
            <a:pPr lvl="2">
              <a:lnSpc>
                <a:spcPct val="150000"/>
              </a:lnSpc>
              <a:spcBef>
                <a:spcPts val="0"/>
              </a:spcBef>
            </a:pPr>
            <a:r>
              <a:rPr lang="en-US" sz="1800" dirty="0" smtClean="0"/>
              <a:t>Example</a:t>
            </a:r>
            <a:r>
              <a:rPr lang="en-US" sz="1800" dirty="0"/>
              <a:t>: A control flow error in an online food ordering application can lead to improper order handling. If the app’s logic for checking the availability of a specific menu item is flawed, it may allow customers to order items that are temporarily out of stock. Consequently, the restaurant might be unable to fulfill these orders, leading to customer dissatisfaction and potentially damaging the business’s reputation.</a:t>
            </a:r>
          </a:p>
          <a:p>
            <a:pPr marL="808038" lvl="2" indent="0">
              <a:lnSpc>
                <a:spcPct val="150000"/>
              </a:lnSpc>
              <a:spcBef>
                <a:spcPts val="0"/>
              </a:spcBef>
              <a:buNone/>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5006461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What is Quality?</a:t>
            </a:r>
          </a:p>
          <a:p>
            <a:pPr lvl="1">
              <a:lnSpc>
                <a:spcPct val="150000"/>
              </a:lnSpc>
              <a:spcBef>
                <a:spcPts val="0"/>
              </a:spcBef>
            </a:pPr>
            <a:r>
              <a:rPr lang="en-US" sz="2400" dirty="0" smtClean="0">
                <a:ea typeface="+mn-ea"/>
                <a:cs typeface="+mn-cs"/>
              </a:rPr>
              <a:t>Quality </a:t>
            </a:r>
            <a:r>
              <a:rPr lang="en-US" sz="2400" dirty="0">
                <a:ea typeface="+mn-ea"/>
                <a:cs typeface="+mn-cs"/>
              </a:rPr>
              <a:t>is defined as the product or services that should be "fit for use and purpose</a:t>
            </a:r>
            <a:r>
              <a:rPr lang="en-US" sz="2400" dirty="0" smtClean="0">
                <a:ea typeface="+mn-ea"/>
                <a:cs typeface="+mn-cs"/>
              </a:rPr>
              <a:t>.“</a:t>
            </a:r>
          </a:p>
          <a:p>
            <a:pPr lvl="1">
              <a:lnSpc>
                <a:spcPct val="150000"/>
              </a:lnSpc>
              <a:spcBef>
                <a:spcPts val="0"/>
              </a:spcBef>
            </a:pPr>
            <a:r>
              <a:rPr lang="en-US" sz="2400" dirty="0" smtClean="0">
                <a:ea typeface="+mn-ea"/>
                <a:cs typeface="+mn-cs"/>
              </a:rPr>
              <a:t>Quality </a:t>
            </a:r>
            <a:r>
              <a:rPr lang="en-US" sz="2400" dirty="0">
                <a:ea typeface="+mn-ea"/>
                <a:cs typeface="+mn-cs"/>
              </a:rPr>
              <a:t>is all about meeting the needs and expectations of customers concerning functionality, design, reliability, durability, and price of the product</a:t>
            </a:r>
            <a:r>
              <a:rPr lang="en-US" sz="2400" dirty="0" smtClean="0">
                <a:ea typeface="+mn-ea"/>
                <a:cs typeface="+mn-cs"/>
              </a:rPr>
              <a:t>.</a:t>
            </a:r>
          </a:p>
          <a:p>
            <a:pPr lvl="1">
              <a:lnSpc>
                <a:spcPct val="150000"/>
              </a:lnSpc>
              <a:spcBef>
                <a:spcPts val="0"/>
              </a:spcBef>
            </a:pPr>
            <a:r>
              <a:rPr lang="en-US" sz="2400" dirty="0">
                <a:ea typeface="+mn-ea"/>
                <a:cs typeface="+mn-cs"/>
              </a:rPr>
              <a:t>Quality is defined as the features or the attributes of the products that are appreciated by the </a:t>
            </a:r>
            <a:r>
              <a:rPr lang="en-US" sz="2400" dirty="0" smtClean="0">
                <a:ea typeface="+mn-ea"/>
                <a:cs typeface="+mn-cs"/>
              </a:rPr>
              <a:t>end-users or </a:t>
            </a:r>
            <a:r>
              <a:rPr lang="en-US" sz="2400" dirty="0">
                <a:ea typeface="+mn-ea"/>
                <a:cs typeface="+mn-cs"/>
              </a:rPr>
              <a:t>the customers. “</a:t>
            </a:r>
            <a:r>
              <a:rPr lang="en-US" sz="2400" dirty="0">
                <a:solidFill>
                  <a:srgbClr val="FF0000"/>
                </a:solidFill>
                <a:ea typeface="+mn-ea"/>
                <a:cs typeface="+mn-cs"/>
              </a:rPr>
              <a:t>Quality means conformance to requirements </a:t>
            </a:r>
            <a:r>
              <a:rPr lang="en-US" sz="2400" dirty="0" smtClean="0">
                <a:solidFill>
                  <a:srgbClr val="FF0000"/>
                </a:solidFill>
                <a:ea typeface="+mn-ea"/>
                <a:cs typeface="+mn-cs"/>
              </a:rPr>
              <a:t>“ as </a:t>
            </a:r>
            <a:r>
              <a:rPr lang="en-US" sz="2400" dirty="0">
                <a:solidFill>
                  <a:srgbClr val="FF0000"/>
                </a:solidFill>
                <a:ea typeface="+mn-ea"/>
                <a:cs typeface="+mn-cs"/>
              </a:rPr>
              <a:t>indicated by Crosby in 1979.</a:t>
            </a:r>
          </a:p>
          <a:p>
            <a:pPr lvl="1">
              <a:lnSpc>
                <a:spcPct val="150000"/>
              </a:lnSpc>
              <a:spcBef>
                <a:spcPts val="0"/>
              </a:spcBef>
            </a:pPr>
            <a:endParaRPr lang="en-IN" sz="24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29540411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t>Types </a:t>
            </a:r>
            <a:r>
              <a:rPr lang="en-US" sz="1800" dirty="0"/>
              <a:t>of Errors in Software Testing </a:t>
            </a:r>
          </a:p>
          <a:p>
            <a:pPr lvl="1">
              <a:lnSpc>
                <a:spcPct val="150000"/>
              </a:lnSpc>
              <a:spcBef>
                <a:spcPts val="0"/>
              </a:spcBef>
            </a:pPr>
            <a:r>
              <a:rPr lang="en-US" sz="1800" dirty="0" smtClean="0"/>
              <a:t>5.Calculation Errors</a:t>
            </a:r>
          </a:p>
          <a:p>
            <a:pPr lvl="2">
              <a:lnSpc>
                <a:spcPct val="150000"/>
              </a:lnSpc>
              <a:spcBef>
                <a:spcPts val="0"/>
              </a:spcBef>
            </a:pPr>
            <a:r>
              <a:rPr lang="en-US" sz="1800" dirty="0"/>
              <a:t>It is a type of error where the software returns with incorrect values and usually happens because of wrong logic, incorrect formula, data type mismatch, function call issues, etc.</a:t>
            </a:r>
          </a:p>
          <a:p>
            <a:pPr lvl="2">
              <a:lnSpc>
                <a:spcPct val="150000"/>
              </a:lnSpc>
              <a:spcBef>
                <a:spcPts val="0"/>
              </a:spcBef>
            </a:pPr>
            <a:r>
              <a:rPr lang="en-US" sz="1800" dirty="0"/>
              <a:t>This type of error can cause a lot of problems for businesses. For example - in the banking industry if calculation errors take place then it might lead to a loss of capital from the customer’s bank </a:t>
            </a:r>
            <a:r>
              <a:rPr lang="en-US" sz="1800" dirty="0" smtClean="0"/>
              <a:t>account.</a:t>
            </a:r>
          </a:p>
          <a:p>
            <a:pPr lvl="1">
              <a:lnSpc>
                <a:spcPct val="150000"/>
              </a:lnSpc>
              <a:spcBef>
                <a:spcPts val="0"/>
              </a:spcBef>
            </a:pPr>
            <a:r>
              <a:rPr lang="en-US" sz="1800" dirty="0" smtClean="0"/>
              <a:t>6. Documentation Errors</a:t>
            </a:r>
          </a:p>
          <a:p>
            <a:pPr lvl="2">
              <a:lnSpc>
                <a:spcPct val="150000"/>
              </a:lnSpc>
              <a:spcBef>
                <a:spcPts val="0"/>
              </a:spcBef>
            </a:pPr>
            <a:r>
              <a:rPr lang="en-US" sz="1800" dirty="0" smtClean="0"/>
              <a:t>Documentation </a:t>
            </a:r>
            <a:r>
              <a:rPr lang="en-US" sz="1800" dirty="0"/>
              <a:t>errors occur when the software’s documentation, such as user manuals or API references, contains inaccuracies, outdated information, or missing details, leading to confusion for developers or </a:t>
            </a:r>
            <a:r>
              <a:rPr lang="en-US" sz="1800" dirty="0" smtClean="0"/>
              <a:t>end-users.</a:t>
            </a:r>
          </a:p>
          <a:p>
            <a:pPr lvl="2">
              <a:lnSpc>
                <a:spcPct val="150000"/>
              </a:lnSpc>
              <a:spcBef>
                <a:spcPts val="0"/>
              </a:spcBef>
            </a:pPr>
            <a:r>
              <a:rPr lang="en-US" sz="1800" dirty="0" smtClean="0"/>
              <a:t>Example</a:t>
            </a:r>
            <a:r>
              <a:rPr lang="en-US" sz="1800" dirty="0"/>
              <a:t>: A software library provides API documentation that contains outdated method signatures and incorrect usage examples. Developers trying to integrate the library struggle to make it work due to the discrepancies between the documentation and the actual library implementation.</a:t>
            </a:r>
          </a:p>
          <a:p>
            <a:pPr lvl="2">
              <a:lnSpc>
                <a:spcPct val="150000"/>
              </a:lnSpc>
              <a:spcBef>
                <a:spcPts val="0"/>
              </a:spcBef>
            </a:pPr>
            <a:endParaRPr lang="en-US" sz="1800" dirty="0"/>
          </a:p>
          <a:p>
            <a:pPr lvl="1">
              <a:lnSpc>
                <a:spcPct val="150000"/>
              </a:lnSpc>
              <a:spcBef>
                <a:spcPts val="0"/>
              </a:spcBef>
            </a:pPr>
            <a:endParaRPr lang="en-US" sz="16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3424836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800" dirty="0" smtClean="0"/>
              <a:t>Types </a:t>
            </a:r>
            <a:r>
              <a:rPr lang="en-US" sz="1800" dirty="0"/>
              <a:t>of Errors in Software Testing </a:t>
            </a:r>
          </a:p>
          <a:p>
            <a:pPr lvl="1">
              <a:lnSpc>
                <a:spcPct val="150000"/>
              </a:lnSpc>
              <a:spcBef>
                <a:spcPts val="0"/>
              </a:spcBef>
            </a:pPr>
            <a:r>
              <a:rPr lang="en-US" sz="1800" dirty="0" smtClean="0"/>
              <a:t>7. Usability </a:t>
            </a:r>
            <a:r>
              <a:rPr lang="en-US" sz="1800" dirty="0"/>
              <a:t>and UX </a:t>
            </a:r>
            <a:r>
              <a:rPr lang="en-US" sz="1800" dirty="0" smtClean="0"/>
              <a:t>Errors</a:t>
            </a:r>
          </a:p>
          <a:p>
            <a:pPr lvl="2">
              <a:lnSpc>
                <a:spcPct val="150000"/>
              </a:lnSpc>
              <a:spcBef>
                <a:spcPts val="0"/>
              </a:spcBef>
            </a:pPr>
            <a:r>
              <a:rPr lang="en-US" sz="1800" dirty="0" smtClean="0"/>
              <a:t>Usability </a:t>
            </a:r>
            <a:r>
              <a:rPr lang="en-US" sz="1800" dirty="0"/>
              <a:t>and user experience errors arise when the software’s interface is confusing, difficult to navigate, or lacks intuitiveness, leading to user dissatisfaction and potential product </a:t>
            </a:r>
            <a:r>
              <a:rPr lang="en-US" sz="1800" dirty="0" smtClean="0"/>
              <a:t>abandonment.</a:t>
            </a:r>
          </a:p>
          <a:p>
            <a:pPr lvl="2">
              <a:lnSpc>
                <a:spcPct val="150000"/>
              </a:lnSpc>
              <a:spcBef>
                <a:spcPts val="0"/>
              </a:spcBef>
            </a:pPr>
            <a:r>
              <a:rPr lang="en-US" sz="1800" dirty="0" smtClean="0"/>
              <a:t>Example</a:t>
            </a:r>
            <a:r>
              <a:rPr lang="en-US" sz="1800" dirty="0"/>
              <a:t>: A mobile banking app has a cluttered and confusing user interface with multiple nested menus and buttons. Users find it challenging to perform basic transactions and often give up using the app, leading to customer loss for the </a:t>
            </a:r>
            <a:r>
              <a:rPr lang="en-US" sz="1800" dirty="0" smtClean="0"/>
              <a:t>bank.</a:t>
            </a:r>
          </a:p>
          <a:p>
            <a:pPr lvl="1">
              <a:lnSpc>
                <a:spcPct val="150000"/>
              </a:lnSpc>
              <a:spcBef>
                <a:spcPts val="0"/>
              </a:spcBef>
            </a:pPr>
            <a:r>
              <a:rPr lang="en-US" sz="1800" dirty="0" smtClean="0"/>
              <a:t>Performance Errors</a:t>
            </a:r>
          </a:p>
          <a:p>
            <a:pPr lvl="2">
              <a:lnSpc>
                <a:spcPct val="150000"/>
              </a:lnSpc>
              <a:spcBef>
                <a:spcPts val="0"/>
              </a:spcBef>
            </a:pPr>
            <a:r>
              <a:rPr lang="en-US" sz="1800" dirty="0" smtClean="0"/>
              <a:t>Performance </a:t>
            </a:r>
            <a:r>
              <a:rPr lang="en-US" sz="1800" dirty="0"/>
              <a:t>errors occur when the software performs poorly under specific conditions, such as high load or extensive data processing, leading to slow response times or </a:t>
            </a:r>
            <a:r>
              <a:rPr lang="en-US" sz="1800" dirty="0" smtClean="0"/>
              <a:t>crashes.</a:t>
            </a:r>
          </a:p>
          <a:p>
            <a:pPr lvl="2">
              <a:lnSpc>
                <a:spcPct val="150000"/>
              </a:lnSpc>
              <a:spcBef>
                <a:spcPts val="0"/>
              </a:spcBef>
            </a:pPr>
            <a:r>
              <a:rPr lang="en-US" sz="1800" dirty="0" smtClean="0"/>
              <a:t>Example</a:t>
            </a:r>
            <a:r>
              <a:rPr lang="en-US" sz="1800" dirty="0"/>
              <a:t>: A popular online streaming platform experiences frequent buffering and playback issues during peak hours when many users access the service simultaneously. This performance error negatively impacts the user experience and leads to user dissatisfaction.</a:t>
            </a:r>
          </a:p>
          <a:p>
            <a:pPr lvl="2">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6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3126350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Calculation </a:t>
            </a:r>
            <a:r>
              <a:rPr lang="en-US" sz="2000" dirty="0"/>
              <a:t>Errors</a:t>
            </a:r>
          </a:p>
          <a:p>
            <a:pPr>
              <a:lnSpc>
                <a:spcPct val="150000"/>
              </a:lnSpc>
              <a:spcBef>
                <a:spcPts val="0"/>
              </a:spcBef>
            </a:pPr>
            <a:r>
              <a:rPr lang="en-US" sz="2000" dirty="0" smtClean="0"/>
              <a:t>Functional </a:t>
            </a:r>
            <a:r>
              <a:rPr lang="en-US" sz="2000" dirty="0"/>
              <a:t>Errors</a:t>
            </a:r>
          </a:p>
          <a:p>
            <a:pPr lvl="1">
              <a:lnSpc>
                <a:spcPct val="150000"/>
              </a:lnSpc>
              <a:spcBef>
                <a:spcPts val="0"/>
              </a:spcBef>
            </a:pPr>
            <a:r>
              <a:rPr lang="en-US" sz="2000" dirty="0"/>
              <a:t>This bug affects the functionality of an application or the way software behaves. These types of bugs are detected during the functional testing of an application.</a:t>
            </a:r>
          </a:p>
          <a:p>
            <a:pPr lvl="1">
              <a:lnSpc>
                <a:spcPct val="150000"/>
              </a:lnSpc>
              <a:spcBef>
                <a:spcPts val="0"/>
              </a:spcBef>
            </a:pPr>
            <a:r>
              <a:rPr lang="en-US" sz="2000" dirty="0"/>
              <a:t>An example of this type of bug in software testing is - the login button not allowing one to log in to certain software, the save button doesn’t save a file, and many more.</a:t>
            </a:r>
          </a:p>
          <a:p>
            <a:pPr lvl="1">
              <a:lnSpc>
                <a:spcPct val="150000"/>
              </a:lnSpc>
              <a:spcBef>
                <a:spcPts val="0"/>
              </a:spcBef>
            </a:pPr>
            <a:endParaRPr lang="en-US" sz="16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endParaRPr lang="en-US" altLang="zh-CN" b="1" dirty="0" smtClean="0">
              <a:solidFill>
                <a:schemeClr val="bg1"/>
              </a:solidFill>
              <a:latin typeface="Tinos"/>
              <a:ea typeface="+mj-ea"/>
              <a:cs typeface="+mj-cs"/>
            </a:endParaRP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72966493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What is Assurance?</a:t>
            </a:r>
          </a:p>
          <a:p>
            <a:pPr lvl="1">
              <a:lnSpc>
                <a:spcPct val="150000"/>
              </a:lnSpc>
              <a:spcBef>
                <a:spcPts val="0"/>
              </a:spcBef>
            </a:pPr>
            <a:r>
              <a:rPr lang="en-US" sz="2400" dirty="0">
                <a:ea typeface="+mn-ea"/>
                <a:cs typeface="+mn-cs"/>
              </a:rPr>
              <a:t>Assurance is a positive declaration on a product or service. </a:t>
            </a:r>
          </a:p>
          <a:p>
            <a:pPr lvl="1">
              <a:lnSpc>
                <a:spcPct val="150000"/>
              </a:lnSpc>
              <a:spcBef>
                <a:spcPts val="0"/>
              </a:spcBef>
            </a:pPr>
            <a:r>
              <a:rPr lang="en-US" sz="2400" dirty="0">
                <a:ea typeface="+mn-ea"/>
                <a:cs typeface="+mn-cs"/>
              </a:rPr>
              <a:t>It is all about the product which should work well. </a:t>
            </a:r>
          </a:p>
          <a:p>
            <a:pPr lvl="1">
              <a:lnSpc>
                <a:spcPct val="150000"/>
              </a:lnSpc>
              <a:spcBef>
                <a:spcPts val="0"/>
              </a:spcBef>
            </a:pPr>
            <a:r>
              <a:rPr lang="en-US" sz="2400" dirty="0">
                <a:ea typeface="+mn-ea"/>
                <a:cs typeface="+mn-cs"/>
              </a:rPr>
              <a:t>It provides a guarantee which would work without any problem according to expectations and requirements.</a:t>
            </a:r>
          </a:p>
          <a:p>
            <a:pPr lvl="1">
              <a:lnSpc>
                <a:spcPct val="150000"/>
              </a:lnSpc>
              <a:spcBef>
                <a:spcPts val="0"/>
              </a:spcBef>
            </a:pPr>
            <a:endParaRPr lang="en-IN" sz="24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7108859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t>What is Quality Assurance?</a:t>
            </a:r>
          </a:p>
          <a:p>
            <a:pPr lvl="1">
              <a:lnSpc>
                <a:spcPct val="150000"/>
              </a:lnSpc>
              <a:spcBef>
                <a:spcPts val="0"/>
              </a:spcBef>
            </a:pPr>
            <a:r>
              <a:rPr lang="en-US" sz="2200" dirty="0">
                <a:ea typeface="+mn-ea"/>
                <a:cs typeface="+mn-cs"/>
              </a:rPr>
              <a:t>Quality Assurance is also known as QA Testing. QA is defined as an activity to ensure that an organization is providing the </a:t>
            </a:r>
            <a:r>
              <a:rPr lang="en-US" sz="2200" dirty="0">
                <a:solidFill>
                  <a:srgbClr val="FF0000"/>
                </a:solidFill>
                <a:ea typeface="+mn-ea"/>
                <a:cs typeface="+mn-cs"/>
              </a:rPr>
              <a:t>best product or </a:t>
            </a:r>
            <a:r>
              <a:rPr lang="en-US" sz="2200" dirty="0" smtClean="0">
                <a:solidFill>
                  <a:srgbClr val="FF0000"/>
                </a:solidFill>
                <a:ea typeface="+mn-ea"/>
                <a:cs typeface="+mn-cs"/>
              </a:rPr>
              <a:t>services </a:t>
            </a:r>
            <a:r>
              <a:rPr lang="en-US" sz="2200" dirty="0">
                <a:solidFill>
                  <a:srgbClr val="FF0000"/>
                </a:solidFill>
                <a:ea typeface="+mn-ea"/>
                <a:cs typeface="+mn-cs"/>
              </a:rPr>
              <a:t>to the customers.</a:t>
            </a:r>
          </a:p>
          <a:p>
            <a:pPr lvl="1">
              <a:lnSpc>
                <a:spcPct val="150000"/>
              </a:lnSpc>
              <a:spcBef>
                <a:spcPts val="0"/>
              </a:spcBef>
            </a:pPr>
            <a:r>
              <a:rPr lang="en-US" sz="2200" dirty="0">
                <a:ea typeface="+mn-ea"/>
                <a:cs typeface="+mn-cs"/>
              </a:rPr>
              <a:t>Software Quality Assurance seems it is all about </a:t>
            </a:r>
            <a:r>
              <a:rPr lang="en-US" sz="2200" dirty="0">
                <a:solidFill>
                  <a:srgbClr val="FF0000"/>
                </a:solidFill>
                <a:ea typeface="+mn-ea"/>
                <a:cs typeface="+mn-cs"/>
              </a:rPr>
              <a:t>evaluation of software based on functionality, performance, and adaptability;</a:t>
            </a:r>
            <a:r>
              <a:rPr lang="en-US" sz="2200" dirty="0">
                <a:ea typeface="+mn-ea"/>
                <a:cs typeface="+mn-cs"/>
              </a:rPr>
              <a:t> however software quality assurance goes beyond the quality of the software, it also includes the </a:t>
            </a:r>
            <a:r>
              <a:rPr lang="en-US" sz="2200" dirty="0">
                <a:solidFill>
                  <a:srgbClr val="FF0000"/>
                </a:solidFill>
                <a:ea typeface="+mn-ea"/>
                <a:cs typeface="+mn-cs"/>
              </a:rPr>
              <a:t>quality of the process used to develop, test and release the software.</a:t>
            </a:r>
          </a:p>
          <a:p>
            <a:pPr lvl="1">
              <a:lnSpc>
                <a:spcPct val="150000"/>
              </a:lnSpc>
              <a:spcBef>
                <a:spcPts val="0"/>
              </a:spcBef>
            </a:pPr>
            <a:r>
              <a:rPr lang="en-US" sz="2200" dirty="0">
                <a:ea typeface="+mn-ea"/>
                <a:cs typeface="+mn-cs"/>
              </a:rPr>
              <a:t>Software Quality assurance is all about the Software Development lifecycle that includes </a:t>
            </a:r>
            <a:r>
              <a:rPr lang="en-US" sz="2200" dirty="0">
                <a:solidFill>
                  <a:srgbClr val="FF0000"/>
                </a:solidFill>
                <a:ea typeface="+mn-ea"/>
                <a:cs typeface="+mn-cs"/>
              </a:rPr>
              <a:t>requirements management, software design, coding, testing, and release management.</a:t>
            </a:r>
          </a:p>
          <a:p>
            <a:pPr lvl="1">
              <a:lnSpc>
                <a:spcPct val="150000"/>
              </a:lnSpc>
              <a:spcBef>
                <a:spcPts val="0"/>
              </a:spcBef>
            </a:pPr>
            <a:r>
              <a:rPr lang="en-US" sz="2200" dirty="0">
                <a:ea typeface="+mn-ea"/>
                <a:cs typeface="+mn-cs"/>
              </a:rPr>
              <a:t>Quality Assurance is the set of activities that defines the procedures and standards to develop the product.</a:t>
            </a:r>
          </a:p>
          <a:p>
            <a:pPr lvl="1">
              <a:lnSpc>
                <a:spcPct val="150000"/>
              </a:lnSpc>
              <a:spcBef>
                <a:spcPts val="0"/>
              </a:spcBef>
            </a:pPr>
            <a:endParaRPr lang="en-IN" sz="22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63303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t>What is Quality Assurance?</a:t>
            </a:r>
          </a:p>
          <a:p>
            <a:pPr lvl="1">
              <a:lnSpc>
                <a:spcPct val="150000"/>
              </a:lnSpc>
              <a:spcBef>
                <a:spcPts val="0"/>
              </a:spcBef>
            </a:pPr>
            <a:r>
              <a:rPr lang="en-US" sz="2200" dirty="0" smtClean="0">
                <a:ea typeface="+mn-ea"/>
                <a:cs typeface="+mn-cs"/>
              </a:rPr>
              <a:t>Quality </a:t>
            </a:r>
            <a:r>
              <a:rPr lang="en-US" sz="2200" dirty="0">
                <a:ea typeface="+mn-ea"/>
                <a:cs typeface="+mn-cs"/>
              </a:rPr>
              <a:t>assurance is an orderly </a:t>
            </a:r>
            <a:r>
              <a:rPr lang="en-US" sz="2200" dirty="0">
                <a:solidFill>
                  <a:srgbClr val="FF0000"/>
                </a:solidFill>
                <a:ea typeface="+mn-ea"/>
                <a:cs typeface="+mn-cs"/>
              </a:rPr>
              <a:t>procedure of inspecting a particular product or a service that is </a:t>
            </a:r>
            <a:r>
              <a:rPr lang="en-US" sz="2200" dirty="0" smtClean="0">
                <a:solidFill>
                  <a:srgbClr val="FF0000"/>
                </a:solidFill>
                <a:ea typeface="+mn-ea"/>
                <a:cs typeface="+mn-cs"/>
              </a:rPr>
              <a:t>being developed </a:t>
            </a:r>
            <a:r>
              <a:rPr lang="en-US" sz="2200" dirty="0">
                <a:solidFill>
                  <a:srgbClr val="FF0000"/>
                </a:solidFill>
                <a:ea typeface="+mn-ea"/>
                <a:cs typeface="+mn-cs"/>
              </a:rPr>
              <a:t>to meet the required stand</a:t>
            </a:r>
            <a:r>
              <a:rPr lang="en-US" sz="2200" dirty="0">
                <a:ea typeface="+mn-ea"/>
                <a:cs typeface="+mn-cs"/>
              </a:rPr>
              <a:t>ards. Many organizations allocate a whole unit for </a:t>
            </a:r>
            <a:r>
              <a:rPr lang="en-US" sz="2200" dirty="0" smtClean="0">
                <a:ea typeface="+mn-ea"/>
                <a:cs typeface="+mn-cs"/>
              </a:rPr>
              <a:t>quality assurance </a:t>
            </a:r>
            <a:r>
              <a:rPr lang="en-US" sz="2200" dirty="0">
                <a:ea typeface="+mn-ea"/>
                <a:cs typeface="+mn-cs"/>
              </a:rPr>
              <a:t>purposes. </a:t>
            </a:r>
            <a:endParaRPr lang="en-US" sz="2200" dirty="0" smtClean="0">
              <a:ea typeface="+mn-ea"/>
              <a:cs typeface="+mn-cs"/>
            </a:endParaRPr>
          </a:p>
          <a:p>
            <a:pPr lvl="1">
              <a:lnSpc>
                <a:spcPct val="150000"/>
              </a:lnSpc>
              <a:spcBef>
                <a:spcPts val="0"/>
              </a:spcBef>
            </a:pPr>
            <a:r>
              <a:rPr lang="en-US" sz="2200" dirty="0" smtClean="0">
                <a:ea typeface="+mn-ea"/>
                <a:cs typeface="+mn-cs"/>
              </a:rPr>
              <a:t>A </a:t>
            </a:r>
            <a:r>
              <a:rPr lang="en-US" sz="2200" dirty="0">
                <a:ea typeface="+mn-ea"/>
                <a:cs typeface="+mn-cs"/>
              </a:rPr>
              <a:t>good quality assurance system </a:t>
            </a:r>
            <a:r>
              <a:rPr lang="en-US" sz="2200" dirty="0">
                <a:solidFill>
                  <a:srgbClr val="FF0000"/>
                </a:solidFill>
                <a:ea typeface="+mn-ea"/>
                <a:cs typeface="+mn-cs"/>
              </a:rPr>
              <a:t>not just enhances the organization’s credibility, </a:t>
            </a:r>
            <a:r>
              <a:rPr lang="en-US" sz="2200" dirty="0" smtClean="0">
                <a:solidFill>
                  <a:srgbClr val="FF0000"/>
                </a:solidFill>
                <a:ea typeface="+mn-ea"/>
                <a:cs typeface="+mn-cs"/>
              </a:rPr>
              <a:t>it also </a:t>
            </a:r>
            <a:r>
              <a:rPr lang="en-US" sz="2200" dirty="0">
                <a:solidFill>
                  <a:srgbClr val="FF0000"/>
                </a:solidFill>
                <a:ea typeface="+mn-ea"/>
                <a:cs typeface="+mn-cs"/>
              </a:rPr>
              <a:t>builds customer’s belief, thereby improving the process which helps the organization to </a:t>
            </a:r>
            <a:r>
              <a:rPr lang="en-US" sz="2200" dirty="0" smtClean="0">
                <a:solidFill>
                  <a:srgbClr val="FF0000"/>
                </a:solidFill>
                <a:ea typeface="+mn-ea"/>
                <a:cs typeface="+mn-cs"/>
              </a:rPr>
              <a:t>compete with </a:t>
            </a:r>
            <a:r>
              <a:rPr lang="en-US" sz="2200" dirty="0">
                <a:solidFill>
                  <a:srgbClr val="FF0000"/>
                </a:solidFill>
                <a:ea typeface="+mn-ea"/>
                <a:cs typeface="+mn-cs"/>
              </a:rPr>
              <a:t>others</a:t>
            </a:r>
            <a:r>
              <a:rPr lang="en-US" sz="2200" dirty="0" smtClean="0">
                <a:solidFill>
                  <a:srgbClr val="FF0000"/>
                </a:solidFill>
                <a:ea typeface="+mn-ea"/>
                <a:cs typeface="+mn-cs"/>
              </a:rPr>
              <a:t>.</a:t>
            </a:r>
            <a:endParaRPr lang="en-IN" sz="2200" dirty="0">
              <a:solidFill>
                <a:srgbClr val="FF0000"/>
              </a:solidFill>
              <a:ea typeface="+mn-ea"/>
              <a:cs typeface="+mn-cs"/>
            </a:endParaRPr>
          </a:p>
          <a:p>
            <a:pPr lvl="1">
              <a:lnSpc>
                <a:spcPct val="150000"/>
              </a:lnSpc>
              <a:spcBef>
                <a:spcPts val="0"/>
              </a:spcBef>
            </a:pPr>
            <a:r>
              <a:rPr lang="en-US" sz="2200" dirty="0">
                <a:ea typeface="+mn-ea"/>
                <a:cs typeface="+mn-cs"/>
              </a:rPr>
              <a:t>During World War II, military weapons were checked and tested for defects after </a:t>
            </a:r>
            <a:r>
              <a:rPr lang="en-US" sz="2200" dirty="0" smtClean="0">
                <a:ea typeface="+mn-ea"/>
                <a:cs typeface="+mn-cs"/>
              </a:rPr>
              <a:t>they were </a:t>
            </a:r>
            <a:r>
              <a:rPr lang="en-US" sz="2200" dirty="0">
                <a:ea typeface="+mn-ea"/>
                <a:cs typeface="+mn-cs"/>
              </a:rPr>
              <a:t>developed. However, in today’s scenario quality assurance systems </a:t>
            </a:r>
            <a:r>
              <a:rPr lang="en-US" sz="2200" dirty="0" smtClean="0">
                <a:ea typeface="+mn-ea"/>
                <a:cs typeface="+mn-cs"/>
              </a:rPr>
              <a:t>emphasize on </a:t>
            </a:r>
            <a:r>
              <a:rPr lang="en-US" sz="2200" dirty="0">
                <a:ea typeface="+mn-ea"/>
                <a:cs typeface="+mn-cs"/>
              </a:rPr>
              <a:t>identifying the defects before the development of the final product.</a:t>
            </a:r>
            <a:endParaRPr lang="en-IN" sz="22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0825273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t>Software Quality Attributes</a:t>
            </a:r>
          </a:p>
          <a:p>
            <a:pPr marL="442912" lvl="1" indent="0">
              <a:lnSpc>
                <a:spcPct val="150000"/>
              </a:lnSpc>
              <a:spcBef>
                <a:spcPts val="0"/>
              </a:spcBef>
              <a:buNone/>
            </a:pPr>
            <a:endParaRPr lang="en-US" sz="2200" dirty="0" smtClean="0">
              <a:ea typeface="+mn-ea"/>
              <a:cs typeface="+mn-cs"/>
            </a:endParaRPr>
          </a:p>
          <a:p>
            <a:pPr marL="442912" lvl="1" indent="0">
              <a:lnSpc>
                <a:spcPct val="150000"/>
              </a:lnSpc>
              <a:spcBef>
                <a:spcPts val="0"/>
              </a:spcBef>
              <a:buNone/>
            </a:pPr>
            <a:endParaRPr lang="en-US" sz="2200" dirty="0">
              <a:ea typeface="+mn-ea"/>
              <a:cs typeface="+mn-cs"/>
            </a:endParaRPr>
          </a:p>
          <a:p>
            <a:pPr marL="442912" lvl="1" indent="0">
              <a:lnSpc>
                <a:spcPct val="150000"/>
              </a:lnSpc>
              <a:spcBef>
                <a:spcPts val="0"/>
              </a:spcBef>
              <a:buNone/>
            </a:pPr>
            <a:endParaRPr lang="en-US" sz="2200" dirty="0" smtClean="0">
              <a:ea typeface="+mn-ea"/>
              <a:cs typeface="+mn-cs"/>
            </a:endParaRPr>
          </a:p>
          <a:p>
            <a:pPr marL="442912" lvl="1" indent="0">
              <a:lnSpc>
                <a:spcPct val="150000"/>
              </a:lnSpc>
              <a:spcBef>
                <a:spcPts val="0"/>
              </a:spcBef>
              <a:buNone/>
            </a:pPr>
            <a:endParaRPr lang="en-US" sz="2200" dirty="0">
              <a:ea typeface="+mn-ea"/>
              <a:cs typeface="+mn-cs"/>
            </a:endParaRPr>
          </a:p>
          <a:p>
            <a:pPr marL="442912" lvl="1" indent="0">
              <a:lnSpc>
                <a:spcPct val="150000"/>
              </a:lnSpc>
              <a:spcBef>
                <a:spcPts val="0"/>
              </a:spcBef>
              <a:buNone/>
            </a:pPr>
            <a:endParaRPr lang="en-US" sz="2200" dirty="0" smtClean="0">
              <a:ea typeface="+mn-ea"/>
              <a:cs typeface="+mn-cs"/>
            </a:endParaRPr>
          </a:p>
          <a:p>
            <a:pPr marL="442912" lvl="1" indent="0">
              <a:lnSpc>
                <a:spcPct val="150000"/>
              </a:lnSpc>
              <a:spcBef>
                <a:spcPts val="0"/>
              </a:spcBef>
              <a:buNone/>
            </a:pPr>
            <a:endParaRPr lang="en-US" sz="2200" dirty="0">
              <a:ea typeface="+mn-ea"/>
              <a:cs typeface="+mn-cs"/>
            </a:endParaRPr>
          </a:p>
          <a:p>
            <a:pPr marL="442912" lvl="1" indent="0">
              <a:lnSpc>
                <a:spcPct val="150000"/>
              </a:lnSpc>
              <a:spcBef>
                <a:spcPts val="0"/>
              </a:spcBef>
              <a:buNone/>
            </a:pPr>
            <a:endParaRPr lang="en-US" sz="2200" dirty="0" smtClean="0">
              <a:ea typeface="+mn-ea"/>
              <a:cs typeface="+mn-cs"/>
            </a:endParaRPr>
          </a:p>
          <a:p>
            <a:pPr marL="442912" lvl="1" indent="0">
              <a:lnSpc>
                <a:spcPct val="150000"/>
              </a:lnSpc>
              <a:spcBef>
                <a:spcPts val="0"/>
              </a:spcBef>
              <a:buNone/>
            </a:pPr>
            <a:endParaRPr lang="en-US" sz="2200" dirty="0">
              <a:ea typeface="+mn-ea"/>
              <a:cs typeface="+mn-cs"/>
            </a:endParaRPr>
          </a:p>
          <a:p>
            <a:pPr marL="442912" lvl="1" indent="0">
              <a:lnSpc>
                <a:spcPct val="150000"/>
              </a:lnSpc>
              <a:spcBef>
                <a:spcPts val="0"/>
              </a:spcBef>
              <a:buNone/>
            </a:pPr>
            <a:endParaRPr lang="en-US" sz="2200" dirty="0" smtClean="0">
              <a:ea typeface="+mn-ea"/>
              <a:cs typeface="+mn-cs"/>
            </a:endParaRPr>
          </a:p>
          <a:p>
            <a:pPr marL="442912" lvl="1" indent="0">
              <a:lnSpc>
                <a:spcPct val="150000"/>
              </a:lnSpc>
              <a:spcBef>
                <a:spcPts val="0"/>
              </a:spcBef>
              <a:buNone/>
            </a:pPr>
            <a:r>
              <a:rPr lang="en-US" sz="2200" dirty="0">
                <a:ea typeface="+mn-ea"/>
                <a:cs typeface="+mn-cs"/>
              </a:rPr>
              <a:t>	</a:t>
            </a:r>
            <a:r>
              <a:rPr lang="en-US" sz="2200" dirty="0" smtClean="0">
                <a:ea typeface="+mn-ea"/>
                <a:cs typeface="+mn-cs"/>
              </a:rPr>
              <a:t>			</a:t>
            </a:r>
            <a:r>
              <a:rPr lang="en-US" sz="2200" dirty="0" smtClean="0">
                <a:solidFill>
                  <a:srgbClr val="FF0000"/>
                </a:solidFill>
                <a:ea typeface="+mn-ea"/>
                <a:cs typeface="+mn-cs"/>
              </a:rPr>
              <a:t>Figure : Software Quality Attributes</a:t>
            </a:r>
            <a:endParaRPr lang="en-IN" sz="2200" dirty="0">
              <a:solidFill>
                <a:srgbClr val="FF0000"/>
              </a:solidFill>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5" name="Content Placeholder 4">
            <a:extLst>
              <a:ext uri="{FF2B5EF4-FFF2-40B4-BE49-F238E27FC236}">
                <a16:creationId xmlns="" xmlns:a16="http://schemas.microsoft.com/office/drawing/2014/main" id="{F3C7A47B-565E-4CA8-B3A1-31918FED014E}"/>
              </a:ext>
            </a:extLst>
          </p:cNvPr>
          <p:cNvPicPr>
            <a:picLocks noChangeAspect="1"/>
          </p:cNvPicPr>
          <p:nvPr/>
        </p:nvPicPr>
        <p:blipFill>
          <a:blip r:embed="rId3"/>
          <a:stretch>
            <a:fillRect/>
          </a:stretch>
        </p:blipFill>
        <p:spPr bwMode="auto">
          <a:xfrm>
            <a:off x="989806" y="1600200"/>
            <a:ext cx="10668000" cy="4403201"/>
          </a:xfrm>
          <a:prstGeom prst="rect">
            <a:avLst/>
          </a:prstGeom>
          <a:noFill/>
          <a:ln w="9525">
            <a:noFill/>
            <a:miter lim="800000"/>
            <a:headEnd/>
            <a:tailEnd/>
          </a:ln>
        </p:spPr>
      </p:pic>
    </p:spTree>
    <p:extLst>
      <p:ext uri="{BB962C8B-B14F-4D97-AF65-F5344CB8AC3E}">
        <p14:creationId xmlns:p14="http://schemas.microsoft.com/office/powerpoint/2010/main" val="403112238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u="sng" dirty="0" smtClean="0">
                <a:solidFill>
                  <a:srgbClr val="FF0000"/>
                </a:solidFill>
              </a:rPr>
              <a:t>WHAT ARE SOFTWARE QUALITY ASSURANCE COMPONENTS?</a:t>
            </a:r>
          </a:p>
          <a:p>
            <a:pPr lvl="1">
              <a:lnSpc>
                <a:spcPct val="150000"/>
              </a:lnSpc>
              <a:spcBef>
                <a:spcPts val="0"/>
              </a:spcBef>
            </a:pPr>
            <a:r>
              <a:rPr lang="en-US" sz="2400" u="sng" dirty="0" smtClean="0">
                <a:solidFill>
                  <a:srgbClr val="FF0000"/>
                </a:solidFill>
                <a:ea typeface="+mn-ea"/>
                <a:cs typeface="+mn-cs"/>
              </a:rPr>
              <a:t>Pre-project </a:t>
            </a:r>
            <a:r>
              <a:rPr lang="en-US" sz="2400" u="sng" dirty="0">
                <a:solidFill>
                  <a:srgbClr val="FF0000"/>
                </a:solidFill>
                <a:ea typeface="+mn-ea"/>
                <a:cs typeface="+mn-cs"/>
              </a:rPr>
              <a:t>Plan</a:t>
            </a:r>
            <a:r>
              <a:rPr lang="en-US" sz="2400" dirty="0">
                <a:ea typeface="+mn-ea"/>
                <a:cs typeface="+mn-cs"/>
              </a:rPr>
              <a:t> ensures that the resources required for project, schedule, and budget should be clearly defined. Plan for development and ensuring quality has been determined.</a:t>
            </a:r>
          </a:p>
          <a:p>
            <a:pPr lvl="1">
              <a:lnSpc>
                <a:spcPct val="150000"/>
              </a:lnSpc>
              <a:spcBef>
                <a:spcPts val="0"/>
              </a:spcBef>
            </a:pPr>
            <a:r>
              <a:rPr lang="en-US" sz="2400" dirty="0">
                <a:ea typeface="+mn-ea"/>
                <a:cs typeface="+mn-cs"/>
              </a:rPr>
              <a:t>The following are the components:</a:t>
            </a:r>
          </a:p>
          <a:p>
            <a:pPr lvl="2">
              <a:lnSpc>
                <a:spcPct val="150000"/>
              </a:lnSpc>
              <a:spcBef>
                <a:spcPts val="0"/>
              </a:spcBef>
            </a:pPr>
            <a:r>
              <a:rPr lang="en-US" sz="2400" dirty="0">
                <a:ea typeface="+mn-ea"/>
                <a:cs typeface="+mn-cs"/>
              </a:rPr>
              <a:t>Plan for growth</a:t>
            </a:r>
          </a:p>
          <a:p>
            <a:pPr lvl="2">
              <a:lnSpc>
                <a:spcPct val="150000"/>
              </a:lnSpc>
              <a:spcBef>
                <a:spcPts val="0"/>
              </a:spcBef>
            </a:pPr>
            <a:r>
              <a:rPr lang="en-US" sz="2400" dirty="0">
                <a:ea typeface="+mn-ea"/>
                <a:cs typeface="+mn-cs"/>
              </a:rPr>
              <a:t>Schedules for high-quality plans</a:t>
            </a:r>
          </a:p>
          <a:p>
            <a:pPr lvl="2">
              <a:lnSpc>
                <a:spcPct val="150000"/>
              </a:lnSpc>
              <a:spcBef>
                <a:spcPts val="0"/>
              </a:spcBef>
            </a:pPr>
            <a:r>
              <a:rPr lang="en-US" sz="2400" dirty="0">
                <a:ea typeface="+mn-ea"/>
                <a:cs typeface="+mn-cs"/>
              </a:rPr>
              <a:t>Resources required (Hardware &amp; Human resources)</a:t>
            </a:r>
          </a:p>
          <a:p>
            <a:pPr lvl="2">
              <a:lnSpc>
                <a:spcPct val="150000"/>
              </a:lnSpc>
              <a:spcBef>
                <a:spcPts val="0"/>
              </a:spcBef>
            </a:pPr>
            <a:r>
              <a:rPr lang="en-US" sz="2400" dirty="0">
                <a:ea typeface="+mn-ea"/>
                <a:cs typeface="+mn-cs"/>
              </a:rPr>
              <a:t>Risk assessments</a:t>
            </a:r>
          </a:p>
          <a:p>
            <a:pPr lvl="2">
              <a:lnSpc>
                <a:spcPct val="150000"/>
              </a:lnSpc>
              <a:spcBef>
                <a:spcPts val="0"/>
              </a:spcBef>
            </a:pPr>
            <a:r>
              <a:rPr lang="en-US" sz="2400" dirty="0">
                <a:ea typeface="+mn-ea"/>
                <a:cs typeface="+mn-cs"/>
              </a:rPr>
              <a:t>Methodology for the project</a:t>
            </a:r>
          </a:p>
          <a:p>
            <a:pPr lvl="1">
              <a:lnSpc>
                <a:spcPct val="150000"/>
              </a:lnSpc>
              <a:spcBef>
                <a:spcPts val="0"/>
              </a:spcBef>
            </a:pPr>
            <a:endParaRPr lang="en-IN" sz="22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37129306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What are Software Quality Assurance Components?</a:t>
            </a:r>
          </a:p>
          <a:p>
            <a:pPr lvl="1">
              <a:lnSpc>
                <a:spcPct val="150000"/>
              </a:lnSpc>
              <a:spcBef>
                <a:spcPts val="0"/>
              </a:spcBef>
            </a:pPr>
            <a:r>
              <a:rPr lang="en-US" sz="2000" u="sng" dirty="0">
                <a:solidFill>
                  <a:srgbClr val="FF0000"/>
                </a:solidFill>
                <a:ea typeface="+mn-ea"/>
                <a:cs typeface="+mn-cs"/>
              </a:rPr>
              <a:t>Project lifecycle components: </a:t>
            </a:r>
            <a:r>
              <a:rPr lang="en-US" sz="2000" dirty="0">
                <a:ea typeface="+mn-ea"/>
                <a:cs typeface="+mn-cs"/>
              </a:rPr>
              <a:t>A project lifecycle is usually comprised of two stages. </a:t>
            </a:r>
            <a:endParaRPr lang="en-US" sz="2000" dirty="0" smtClean="0">
              <a:ea typeface="+mn-ea"/>
              <a:cs typeface="+mn-cs"/>
            </a:endParaRPr>
          </a:p>
          <a:p>
            <a:pPr lvl="2">
              <a:lnSpc>
                <a:spcPct val="150000"/>
              </a:lnSpc>
              <a:spcBef>
                <a:spcPts val="0"/>
              </a:spcBef>
            </a:pPr>
            <a:r>
              <a:rPr lang="en-US" sz="2000" dirty="0" smtClean="0">
                <a:ea typeface="+mn-ea"/>
                <a:cs typeface="+mn-cs"/>
              </a:rPr>
              <a:t>The </a:t>
            </a:r>
            <a:r>
              <a:rPr lang="en-US" sz="2000" dirty="0">
                <a:ea typeface="+mn-ea"/>
                <a:cs typeface="+mn-cs"/>
              </a:rPr>
              <a:t>first one is the </a:t>
            </a:r>
            <a:r>
              <a:rPr lang="en-US" sz="2000" u="sng" dirty="0">
                <a:solidFill>
                  <a:srgbClr val="FF0000"/>
                </a:solidFill>
                <a:ea typeface="+mn-ea"/>
                <a:cs typeface="+mn-cs"/>
              </a:rPr>
              <a:t>development stage </a:t>
            </a:r>
            <a:r>
              <a:rPr lang="en-US" sz="2000" dirty="0">
                <a:ea typeface="+mn-ea"/>
                <a:cs typeface="+mn-cs"/>
              </a:rPr>
              <a:t>and then comes the </a:t>
            </a:r>
            <a:r>
              <a:rPr lang="en-US" sz="2000" u="sng" dirty="0" smtClean="0">
                <a:solidFill>
                  <a:srgbClr val="FF0000"/>
                </a:solidFill>
                <a:ea typeface="+mn-ea"/>
                <a:cs typeface="+mn-cs"/>
              </a:rPr>
              <a:t>operation-maintenance</a:t>
            </a:r>
            <a:r>
              <a:rPr lang="en-US" sz="2000" u="sng" dirty="0">
                <a:solidFill>
                  <a:srgbClr val="FF0000"/>
                </a:solidFill>
                <a:ea typeface="+mn-ea"/>
                <a:cs typeface="+mn-cs"/>
              </a:rPr>
              <a:t> </a:t>
            </a:r>
            <a:r>
              <a:rPr lang="en-US" sz="2000" dirty="0" smtClean="0">
                <a:ea typeface="+mn-ea"/>
                <a:cs typeface="+mn-cs"/>
              </a:rPr>
              <a:t>stage</a:t>
            </a:r>
            <a:r>
              <a:rPr lang="en-US" sz="2000" dirty="0">
                <a:ea typeface="+mn-ea"/>
                <a:cs typeface="+mn-cs"/>
              </a:rPr>
              <a:t>. </a:t>
            </a:r>
            <a:endParaRPr lang="en-US" sz="2000" dirty="0" smtClean="0">
              <a:ea typeface="+mn-ea"/>
              <a:cs typeface="+mn-cs"/>
            </a:endParaRPr>
          </a:p>
          <a:p>
            <a:pPr lvl="3">
              <a:lnSpc>
                <a:spcPct val="150000"/>
              </a:lnSpc>
              <a:spcBef>
                <a:spcPts val="0"/>
              </a:spcBef>
            </a:pPr>
            <a:r>
              <a:rPr lang="en-US" sz="2000" i="0" dirty="0" smtClean="0">
                <a:ea typeface="+mn-ea"/>
                <a:cs typeface="+mn-cs"/>
              </a:rPr>
              <a:t>In </a:t>
            </a:r>
            <a:r>
              <a:rPr lang="en-US" sz="2000" i="0" dirty="0">
                <a:ea typeface="+mn-ea"/>
                <a:cs typeface="+mn-cs"/>
              </a:rPr>
              <a:t>the development stage, SQA components </a:t>
            </a:r>
            <a:r>
              <a:rPr lang="en-US" sz="2000" i="0" dirty="0">
                <a:solidFill>
                  <a:srgbClr val="FF0000"/>
                </a:solidFill>
                <a:ea typeface="+mn-ea"/>
                <a:cs typeface="+mn-cs"/>
              </a:rPr>
              <a:t>help to identify the design and programming </a:t>
            </a:r>
            <a:r>
              <a:rPr lang="en-US" sz="2000" i="0" dirty="0" smtClean="0">
                <a:solidFill>
                  <a:srgbClr val="FF0000"/>
                </a:solidFill>
                <a:ea typeface="+mn-ea"/>
                <a:cs typeface="+mn-cs"/>
              </a:rPr>
              <a:t>errors.</a:t>
            </a:r>
          </a:p>
          <a:p>
            <a:pPr lvl="3">
              <a:lnSpc>
                <a:spcPct val="150000"/>
              </a:lnSpc>
              <a:spcBef>
                <a:spcPts val="0"/>
              </a:spcBef>
            </a:pPr>
            <a:r>
              <a:rPr lang="en-US" sz="2000" i="0" dirty="0" smtClean="0">
                <a:ea typeface="+mn-ea"/>
                <a:cs typeface="+mn-cs"/>
              </a:rPr>
              <a:t>The </a:t>
            </a:r>
            <a:r>
              <a:rPr lang="en-US" sz="2000" i="0" dirty="0">
                <a:ea typeface="+mn-ea"/>
                <a:cs typeface="+mn-cs"/>
              </a:rPr>
              <a:t>SQA components for the operation-maintenance stage include the </a:t>
            </a:r>
            <a:r>
              <a:rPr lang="en-US" sz="2000" i="0" dirty="0">
                <a:solidFill>
                  <a:srgbClr val="FF0000"/>
                </a:solidFill>
                <a:ea typeface="+mn-ea"/>
                <a:cs typeface="+mn-cs"/>
              </a:rPr>
              <a:t>development lifecycle components along with specialized maintenance components aimed to improve the maintenance tasks</a:t>
            </a:r>
            <a:r>
              <a:rPr lang="en-US" sz="2000" i="0" dirty="0">
                <a:ea typeface="+mn-ea"/>
                <a:cs typeface="+mn-cs"/>
              </a:rPr>
              <a:t>.</a:t>
            </a:r>
          </a:p>
          <a:p>
            <a:pPr lvl="1">
              <a:lnSpc>
                <a:spcPct val="150000"/>
              </a:lnSpc>
              <a:spcBef>
                <a:spcPts val="0"/>
              </a:spcBef>
            </a:pPr>
            <a:r>
              <a:rPr lang="en-US" sz="2000" dirty="0">
                <a:ea typeface="+mn-ea"/>
                <a:cs typeface="+mn-cs"/>
              </a:rPr>
              <a:t>The project lifecycle components include:</a:t>
            </a:r>
          </a:p>
          <a:p>
            <a:pPr lvl="2">
              <a:lnSpc>
                <a:spcPct val="150000"/>
              </a:lnSpc>
              <a:spcBef>
                <a:spcPts val="0"/>
              </a:spcBef>
            </a:pPr>
            <a:r>
              <a:rPr lang="en-US" sz="2000" dirty="0">
                <a:ea typeface="+mn-ea"/>
                <a:cs typeface="+mn-cs"/>
              </a:rPr>
              <a:t>Reviews</a:t>
            </a:r>
          </a:p>
          <a:p>
            <a:pPr lvl="2">
              <a:lnSpc>
                <a:spcPct val="150000"/>
              </a:lnSpc>
              <a:spcBef>
                <a:spcPts val="0"/>
              </a:spcBef>
            </a:pPr>
            <a:r>
              <a:rPr lang="en-US" sz="2000" dirty="0">
                <a:ea typeface="+mn-ea"/>
                <a:cs typeface="+mn-cs"/>
              </a:rPr>
              <a:t>Expert opinions</a:t>
            </a:r>
          </a:p>
          <a:p>
            <a:pPr lvl="2">
              <a:lnSpc>
                <a:spcPct val="150000"/>
              </a:lnSpc>
              <a:spcBef>
                <a:spcPts val="0"/>
              </a:spcBef>
            </a:pPr>
            <a:r>
              <a:rPr lang="en-US" sz="2000" dirty="0">
                <a:ea typeface="+mn-ea"/>
                <a:cs typeface="+mn-cs"/>
              </a:rPr>
              <a:t>Software testing</a:t>
            </a:r>
          </a:p>
          <a:p>
            <a:pPr lvl="2">
              <a:lnSpc>
                <a:spcPct val="150000"/>
              </a:lnSpc>
              <a:spcBef>
                <a:spcPts val="0"/>
              </a:spcBef>
            </a:pPr>
            <a:r>
              <a:rPr lang="en-US" sz="2000" dirty="0">
                <a:ea typeface="+mn-ea"/>
                <a:cs typeface="+mn-cs"/>
              </a:rPr>
              <a:t>Software maintenance</a:t>
            </a:r>
          </a:p>
          <a:p>
            <a:pPr lvl="2">
              <a:lnSpc>
                <a:spcPct val="150000"/>
              </a:lnSpc>
              <a:spcBef>
                <a:spcPts val="0"/>
              </a:spcBef>
            </a:pPr>
            <a:r>
              <a:rPr lang="en-US" sz="2000" dirty="0">
                <a:ea typeface="+mn-ea"/>
                <a:cs typeface="+mn-cs"/>
              </a:rPr>
              <a:t>Sub-contractors quality assurance</a:t>
            </a:r>
          </a:p>
          <a:p>
            <a:pPr lvl="1">
              <a:lnSpc>
                <a:spcPct val="150000"/>
              </a:lnSpc>
              <a:spcBef>
                <a:spcPts val="0"/>
              </a:spcBef>
            </a:pPr>
            <a:endParaRPr lang="en-IN" sz="2400" dirty="0">
              <a:ea typeface="+mn-ea"/>
              <a:cs typeface="+mn-cs"/>
            </a:endParaRP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Quality Assurance &amp; Standards"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33271736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15889</TotalTime>
  <Words>2263</Words>
  <Application>Microsoft Office PowerPoint</Application>
  <PresentationFormat>Custom</PresentationFormat>
  <Paragraphs>346</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Ravinder</cp:lastModifiedBy>
  <cp:revision>1626</cp:revision>
  <dcterms:created xsi:type="dcterms:W3CDTF">2008-03-29T11:56:03Z</dcterms:created>
  <dcterms:modified xsi:type="dcterms:W3CDTF">2024-01-08T08:05:48Z</dcterms:modified>
</cp:coreProperties>
</file>