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jwan Khan" userId="5555fb4427664aad" providerId="LiveId" clId="{5F9B826F-D9FE-413F-801F-635DF1720B80}"/>
    <pc:docChg chg="modSld">
      <pc:chgData name="Rijwan Khan" userId="5555fb4427664aad" providerId="LiveId" clId="{5F9B826F-D9FE-413F-801F-635DF1720B80}" dt="2024-01-15T09:15:11.887" v="1" actId="207"/>
      <pc:docMkLst>
        <pc:docMk/>
      </pc:docMkLst>
      <pc:sldChg chg="modSp mod">
        <pc:chgData name="Rijwan Khan" userId="5555fb4427664aad" providerId="LiveId" clId="{5F9B826F-D9FE-413F-801F-635DF1720B80}" dt="2024-01-15T09:15:11.887" v="1" actId="207"/>
        <pc:sldMkLst>
          <pc:docMk/>
          <pc:sldMk cId="1407932584" sldId="256"/>
        </pc:sldMkLst>
        <pc:spChg chg="mod">
          <ac:chgData name="Rijwan Khan" userId="5555fb4427664aad" providerId="LiveId" clId="{5F9B826F-D9FE-413F-801F-635DF1720B80}" dt="2024-01-15T09:15:11.887" v="1" actId="207"/>
          <ac:spMkLst>
            <pc:docMk/>
            <pc:sldMk cId="1407932584" sldId="256"/>
            <ac:spMk id="3" creationId="{FD3F6E6A-CA2C-4D7C-95F1-0463554CE73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3793C-9F6E-4CE1-B94E-78F167BB0663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AF78A-2270-4721-AA5A-1B675F5A1A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19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5FCE50-F7DF-4361-AD9C-C1022BEAD124}" type="slidenum">
              <a:rPr lang="en-US"/>
              <a:pPr/>
              <a:t>2</a:t>
            </a:fld>
            <a:endParaRPr lang="en-US"/>
          </a:p>
        </p:txBody>
      </p:sp>
      <p:sp>
        <p:nvSpPr>
          <p:cNvPr id="153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5A00CE-BFEC-4FBF-BE34-F23A6E91B813}" type="slidenum">
              <a:rPr lang="en-US"/>
              <a:pPr/>
              <a:t>3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5DBF7-0D57-4521-9CEC-BA4272E69361}" type="slidenum">
              <a:rPr lang="en-US"/>
              <a:pPr/>
              <a:t>4</a:t>
            </a:fld>
            <a:endParaRPr lang="en-US"/>
          </a:p>
        </p:txBody>
      </p:sp>
      <p:sp>
        <p:nvSpPr>
          <p:cNvPr id="194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425F18-8486-4859-92D2-EC14820C9000}" type="slidenum">
              <a:rPr lang="en-US"/>
              <a:pPr/>
              <a:t>5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1CBEFE-BF18-4A8B-91EF-6C7E5D7200D5}" type="slidenum">
              <a:rPr lang="en-US"/>
              <a:pPr/>
              <a:t>6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206140-A6E9-4556-B9A9-45AB98034735}" type="slidenum">
              <a:rPr lang="en-US"/>
              <a:pPr/>
              <a:t>7</a:t>
            </a:fld>
            <a:endParaRPr lang="en-US"/>
          </a:p>
        </p:txBody>
      </p:sp>
      <p:sp>
        <p:nvSpPr>
          <p:cNvPr id="256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58CB7E-F91F-4C71-9202-07C166DB6409}" type="slidenum">
              <a:rPr lang="en-US"/>
              <a:pPr/>
              <a:t>8</a:t>
            </a:fld>
            <a:endParaRPr lang="en-US"/>
          </a:p>
        </p:txBody>
      </p:sp>
      <p:sp>
        <p:nvSpPr>
          <p:cNvPr id="2765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01FA34-D6EA-4288-A034-7A200403FB26}" type="slidenum">
              <a:rPr lang="en-US"/>
              <a:pPr/>
              <a:t>9</a:t>
            </a:fld>
            <a:endParaRPr lang="en-US"/>
          </a:p>
        </p:txBody>
      </p:sp>
      <p:sp>
        <p:nvSpPr>
          <p:cNvPr id="296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42B0F2-4009-4BCF-A005-7E88D893432D}" type="slidenum">
              <a:rPr lang="en-US"/>
              <a:pPr/>
              <a:t>10</a:t>
            </a:fld>
            <a:endParaRPr lang="en-US"/>
          </a:p>
        </p:txBody>
      </p:sp>
      <p:sp>
        <p:nvSpPr>
          <p:cNvPr id="3174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4A7E-81F0-4134-BD15-5C170C069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CD674-A3BA-4C42-9005-763EDB025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A7EDD-DFA4-4A1A-83E3-25AA585B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DDD35-3124-45BE-8281-89DADE36D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4DDAB-06E4-4EA3-94AC-1B24D066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98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92E7-DD2D-4D70-82F6-D9725B371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7CEF2-37E8-4EA3-895A-13883A2168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F8EF2-460E-4E7D-A56E-13C49CA01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DE7C8-D345-4CEE-B7B9-E056DB78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00CDD-B8DE-434D-8CD1-8D73E0465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4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1BF484-8DF8-4359-A45F-3550A7C91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12163-A279-4DFE-9D2D-E78F9BB20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9479B-855F-41CF-8B9D-86AEE460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E8C7C-204E-4E9D-B2DF-712E4B427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7DAE8-C3F7-47A0-ACCB-36C329E6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00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C73F-1D55-4331-B6FC-3AA2B609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4E085-C58E-496B-98D7-1B99D1C33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2F368-288E-4BA1-BE87-29FB8F83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250FE-6DBD-4289-9511-5D05D19C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0A08E-4AE5-4672-8C44-34B86EEC8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47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2352-8481-41AD-8AC0-D532E19E6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68B2E-6852-4395-B254-EEA800955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FC224-D401-4126-8A4C-A88089EB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A6F80-1254-4085-9631-EF3BFB215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5BEC7-7EFD-4172-A6EB-324F550B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76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1B8EF-7756-480B-8AC4-884B456AD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D0B1B-47A0-4232-BAF8-F717551F6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A325D-5F45-4CA3-ABCC-3A07EE07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3B7B7-5A8B-48EE-8F45-38809D0A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7EE25-F5A8-40CF-AED4-6A8B4153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EF098-D06A-4D79-A934-F11F1217A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07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17B3-8B64-4F56-9165-9D1F1B699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2F572-116B-4FBC-80A1-B160E910E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BDAA3B-BF40-498F-910E-D6FE62C72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37089C-079C-4C6E-9481-3975BCB5D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8D0D08-DF36-4271-880D-5E9F0DBDE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D17495-0CEE-4E07-B1EE-B6519BFEF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8416FD-C3A3-4B77-9678-C5082E628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4E038-F659-4CEC-893C-EE00681F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35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EC38-A637-413A-ADAE-BE0CFC8B8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9CF607-1E75-4E3B-9910-AF15505B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8C001C-1627-4AD3-A0D3-B3339FC11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3E4DC-41E9-49A6-9047-6E1F7BF3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CCE46B-A1F2-4FE7-BE62-EA0E275D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188AA1-14B3-435D-88D6-94512D0E8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83966-455F-4672-A770-38992392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92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7F8D-EF09-4BE8-A8AA-A3E2AB642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90AC-FF6F-4700-8FDC-3A3EC0FF8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19B4C-AF9F-4A5E-9702-FB58A7B26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8C2B0-1797-4CA4-91C5-DF4B4A45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09123-8FCE-4335-90FF-B38FF427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15DF9-1BB0-4D73-8CE7-BE42FC1A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66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0001E-159E-4C6B-904E-108CE8ECF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FE07AB-277F-44EB-9550-9E948F6ED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C6601-2A79-4B56-9BD2-9FFCD85C1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6FD8E-BD42-4380-A704-79AD7BEB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64072-6A20-4DBD-9873-382B57A9CEBC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04562-B91A-4A31-B18F-2CE9197E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97E42-70ED-44AC-8D83-F71879FFE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2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63EC23-EE39-4728-B8BB-EAA618506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CCE27-E475-4C15-9FE6-8CAEA1D4E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445BA-1B4C-44B9-8E59-F3B0BDD73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64072-6A20-4DBD-9873-382B57A9CEBC}" type="datetimeFigureOut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75FA0-C085-4441-B672-E2C970C43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23047-2BBF-4763-A0EE-1941F70D5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914E4-B421-41C6-A5C3-592ADA163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0700D48D-C9AA-4000-A912-29A4FEA98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75138" y="394887"/>
            <a:ext cx="5720862" cy="606822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DA4F3-9EF8-4369-8046-62460F132A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604" y="1053042"/>
            <a:ext cx="4458424" cy="3068357"/>
          </a:xfrm>
        </p:spPr>
        <p:txBody>
          <a:bodyPr>
            <a:normAutofit/>
          </a:bodyPr>
          <a:lstStyle/>
          <a:p>
            <a:pPr algn="l"/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F6E6A-CA2C-4D7C-95F1-0463554CE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604" y="4292070"/>
            <a:ext cx="4458424" cy="1512888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chemeClr val="bg2"/>
                </a:solidFill>
              </a:rPr>
              <a:t>Dr. Rijwan Khan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05E69BC-D844-4AB5-9E35-ED458EE29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9184178" y="1874520"/>
            <a:ext cx="0" cy="310896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312C673-8179-457E-AD2A-D1FAE4CC9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14009" y="4201833"/>
            <a:ext cx="3400425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0E112A-97C4-43B6-9D46-00459B340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978950"/>
              </p:ext>
            </p:extLst>
          </p:nvPr>
        </p:nvGraphicFramePr>
        <p:xfrm>
          <a:off x="6739467" y="1375050"/>
          <a:ext cx="399919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192">
                  <a:extLst>
                    <a:ext uri="{9D8B030D-6E8A-4147-A177-3AD203B41FA5}">
                      <a16:colId xmlns:a16="http://schemas.microsoft.com/office/drawing/2014/main" val="2057978130"/>
                    </a:ext>
                  </a:extLst>
                </a:gridCol>
              </a:tblGrid>
              <a:tr h="1474163">
                <a:tc>
                  <a:txBody>
                    <a:bodyPr/>
                    <a:lstStyle/>
                    <a:p>
                      <a:r>
                        <a:rPr lang="en-US" sz="3200" dirty="0"/>
                        <a:t>COMPUTER ORGANIZATION AND ARCHITECTURE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556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932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Oval 2" descr="50%"/>
          <p:cNvSpPr>
            <a:spLocks noChangeArrowheads="1"/>
          </p:cNvSpPr>
          <p:nvPr/>
        </p:nvSpPr>
        <p:spPr bwMode="auto">
          <a:xfrm>
            <a:off x="5410200" y="2057400"/>
            <a:ext cx="4724400" cy="464820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0723" name="Oval 3"/>
          <p:cNvSpPr>
            <a:spLocks noChangeArrowheads="1"/>
          </p:cNvSpPr>
          <p:nvPr/>
        </p:nvSpPr>
        <p:spPr bwMode="auto">
          <a:xfrm>
            <a:off x="6934200" y="3581400"/>
            <a:ext cx="1828800" cy="1828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000" tIns="46800" rIns="90000" bIns="46800" rtlCol="0" anchor="ctr">
            <a:normAutofit/>
          </a:bodyPr>
          <a:lstStyle/>
          <a:p>
            <a:r>
              <a:rPr lang="en-GB" b="1"/>
              <a:t>Structure - The Control Unit</a:t>
            </a:r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6172200" y="2743200"/>
            <a:ext cx="13716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1600200" y="2971800"/>
            <a:ext cx="1981200" cy="20574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0727" name="Oval 7"/>
          <p:cNvSpPr>
            <a:spLocks noChangeArrowheads="1"/>
          </p:cNvSpPr>
          <p:nvPr/>
        </p:nvSpPr>
        <p:spPr bwMode="auto">
          <a:xfrm>
            <a:off x="7239000" y="5029200"/>
            <a:ext cx="13716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2287588" y="3016251"/>
            <a:ext cx="612966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GB" sz="1600" b="1">
                <a:latin typeface="Arial" charset="0"/>
              </a:rPr>
              <a:t>CPU</a:t>
            </a:r>
            <a:endParaRPr lang="en-GB" b="1"/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7466014" y="5362576"/>
            <a:ext cx="968833" cy="58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GB" sz="1600" b="1">
                <a:latin typeface="Arial" charset="0"/>
              </a:rPr>
              <a:t>Control</a:t>
            </a:r>
          </a:p>
          <a:p>
            <a:pPr eaLnBrk="0" hangingPunct="0"/>
            <a:r>
              <a:rPr lang="en-GB" sz="1600" b="1">
                <a:latin typeface="Arial" charset="0"/>
              </a:rPr>
              <a:t>Memory</a:t>
            </a: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7196138" y="4067175"/>
            <a:ext cx="15811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GB" sz="1600" b="1">
                <a:latin typeface="Arial" charset="0"/>
              </a:rPr>
              <a:t>Control Unit </a:t>
            </a:r>
          </a:p>
          <a:p>
            <a:pPr eaLnBrk="0" hangingPunct="0"/>
            <a:r>
              <a:rPr lang="en-GB" sz="1600" b="1">
                <a:latin typeface="Arial" charset="0"/>
              </a:rPr>
              <a:t>Registers and </a:t>
            </a:r>
          </a:p>
          <a:p>
            <a:pPr eaLnBrk="0" hangingPunct="0"/>
            <a:r>
              <a:rPr lang="en-GB" sz="1600" b="1">
                <a:latin typeface="Arial" charset="0"/>
              </a:rPr>
              <a:t>Decoders</a:t>
            </a:r>
          </a:p>
        </p:txBody>
      </p:sp>
      <p:sp>
        <p:nvSpPr>
          <p:cNvPr id="30731" name="Line 11"/>
          <p:cNvSpPr>
            <a:spLocks noChangeShapeType="1"/>
          </p:cNvSpPr>
          <p:nvPr/>
        </p:nvSpPr>
        <p:spPr bwMode="auto">
          <a:xfrm flipV="1">
            <a:off x="3048000" y="2209800"/>
            <a:ext cx="3886200" cy="13716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3048000" y="4343400"/>
            <a:ext cx="3733800" cy="21336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6353175" y="3168651"/>
            <a:ext cx="1342332" cy="58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GB" sz="1600" b="1">
                <a:latin typeface="Arial" charset="0"/>
              </a:rPr>
              <a:t>Sequencing</a:t>
            </a:r>
          </a:p>
          <a:p>
            <a:pPr eaLnBrk="0" hangingPunct="0"/>
            <a:r>
              <a:rPr lang="en-GB" sz="1600" b="1">
                <a:latin typeface="Arial" charset="0"/>
              </a:rPr>
              <a:t>Logic</a:t>
            </a:r>
          </a:p>
        </p:txBody>
      </p:sp>
      <p:sp>
        <p:nvSpPr>
          <p:cNvPr id="30734" name="Oval 14"/>
          <p:cNvSpPr>
            <a:spLocks noChangeArrowheads="1"/>
          </p:cNvSpPr>
          <p:nvPr/>
        </p:nvSpPr>
        <p:spPr bwMode="auto">
          <a:xfrm>
            <a:off x="2743200" y="3581400"/>
            <a:ext cx="685800" cy="7620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2740159" y="3716190"/>
            <a:ext cx="729985" cy="463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/>
            <a:r>
              <a:rPr lang="en-US" sz="1200" b="1">
                <a:latin typeface="Arial" charset="0"/>
              </a:rPr>
              <a:t>Control</a:t>
            </a:r>
          </a:p>
          <a:p>
            <a:pPr algn="ctr" eaLnBrk="0" hangingPunct="0"/>
            <a:r>
              <a:rPr lang="en-US" sz="1200" b="1">
                <a:latin typeface="Arial" charset="0"/>
              </a:rPr>
              <a:t>Unit</a:t>
            </a:r>
            <a:endParaRPr lang="en-US" sz="1600" b="1">
              <a:latin typeface="Arial" charset="0"/>
            </a:endParaRPr>
          </a:p>
        </p:txBody>
      </p:sp>
      <p:sp>
        <p:nvSpPr>
          <p:cNvPr id="30736" name="Oval 16"/>
          <p:cNvSpPr>
            <a:spLocks noChangeArrowheads="1"/>
          </p:cNvSpPr>
          <p:nvPr/>
        </p:nvSpPr>
        <p:spPr bwMode="auto">
          <a:xfrm>
            <a:off x="1828800" y="3276600"/>
            <a:ext cx="609600" cy="6096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/>
            <a:r>
              <a:rPr lang="en-US" sz="1200" b="1">
                <a:latin typeface="Arial" charset="0"/>
              </a:rPr>
              <a:t>ALU</a:t>
            </a:r>
            <a:endParaRPr lang="en-US" sz="1600" b="1">
              <a:latin typeface="Arial" charset="0"/>
            </a:endParaRPr>
          </a:p>
        </p:txBody>
      </p:sp>
      <p:sp>
        <p:nvSpPr>
          <p:cNvPr id="30737" name="Oval 17"/>
          <p:cNvSpPr>
            <a:spLocks noChangeArrowheads="1"/>
          </p:cNvSpPr>
          <p:nvPr/>
        </p:nvSpPr>
        <p:spPr bwMode="auto">
          <a:xfrm>
            <a:off x="1905000" y="4191000"/>
            <a:ext cx="685800" cy="6858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0738" name="Oval 18"/>
          <p:cNvSpPr>
            <a:spLocks noChangeArrowheads="1"/>
          </p:cNvSpPr>
          <p:nvPr/>
        </p:nvSpPr>
        <p:spPr bwMode="auto">
          <a:xfrm>
            <a:off x="2133600" y="3581400"/>
            <a:ext cx="685800" cy="7620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1832968" y="4371292"/>
            <a:ext cx="880667" cy="27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/>
            <a:r>
              <a:rPr lang="en-US" sz="1200" b="1">
                <a:latin typeface="Arial" charset="0"/>
              </a:rPr>
              <a:t>Registers</a:t>
            </a:r>
            <a:endParaRPr lang="en-US" sz="1600" b="1">
              <a:latin typeface="Arial" charset="0"/>
            </a:endParaRPr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2108294" y="3806677"/>
            <a:ext cx="738000" cy="463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/>
            <a:r>
              <a:rPr lang="en-US" sz="1200" b="1">
                <a:latin typeface="Arial" charset="0"/>
              </a:rPr>
              <a:t>Internal</a:t>
            </a:r>
          </a:p>
          <a:p>
            <a:pPr algn="ctr" eaLnBrk="0" hangingPunct="0"/>
            <a:r>
              <a:rPr lang="en-US" sz="1200" b="1">
                <a:latin typeface="Arial" charset="0"/>
              </a:rPr>
              <a:t>Bus</a:t>
            </a:r>
          </a:p>
        </p:txBody>
      </p: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6866322" y="2283293"/>
            <a:ext cx="1662933" cy="40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2000" b="1">
                <a:latin typeface="Arial" charset="0"/>
              </a:rPr>
              <a:t>Control Unit</a:t>
            </a:r>
            <a:endParaRPr lang="en-US" sz="1600" b="1">
              <a:latin typeface="Arial" charset="0"/>
            </a:endParaRPr>
          </a:p>
        </p:txBody>
      </p:sp>
    </p:spTree>
  </p:cSld>
  <p:clrMapOvr>
    <a:masterClrMapping/>
  </p:clrMapOvr>
  <p:transition advTm="4095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</p:spPr>
        <p:txBody>
          <a:bodyPr/>
          <a:lstStyle/>
          <a:p>
            <a:r>
              <a:rPr lang="en-US"/>
              <a:t>The Von Neumann Model</a:t>
            </a:r>
          </a:p>
        </p:txBody>
      </p: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295401"/>
            <a:ext cx="4495800" cy="340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6553200" y="1371601"/>
            <a:ext cx="3886200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>
                <a:latin typeface="Comic Sans MS" pitchFamily="66" charset="0"/>
              </a:rPr>
              <a:t>The </a:t>
            </a:r>
            <a:r>
              <a:rPr lang="en-US" i="1" dirty="0">
                <a:latin typeface="Comic Sans MS" pitchFamily="66" charset="0"/>
              </a:rPr>
              <a:t>Input Unit</a:t>
            </a:r>
            <a:r>
              <a:rPr lang="en-US" dirty="0">
                <a:latin typeface="Comic Sans MS" pitchFamily="66" charset="0"/>
              </a:rPr>
              <a:t> provides instructions and data to the system, which are subsequently stored in the </a:t>
            </a:r>
            <a:r>
              <a:rPr lang="en-US" i="1" dirty="0">
                <a:latin typeface="Comic Sans MS" pitchFamily="66" charset="0"/>
              </a:rPr>
              <a:t>Memory Unit </a:t>
            </a:r>
            <a:r>
              <a:rPr lang="en-US" dirty="0">
                <a:latin typeface="Comic Sans MS" pitchFamily="66" charset="0"/>
              </a:rPr>
              <a:t>. The instructions and data are processed by the </a:t>
            </a:r>
            <a:r>
              <a:rPr lang="en-US" i="1" dirty="0">
                <a:latin typeface="Comic Sans MS" pitchFamily="66" charset="0"/>
              </a:rPr>
              <a:t>Arithmetic and Logic Unit (ALU) </a:t>
            </a:r>
            <a:r>
              <a:rPr lang="en-US" dirty="0">
                <a:latin typeface="Comic Sans MS" pitchFamily="66" charset="0"/>
              </a:rPr>
              <a:t>under the direction of the </a:t>
            </a:r>
            <a:r>
              <a:rPr lang="en-US" i="1" dirty="0">
                <a:latin typeface="Comic Sans MS" pitchFamily="66" charset="0"/>
              </a:rPr>
              <a:t>Control Unit </a:t>
            </a:r>
            <a:r>
              <a:rPr lang="en-US" dirty="0">
                <a:latin typeface="Comic Sans MS" pitchFamily="66" charset="0"/>
              </a:rPr>
              <a:t>. The results are sent to the </a:t>
            </a:r>
            <a:r>
              <a:rPr lang="en-US" i="1" dirty="0">
                <a:latin typeface="Comic Sans MS" pitchFamily="66" charset="0"/>
              </a:rPr>
              <a:t>Output Unit </a:t>
            </a:r>
            <a:r>
              <a:rPr lang="en-US" dirty="0">
                <a:latin typeface="Comic Sans MS" pitchFamily="66" charset="0"/>
              </a:rPr>
              <a:t>. The ALU and control unit are frequently referred to collectively as the </a:t>
            </a:r>
            <a:r>
              <a:rPr lang="en-US" i="1" dirty="0">
                <a:latin typeface="Comic Sans MS" pitchFamily="66" charset="0"/>
              </a:rPr>
              <a:t>central processing unit (CPU)</a:t>
            </a: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2362200" y="5180014"/>
            <a:ext cx="75438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omic Sans MS" pitchFamily="66" charset="0"/>
              </a:rPr>
              <a:t>The stored program is the most important aspect of the Von Neumann model. A program is stored in the computer’s memory along with the data to be processed.</a:t>
            </a:r>
          </a:p>
        </p:txBody>
      </p:sp>
    </p:spTree>
  </p:cSld>
  <p:clrMapOvr>
    <a:masterClrMapping/>
  </p:clrMapOvr>
  <p:transition advTm="5424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r>
              <a:rPr lang="en-US"/>
              <a:t>The System Bus Model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371600"/>
            <a:ext cx="4953000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6858000" y="1447800"/>
            <a:ext cx="3429000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>
                <a:latin typeface="Comic Sans MS" pitchFamily="66" charset="0"/>
              </a:rPr>
              <a:t>This model partitions a computer system into three subunits: CPU, Memory, and </a:t>
            </a:r>
            <a:r>
              <a:rPr lang="en-US" dirty="0" err="1">
                <a:latin typeface="Comic Sans MS" pitchFamily="66" charset="0"/>
              </a:rPr>
              <a:t>Input/Output</a:t>
            </a:r>
            <a:r>
              <a:rPr lang="en-US" dirty="0">
                <a:latin typeface="Comic Sans MS" pitchFamily="66" charset="0"/>
              </a:rPr>
              <a:t> (I/O). This refinement of the von Neumann model combines the ALU and the control unit into one functional unit, the CPU. The input and output units are also combined into a single I/O unit. 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828800" y="4724400"/>
            <a:ext cx="85344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dirty="0">
                <a:latin typeface="Comic Sans MS" pitchFamily="66" charset="0"/>
              </a:rPr>
              <a:t>Most important to the system bus model, the communications among the components are by means of a shared pathway called the </a:t>
            </a:r>
            <a:r>
              <a:rPr lang="en-US" b="1" dirty="0">
                <a:latin typeface="Comic Sans MS" pitchFamily="66" charset="0"/>
              </a:rPr>
              <a:t>system bus </a:t>
            </a:r>
            <a:r>
              <a:rPr lang="en-US" dirty="0">
                <a:latin typeface="Comic Sans MS" pitchFamily="66" charset="0"/>
              </a:rPr>
              <a:t>, which is made up of the </a:t>
            </a:r>
            <a:r>
              <a:rPr lang="en-US" b="1" dirty="0">
                <a:latin typeface="Comic Sans MS" pitchFamily="66" charset="0"/>
              </a:rPr>
              <a:t>data bus </a:t>
            </a:r>
            <a:r>
              <a:rPr lang="en-US" dirty="0">
                <a:latin typeface="Comic Sans MS" pitchFamily="66" charset="0"/>
              </a:rPr>
              <a:t>(which carries the information being transmitted), the </a:t>
            </a:r>
            <a:r>
              <a:rPr lang="en-US" b="1" dirty="0">
                <a:latin typeface="Comic Sans MS" pitchFamily="66" charset="0"/>
              </a:rPr>
              <a:t>address bus </a:t>
            </a:r>
            <a:r>
              <a:rPr lang="en-US" dirty="0">
                <a:latin typeface="Comic Sans MS" pitchFamily="66" charset="0"/>
              </a:rPr>
              <a:t>(which identifies where the information is being sent), and the </a:t>
            </a:r>
            <a:r>
              <a:rPr lang="en-US" b="1" dirty="0">
                <a:latin typeface="Comic Sans MS" pitchFamily="66" charset="0"/>
              </a:rPr>
              <a:t>control bus </a:t>
            </a:r>
            <a:r>
              <a:rPr lang="en-US" dirty="0">
                <a:latin typeface="Comic Sans MS" pitchFamily="66" charset="0"/>
              </a:rPr>
              <a:t>(which describes aspects of how the information is being sent, and in what manner).</a:t>
            </a:r>
          </a:p>
        </p:txBody>
      </p:sp>
    </p:spTree>
  </p:cSld>
  <p:clrMapOvr>
    <a:masterClrMapping/>
  </p:clrMapOvr>
  <p:transition advTm="101635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C7D0F-5B95-436A-8154-E0428B06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Image result for thank you pic for ppt">
            <a:extLst>
              <a:ext uri="{FF2B5EF4-FFF2-40B4-BE49-F238E27FC236}">
                <a16:creationId xmlns:a16="http://schemas.microsoft.com/office/drawing/2014/main" id="{9ABD353C-CC68-49AE-9374-509CD21D8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122" y="2252870"/>
            <a:ext cx="4187687" cy="198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549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Function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All computer functions are:</a:t>
            </a:r>
          </a:p>
          <a:p>
            <a:pPr lvl="1"/>
            <a:r>
              <a:rPr lang="en-GB"/>
              <a:t>Data processing</a:t>
            </a:r>
          </a:p>
          <a:p>
            <a:pPr lvl="1"/>
            <a:r>
              <a:rPr lang="en-GB"/>
              <a:t>Data storage</a:t>
            </a:r>
          </a:p>
          <a:p>
            <a:pPr lvl="1"/>
            <a:r>
              <a:rPr lang="en-GB"/>
              <a:t>Data movement</a:t>
            </a:r>
          </a:p>
          <a:p>
            <a:pPr lvl="1"/>
            <a:r>
              <a:rPr lang="en-GB"/>
              <a:t>Control</a:t>
            </a:r>
          </a:p>
        </p:txBody>
      </p:sp>
    </p:spTree>
  </p:cSld>
  <p:clrMapOvr>
    <a:masterClrMapping/>
  </p:clrMapOvr>
  <p:transition advTm="68927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54038"/>
          </a:xfrm>
          <a:noFill/>
        </p:spPr>
        <p:txBody>
          <a:bodyPr>
            <a:normAutofit fontScale="90000"/>
          </a:bodyPr>
          <a:lstStyle/>
          <a:p>
            <a:r>
              <a:rPr lang="en-GB"/>
              <a:t>Functional View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 l="25031" t="11363" r="23865" b="17046"/>
          <a:stretch>
            <a:fillRect/>
          </a:stretch>
        </p:blipFill>
        <p:spPr bwMode="auto">
          <a:xfrm>
            <a:off x="4194176" y="1066800"/>
            <a:ext cx="3190875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6853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04800"/>
            <a:ext cx="8153400" cy="630238"/>
          </a:xfrm>
          <a:noFill/>
        </p:spPr>
        <p:txBody>
          <a:bodyPr>
            <a:normAutofit fontScale="90000"/>
          </a:bodyPr>
          <a:lstStyle/>
          <a:p>
            <a:r>
              <a:rPr lang="en-GB"/>
              <a:t>Operations (a) Data movement</a:t>
            </a:r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 l="8835" t="6470" r="54846" b="58243"/>
          <a:stretch>
            <a:fillRect/>
          </a:stretch>
        </p:blipFill>
        <p:spPr bwMode="auto">
          <a:xfrm>
            <a:off x="3581400" y="1143000"/>
            <a:ext cx="44196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46375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28600"/>
            <a:ext cx="8153400" cy="630238"/>
          </a:xfrm>
          <a:noFill/>
        </p:spPr>
        <p:txBody>
          <a:bodyPr>
            <a:normAutofit fontScale="90000"/>
          </a:bodyPr>
          <a:lstStyle/>
          <a:p>
            <a:r>
              <a:rPr lang="en-GB"/>
              <a:t>Operations (b) Storage 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 l="54970" t="6207" r="9694" b="58510"/>
          <a:stretch>
            <a:fillRect/>
          </a:stretch>
        </p:blipFill>
        <p:spPr bwMode="auto">
          <a:xfrm>
            <a:off x="3581401" y="1143000"/>
            <a:ext cx="4418013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58348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49414" y="284164"/>
            <a:ext cx="8866187" cy="630237"/>
          </a:xfrm>
          <a:noFill/>
        </p:spPr>
        <p:txBody>
          <a:bodyPr/>
          <a:lstStyle/>
          <a:p>
            <a:r>
              <a:rPr lang="en-GB" sz="3400" b="1"/>
              <a:t>Operation (c) Processing from/to storage </a:t>
            </a:r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/>
          <a:srcRect l="8772" t="50000" r="52945" b="13637"/>
          <a:stretch>
            <a:fillRect/>
          </a:stretch>
        </p:blipFill>
        <p:spPr bwMode="auto">
          <a:xfrm>
            <a:off x="3429000" y="1066800"/>
            <a:ext cx="470535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50037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5614" y="228600"/>
            <a:ext cx="8866187" cy="554038"/>
          </a:xfrm>
          <a:noFill/>
        </p:spPr>
        <p:txBody>
          <a:bodyPr>
            <a:normAutofit/>
          </a:bodyPr>
          <a:lstStyle/>
          <a:p>
            <a:r>
              <a:rPr lang="en-GB" sz="3200" b="1"/>
              <a:t>Operation (d) Processing from storage to I/O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/>
          <a:srcRect l="54907" t="50000" r="7791" b="13637"/>
          <a:stretch>
            <a:fillRect/>
          </a:stretch>
        </p:blipFill>
        <p:spPr bwMode="auto">
          <a:xfrm>
            <a:off x="3810000" y="1066800"/>
            <a:ext cx="45847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3632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Oval 2" descr="50%"/>
          <p:cNvSpPr>
            <a:spLocks noChangeArrowheads="1"/>
          </p:cNvSpPr>
          <p:nvPr/>
        </p:nvSpPr>
        <p:spPr bwMode="auto">
          <a:xfrm>
            <a:off x="5410200" y="2057400"/>
            <a:ext cx="4724400" cy="464820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/>
            <a:endParaRPr lang="en-GB" sz="1600" b="1">
              <a:latin typeface="Arial" charset="0"/>
            </a:endParaRPr>
          </a:p>
        </p:txBody>
      </p:sp>
      <p:sp>
        <p:nvSpPr>
          <p:cNvPr id="26627" name="Oval 3"/>
          <p:cNvSpPr>
            <a:spLocks noChangeArrowheads="1"/>
          </p:cNvSpPr>
          <p:nvPr/>
        </p:nvSpPr>
        <p:spPr bwMode="auto">
          <a:xfrm>
            <a:off x="6934200" y="3581400"/>
            <a:ext cx="1524000" cy="1524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6172200" y="2743200"/>
            <a:ext cx="13716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000" tIns="46800" rIns="90000" bIns="46800" rtlCol="0" anchor="ctr">
            <a:normAutofit/>
          </a:bodyPr>
          <a:lstStyle/>
          <a:p>
            <a:r>
              <a:rPr lang="en-GB" b="1"/>
              <a:t>Structure - Top Level</a:t>
            </a:r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2057400" y="3657600"/>
            <a:ext cx="1066800" cy="10668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7924800" y="2743200"/>
            <a:ext cx="13716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6632" name="Oval 8"/>
          <p:cNvSpPr>
            <a:spLocks noChangeArrowheads="1"/>
          </p:cNvSpPr>
          <p:nvPr/>
        </p:nvSpPr>
        <p:spPr bwMode="auto">
          <a:xfrm>
            <a:off x="7010400" y="4800600"/>
            <a:ext cx="13716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2043113" y="3946526"/>
            <a:ext cx="1149972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GB" sz="1600" b="1">
                <a:latin typeface="Arial" charset="0"/>
              </a:rPr>
              <a:t>Computer</a:t>
            </a:r>
            <a:endParaRPr lang="en-GB" b="1"/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8153401" y="3048001"/>
            <a:ext cx="968833" cy="58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GB" sz="1600" b="1">
                <a:latin typeface="Arial" charset="0"/>
              </a:rPr>
              <a:t>Main </a:t>
            </a:r>
          </a:p>
          <a:p>
            <a:pPr eaLnBrk="0" hangingPunct="0"/>
            <a:r>
              <a:rPr lang="en-GB" sz="1600" b="1">
                <a:latin typeface="Arial" charset="0"/>
              </a:rPr>
              <a:t>Memory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7315201" y="5133976"/>
            <a:ext cx="855019" cy="58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GB" sz="1600" b="1">
                <a:latin typeface="Arial" charset="0"/>
              </a:rPr>
              <a:t>Input</a:t>
            </a:r>
          </a:p>
          <a:p>
            <a:pPr eaLnBrk="0" hangingPunct="0"/>
            <a:r>
              <a:rPr lang="en-GB" sz="1600" b="1">
                <a:latin typeface="Arial" charset="0"/>
              </a:rPr>
              <a:t>Output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6934201" y="4067176"/>
            <a:ext cx="1720641" cy="58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GB" sz="1600" b="1">
                <a:latin typeface="Arial" charset="0"/>
              </a:rPr>
              <a:t>Systems</a:t>
            </a:r>
          </a:p>
          <a:p>
            <a:pPr eaLnBrk="0" hangingPunct="0"/>
            <a:r>
              <a:rPr lang="en-GB" sz="1600" b="1">
                <a:latin typeface="Arial" charset="0"/>
              </a:rPr>
              <a:t>Interconnection</a:t>
            </a:r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 flipV="1">
            <a:off x="2590800" y="2209800"/>
            <a:ext cx="4343400" cy="14478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>
            <a:off x="2590800" y="4724400"/>
            <a:ext cx="4191000" cy="17526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1814514" y="2346326"/>
            <a:ext cx="1299051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GB" sz="1600" b="1">
                <a:latin typeface="Arial" charset="0"/>
              </a:rPr>
              <a:t>Peripherals</a:t>
            </a:r>
          </a:p>
        </p:txBody>
      </p:sp>
      <p:sp>
        <p:nvSpPr>
          <p:cNvPr id="26640" name="Text Box 16"/>
          <p:cNvSpPr txBox="1">
            <a:spLocks noChangeArrowheads="1"/>
          </p:cNvSpPr>
          <p:nvPr/>
        </p:nvSpPr>
        <p:spPr bwMode="auto">
          <a:xfrm>
            <a:off x="1662113" y="5622926"/>
            <a:ext cx="1731862" cy="58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GB" sz="1600" b="1">
                <a:latin typeface="Arial" charset="0"/>
              </a:rPr>
              <a:t>Communication</a:t>
            </a:r>
          </a:p>
          <a:p>
            <a:pPr eaLnBrk="0" hangingPunct="0"/>
            <a:r>
              <a:rPr lang="en-GB" sz="1600" b="1">
                <a:latin typeface="Arial" charset="0"/>
              </a:rPr>
              <a:t>lines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6324601" y="2971800"/>
            <a:ext cx="1331913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GB" sz="1600" b="1">
                <a:latin typeface="Arial" charset="0"/>
              </a:rPr>
              <a:t>Central</a:t>
            </a:r>
          </a:p>
          <a:p>
            <a:pPr eaLnBrk="0" hangingPunct="0"/>
            <a:r>
              <a:rPr lang="en-GB" sz="1600" b="1">
                <a:latin typeface="Arial" charset="0"/>
              </a:rPr>
              <a:t>Processing </a:t>
            </a:r>
          </a:p>
          <a:p>
            <a:pPr eaLnBrk="0" hangingPunct="0"/>
            <a:r>
              <a:rPr lang="en-GB" sz="1600" b="1">
                <a:latin typeface="Arial" charset="0"/>
              </a:rPr>
              <a:t>Unit</a:t>
            </a:r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>
            <a:off x="2438400" y="2743200"/>
            <a:ext cx="0" cy="914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2438400" y="4724400"/>
            <a:ext cx="0" cy="9144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6644" name="Text Box 20"/>
          <p:cNvSpPr txBox="1">
            <a:spLocks noChangeArrowheads="1"/>
          </p:cNvSpPr>
          <p:nvPr/>
        </p:nvSpPr>
        <p:spPr bwMode="auto">
          <a:xfrm>
            <a:off x="7078762" y="2254718"/>
            <a:ext cx="1393628" cy="40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/>
            <a:r>
              <a:rPr lang="en-US" sz="2000" b="1">
                <a:latin typeface="Arial" charset="0"/>
              </a:rPr>
              <a:t>Computer</a:t>
            </a:r>
            <a:endParaRPr lang="en-US" sz="1600" b="1">
              <a:latin typeface="Arial" charset="0"/>
            </a:endParaRPr>
          </a:p>
        </p:txBody>
      </p:sp>
    </p:spTree>
  </p:cSld>
  <p:clrMapOvr>
    <a:masterClrMapping/>
  </p:clrMapOvr>
  <p:transition advTm="409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Oval 2" descr="50%"/>
          <p:cNvSpPr>
            <a:spLocks noChangeArrowheads="1"/>
          </p:cNvSpPr>
          <p:nvPr/>
        </p:nvSpPr>
        <p:spPr bwMode="auto">
          <a:xfrm>
            <a:off x="5410200" y="2057400"/>
            <a:ext cx="4724400" cy="4648200"/>
          </a:xfrm>
          <a:prstGeom prst="ellipse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/>
            <a:endParaRPr lang="en-GB" sz="1600" b="1">
              <a:latin typeface="Arial" charset="0"/>
            </a:endParaRPr>
          </a:p>
        </p:txBody>
      </p:sp>
      <p:sp>
        <p:nvSpPr>
          <p:cNvPr id="28675" name="Oval 3"/>
          <p:cNvSpPr>
            <a:spLocks noChangeArrowheads="1"/>
          </p:cNvSpPr>
          <p:nvPr/>
        </p:nvSpPr>
        <p:spPr bwMode="auto">
          <a:xfrm>
            <a:off x="6934200" y="3581400"/>
            <a:ext cx="1524000" cy="1524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000" tIns="46800" rIns="90000" bIns="46800" rtlCol="0" anchor="ctr">
            <a:normAutofit/>
          </a:bodyPr>
          <a:lstStyle/>
          <a:p>
            <a:r>
              <a:rPr lang="en-GB" b="1"/>
              <a:t>Structure - The CPU</a:t>
            </a: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6172200" y="2743200"/>
            <a:ext cx="13716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1600200" y="2971800"/>
            <a:ext cx="1981200" cy="20574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7924800" y="2743200"/>
            <a:ext cx="13716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7010400" y="4800600"/>
            <a:ext cx="1371600" cy="1371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2127250" y="3016251"/>
            <a:ext cx="1149972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GB" sz="1600" b="1">
                <a:latin typeface="Arial" charset="0"/>
              </a:rPr>
              <a:t>Computer</a:t>
            </a:r>
            <a:endParaRPr lang="en-GB" b="1"/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8077200" y="2971800"/>
            <a:ext cx="11874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GB" sz="1600" b="1">
                <a:latin typeface="Arial" charset="0"/>
              </a:rPr>
              <a:t>Arithmetic</a:t>
            </a:r>
          </a:p>
          <a:p>
            <a:pPr eaLnBrk="0" hangingPunct="0"/>
            <a:r>
              <a:rPr lang="en-GB" sz="1600" b="1">
                <a:latin typeface="Arial" charset="0"/>
              </a:rPr>
              <a:t>and </a:t>
            </a:r>
          </a:p>
          <a:p>
            <a:pPr eaLnBrk="0" hangingPunct="0"/>
            <a:r>
              <a:rPr lang="en-GB" sz="1600" b="1">
                <a:latin typeface="Arial" charset="0"/>
              </a:rPr>
              <a:t>Login Unit</a:t>
            </a:r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7239001" y="5133976"/>
            <a:ext cx="911125" cy="58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GB" sz="1600" b="1">
                <a:latin typeface="Arial" charset="0"/>
              </a:rPr>
              <a:t>Control</a:t>
            </a:r>
          </a:p>
          <a:p>
            <a:pPr eaLnBrk="0" hangingPunct="0"/>
            <a:r>
              <a:rPr lang="en-GB" sz="1600" b="1">
                <a:latin typeface="Arial" charset="0"/>
              </a:rPr>
              <a:t>Unit</a:t>
            </a:r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6934201" y="4067176"/>
            <a:ext cx="1720641" cy="586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GB" sz="1600" b="1">
                <a:latin typeface="Arial" charset="0"/>
              </a:rPr>
              <a:t>Internal CPU</a:t>
            </a:r>
          </a:p>
          <a:p>
            <a:pPr eaLnBrk="0" hangingPunct="0"/>
            <a:r>
              <a:rPr lang="en-GB" sz="1600" b="1">
                <a:latin typeface="Arial" charset="0"/>
              </a:rPr>
              <a:t>Interconnection</a:t>
            </a:r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 flipV="1">
            <a:off x="3048000" y="2209800"/>
            <a:ext cx="3886200" cy="13716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3048000" y="4343400"/>
            <a:ext cx="3733800" cy="21336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6353176" y="3168651"/>
            <a:ext cx="1116309" cy="340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0" hangingPunct="0"/>
            <a:r>
              <a:rPr lang="en-GB" sz="1600" b="1">
                <a:latin typeface="Arial" charset="0"/>
              </a:rPr>
              <a:t>Registers</a:t>
            </a:r>
          </a:p>
        </p:txBody>
      </p:sp>
      <p:sp>
        <p:nvSpPr>
          <p:cNvPr id="28688" name="Oval 16"/>
          <p:cNvSpPr>
            <a:spLocks noChangeArrowheads="1"/>
          </p:cNvSpPr>
          <p:nvPr/>
        </p:nvSpPr>
        <p:spPr bwMode="auto">
          <a:xfrm>
            <a:off x="2743200" y="3581400"/>
            <a:ext cx="685800" cy="7620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2849193" y="3807729"/>
            <a:ext cx="505564" cy="27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/>
            <a:r>
              <a:rPr lang="en-US" sz="1200" b="1">
                <a:latin typeface="Arial" charset="0"/>
              </a:rPr>
              <a:t>CPU</a:t>
            </a:r>
            <a:endParaRPr lang="en-US" sz="1600" b="1">
              <a:latin typeface="Arial" charset="0"/>
            </a:endParaRPr>
          </a:p>
        </p:txBody>
      </p:sp>
      <p:sp>
        <p:nvSpPr>
          <p:cNvPr id="28690" name="Oval 18"/>
          <p:cNvSpPr>
            <a:spLocks noChangeArrowheads="1"/>
          </p:cNvSpPr>
          <p:nvPr/>
        </p:nvSpPr>
        <p:spPr bwMode="auto">
          <a:xfrm>
            <a:off x="1828800" y="3276600"/>
            <a:ext cx="609600" cy="6096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0" hangingPunct="0"/>
            <a:r>
              <a:rPr lang="en-US" sz="1200" b="1">
                <a:latin typeface="Arial" charset="0"/>
              </a:rPr>
              <a:t>I/O</a:t>
            </a:r>
            <a:endParaRPr lang="en-US" sz="1600" b="1">
              <a:latin typeface="Arial" charset="0"/>
            </a:endParaRPr>
          </a:p>
        </p:txBody>
      </p:sp>
      <p:sp>
        <p:nvSpPr>
          <p:cNvPr id="28691" name="Oval 19"/>
          <p:cNvSpPr>
            <a:spLocks noChangeArrowheads="1"/>
          </p:cNvSpPr>
          <p:nvPr/>
        </p:nvSpPr>
        <p:spPr bwMode="auto">
          <a:xfrm>
            <a:off x="1905000" y="4191000"/>
            <a:ext cx="685800" cy="6858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8692" name="Oval 20"/>
          <p:cNvSpPr>
            <a:spLocks noChangeArrowheads="1"/>
          </p:cNvSpPr>
          <p:nvPr/>
        </p:nvSpPr>
        <p:spPr bwMode="auto">
          <a:xfrm>
            <a:off x="2133600" y="3581400"/>
            <a:ext cx="685800" cy="762000"/>
          </a:xfrm>
          <a:prstGeom prst="ellips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1885889" y="4371292"/>
            <a:ext cx="770060" cy="27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/>
            <a:r>
              <a:rPr lang="en-US" sz="1200" b="1">
                <a:latin typeface="Arial" charset="0"/>
              </a:rPr>
              <a:t>Memory</a:t>
            </a:r>
            <a:endParaRPr lang="en-US" sz="1600" b="1">
              <a:latin typeface="Arial" charset="0"/>
            </a:endParaRP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2111524" y="3806677"/>
            <a:ext cx="726779" cy="4638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/>
            <a:r>
              <a:rPr lang="en-US" sz="1200" b="1">
                <a:latin typeface="Arial" charset="0"/>
              </a:rPr>
              <a:t>System</a:t>
            </a:r>
          </a:p>
          <a:p>
            <a:pPr algn="ctr" eaLnBrk="0" hangingPunct="0"/>
            <a:r>
              <a:rPr lang="en-US" sz="1200" b="1">
                <a:latin typeface="Arial" charset="0"/>
              </a:rPr>
              <a:t>Bus</a:t>
            </a:r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7431244" y="2315043"/>
            <a:ext cx="725176" cy="402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 eaLnBrk="0" hangingPunct="0"/>
            <a:r>
              <a:rPr lang="en-US" sz="2000" b="1">
                <a:latin typeface="Arial" charset="0"/>
              </a:rPr>
              <a:t>CPU</a:t>
            </a:r>
            <a:endParaRPr lang="en-US" sz="1600" b="1">
              <a:latin typeface="Arial" charset="0"/>
            </a:endParaRPr>
          </a:p>
        </p:txBody>
      </p:sp>
    </p:spTree>
  </p:cSld>
  <p:clrMapOvr>
    <a:masterClrMapping/>
  </p:clrMapOvr>
  <p:transition advTm="60300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372</Words>
  <Application>Microsoft Office PowerPoint</Application>
  <PresentationFormat>Widescreen</PresentationFormat>
  <Paragraphs>76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Comic Sans MS</vt:lpstr>
      <vt:lpstr>Office Theme</vt:lpstr>
      <vt:lpstr> </vt:lpstr>
      <vt:lpstr>Function</vt:lpstr>
      <vt:lpstr>Functional View</vt:lpstr>
      <vt:lpstr>Operations (a) Data movement</vt:lpstr>
      <vt:lpstr>Operations (b) Storage </vt:lpstr>
      <vt:lpstr>Operation (c) Processing from/to storage </vt:lpstr>
      <vt:lpstr>Operation (d) Processing from storage to I/O</vt:lpstr>
      <vt:lpstr>Structure - Top Level</vt:lpstr>
      <vt:lpstr>Structure - The CPU</vt:lpstr>
      <vt:lpstr>Structure - The Control Unit</vt:lpstr>
      <vt:lpstr>The Von Neumann Model</vt:lpstr>
      <vt:lpstr>The System Bus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by Dr. Rizwan Khan </dc:title>
  <dc:creator>arun pandey</dc:creator>
  <cp:lastModifiedBy>Rijwan Khan</cp:lastModifiedBy>
  <cp:revision>14</cp:revision>
  <dcterms:created xsi:type="dcterms:W3CDTF">2020-06-18T04:00:41Z</dcterms:created>
  <dcterms:modified xsi:type="dcterms:W3CDTF">2024-01-15T09:15:14Z</dcterms:modified>
</cp:coreProperties>
</file>