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6" r:id="rId3"/>
    <p:sldId id="258" r:id="rId4"/>
    <p:sldId id="257" r:id="rId5"/>
    <p:sldId id="259" r:id="rId6"/>
    <p:sldId id="267" r:id="rId7"/>
    <p:sldId id="260" r:id="rId8"/>
    <p:sldId id="261" r:id="rId9"/>
    <p:sldId id="262" r:id="rId10"/>
    <p:sldId id="263" r:id="rId11"/>
    <p:sldId id="264" r:id="rId12"/>
    <p:sldId id="266" r:id="rId13"/>
    <p:sldId id="265"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4E0D1502-FD68-42E6-A065-FB7566A5DE7E}"/>
    <pc:docChg chg="modSld">
      <pc:chgData name="Rijwan Khan" userId="5555fb4427664aad" providerId="LiveId" clId="{4E0D1502-FD68-42E6-A065-FB7566A5DE7E}" dt="2024-01-15T09:15:26.846" v="0"/>
      <pc:docMkLst>
        <pc:docMk/>
      </pc:docMkLst>
      <pc:sldChg chg="modSp mod">
        <pc:chgData name="Rijwan Khan" userId="5555fb4427664aad" providerId="LiveId" clId="{4E0D1502-FD68-42E6-A065-FB7566A5DE7E}" dt="2024-01-15T09:15:26.846" v="0"/>
        <pc:sldMkLst>
          <pc:docMk/>
          <pc:sldMk cId="1407932584" sldId="256"/>
        </pc:sldMkLst>
        <pc:spChg chg="mod">
          <ac:chgData name="Rijwan Khan" userId="5555fb4427664aad" providerId="LiveId" clId="{4E0D1502-FD68-42E6-A065-FB7566A5DE7E}" dt="2024-01-15T09:15:26.846" v="0"/>
          <ac:spMkLst>
            <pc:docMk/>
            <pc:sldMk cId="1407932584" sldId="256"/>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1018604" y="1053042"/>
            <a:ext cx="4458424" cy="306835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1018604" y="4292070"/>
            <a:ext cx="4458424" cy="1512888"/>
          </a:xfrm>
        </p:spPr>
        <p:txBody>
          <a:bodyPr>
            <a:normAutofit/>
          </a:bodyPr>
          <a:lstStyle/>
          <a:p>
            <a:pPr algn="l"/>
            <a:r>
              <a:rPr lang="en-US" sz="1400" dirty="0">
                <a:solidFill>
                  <a:schemeClr val="bg2"/>
                </a:solidFill>
              </a:rPr>
              <a:t>Dr. </a:t>
            </a:r>
            <a:r>
              <a:rPr lang="en-US" sz="1400">
                <a:solidFill>
                  <a:schemeClr val="bg2"/>
                </a:solidFill>
              </a:rPr>
              <a:t>Rijwan Khan</a:t>
            </a:r>
            <a:endParaRPr lang="en-US" sz="1400" dirty="0">
              <a:solidFill>
                <a:schemeClr val="bg2"/>
              </a:solidFill>
            </a:endParaRPr>
          </a:p>
        </p:txBody>
      </p:sp>
      <p:cxnSp>
        <p:nvCxnSpPr>
          <p:cNvPr id="80" name="Straight Connector 7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FA8252F6-626E-4C3C-BA01-5B5BCD3755BF}"/>
              </a:ext>
            </a:extLst>
          </p:cNvPr>
          <p:cNvGraphicFramePr>
            <a:graphicFrameLocks noGrp="1"/>
          </p:cNvGraphicFramePr>
          <p:nvPr>
            <p:extLst>
              <p:ext uri="{D42A27DB-BD31-4B8C-83A1-F6EECF244321}">
                <p14:modId xmlns:p14="http://schemas.microsoft.com/office/powerpoint/2010/main" val="2279256715"/>
              </p:ext>
            </p:extLst>
          </p:nvPr>
        </p:nvGraphicFramePr>
        <p:xfrm>
          <a:off x="7174204" y="1176268"/>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2057978130"/>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063556223"/>
                  </a:ext>
                </a:extLst>
              </a:tr>
            </a:tbl>
          </a:graphicData>
        </a:graphic>
      </p:graphicFrame>
      <p:pic>
        <p:nvPicPr>
          <p:cNvPr id="4" name="Audio 3">
            <a:hlinkClick r:id="" action="ppaction://media"/>
            <a:extLst>
              <a:ext uri="{FF2B5EF4-FFF2-40B4-BE49-F238E27FC236}">
                <a16:creationId xmlns:a16="http://schemas.microsoft.com/office/drawing/2014/main" id="{C892510F-5900-4964-8DE3-CEC177A6906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B53F-663A-4976-9C4B-854D0E2DD3A1}"/>
              </a:ext>
            </a:extLst>
          </p:cNvPr>
          <p:cNvSpPr>
            <a:spLocks noGrp="1"/>
          </p:cNvSpPr>
          <p:nvPr>
            <p:ph type="title"/>
          </p:nvPr>
        </p:nvSpPr>
        <p:spPr/>
        <p:txBody>
          <a:bodyPr/>
          <a:lstStyle/>
          <a:p>
            <a:r>
              <a:rPr lang="en-US" b="1" dirty="0"/>
              <a:t>c)Independent request method:-</a:t>
            </a:r>
            <a:endParaRPr lang="en-US" dirty="0"/>
          </a:p>
        </p:txBody>
      </p:sp>
      <p:sp>
        <p:nvSpPr>
          <p:cNvPr id="3" name="Content Placeholder 2">
            <a:extLst>
              <a:ext uri="{FF2B5EF4-FFF2-40B4-BE49-F238E27FC236}">
                <a16:creationId xmlns:a16="http://schemas.microsoft.com/office/drawing/2014/main" id="{30FD7224-2BFF-4783-93B1-3CA5537B2214}"/>
              </a:ext>
            </a:extLst>
          </p:cNvPr>
          <p:cNvSpPr>
            <a:spLocks noGrp="1"/>
          </p:cNvSpPr>
          <p:nvPr>
            <p:ph idx="1"/>
          </p:nvPr>
        </p:nvSpPr>
        <p:spPr/>
        <p:txBody>
          <a:bodyPr/>
          <a:lstStyle/>
          <a:p>
            <a:endParaRPr lang="en-US" dirty="0"/>
          </a:p>
        </p:txBody>
      </p:sp>
      <p:pic>
        <p:nvPicPr>
          <p:cNvPr id="3074" name="Picture 2" descr="enter image description here">
            <a:extLst>
              <a:ext uri="{FF2B5EF4-FFF2-40B4-BE49-F238E27FC236}">
                <a16:creationId xmlns:a16="http://schemas.microsoft.com/office/drawing/2014/main" id="{496B9AEA-4E2F-43D6-B33A-F6551F129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35" y="1450285"/>
            <a:ext cx="6897757" cy="28699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67EC25A-4C3D-4B6D-8897-26950387AAAF}"/>
              </a:ext>
            </a:extLst>
          </p:cNvPr>
          <p:cNvSpPr/>
          <p:nvPr/>
        </p:nvSpPr>
        <p:spPr>
          <a:xfrm>
            <a:off x="1152939" y="4666705"/>
            <a:ext cx="9886121" cy="1477328"/>
          </a:xfrm>
          <a:prstGeom prst="rect">
            <a:avLst/>
          </a:prstGeom>
        </p:spPr>
        <p:txBody>
          <a:bodyPr wrap="square">
            <a:spAutoFit/>
          </a:bodyPr>
          <a:lstStyle/>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figure below shows the system connections for the independent request scheme.</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In this scheme each master has a separate pair of bus request and bus grant lines and each pair has a priority assigned to it.</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built in priority decoder within the controller selects the highest priority request and asserts the corresponding bus grant signal.</a:t>
            </a:r>
          </a:p>
        </p:txBody>
      </p:sp>
    </p:spTree>
    <p:extLst>
      <p:ext uri="{BB962C8B-B14F-4D97-AF65-F5344CB8AC3E}">
        <p14:creationId xmlns:p14="http://schemas.microsoft.com/office/powerpoint/2010/main" val="71534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02E8-C58B-447A-9A3D-3AC083AE9990}"/>
              </a:ext>
            </a:extLst>
          </p:cNvPr>
          <p:cNvSpPr>
            <a:spLocks noGrp="1"/>
          </p:cNvSpPr>
          <p:nvPr>
            <p:ph type="title"/>
          </p:nvPr>
        </p:nvSpPr>
        <p:spPr/>
        <p:txBody>
          <a:bodyPr/>
          <a:lstStyle/>
          <a:p>
            <a:r>
              <a:rPr lang="en-US" b="1" dirty="0">
                <a:solidFill>
                  <a:srgbClr val="333333"/>
                </a:solidFill>
                <a:latin typeface="Source Sans Pro" panose="020B0503030403020204" pitchFamily="34" charset="0"/>
              </a:rPr>
              <a:t>2. Distributed Arbitration</a:t>
            </a:r>
            <a:br>
              <a:rPr lang="en-US" dirty="0">
                <a:solidFill>
                  <a:srgbClr val="333333"/>
                </a:solidFill>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97B2B48-CA89-4244-91E7-5AD5B76330D8}"/>
              </a:ext>
            </a:extLst>
          </p:cNvPr>
          <p:cNvSpPr>
            <a:spLocks noGrp="1"/>
          </p:cNvSpPr>
          <p:nvPr>
            <p:ph idx="1"/>
          </p:nvPr>
        </p:nvSpPr>
        <p:spPr/>
        <p:txBody>
          <a:bodyPr>
            <a:normAutofit fontScale="70000" lnSpcReduction="20000"/>
          </a:bodyPr>
          <a:lstStyle/>
          <a:p>
            <a:r>
              <a:rPr lang="en-US" dirty="0">
                <a:solidFill>
                  <a:srgbClr val="333333"/>
                </a:solidFill>
                <a:latin typeface="Source Sans Pro" panose="020B0503030403020204" pitchFamily="34" charset="0"/>
              </a:rPr>
              <a:t>In distributed arbitration, all devices participate in the selection of the next bus master.</a:t>
            </a:r>
          </a:p>
          <a:p>
            <a:r>
              <a:rPr lang="en-US" dirty="0">
                <a:solidFill>
                  <a:srgbClr val="333333"/>
                </a:solidFill>
                <a:latin typeface="Source Sans Pro" panose="020B0503030403020204" pitchFamily="34" charset="0"/>
              </a:rPr>
              <a:t>In this scheme each device on the bus is assigned a 4-bit identification number.</a:t>
            </a:r>
          </a:p>
          <a:p>
            <a:r>
              <a:rPr lang="en-US" dirty="0">
                <a:solidFill>
                  <a:srgbClr val="333333"/>
                </a:solidFill>
                <a:latin typeface="Source Sans Pro" panose="020B0503030403020204" pitchFamily="34" charset="0"/>
              </a:rPr>
              <a:t>The number of devices connected on the bus when one or more devices request for the control of bus, they assert the start-arbitration signal and place their 4-bit ID numbers on arbitration lines, ARB0 through ARB3.</a:t>
            </a:r>
          </a:p>
          <a:p>
            <a:r>
              <a:rPr lang="en-US" dirty="0">
                <a:solidFill>
                  <a:srgbClr val="333333"/>
                </a:solidFill>
                <a:latin typeface="Source Sans Pro" panose="020B0503030403020204" pitchFamily="34" charset="0"/>
              </a:rPr>
              <a:t>These four arbitration lines are all open-collector. Therefore, more than one device can place their 4-bit ID number to indicate that they need to control of bus. If one device puts 1 on the bus line and another device puts 0 on the same bus line, the bus line status will be 0. Device reads the status of all lines through inverters buffers so device reads bus status 0as logic 1. Scheme the device having highest ID number has highest priority.</a:t>
            </a:r>
          </a:p>
          <a:p>
            <a:r>
              <a:rPr lang="en-US" dirty="0">
                <a:solidFill>
                  <a:srgbClr val="333333"/>
                </a:solidFill>
                <a:latin typeface="Source Sans Pro" panose="020B0503030403020204" pitchFamily="34" charset="0"/>
              </a:rPr>
              <a:t>When two or more devices place their ID number on bus lines then it is necessary to identify the highest ID number on bus lines then it is necessary to identify the highest ID number from the status of bus line. Consider that two devices A and B, having ID number 1 and 6, respectively are requesting the use of the bus.</a:t>
            </a:r>
          </a:p>
          <a:p>
            <a:pPr marL="0" indent="0">
              <a:buNone/>
            </a:pPr>
            <a:endParaRPr lang="en-US" dirty="0"/>
          </a:p>
        </p:txBody>
      </p:sp>
    </p:spTree>
    <p:extLst>
      <p:ext uri="{BB962C8B-B14F-4D97-AF65-F5344CB8AC3E}">
        <p14:creationId xmlns:p14="http://schemas.microsoft.com/office/powerpoint/2010/main" val="284466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23F8-88AA-41C0-92D0-53345BC4F4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465F7F5-D3A7-4F07-8FAF-7164C349475C}"/>
              </a:ext>
            </a:extLst>
          </p:cNvPr>
          <p:cNvSpPr>
            <a:spLocks noGrp="1"/>
          </p:cNvSpPr>
          <p:nvPr>
            <p:ph idx="1"/>
          </p:nvPr>
        </p:nvSpPr>
        <p:spPr/>
        <p:txBody>
          <a:bodyPr>
            <a:normAutofit fontScale="92500" lnSpcReduction="20000"/>
          </a:bodyPr>
          <a:lstStyle/>
          <a:p>
            <a:r>
              <a:rPr lang="en-US" dirty="0">
                <a:solidFill>
                  <a:srgbClr val="333333"/>
                </a:solidFill>
                <a:latin typeface="Source Sans Pro" panose="020B0503030403020204" pitchFamily="34" charset="0"/>
              </a:rPr>
              <a:t>Device A puts the bit pattern 0001, and device B puts the bit pattern 0110. With this combination the status of bus-line will be 1000; however because of inverter buffers code seen by both devices is 0111.</a:t>
            </a:r>
          </a:p>
          <a:p>
            <a:r>
              <a:rPr lang="en-US" dirty="0">
                <a:solidFill>
                  <a:srgbClr val="333333"/>
                </a:solidFill>
                <a:latin typeface="Source Sans Pro" panose="020B0503030403020204" pitchFamily="34" charset="0"/>
              </a:rPr>
              <a:t>Each device compares the code formed on the arbitration line to its own ID, starting from the most significant bit. If it finds the difference at any bit position, it disables its drives at that bit position and for all lower-order bits.</a:t>
            </a:r>
          </a:p>
          <a:p>
            <a:r>
              <a:rPr lang="en-US" dirty="0">
                <a:solidFill>
                  <a:srgbClr val="333333"/>
                </a:solidFill>
                <a:latin typeface="Source Sans Pro" panose="020B0503030403020204" pitchFamily="34" charset="0"/>
              </a:rPr>
              <a:t>It does so by placing a 0 at the input of their drive. In our example, device detects a different on line ARB2 and hence it disables its drives on line ARB2, ARB1 and ARB0. This causes the code on the arbitration lines to change to 0110. This means that device B has won the race.</a:t>
            </a:r>
          </a:p>
          <a:p>
            <a:r>
              <a:rPr lang="en-US" dirty="0">
                <a:solidFill>
                  <a:srgbClr val="333333"/>
                </a:solidFill>
                <a:latin typeface="Source Sans Pro" panose="020B0503030403020204" pitchFamily="34" charset="0"/>
              </a:rPr>
              <a:t>The decentralized arbitration offers high reliability because operation of the bus is not dependent on any single device.</a:t>
            </a:r>
          </a:p>
          <a:p>
            <a:endParaRPr lang="en-US" dirty="0"/>
          </a:p>
        </p:txBody>
      </p:sp>
    </p:spTree>
    <p:extLst>
      <p:ext uri="{BB962C8B-B14F-4D97-AF65-F5344CB8AC3E}">
        <p14:creationId xmlns:p14="http://schemas.microsoft.com/office/powerpoint/2010/main" val="123752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C2A9-0321-417E-96D3-5B36CDC441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7748A7-23C3-49A8-812F-18175FABEF77}"/>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A87B4EA8-C09F-4D80-80F1-EA186151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4088"/>
            <a:ext cx="7028118" cy="37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8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E265-2B32-4C70-B055-1A4D95E4E666}"/>
              </a:ext>
            </a:extLst>
          </p:cNvPr>
          <p:cNvSpPr>
            <a:spLocks noGrp="1"/>
          </p:cNvSpPr>
          <p:nvPr>
            <p:ph type="title"/>
          </p:nvPr>
        </p:nvSpPr>
        <p:spPr/>
        <p:txBody>
          <a:bodyPr/>
          <a:lstStyle/>
          <a:p>
            <a:r>
              <a:rPr lang="en-US" dirty="0">
                <a:solidFill>
                  <a:srgbClr val="610B38"/>
                </a:solidFill>
                <a:latin typeface="erdana"/>
              </a:rPr>
              <a:t>Bus and Memory Transfers</a:t>
            </a:r>
            <a:br>
              <a:rPr lang="en-US" dirty="0">
                <a:solidFill>
                  <a:srgbClr val="610B38"/>
                </a:solidFill>
                <a:latin typeface="erdana"/>
              </a:rPr>
            </a:br>
            <a:endParaRPr lang="en-US" dirty="0"/>
          </a:p>
        </p:txBody>
      </p:sp>
      <p:sp>
        <p:nvSpPr>
          <p:cNvPr id="3" name="Content Placeholder 2">
            <a:extLst>
              <a:ext uri="{FF2B5EF4-FFF2-40B4-BE49-F238E27FC236}">
                <a16:creationId xmlns:a16="http://schemas.microsoft.com/office/drawing/2014/main" id="{738833E0-123B-4995-B840-A1D9FB813A4E}"/>
              </a:ext>
            </a:extLst>
          </p:cNvPr>
          <p:cNvSpPr>
            <a:spLocks noGrp="1"/>
          </p:cNvSpPr>
          <p:nvPr>
            <p:ph idx="1"/>
          </p:nvPr>
        </p:nvSpPr>
        <p:spPr/>
        <p:txBody>
          <a:bodyPr>
            <a:normAutofit fontScale="92500" lnSpcReduction="10000"/>
          </a:bodyPr>
          <a:lstStyle/>
          <a:p>
            <a:pPr algn="just"/>
            <a:r>
              <a:rPr lang="en-US" dirty="0">
                <a:solidFill>
                  <a:srgbClr val="000000"/>
                </a:solidFill>
                <a:latin typeface="verdana" panose="020B0604030504040204" pitchFamily="34" charset="0"/>
              </a:rPr>
              <a:t>A digital system composed of many registers, and paths must be provided to transfer information from one register to another. The number of wires connecting all of the registers will be excessive if separate lines are used between each register and all other registers in the system.</a:t>
            </a:r>
          </a:p>
          <a:p>
            <a:pPr algn="just"/>
            <a:r>
              <a:rPr lang="en-US" dirty="0">
                <a:solidFill>
                  <a:srgbClr val="000000"/>
                </a:solidFill>
                <a:latin typeface="verdana" panose="020B0604030504040204" pitchFamily="34" charset="0"/>
              </a:rPr>
              <a:t>A bus structure, on the other hand, is more efficient for transferring information between registers in a multi-register configuration system.</a:t>
            </a:r>
          </a:p>
          <a:p>
            <a:pPr algn="just"/>
            <a:r>
              <a:rPr lang="en-US" dirty="0">
                <a:solidFill>
                  <a:srgbClr val="000000"/>
                </a:solidFill>
                <a:latin typeface="verdana" panose="020B0604030504040204" pitchFamily="34" charset="0"/>
              </a:rPr>
              <a:t>A bus consists of a set of common lines, one for each bit of register, through which binary information is transferred one at a time. Control signals determine which register is selected by the bus during a particular register transfer.</a:t>
            </a:r>
          </a:p>
          <a:p>
            <a:pPr marL="0" indent="0">
              <a:buNone/>
            </a:pPr>
            <a:endParaRPr lang="en-US" dirty="0"/>
          </a:p>
        </p:txBody>
      </p:sp>
    </p:spTree>
    <p:extLst>
      <p:ext uri="{BB962C8B-B14F-4D97-AF65-F5344CB8AC3E}">
        <p14:creationId xmlns:p14="http://schemas.microsoft.com/office/powerpoint/2010/main" val="3979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9033-04B1-4DE0-BE5F-360BEE708969}"/>
              </a:ext>
            </a:extLst>
          </p:cNvPr>
          <p:cNvSpPr>
            <a:spLocks noGrp="1"/>
          </p:cNvSpPr>
          <p:nvPr>
            <p:ph type="title"/>
          </p:nvPr>
        </p:nvSpPr>
        <p:spPr/>
        <p:txBody>
          <a:bodyPr>
            <a:noAutofit/>
          </a:bodyPr>
          <a:lstStyle/>
          <a:p>
            <a:r>
              <a:rPr lang="en-US" sz="1600" dirty="0">
                <a:solidFill>
                  <a:srgbClr val="000000"/>
                </a:solidFill>
                <a:latin typeface="verdana" panose="020B0604030504040204" pitchFamily="34" charset="0"/>
              </a:rPr>
              <a:t>The following block diagram shows a Bus system for four registers. It is constructed with the help of four 4 * 1 Multiplexers each having four data inputs (0 through 3) and two selection inputs (S1 and S2).</a:t>
            </a:r>
            <a:br>
              <a:rPr lang="en-US" sz="1600" dirty="0">
                <a:solidFill>
                  <a:srgbClr val="000000"/>
                </a:solidFill>
                <a:latin typeface="verdana" panose="020B0604030504040204" pitchFamily="34" charset="0"/>
              </a:rPr>
            </a:br>
            <a:r>
              <a:rPr lang="en-US" sz="1600" dirty="0">
                <a:solidFill>
                  <a:srgbClr val="000000"/>
                </a:solidFill>
                <a:latin typeface="verdana" panose="020B0604030504040204" pitchFamily="34" charset="0"/>
              </a:rPr>
              <a:t>We have used labels to make it more convenient for you to understand the input-output configuration of a Bus system for four registers. For instance, output 1 of register A is connected to input 0 of MUX1.</a:t>
            </a:r>
            <a:br>
              <a:rPr lang="en-US" sz="1600" dirty="0">
                <a:solidFill>
                  <a:srgbClr val="000000"/>
                </a:solidFill>
                <a:latin typeface="verdana" panose="020B0604030504040204" pitchFamily="34" charset="0"/>
              </a:rPr>
            </a:br>
            <a:endParaRPr lang="en-US" sz="1600" dirty="0"/>
          </a:p>
        </p:txBody>
      </p:sp>
      <p:pic>
        <p:nvPicPr>
          <p:cNvPr id="4" name="Picture 2" descr="Bus and Memory Transfers">
            <a:extLst>
              <a:ext uri="{FF2B5EF4-FFF2-40B4-BE49-F238E27FC236}">
                <a16:creationId xmlns:a16="http://schemas.microsoft.com/office/drawing/2014/main" id="{63382445-FD12-4998-B9CD-D83123617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0835" y="1838877"/>
            <a:ext cx="752723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0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F8C574-E3CE-4ED9-994E-1D46F4B7EF1D}"/>
              </a:ext>
            </a:extLst>
          </p:cNvPr>
          <p:cNvSpPr>
            <a:spLocks noGrp="1"/>
          </p:cNvSpPr>
          <p:nvPr>
            <p:ph idx="1"/>
          </p:nvPr>
        </p:nvSpPr>
        <p:spPr/>
        <p:txBody>
          <a:bodyPr/>
          <a:lstStyle/>
          <a:p>
            <a:endParaRPr lang="en-US"/>
          </a:p>
        </p:txBody>
      </p:sp>
      <p:pic>
        <p:nvPicPr>
          <p:cNvPr id="1026" name="Picture 2" descr="Image result for thank you pic for ppt">
            <a:extLst>
              <a:ext uri="{FF2B5EF4-FFF2-40B4-BE49-F238E27FC236}">
                <a16:creationId xmlns:a16="http://schemas.microsoft.com/office/drawing/2014/main" id="{9ABD353C-CC68-49AE-9374-509CD21D8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443" y="2319130"/>
            <a:ext cx="2892495" cy="17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1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EE4C-A79A-40EC-BB8D-7013EE37671E}"/>
              </a:ext>
            </a:extLst>
          </p:cNvPr>
          <p:cNvSpPr>
            <a:spLocks noGrp="1"/>
          </p:cNvSpPr>
          <p:nvPr>
            <p:ph type="title"/>
          </p:nvPr>
        </p:nvSpPr>
        <p:spPr/>
        <p:txBody>
          <a:bodyPr/>
          <a:lstStyle/>
          <a:p>
            <a:r>
              <a:rPr lang="en-US" dirty="0"/>
              <a:t>Topics </a:t>
            </a:r>
          </a:p>
        </p:txBody>
      </p:sp>
      <p:sp>
        <p:nvSpPr>
          <p:cNvPr id="3" name="Content Placeholder 2">
            <a:extLst>
              <a:ext uri="{FF2B5EF4-FFF2-40B4-BE49-F238E27FC236}">
                <a16:creationId xmlns:a16="http://schemas.microsoft.com/office/drawing/2014/main" id="{5845458C-7772-4591-8BD5-02B5CDF472FE}"/>
              </a:ext>
            </a:extLst>
          </p:cNvPr>
          <p:cNvSpPr>
            <a:spLocks noGrp="1"/>
          </p:cNvSpPr>
          <p:nvPr>
            <p:ph idx="1"/>
          </p:nvPr>
        </p:nvSpPr>
        <p:spPr/>
        <p:txBody>
          <a:bodyPr/>
          <a:lstStyle/>
          <a:p>
            <a:r>
              <a:rPr lang="en-US" dirty="0"/>
              <a:t>Computer System Buses</a:t>
            </a:r>
          </a:p>
          <a:p>
            <a:r>
              <a:rPr lang="en-US" dirty="0"/>
              <a:t>Types of the Buses</a:t>
            </a:r>
          </a:p>
          <a:p>
            <a:r>
              <a:rPr lang="en-US" dirty="0"/>
              <a:t>Bus Arbitration</a:t>
            </a:r>
          </a:p>
          <a:p>
            <a:r>
              <a:rPr lang="en-US" dirty="0"/>
              <a:t>Bus and Memory Transfer</a:t>
            </a:r>
          </a:p>
          <a:p>
            <a:endParaRPr lang="en-US" dirty="0"/>
          </a:p>
        </p:txBody>
      </p:sp>
    </p:spTree>
    <p:extLst>
      <p:ext uri="{BB962C8B-B14F-4D97-AF65-F5344CB8AC3E}">
        <p14:creationId xmlns:p14="http://schemas.microsoft.com/office/powerpoint/2010/main" val="224307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1B2F-486B-4200-8B6D-539A5EDC3AA1}"/>
              </a:ext>
            </a:extLst>
          </p:cNvPr>
          <p:cNvSpPr>
            <a:spLocks noGrp="1"/>
          </p:cNvSpPr>
          <p:nvPr>
            <p:ph type="title"/>
          </p:nvPr>
        </p:nvSpPr>
        <p:spPr/>
        <p:txBody>
          <a:bodyPr/>
          <a:lstStyle/>
          <a:p>
            <a:r>
              <a:rPr lang="en-US" dirty="0"/>
              <a:t>Type of Buses in Computer System</a:t>
            </a:r>
          </a:p>
        </p:txBody>
      </p:sp>
      <p:sp>
        <p:nvSpPr>
          <p:cNvPr id="3" name="Content Placeholder 2">
            <a:extLst>
              <a:ext uri="{FF2B5EF4-FFF2-40B4-BE49-F238E27FC236}">
                <a16:creationId xmlns:a16="http://schemas.microsoft.com/office/drawing/2014/main" id="{1EA517E3-DD00-4486-B6AC-DF92475493D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ED6C33D-94B4-4118-84F7-9421F2F3AC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5626"/>
            <a:ext cx="10972800" cy="4689474"/>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8E18E4C9-CD4A-4FAE-9F66-0895B338A87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986460617"/>
      </p:ext>
    </p:extLst>
  </p:cSld>
  <p:clrMapOvr>
    <a:masterClrMapping/>
  </p:clrMapOvr>
  <mc:AlternateContent xmlns:mc="http://schemas.openxmlformats.org/markup-compatibility/2006" xmlns:p14="http://schemas.microsoft.com/office/powerpoint/2010/main">
    <mc:Choice Requires="p14">
      <p:transition spd="slow" p14:dur="2000" advTm="4675"/>
    </mc:Choice>
    <mc:Fallback xmlns="">
      <p:transition spd="slow" advTm="46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DD81-46A2-4FBA-8040-18B4F9097418}"/>
              </a:ext>
            </a:extLst>
          </p:cNvPr>
          <p:cNvSpPr>
            <a:spLocks noGrp="1"/>
          </p:cNvSpPr>
          <p:nvPr>
            <p:ph type="title"/>
          </p:nvPr>
        </p:nvSpPr>
        <p:spPr/>
        <p:txBody>
          <a:bodyPr/>
          <a:lstStyle/>
          <a:p>
            <a:r>
              <a:rPr lang="en-US" dirty="0"/>
              <a:t>Bus Arbitration</a:t>
            </a:r>
          </a:p>
        </p:txBody>
      </p:sp>
      <p:sp>
        <p:nvSpPr>
          <p:cNvPr id="3" name="Content Placeholder 2">
            <a:extLst>
              <a:ext uri="{FF2B5EF4-FFF2-40B4-BE49-F238E27FC236}">
                <a16:creationId xmlns:a16="http://schemas.microsoft.com/office/drawing/2014/main" id="{EACA6503-21D0-444E-9490-1E52A00F99F6}"/>
              </a:ext>
            </a:extLst>
          </p:cNvPr>
          <p:cNvSpPr>
            <a:spLocks noGrp="1"/>
          </p:cNvSpPr>
          <p:nvPr>
            <p:ph idx="1"/>
          </p:nvPr>
        </p:nvSpPr>
        <p:spPr/>
        <p:txBody>
          <a:bodyPr>
            <a:normAutofit fontScale="92500"/>
          </a:bodyPr>
          <a:lstStyle/>
          <a:p>
            <a:pPr algn="just"/>
            <a:r>
              <a:rPr lang="en-US" dirty="0">
                <a:solidFill>
                  <a:srgbClr val="333333"/>
                </a:solidFill>
                <a:latin typeface="Source Sans Pro" panose="020B0503030403020204" pitchFamily="34" charset="0"/>
              </a:rPr>
              <a:t>The device that is allowed to initiate data transfers on the bus at any given time is called the bus master. In a computer system there may be more than one bus master such as processor, DMA controller etc.</a:t>
            </a:r>
          </a:p>
          <a:p>
            <a:pPr algn="just"/>
            <a:r>
              <a:rPr lang="en-US" dirty="0">
                <a:solidFill>
                  <a:srgbClr val="333333"/>
                </a:solidFill>
                <a:latin typeface="Source Sans Pro" panose="020B0503030403020204" pitchFamily="34" charset="0"/>
              </a:rPr>
              <a:t>They share the system bus. When current master relinquishes control of the bus, another bus master can acquire the control of the bus.</a:t>
            </a:r>
          </a:p>
          <a:p>
            <a:pPr algn="just"/>
            <a:r>
              <a:rPr lang="en-US" dirty="0">
                <a:solidFill>
                  <a:srgbClr val="333333"/>
                </a:solidFill>
                <a:latin typeface="Source Sans Pro" panose="020B0503030403020204" pitchFamily="34" charset="0"/>
              </a:rPr>
              <a:t>Bus arbitration is the process by which the next device to become the bus master is selected and bus mastership is transferred to it. The selection of bus master is usually done on the priority basis.</a:t>
            </a:r>
          </a:p>
          <a:p>
            <a:pPr algn="just"/>
            <a:r>
              <a:rPr lang="en-US" dirty="0">
                <a:solidFill>
                  <a:srgbClr val="333333"/>
                </a:solidFill>
                <a:latin typeface="Source Sans Pro" panose="020B0503030403020204" pitchFamily="34" charset="0"/>
              </a:rPr>
              <a:t>There are two approaches to bus arbitration: Centralized and distributed.</a:t>
            </a:r>
          </a:p>
          <a:p>
            <a:pPr marL="0" indent="0">
              <a:buNone/>
            </a:pPr>
            <a:endParaRPr lang="en-US" dirty="0"/>
          </a:p>
        </p:txBody>
      </p:sp>
    </p:spTree>
    <p:extLst>
      <p:ext uri="{BB962C8B-B14F-4D97-AF65-F5344CB8AC3E}">
        <p14:creationId xmlns:p14="http://schemas.microsoft.com/office/powerpoint/2010/main" val="56989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1F63-E65F-445A-A08F-1A96CE2846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EE2F72-0776-435C-A20D-032A6E778559}"/>
              </a:ext>
            </a:extLst>
          </p:cNvPr>
          <p:cNvSpPr>
            <a:spLocks noGrp="1"/>
          </p:cNvSpPr>
          <p:nvPr>
            <p:ph idx="1"/>
          </p:nvPr>
        </p:nvSpPr>
        <p:spPr>
          <a:xfrm>
            <a:off x="838200" y="1948069"/>
            <a:ext cx="10515600" cy="4228893"/>
          </a:xfrm>
        </p:spPr>
        <p:txBody>
          <a:bodyPr/>
          <a:lstStyle/>
          <a:p>
            <a:pPr marL="0" indent="0">
              <a:buNone/>
            </a:pPr>
            <a:r>
              <a:rPr lang="en-US" b="1" dirty="0">
                <a:solidFill>
                  <a:srgbClr val="333333"/>
                </a:solidFill>
                <a:latin typeface="Source Sans Pro" panose="020B0503030403020204" pitchFamily="34" charset="0"/>
              </a:rPr>
              <a:t>1. Centralized Arbitration</a:t>
            </a:r>
            <a:endParaRPr lang="en-US" dirty="0">
              <a:solidFill>
                <a:srgbClr val="333333"/>
              </a:solidFill>
              <a:latin typeface="Source Sans Pro" panose="020B0503030403020204" pitchFamily="34" charset="0"/>
            </a:endParaRPr>
          </a:p>
          <a:p>
            <a:pPr marL="742950" lvl="1" indent="-285750"/>
            <a:r>
              <a:rPr lang="en-US" dirty="0">
                <a:solidFill>
                  <a:srgbClr val="333333"/>
                </a:solidFill>
                <a:latin typeface="Source Sans Pro" panose="020B0503030403020204" pitchFamily="34" charset="0"/>
              </a:rPr>
              <a:t>In centralized bus arbitration, a single bus arbiter performs the required arbitration. The bus arbiter may be the processor or a separate controller connected to the bus.</a:t>
            </a:r>
          </a:p>
          <a:p>
            <a:pPr marL="742950" lvl="1" indent="-285750"/>
            <a:r>
              <a:rPr lang="en-US" dirty="0">
                <a:solidFill>
                  <a:srgbClr val="333333"/>
                </a:solidFill>
                <a:latin typeface="Source Sans Pro" panose="020B0503030403020204" pitchFamily="34" charset="0"/>
              </a:rPr>
              <a:t>There are three different arbitration schemes that use the centralized bus arbitration approach. There schemes are:</a:t>
            </a:r>
          </a:p>
          <a:p>
            <a:pPr marL="457200" lvl="1" indent="0">
              <a:buNone/>
            </a:pPr>
            <a:r>
              <a:rPr lang="en-US" dirty="0">
                <a:solidFill>
                  <a:srgbClr val="333333"/>
                </a:solidFill>
                <a:latin typeface="Source Sans Pro" panose="020B0503030403020204" pitchFamily="34" charset="0"/>
              </a:rPr>
              <a:t>a. Daisy chaining</a:t>
            </a:r>
          </a:p>
          <a:p>
            <a:pPr marL="457200" lvl="1" indent="0">
              <a:buNone/>
            </a:pPr>
            <a:r>
              <a:rPr lang="en-US" dirty="0">
                <a:solidFill>
                  <a:srgbClr val="333333"/>
                </a:solidFill>
                <a:latin typeface="Source Sans Pro" panose="020B0503030403020204" pitchFamily="34" charset="0"/>
              </a:rPr>
              <a:t>b. Polling method</a:t>
            </a:r>
          </a:p>
          <a:p>
            <a:pPr marL="457200" lvl="1" indent="0">
              <a:buNone/>
            </a:pPr>
            <a:r>
              <a:rPr lang="en-US" dirty="0">
                <a:solidFill>
                  <a:srgbClr val="333333"/>
                </a:solidFill>
                <a:latin typeface="Source Sans Pro" panose="020B0503030403020204" pitchFamily="34" charset="0"/>
              </a:rPr>
              <a:t>c. Independent request</a:t>
            </a:r>
            <a:endParaRPr lang="en-US" dirty="0"/>
          </a:p>
        </p:txBody>
      </p:sp>
    </p:spTree>
    <p:extLst>
      <p:ext uri="{BB962C8B-B14F-4D97-AF65-F5344CB8AC3E}">
        <p14:creationId xmlns:p14="http://schemas.microsoft.com/office/powerpoint/2010/main" val="122117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EA4-74FF-4903-BC62-1DED859A2F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3A24BA-FB42-492E-8120-3E3C92CF7E27}"/>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CBA02DA4-6797-4BF7-8B2F-3DF05391C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339" y="1279386"/>
            <a:ext cx="7103166" cy="326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1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6F8E-2391-446D-A6E9-EA786DD9082E}"/>
              </a:ext>
            </a:extLst>
          </p:cNvPr>
          <p:cNvSpPr>
            <a:spLocks noGrp="1"/>
          </p:cNvSpPr>
          <p:nvPr>
            <p:ph type="title"/>
          </p:nvPr>
        </p:nvSpPr>
        <p:spPr/>
        <p:txBody>
          <a:bodyPr>
            <a:noAutofit/>
          </a:bodyPr>
          <a:lstStyle/>
          <a:p>
            <a:pPr lvl="0" eaLnBrk="0" fontAlgn="base" hangingPunct="0">
              <a:lnSpc>
                <a:spcPct val="100000"/>
              </a:lnSpc>
              <a:spcAft>
                <a:spcPct val="0"/>
              </a:spcAft>
            </a:pPr>
            <a:r>
              <a:rPr lang="en-US" altLang="en-US" sz="3200" b="1" dirty="0">
                <a:solidFill>
                  <a:srgbClr val="333333"/>
                </a:solidFill>
                <a:latin typeface="Source Sans Pro" panose="020B0503030403020204" pitchFamily="34" charset="0"/>
              </a:rPr>
              <a:t>a) Daisy chaining</a:t>
            </a:r>
            <a:br>
              <a:rPr lang="en-US" altLang="en-US" sz="3200" dirty="0">
                <a:solidFill>
                  <a:srgbClr val="333333"/>
                </a:solidFill>
                <a:latin typeface="Source Sans Pro" panose="020B0503030403020204" pitchFamily="34" charset="0"/>
              </a:rPr>
            </a:br>
            <a:r>
              <a:rPr lang="en-US" altLang="en-US" sz="2000" dirty="0">
                <a:solidFill>
                  <a:srgbClr val="333333"/>
                </a:solidFill>
                <a:latin typeface="Source Sans Pro" panose="020B0503030403020204" pitchFamily="34" charset="0"/>
              </a:rPr>
              <a:t>The system connections for Daisy chaining method are shown in fig below</a:t>
            </a:r>
            <a:r>
              <a:rPr lang="en-US" altLang="en-US" sz="3200" dirty="0">
                <a:solidFill>
                  <a:srgbClr val="333333"/>
                </a:solidFill>
                <a:latin typeface="Source Sans Pro" panose="020B0503030403020204" pitchFamily="34" charset="0"/>
              </a:rPr>
              <a:t>.</a:t>
            </a:r>
            <a:endParaRPr lang="en-US" sz="3200" dirty="0"/>
          </a:p>
        </p:txBody>
      </p:sp>
      <p:sp>
        <p:nvSpPr>
          <p:cNvPr id="5" name="Content Placeholder 4">
            <a:extLst>
              <a:ext uri="{FF2B5EF4-FFF2-40B4-BE49-F238E27FC236}">
                <a16:creationId xmlns:a16="http://schemas.microsoft.com/office/drawing/2014/main" id="{0D2D959B-37D2-4258-8702-B6D3CF713724}"/>
              </a:ext>
            </a:extLst>
          </p:cNvPr>
          <p:cNvSpPr>
            <a:spLocks noGrp="1"/>
          </p:cNvSpPr>
          <p:nvPr>
            <p:ph idx="1"/>
          </p:nvPr>
        </p:nvSpPr>
        <p:spPr>
          <a:xfrm>
            <a:off x="838199" y="2604224"/>
            <a:ext cx="10515600" cy="4351338"/>
          </a:xfrm>
        </p:spPr>
        <p:txBody>
          <a:bodyPr/>
          <a:lstStyle/>
          <a:p>
            <a:endParaRPr lang="en-US" dirty="0"/>
          </a:p>
          <a:p>
            <a:endParaRPr lang="en-US" dirty="0"/>
          </a:p>
          <a:p>
            <a:endParaRPr lang="en-US" dirty="0"/>
          </a:p>
        </p:txBody>
      </p:sp>
      <p:sp>
        <p:nvSpPr>
          <p:cNvPr id="6" name="Rectangle 5">
            <a:extLst>
              <a:ext uri="{FF2B5EF4-FFF2-40B4-BE49-F238E27FC236}">
                <a16:creationId xmlns:a16="http://schemas.microsoft.com/office/drawing/2014/main" id="{681D3377-D105-427C-8842-8BCAF72FD5A8}"/>
              </a:ext>
            </a:extLst>
          </p:cNvPr>
          <p:cNvSpPr/>
          <p:nvPr/>
        </p:nvSpPr>
        <p:spPr>
          <a:xfrm>
            <a:off x="586202" y="4617554"/>
            <a:ext cx="11022496" cy="1754326"/>
          </a:xfrm>
          <a:prstGeom prst="rect">
            <a:avLst/>
          </a:prstGeom>
        </p:spPr>
        <p:txBody>
          <a:bodyPr wrap="square">
            <a:spAutoFit/>
          </a:bodyPr>
          <a:lstStyle/>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It is simple and cheaper method. All masters make use of the same line for bus request.</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In response to the bus request the controller sends a bus grant if the bus is free.</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bus grant signal serially propagates through each master until it encounters the first one that is requesting access to the bus. </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This master blocks the propagation of the bus grant signal, activities the busy line and gains control of the bus.</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Therefore any other requesting module will not receive the grant signal and hence cannot get the bus access.</a:t>
            </a:r>
          </a:p>
        </p:txBody>
      </p:sp>
      <p:pic>
        <p:nvPicPr>
          <p:cNvPr id="2050" name="Picture 2" descr="enter image description here">
            <a:extLst>
              <a:ext uri="{FF2B5EF4-FFF2-40B4-BE49-F238E27FC236}">
                <a16:creationId xmlns:a16="http://schemas.microsoft.com/office/drawing/2014/main" id="{4BDB33B8-0021-4508-9517-7B7A70A5E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5" y="2021164"/>
            <a:ext cx="7262190" cy="211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7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6565-3CD3-4EA2-AB2C-6B3779D40D5D}"/>
              </a:ext>
            </a:extLst>
          </p:cNvPr>
          <p:cNvSpPr>
            <a:spLocks noGrp="1"/>
          </p:cNvSpPr>
          <p:nvPr>
            <p:ph type="title"/>
          </p:nvPr>
        </p:nvSpPr>
        <p:spPr/>
        <p:txBody>
          <a:bodyPr/>
          <a:lstStyle/>
          <a:p>
            <a:r>
              <a:rPr lang="en-US" b="1" dirty="0"/>
              <a:t>b)Polling method </a:t>
            </a:r>
            <a:endParaRPr lang="en-US" dirty="0"/>
          </a:p>
        </p:txBody>
      </p:sp>
      <p:sp>
        <p:nvSpPr>
          <p:cNvPr id="3" name="Content Placeholder 2">
            <a:extLst>
              <a:ext uri="{FF2B5EF4-FFF2-40B4-BE49-F238E27FC236}">
                <a16:creationId xmlns:a16="http://schemas.microsoft.com/office/drawing/2014/main" id="{2FA9A665-09C0-4EAB-BCB8-100F81827079}"/>
              </a:ext>
            </a:extLst>
          </p:cNvPr>
          <p:cNvSpPr>
            <a:spLocks noGrp="1"/>
          </p:cNvSpPr>
          <p:nvPr>
            <p:ph idx="1"/>
          </p:nvPr>
        </p:nvSpPr>
        <p:spPr/>
        <p:txBody>
          <a:bodyPr/>
          <a:lstStyle/>
          <a:p>
            <a:pPr marL="0" indent="0">
              <a:buNone/>
            </a:pPr>
            <a:endParaRPr lang="en-US" dirty="0"/>
          </a:p>
        </p:txBody>
      </p:sp>
      <p:pic>
        <p:nvPicPr>
          <p:cNvPr id="1026" name="Picture 2" descr="enter image description here">
            <a:extLst>
              <a:ext uri="{FF2B5EF4-FFF2-40B4-BE49-F238E27FC236}">
                <a16:creationId xmlns:a16="http://schemas.microsoft.com/office/drawing/2014/main" id="{D34AAFA2-9313-40FD-92D2-35E4BDEF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7" y="1520170"/>
            <a:ext cx="7818781" cy="381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86C3-520E-46D7-8F20-F825509E6D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9CA584-EC13-445A-8827-DB90C3CDAB56}"/>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The system connections for polling method are shown in figure above.</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In this the controller is used to generate the addresses for the master. Number of address line required depends on the number of master connected in the system.</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For example, if there are 8 masters connected in the system, at least three address lines are required.</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In response to the bus request controller generates a sequence of master address. When the requesting master recognizes its address, it activated the busy line ad begins to use the bus.</a:t>
            </a:r>
          </a:p>
          <a:p>
            <a:endParaRPr lang="en-US" dirty="0"/>
          </a:p>
        </p:txBody>
      </p:sp>
    </p:spTree>
    <p:extLst>
      <p:ext uri="{BB962C8B-B14F-4D97-AF65-F5344CB8AC3E}">
        <p14:creationId xmlns:p14="http://schemas.microsoft.com/office/powerpoint/2010/main" val="310576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1103</Words>
  <Application>Microsoft Office PowerPoint</Application>
  <PresentationFormat>Widescreen</PresentationFormat>
  <Paragraphs>51</Paragraphs>
  <Slides>16</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erdana</vt:lpstr>
      <vt:lpstr>Source Sans Pro</vt:lpstr>
      <vt:lpstr>verdana</vt:lpstr>
      <vt:lpstr>Office Theme</vt:lpstr>
      <vt:lpstr> </vt:lpstr>
      <vt:lpstr>Topics </vt:lpstr>
      <vt:lpstr>Type of Buses in Computer System</vt:lpstr>
      <vt:lpstr>Bus Arbitration</vt:lpstr>
      <vt:lpstr>PowerPoint Presentation</vt:lpstr>
      <vt:lpstr>PowerPoint Presentation</vt:lpstr>
      <vt:lpstr>a) Daisy chaining The system connections for Daisy chaining method are shown in fig below.</vt:lpstr>
      <vt:lpstr>b)Polling method </vt:lpstr>
      <vt:lpstr>PowerPoint Presentation</vt:lpstr>
      <vt:lpstr>c)Independent request method:-</vt:lpstr>
      <vt:lpstr>2. Distributed Arbitration </vt:lpstr>
      <vt:lpstr>PowerPoint Presentation</vt:lpstr>
      <vt:lpstr>PowerPoint Presentation</vt:lpstr>
      <vt:lpstr>Bus and Memory Transfers </vt:lpstr>
      <vt:lpstr>The following block diagram shows a Bus system for four registers. It is constructed with the help of four 4 * 1 Multiplexers each having four data inputs (0 through 3) and two selection inputs (S1 and S2). We have used labels to make it more convenient for you to understand the input-output configuration of a Bus system for four registers. For instance, output 1 of register A is connected to input 0 of MUX1.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35</cp:revision>
  <dcterms:created xsi:type="dcterms:W3CDTF">2020-06-18T04:00:41Z</dcterms:created>
  <dcterms:modified xsi:type="dcterms:W3CDTF">2024-01-15T09:15:28Z</dcterms:modified>
</cp:coreProperties>
</file>