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3" r:id="rId3"/>
    <p:sldId id="274" r:id="rId4"/>
    <p:sldId id="275" r:id="rId5"/>
    <p:sldId id="276" r:id="rId6"/>
    <p:sldId id="266" r:id="rId7"/>
    <p:sldId id="267"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jwan Khan" userId="5555fb4427664aad" providerId="LiveId" clId="{B8CF0E83-7FBF-4389-963A-BCFA7759D117}"/>
    <pc:docChg chg="modSld">
      <pc:chgData name="Rijwan Khan" userId="5555fb4427664aad" providerId="LiveId" clId="{B8CF0E83-7FBF-4389-963A-BCFA7759D117}" dt="2024-01-15T09:15:35.333" v="0"/>
      <pc:docMkLst>
        <pc:docMk/>
      </pc:docMkLst>
      <pc:sldChg chg="modSp mod">
        <pc:chgData name="Rijwan Khan" userId="5555fb4427664aad" providerId="LiveId" clId="{B8CF0E83-7FBF-4389-963A-BCFA7759D117}" dt="2024-01-15T09:15:35.333" v="0"/>
        <pc:sldMkLst>
          <pc:docMk/>
          <pc:sldMk cId="1407932584" sldId="256"/>
        </pc:sldMkLst>
        <pc:spChg chg="mod">
          <ac:chgData name="Rijwan Khan" userId="5555fb4427664aad" providerId="LiveId" clId="{B8CF0E83-7FBF-4389-963A-BCFA7759D117}" dt="2024-01-15T09:15:35.333" v="0"/>
          <ac:spMkLst>
            <pc:docMk/>
            <pc:sldMk cId="1407932584" sldId="256"/>
            <ac:spMk id="3" creationId="{FD3F6E6A-CA2C-4D7C-95F1-0463554CE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793C-9F6E-4CE1-B94E-78F167BB0663}"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AF78A-2270-4721-AA5A-1B675F5A1ABB}" type="slidenum">
              <a:rPr lang="en-US" smtClean="0"/>
              <a:t>‹#›</a:t>
            </a:fld>
            <a:endParaRPr lang="en-US"/>
          </a:p>
        </p:txBody>
      </p:sp>
    </p:spTree>
    <p:extLst>
      <p:ext uri="{BB962C8B-B14F-4D97-AF65-F5344CB8AC3E}">
        <p14:creationId xmlns:p14="http://schemas.microsoft.com/office/powerpoint/2010/main" val="274571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4A7E-81F0-4134-BD15-5C170C069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BCD674-A3BA-4C42-9005-763EDB025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7EDD-DFA4-4A1A-83E3-25AA585BA9A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3EBDDD35-3124-45BE-8281-89DADE36D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4DDAB-06E4-4EA3-94AC-1B24D066671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7249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92E7-DD2D-4D70-82F6-D9725B3710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27CEF2-37E8-4EA3-895A-13883A216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F8EF2-460E-4E7D-A56E-13C49CA0173D}"/>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0D1DE7C8-D345-4CEE-B7B9-E056DB785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0CDD-B8DE-434D-8CD1-8D73E0465BD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14874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BF484-8DF8-4359-A45F-3550A7C91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412163-A279-4DFE-9D2D-E78F9BB20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9479B-855F-41CF-8B9D-86AEE460424B}"/>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6EAE8C7C-204E-4E9D-B2DF-712E4B427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7DAE8-C3F7-47A0-ACCB-36C329E6530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0440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C73F-1D55-4331-B6FC-3AA2B609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4E085-C58E-496B-98D7-1B99D1C33C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F368-288E-4BA1-BE87-29FB8F83083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4D7250FE-6DBD-4289-9511-5D05D19CF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0A08E-4AE5-4672-8C44-34B86EEC82CE}"/>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7482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2352-8481-41AD-8AC0-D532E19E6E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68B2E-6852-4395-B254-EEA800955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FC224-D401-4126-8A4C-A88089EBB83C}"/>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A08A6F80-1254-4085-9631-EF3BFB215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BEC7-7EFD-4172-A6EB-324F550B1E92}"/>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403327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B8EF-7756-480B-8AC4-884B456AD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D0B1B-47A0-4232-BAF8-F717551F6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A325D-5F45-4CA3-ABCC-3A07EE07C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3B7B7-5A8B-48EE-8F45-38809D0AA093}"/>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23D7EE25-F5A8-40CF-AED4-6A8B4153C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EF098-D06A-4D79-A934-F11F1217AE8B}"/>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4795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17B3-8B64-4F56-9165-9D1F1B699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12F572-116B-4FBC-80A1-B160E910E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BDAA3B-BF40-498F-910E-D6FE62C725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7089C-079C-4C6E-9481-3975BCB5D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D0D08-DF36-4271-880D-5E9F0DBDEC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17495-0CEE-4E07-B1EE-B6519BFEFF1A}"/>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8" name="Footer Placeholder 7">
            <a:extLst>
              <a:ext uri="{FF2B5EF4-FFF2-40B4-BE49-F238E27FC236}">
                <a16:creationId xmlns:a16="http://schemas.microsoft.com/office/drawing/2014/main" id="{2C8416FD-C3A3-4B77-9678-C5082E628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D4E038-F659-4CEC-893C-EE00681F5F73}"/>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2569835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EC38-A637-413A-ADAE-BE0CFC8B8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F607-1E75-4E3B-9910-AF15505BCFA0}"/>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4" name="Footer Placeholder 3">
            <a:extLst>
              <a:ext uri="{FF2B5EF4-FFF2-40B4-BE49-F238E27FC236}">
                <a16:creationId xmlns:a16="http://schemas.microsoft.com/office/drawing/2014/main" id="{298C001C-1627-4AD3-A0D3-B3339FC11C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3E4DC-41E9-49A6-9047-6E1F7BF34CF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1642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CE46B-A1F2-4FE7-BE62-EA0E275D0B6A}"/>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3" name="Footer Placeholder 2">
            <a:extLst>
              <a:ext uri="{FF2B5EF4-FFF2-40B4-BE49-F238E27FC236}">
                <a16:creationId xmlns:a16="http://schemas.microsoft.com/office/drawing/2014/main" id="{EF188AA1-14B3-435D-88D6-94512D0E8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83966-455F-4672-A770-389923924051}"/>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3711392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7F8D-EF09-4BE8-A8AA-A3E2AB642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B90AC-FF6F-4700-8FDC-3A3EC0FF8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719B4C-AF9F-4A5E-9702-FB58A7B26F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8C2B0-1797-4CA4-91C5-DF4B4A45FCC6}"/>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8BE09123-8FCE-4335-90FF-B38FF4278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15DF9-1BB0-4D73-8CE7-BE42FC1A576F}"/>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86266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001E-159E-4C6B-904E-108CE8EC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E07AB-277F-44EB-9550-9E948F6ED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4C6601-2A79-4B56-9BD2-9FFCD85C1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6FD8E-BD42-4380-A704-79AD7BEB4212}"/>
              </a:ext>
            </a:extLst>
          </p:cNvPr>
          <p:cNvSpPr>
            <a:spLocks noGrp="1"/>
          </p:cNvSpPr>
          <p:nvPr>
            <p:ph type="dt" sz="half" idx="10"/>
          </p:nvPr>
        </p:nvSpPr>
        <p:spPr/>
        <p:txBody>
          <a:bodyPr/>
          <a:lstStyle/>
          <a:p>
            <a:fld id="{87864072-6A20-4DBD-9873-382B57A9CEBC}" type="datetimeFigureOut">
              <a:rPr lang="en-US" smtClean="0"/>
              <a:t>1/15/2024</a:t>
            </a:fld>
            <a:endParaRPr lang="en-US"/>
          </a:p>
        </p:txBody>
      </p:sp>
      <p:sp>
        <p:nvSpPr>
          <p:cNvPr id="6" name="Footer Placeholder 5">
            <a:extLst>
              <a:ext uri="{FF2B5EF4-FFF2-40B4-BE49-F238E27FC236}">
                <a16:creationId xmlns:a16="http://schemas.microsoft.com/office/drawing/2014/main" id="{AA504562-B91A-4A31-B18F-2CE9197E1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97E42-70ED-44AC-8D83-F71879FFE9B7}"/>
              </a:ext>
            </a:extLst>
          </p:cNvPr>
          <p:cNvSpPr>
            <a:spLocks noGrp="1"/>
          </p:cNvSpPr>
          <p:nvPr>
            <p:ph type="sldNum" sz="quarter" idx="12"/>
          </p:nvPr>
        </p:nvSpPr>
        <p:spPr/>
        <p:txBody>
          <a:bodyPr/>
          <a:lstStyle/>
          <a:p>
            <a:fld id="{D4E914E4-B421-41C6-A5C3-592ADA163034}" type="slidenum">
              <a:rPr lang="en-US" smtClean="0"/>
              <a:t>‹#›</a:t>
            </a:fld>
            <a:endParaRPr lang="en-US"/>
          </a:p>
        </p:txBody>
      </p:sp>
    </p:spTree>
    <p:extLst>
      <p:ext uri="{BB962C8B-B14F-4D97-AF65-F5344CB8AC3E}">
        <p14:creationId xmlns:p14="http://schemas.microsoft.com/office/powerpoint/2010/main" val="123752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63EC23-EE39-4728-B8BB-EAA618506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CCE27-E475-4C15-9FE6-8CAEA1D4E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445BA-1B4C-44B9-8E59-F3B0BDD73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864072-6A20-4DBD-9873-382B57A9CEBC}" type="datetimeFigureOut">
              <a:rPr lang="en-US" smtClean="0"/>
              <a:t>1/15/2024</a:t>
            </a:fld>
            <a:endParaRPr lang="en-US"/>
          </a:p>
        </p:txBody>
      </p:sp>
      <p:sp>
        <p:nvSpPr>
          <p:cNvPr id="5" name="Footer Placeholder 4">
            <a:extLst>
              <a:ext uri="{FF2B5EF4-FFF2-40B4-BE49-F238E27FC236}">
                <a16:creationId xmlns:a16="http://schemas.microsoft.com/office/drawing/2014/main" id="{77875FA0-C085-4441-B672-E2C970C43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23047-2BBF-4763-A0EE-1941F70D5D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914E4-B421-41C6-A5C3-592ADA163034}" type="slidenum">
              <a:rPr lang="en-US" smtClean="0"/>
              <a:t>‹#›</a:t>
            </a:fld>
            <a:endParaRPr lang="en-US"/>
          </a:p>
        </p:txBody>
      </p:sp>
    </p:spTree>
    <p:extLst>
      <p:ext uri="{BB962C8B-B14F-4D97-AF65-F5344CB8AC3E}">
        <p14:creationId xmlns:p14="http://schemas.microsoft.com/office/powerpoint/2010/main" val="260662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1DA4F3-9EF8-4369-8046-62460F132A30}"/>
              </a:ext>
            </a:extLst>
          </p:cNvPr>
          <p:cNvSpPr>
            <a:spLocks noGrp="1"/>
          </p:cNvSpPr>
          <p:nvPr>
            <p:ph type="ctrTitle"/>
          </p:nvPr>
        </p:nvSpPr>
        <p:spPr>
          <a:xfrm>
            <a:off x="1018604" y="1053042"/>
            <a:ext cx="4458424" cy="3068357"/>
          </a:xfrm>
        </p:spPr>
        <p:txBody>
          <a:bodyPr>
            <a:normAutofit/>
          </a:bodyPr>
          <a:lstStyle/>
          <a:p>
            <a:pPr algn="l"/>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FD3F6E6A-CA2C-4D7C-95F1-0463554CE732}"/>
              </a:ext>
            </a:extLst>
          </p:cNvPr>
          <p:cNvSpPr>
            <a:spLocks noGrp="1"/>
          </p:cNvSpPr>
          <p:nvPr>
            <p:ph type="subTitle" idx="1"/>
          </p:nvPr>
        </p:nvSpPr>
        <p:spPr>
          <a:xfrm>
            <a:off x="1018604" y="4292070"/>
            <a:ext cx="4458424" cy="1512888"/>
          </a:xfrm>
        </p:spPr>
        <p:txBody>
          <a:bodyPr>
            <a:normAutofit/>
          </a:bodyPr>
          <a:lstStyle/>
          <a:p>
            <a:pPr algn="l"/>
            <a:r>
              <a:rPr lang="en-US" sz="1400" dirty="0">
                <a:solidFill>
                  <a:schemeClr val="bg2"/>
                </a:solidFill>
              </a:rPr>
              <a:t>Dr. </a:t>
            </a:r>
            <a:r>
              <a:rPr lang="en-US" sz="1400">
                <a:solidFill>
                  <a:schemeClr val="bg2"/>
                </a:solidFill>
              </a:rPr>
              <a:t>Rijwan Khan</a:t>
            </a:r>
          </a:p>
          <a:p>
            <a:pPr algn="l"/>
            <a:endParaRPr lang="en-US" sz="1500" dirty="0">
              <a:solidFill>
                <a:srgbClr val="ABCD81"/>
              </a:solidFill>
            </a:endParaRPr>
          </a:p>
        </p:txBody>
      </p:sp>
      <p:cxnSp>
        <p:nvCxnSpPr>
          <p:cNvPr id="80" name="Straight Connector 7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8E6B5078-279F-496A-B100-835C91465BD5}"/>
              </a:ext>
            </a:extLst>
          </p:cNvPr>
          <p:cNvGraphicFramePr>
            <a:graphicFrameLocks noGrp="1"/>
          </p:cNvGraphicFramePr>
          <p:nvPr>
            <p:extLst>
              <p:ext uri="{D42A27DB-BD31-4B8C-83A1-F6EECF244321}">
                <p14:modId xmlns:p14="http://schemas.microsoft.com/office/powerpoint/2010/main" val="1133047617"/>
              </p:ext>
            </p:extLst>
          </p:nvPr>
        </p:nvGraphicFramePr>
        <p:xfrm>
          <a:off x="7517296" y="1053042"/>
          <a:ext cx="3999192" cy="1554480"/>
        </p:xfrm>
        <a:graphic>
          <a:graphicData uri="http://schemas.openxmlformats.org/drawingml/2006/table">
            <a:tbl>
              <a:tblPr firstRow="1" bandRow="1">
                <a:tableStyleId>{5C22544A-7EE6-4342-B048-85BDC9FD1C3A}</a:tableStyleId>
              </a:tblPr>
              <a:tblGrid>
                <a:gridCol w="3999192">
                  <a:extLst>
                    <a:ext uri="{9D8B030D-6E8A-4147-A177-3AD203B41FA5}">
                      <a16:colId xmlns:a16="http://schemas.microsoft.com/office/drawing/2014/main" val="3518561318"/>
                    </a:ext>
                  </a:extLst>
                </a:gridCol>
              </a:tblGrid>
              <a:tr h="1474163">
                <a:tc>
                  <a:txBody>
                    <a:bodyPr/>
                    <a:lstStyle/>
                    <a:p>
                      <a:r>
                        <a:rPr lang="en-US" sz="3200" dirty="0"/>
                        <a:t>COMPUTER ORGANIZATION AND ARCHITECTURE</a:t>
                      </a:r>
                    </a:p>
                  </a:txBody>
                  <a:tcPr/>
                </a:tc>
                <a:extLst>
                  <a:ext uri="{0D108BD9-81ED-4DB2-BD59-A6C34878D82A}">
                    <a16:rowId xmlns:a16="http://schemas.microsoft.com/office/drawing/2014/main" val="1796247831"/>
                  </a:ext>
                </a:extLst>
              </a:tr>
            </a:tbl>
          </a:graphicData>
        </a:graphic>
      </p:graphicFrame>
    </p:spTree>
    <p:extLst>
      <p:ext uri="{BB962C8B-B14F-4D97-AF65-F5344CB8AC3E}">
        <p14:creationId xmlns:p14="http://schemas.microsoft.com/office/powerpoint/2010/main" val="1407932584"/>
      </p:ext>
    </p:extLst>
  </p:cSld>
  <p:clrMapOvr>
    <a:masterClrMapping/>
  </p:clrMapOvr>
  <mc:AlternateContent xmlns:mc="http://schemas.openxmlformats.org/markup-compatibility/2006" xmlns:p14="http://schemas.microsoft.com/office/powerpoint/2010/main">
    <mc:Choice Requires="p14">
      <p:transition spd="slow" p14:dur="2000" advTm="7530"/>
    </mc:Choice>
    <mc:Fallback xmlns="">
      <p:transition spd="slow" advTm="753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7EFC-7F28-4710-BC09-30A31240DACB}"/>
              </a:ext>
            </a:extLst>
          </p:cNvPr>
          <p:cNvSpPr>
            <a:spLocks noGrp="1"/>
          </p:cNvSpPr>
          <p:nvPr>
            <p:ph type="title"/>
          </p:nvPr>
        </p:nvSpPr>
        <p:spPr/>
        <p:txBody>
          <a:bodyPr/>
          <a:lstStyle/>
          <a:p>
            <a:r>
              <a:rPr lang="en-US" b="1" dirty="0"/>
              <a:t>PROCESSOR ORGANIZATION</a:t>
            </a:r>
            <a:br>
              <a:rPr lang="en-US" b="1" dirty="0"/>
            </a:br>
            <a:endParaRPr lang="en-US" dirty="0"/>
          </a:p>
        </p:txBody>
      </p:sp>
      <p:sp>
        <p:nvSpPr>
          <p:cNvPr id="3" name="Content Placeholder 2">
            <a:extLst>
              <a:ext uri="{FF2B5EF4-FFF2-40B4-BE49-F238E27FC236}">
                <a16:creationId xmlns:a16="http://schemas.microsoft.com/office/drawing/2014/main" id="{2CF8C574-E3CE-4ED9-994E-1D46F4B7EF1D}"/>
              </a:ext>
            </a:extLst>
          </p:cNvPr>
          <p:cNvSpPr>
            <a:spLocks noGrp="1"/>
          </p:cNvSpPr>
          <p:nvPr>
            <p:ph idx="1"/>
          </p:nvPr>
        </p:nvSpPr>
        <p:spPr/>
        <p:txBody>
          <a:bodyPr/>
          <a:lstStyle/>
          <a:p>
            <a:r>
              <a:rPr lang="en-US" dirty="0"/>
              <a:t>Figure below is a simplified view of a processor, indicating its connection to the rest of the system via the system bus.</a:t>
            </a:r>
          </a:p>
        </p:txBody>
      </p:sp>
      <p:pic>
        <p:nvPicPr>
          <p:cNvPr id="4098" name="Picture 2" descr="91">
            <a:extLst>
              <a:ext uri="{FF2B5EF4-FFF2-40B4-BE49-F238E27FC236}">
                <a16:creationId xmlns:a16="http://schemas.microsoft.com/office/drawing/2014/main" id="{311413EF-A9B7-4A5F-8046-56335FF50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09" y="2862470"/>
            <a:ext cx="5565913" cy="320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01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F515-9445-46F5-9D42-277830CE45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F286A7-AA39-44BB-AD38-2F2824CB8A94}"/>
              </a:ext>
            </a:extLst>
          </p:cNvPr>
          <p:cNvSpPr>
            <a:spLocks noGrp="1"/>
          </p:cNvSpPr>
          <p:nvPr>
            <p:ph idx="1"/>
          </p:nvPr>
        </p:nvSpPr>
        <p:spPr/>
        <p:txBody>
          <a:bodyPr/>
          <a:lstStyle/>
          <a:p>
            <a:pPr marL="0" indent="0" algn="just">
              <a:buNone/>
            </a:pPr>
            <a:r>
              <a:rPr lang="en-US" dirty="0"/>
              <a:t>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registers.</a:t>
            </a:r>
          </a:p>
        </p:txBody>
      </p:sp>
    </p:spTree>
    <p:extLst>
      <p:ext uri="{BB962C8B-B14F-4D97-AF65-F5344CB8AC3E}">
        <p14:creationId xmlns:p14="http://schemas.microsoft.com/office/powerpoint/2010/main" val="93751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6F14-C917-4945-9E10-0C283FC63031}"/>
              </a:ext>
            </a:extLst>
          </p:cNvPr>
          <p:cNvSpPr>
            <a:spLocks noGrp="1"/>
          </p:cNvSpPr>
          <p:nvPr>
            <p:ph type="title"/>
          </p:nvPr>
        </p:nvSpPr>
        <p:spPr/>
        <p:txBody>
          <a:bodyPr/>
          <a:lstStyle/>
          <a:p>
            <a:r>
              <a:rPr lang="en-US" dirty="0"/>
              <a:t>Figure below depicts is a slightly more detailed view of the processor.</a:t>
            </a:r>
          </a:p>
        </p:txBody>
      </p:sp>
      <p:sp>
        <p:nvSpPr>
          <p:cNvPr id="3" name="Content Placeholder 2">
            <a:extLst>
              <a:ext uri="{FF2B5EF4-FFF2-40B4-BE49-F238E27FC236}">
                <a16:creationId xmlns:a16="http://schemas.microsoft.com/office/drawing/2014/main" id="{3E5FF5B0-4173-42E1-9005-E821D2B77C2E}"/>
              </a:ext>
            </a:extLst>
          </p:cNvPr>
          <p:cNvSpPr>
            <a:spLocks noGrp="1"/>
          </p:cNvSpPr>
          <p:nvPr>
            <p:ph idx="1"/>
          </p:nvPr>
        </p:nvSpPr>
        <p:spPr/>
        <p:txBody>
          <a:bodyPr/>
          <a:lstStyle/>
          <a:p>
            <a:endParaRPr lang="en-US"/>
          </a:p>
        </p:txBody>
      </p:sp>
      <p:pic>
        <p:nvPicPr>
          <p:cNvPr id="5122" name="Picture 2" descr="92">
            <a:extLst>
              <a:ext uri="{FF2B5EF4-FFF2-40B4-BE49-F238E27FC236}">
                <a16:creationId xmlns:a16="http://schemas.microsoft.com/office/drawing/2014/main" id="{D548F598-E4F2-43E9-8C48-108001C87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217" y="1938338"/>
            <a:ext cx="6321287" cy="403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17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8213-F0E9-42BB-9007-89D921B0AD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53B68-D0DA-49B3-90EB-AF768948184B}"/>
              </a:ext>
            </a:extLst>
          </p:cNvPr>
          <p:cNvSpPr>
            <a:spLocks noGrp="1"/>
          </p:cNvSpPr>
          <p:nvPr>
            <p:ph idx="1"/>
          </p:nvPr>
        </p:nvSpPr>
        <p:spPr/>
        <p:txBody>
          <a:bodyPr/>
          <a:lstStyle/>
          <a:p>
            <a:pPr marL="0" indent="0" algn="just">
              <a:buNone/>
            </a:pPr>
            <a:r>
              <a:rPr lang="en-US" dirty="0"/>
              <a:t>The data transfer and logic control paths are indicated, including an element labeled internal processor bus. 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a:t>
            </a:r>
            <a:r>
              <a:rPr lang="en-US" dirty="0" err="1"/>
              <a:t>unit,ALU</a:t>
            </a:r>
            <a:r>
              <a:rPr lang="en-US" dirty="0"/>
              <a:t>, registers) connected by data paths.</a:t>
            </a:r>
          </a:p>
        </p:txBody>
      </p:sp>
    </p:spTree>
    <p:extLst>
      <p:ext uri="{BB962C8B-B14F-4D97-AF65-F5344CB8AC3E}">
        <p14:creationId xmlns:p14="http://schemas.microsoft.com/office/powerpoint/2010/main" val="3673266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52400"/>
            <a:ext cx="8229600" cy="685800"/>
          </a:xfrm>
        </p:spPr>
        <p:txBody>
          <a:bodyPr>
            <a:normAutofit fontScale="90000"/>
          </a:bodyPr>
          <a:lstStyle/>
          <a:p>
            <a:r>
              <a:rPr lang="en-US" dirty="0">
                <a:latin typeface="Trebuchet MS" pitchFamily="34" charset="0"/>
              </a:rPr>
              <a:t>Basic Instruction Cycle</a:t>
            </a:r>
          </a:p>
        </p:txBody>
      </p:sp>
      <p:grpSp>
        <p:nvGrpSpPr>
          <p:cNvPr id="2" name="Group 47"/>
          <p:cNvGrpSpPr>
            <a:grpSpLocks/>
          </p:cNvGrpSpPr>
          <p:nvPr/>
        </p:nvGrpSpPr>
        <p:grpSpPr bwMode="auto">
          <a:xfrm>
            <a:off x="4114801" y="914400"/>
            <a:ext cx="6270625" cy="5562600"/>
            <a:chOff x="1632" y="576"/>
            <a:chExt cx="3950" cy="3504"/>
          </a:xfrm>
        </p:grpSpPr>
        <p:sp>
          <p:nvSpPr>
            <p:cNvPr id="6181" name="AutoShape 37"/>
            <p:cNvSpPr>
              <a:spLocks/>
            </p:cNvSpPr>
            <p:nvPr/>
          </p:nvSpPr>
          <p:spPr bwMode="auto">
            <a:xfrm>
              <a:off x="4520" y="864"/>
              <a:ext cx="432" cy="2304"/>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2" name="Text Box 38"/>
            <p:cNvSpPr txBox="1">
              <a:spLocks noChangeArrowheads="1"/>
            </p:cNvSpPr>
            <p:nvPr/>
          </p:nvSpPr>
          <p:spPr bwMode="auto">
            <a:xfrm>
              <a:off x="5038" y="1609"/>
              <a:ext cx="54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t>Fetch</a:t>
              </a:r>
            </a:p>
            <a:p>
              <a:r>
                <a:rPr lang="en-US" sz="2400"/>
                <a:t>Cycle</a:t>
              </a:r>
            </a:p>
          </p:txBody>
        </p:sp>
        <p:grpSp>
          <p:nvGrpSpPr>
            <p:cNvPr id="3" name="Group 45"/>
            <p:cNvGrpSpPr>
              <a:grpSpLocks/>
            </p:cNvGrpSpPr>
            <p:nvPr/>
          </p:nvGrpSpPr>
          <p:grpSpPr bwMode="auto">
            <a:xfrm>
              <a:off x="1632" y="576"/>
              <a:ext cx="2921" cy="3504"/>
              <a:chOff x="1296" y="576"/>
              <a:chExt cx="2921" cy="3504"/>
            </a:xfrm>
          </p:grpSpPr>
          <p:sp>
            <p:nvSpPr>
              <p:cNvPr id="6160" name="AutoShape 16"/>
              <p:cNvSpPr>
                <a:spLocks noChangeArrowheads="1"/>
              </p:cNvSpPr>
              <p:nvPr/>
            </p:nvSpPr>
            <p:spPr bwMode="auto">
              <a:xfrm>
                <a:off x="1968" y="1008"/>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Fetch the next</a:t>
                </a:r>
              </a:p>
              <a:p>
                <a:pPr algn="ctr"/>
                <a:r>
                  <a:rPr lang="en-US" sz="1400"/>
                  <a:t>Instruction</a:t>
                </a:r>
              </a:p>
            </p:txBody>
          </p:sp>
          <p:sp>
            <p:nvSpPr>
              <p:cNvPr id="6162" name="AutoShape 18"/>
              <p:cNvSpPr>
                <a:spLocks noChangeArrowheads="1"/>
              </p:cNvSpPr>
              <p:nvPr/>
            </p:nvSpPr>
            <p:spPr bwMode="auto">
              <a:xfrm>
                <a:off x="1968" y="1536"/>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Decode </a:t>
                </a:r>
              </a:p>
              <a:p>
                <a:pPr algn="ctr"/>
                <a:r>
                  <a:rPr lang="en-US" sz="1400"/>
                  <a:t>Instruction</a:t>
                </a:r>
              </a:p>
            </p:txBody>
          </p:sp>
          <p:sp>
            <p:nvSpPr>
              <p:cNvPr id="6163" name="AutoShape 19"/>
              <p:cNvSpPr>
                <a:spLocks noChangeArrowheads="1"/>
              </p:cNvSpPr>
              <p:nvPr/>
            </p:nvSpPr>
            <p:spPr bwMode="auto">
              <a:xfrm>
                <a:off x="2016" y="2880"/>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Fetch </a:t>
                </a:r>
              </a:p>
              <a:p>
                <a:pPr algn="ctr"/>
                <a:r>
                  <a:rPr lang="en-US" sz="1400"/>
                  <a:t>Operand(s)</a:t>
                </a:r>
              </a:p>
            </p:txBody>
          </p:sp>
          <p:sp>
            <p:nvSpPr>
              <p:cNvPr id="6164" name="AutoShape 20"/>
              <p:cNvSpPr>
                <a:spLocks noChangeArrowheads="1"/>
              </p:cNvSpPr>
              <p:nvPr/>
            </p:nvSpPr>
            <p:spPr bwMode="auto">
              <a:xfrm>
                <a:off x="2016" y="3360"/>
                <a:ext cx="864" cy="336"/>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Execute</a:t>
                </a:r>
              </a:p>
              <a:p>
                <a:pPr algn="ctr"/>
                <a:r>
                  <a:rPr lang="en-US" sz="1400"/>
                  <a:t>Instruction</a:t>
                </a:r>
              </a:p>
            </p:txBody>
          </p:sp>
          <p:sp>
            <p:nvSpPr>
              <p:cNvPr id="6165" name="AutoShape 21"/>
              <p:cNvSpPr>
                <a:spLocks noChangeArrowheads="1"/>
              </p:cNvSpPr>
              <p:nvPr/>
            </p:nvSpPr>
            <p:spPr bwMode="auto">
              <a:xfrm>
                <a:off x="2112" y="576"/>
                <a:ext cx="528"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Start</a:t>
                </a:r>
              </a:p>
            </p:txBody>
          </p:sp>
          <p:sp>
            <p:nvSpPr>
              <p:cNvPr id="6168" name="AutoShape 24"/>
              <p:cNvSpPr>
                <a:spLocks noChangeArrowheads="1"/>
              </p:cNvSpPr>
              <p:nvPr/>
            </p:nvSpPr>
            <p:spPr bwMode="auto">
              <a:xfrm>
                <a:off x="2160" y="3888"/>
                <a:ext cx="528" cy="19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Stop</a:t>
                </a:r>
              </a:p>
            </p:txBody>
          </p:sp>
          <p:sp>
            <p:nvSpPr>
              <p:cNvPr id="6169" name="AutoShape 25"/>
              <p:cNvSpPr>
                <a:spLocks noChangeArrowheads="1"/>
              </p:cNvSpPr>
              <p:nvPr/>
            </p:nvSpPr>
            <p:spPr bwMode="auto">
              <a:xfrm>
                <a:off x="1872" y="2080"/>
                <a:ext cx="1056" cy="57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If</a:t>
                </a:r>
              </a:p>
              <a:p>
                <a:pPr algn="ctr"/>
                <a:r>
                  <a:rPr lang="en-US" sz="1400"/>
                  <a:t>Operand(s)</a:t>
                </a:r>
              </a:p>
              <a:p>
                <a:pPr algn="ctr"/>
                <a:r>
                  <a:rPr lang="en-US" sz="1400"/>
                  <a:t>required</a:t>
                </a:r>
              </a:p>
            </p:txBody>
          </p:sp>
          <p:sp>
            <p:nvSpPr>
              <p:cNvPr id="6171" name="Line 27"/>
              <p:cNvSpPr>
                <a:spLocks noChangeShapeType="1"/>
              </p:cNvSpPr>
              <p:nvPr/>
            </p:nvSpPr>
            <p:spPr bwMode="auto">
              <a:xfrm>
                <a:off x="2352" y="76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2" name="Line 28"/>
              <p:cNvSpPr>
                <a:spLocks noChangeShapeType="1"/>
              </p:cNvSpPr>
              <p:nvPr/>
            </p:nvSpPr>
            <p:spPr bwMode="auto">
              <a:xfrm>
                <a:off x="2352" y="13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Line 29"/>
              <p:cNvSpPr>
                <a:spLocks noChangeShapeType="1"/>
              </p:cNvSpPr>
              <p:nvPr/>
            </p:nvSpPr>
            <p:spPr bwMode="auto">
              <a:xfrm>
                <a:off x="2400" y="1872"/>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30"/>
              <p:cNvSpPr>
                <a:spLocks noChangeShapeType="1"/>
              </p:cNvSpPr>
              <p:nvPr/>
            </p:nvSpPr>
            <p:spPr bwMode="auto">
              <a:xfrm>
                <a:off x="2400" y="26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31"/>
              <p:cNvSpPr>
                <a:spLocks noChangeShapeType="1"/>
              </p:cNvSpPr>
              <p:nvPr/>
            </p:nvSpPr>
            <p:spPr bwMode="auto">
              <a:xfrm>
                <a:off x="2400" y="321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Line 32"/>
              <p:cNvSpPr>
                <a:spLocks noChangeShapeType="1"/>
              </p:cNvSpPr>
              <p:nvPr/>
            </p:nvSpPr>
            <p:spPr bwMode="auto">
              <a:xfrm>
                <a:off x="2400" y="369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33"/>
              <p:cNvSpPr txBox="1">
                <a:spLocks noChangeArrowheads="1"/>
              </p:cNvSpPr>
              <p:nvPr/>
            </p:nvSpPr>
            <p:spPr bwMode="auto">
              <a:xfrm>
                <a:off x="3102" y="1063"/>
                <a:ext cx="101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Opcode Fetch Cycle</a:t>
                </a:r>
              </a:p>
            </p:txBody>
          </p:sp>
          <p:sp>
            <p:nvSpPr>
              <p:cNvPr id="6178" name="Text Box 34"/>
              <p:cNvSpPr txBox="1">
                <a:spLocks noChangeArrowheads="1"/>
              </p:cNvSpPr>
              <p:nvPr/>
            </p:nvSpPr>
            <p:spPr bwMode="auto">
              <a:xfrm>
                <a:off x="3158" y="1591"/>
                <a:ext cx="73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Decode Cycle</a:t>
                </a:r>
              </a:p>
            </p:txBody>
          </p:sp>
          <p:sp>
            <p:nvSpPr>
              <p:cNvPr id="6179" name="Text Box 35"/>
              <p:cNvSpPr txBox="1">
                <a:spLocks noChangeArrowheads="1"/>
              </p:cNvSpPr>
              <p:nvPr/>
            </p:nvSpPr>
            <p:spPr bwMode="auto">
              <a:xfrm>
                <a:off x="3158" y="2935"/>
                <a:ext cx="105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Operand Fetch Cycle</a:t>
                </a:r>
              </a:p>
            </p:txBody>
          </p:sp>
          <p:sp>
            <p:nvSpPr>
              <p:cNvPr id="6180" name="Text Box 36"/>
              <p:cNvSpPr txBox="1">
                <a:spLocks noChangeArrowheads="1"/>
              </p:cNvSpPr>
              <p:nvPr/>
            </p:nvSpPr>
            <p:spPr bwMode="auto">
              <a:xfrm>
                <a:off x="3110" y="3463"/>
                <a:ext cx="742"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Execute Cycle</a:t>
                </a:r>
              </a:p>
            </p:txBody>
          </p:sp>
          <p:sp>
            <p:nvSpPr>
              <p:cNvPr id="6183" name="Text Box 39"/>
              <p:cNvSpPr txBox="1">
                <a:spLocks noChangeArrowheads="1"/>
              </p:cNvSpPr>
              <p:nvPr/>
            </p:nvSpPr>
            <p:spPr bwMode="auto">
              <a:xfrm>
                <a:off x="2582" y="2630"/>
                <a:ext cx="3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Yes</a:t>
                </a:r>
              </a:p>
            </p:txBody>
          </p:sp>
          <p:sp>
            <p:nvSpPr>
              <p:cNvPr id="6185" name="Line 41"/>
              <p:cNvSpPr>
                <a:spLocks noChangeShapeType="1"/>
              </p:cNvSpPr>
              <p:nvPr/>
            </p:nvSpPr>
            <p:spPr bwMode="auto">
              <a:xfrm flipH="1">
                <a:off x="1296" y="2368"/>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6" name="Line 42"/>
              <p:cNvSpPr>
                <a:spLocks noChangeShapeType="1"/>
              </p:cNvSpPr>
              <p:nvPr/>
            </p:nvSpPr>
            <p:spPr bwMode="auto">
              <a:xfrm>
                <a:off x="1296" y="2352"/>
                <a:ext cx="0" cy="9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7" name="Line 43"/>
              <p:cNvSpPr>
                <a:spLocks noChangeShapeType="1"/>
              </p:cNvSpPr>
              <p:nvPr/>
            </p:nvSpPr>
            <p:spPr bwMode="auto">
              <a:xfrm>
                <a:off x="1296" y="3312"/>
                <a:ext cx="11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8" name="Text Box 44"/>
              <p:cNvSpPr txBox="1">
                <a:spLocks noChangeArrowheads="1"/>
              </p:cNvSpPr>
              <p:nvPr/>
            </p:nvSpPr>
            <p:spPr bwMode="auto">
              <a:xfrm>
                <a:off x="1382" y="2150"/>
                <a:ext cx="28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No</a:t>
                </a:r>
              </a:p>
            </p:txBody>
          </p:sp>
        </p:grpSp>
      </p:grpSp>
      <p:pic>
        <p:nvPicPr>
          <p:cNvPr id="6190" name="Picture 46"/>
          <p:cNvPicPr>
            <a:picLocks noChangeAspect="1" noChangeArrowheads="1"/>
          </p:cNvPicPr>
          <p:nvPr/>
        </p:nvPicPr>
        <p:blipFill>
          <a:blip r:embed="rId2">
            <a:extLst>
              <a:ext uri="{28A0092B-C50C-407E-A947-70E740481C1C}">
                <a14:useLocalDpi xmlns:a14="http://schemas.microsoft.com/office/drawing/2010/main" val="0"/>
              </a:ext>
            </a:extLst>
          </a:blip>
          <a:srcRect r="4706"/>
          <a:stretch>
            <a:fillRect/>
          </a:stretch>
        </p:blipFill>
        <p:spPr bwMode="auto">
          <a:xfrm>
            <a:off x="1905000" y="990600"/>
            <a:ext cx="2057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33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0" y="304800"/>
            <a:ext cx="7772400" cy="304800"/>
          </a:xfrm>
        </p:spPr>
        <p:txBody>
          <a:bodyPr>
            <a:normAutofit fontScale="90000"/>
          </a:bodyPr>
          <a:lstStyle/>
          <a:p>
            <a:r>
              <a:rPr lang="en-US" sz="1800">
                <a:latin typeface="Trebuchet MS" pitchFamily="34" charset="0"/>
              </a:rPr>
              <a:t>Single Bus Organisation of a Processor</a:t>
            </a:r>
          </a:p>
        </p:txBody>
      </p:sp>
      <p:grpSp>
        <p:nvGrpSpPr>
          <p:cNvPr id="2" name="Group 118"/>
          <p:cNvGrpSpPr>
            <a:grpSpLocks/>
          </p:cNvGrpSpPr>
          <p:nvPr/>
        </p:nvGrpSpPr>
        <p:grpSpPr bwMode="auto">
          <a:xfrm>
            <a:off x="1752600" y="914400"/>
            <a:ext cx="6802438" cy="5791200"/>
            <a:chOff x="144" y="576"/>
            <a:chExt cx="4285" cy="3648"/>
          </a:xfrm>
        </p:grpSpPr>
        <p:sp>
          <p:nvSpPr>
            <p:cNvPr id="7171" name="AutoShape 3"/>
            <p:cNvSpPr>
              <a:spLocks noChangeArrowheads="1"/>
            </p:cNvSpPr>
            <p:nvPr/>
          </p:nvSpPr>
          <p:spPr bwMode="auto">
            <a:xfrm>
              <a:off x="3024" y="576"/>
              <a:ext cx="384" cy="3648"/>
            </a:xfrm>
            <a:prstGeom prst="upDownArrow">
              <a:avLst>
                <a:gd name="adj1" fmla="val 50000"/>
                <a:gd name="adj2" fmla="val 42266"/>
              </a:avLst>
            </a:prstGeom>
            <a:noFill/>
            <a:ln w="28575">
              <a:solidFill>
                <a:schemeClr val="tx1"/>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2" name="Text Box 4"/>
            <p:cNvSpPr txBox="1">
              <a:spLocks noChangeArrowheads="1"/>
            </p:cNvSpPr>
            <p:nvPr/>
          </p:nvSpPr>
          <p:spPr bwMode="auto">
            <a:xfrm>
              <a:off x="2064" y="912"/>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PC	</a:t>
              </a:r>
            </a:p>
          </p:txBody>
        </p:sp>
        <p:sp>
          <p:nvSpPr>
            <p:cNvPr id="7173" name="Text Box 5"/>
            <p:cNvSpPr txBox="1">
              <a:spLocks noChangeArrowheads="1"/>
            </p:cNvSpPr>
            <p:nvPr/>
          </p:nvSpPr>
          <p:spPr bwMode="auto">
            <a:xfrm>
              <a:off x="2064" y="1200"/>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MAR	</a:t>
              </a:r>
            </a:p>
          </p:txBody>
        </p:sp>
        <p:sp>
          <p:nvSpPr>
            <p:cNvPr id="7174" name="Text Box 6"/>
            <p:cNvSpPr txBox="1">
              <a:spLocks noChangeArrowheads="1"/>
            </p:cNvSpPr>
            <p:nvPr/>
          </p:nvSpPr>
          <p:spPr bwMode="auto">
            <a:xfrm>
              <a:off x="2064" y="1488"/>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MDR	</a:t>
              </a:r>
            </a:p>
          </p:txBody>
        </p:sp>
        <p:sp>
          <p:nvSpPr>
            <p:cNvPr id="7175" name="Text Box 7"/>
            <p:cNvSpPr txBox="1">
              <a:spLocks noChangeArrowheads="1"/>
            </p:cNvSpPr>
            <p:nvPr/>
          </p:nvSpPr>
          <p:spPr bwMode="auto">
            <a:xfrm>
              <a:off x="2064" y="1776"/>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a:t>        Y	</a:t>
              </a:r>
            </a:p>
          </p:txBody>
        </p:sp>
        <p:sp>
          <p:nvSpPr>
            <p:cNvPr id="7176" name="Text Box 8"/>
            <p:cNvSpPr txBox="1">
              <a:spLocks noChangeArrowheads="1"/>
            </p:cNvSpPr>
            <p:nvPr/>
          </p:nvSpPr>
          <p:spPr bwMode="auto">
            <a:xfrm>
              <a:off x="1846" y="3655"/>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Z	</a:t>
              </a:r>
            </a:p>
          </p:txBody>
        </p:sp>
        <p:sp>
          <p:nvSpPr>
            <p:cNvPr id="7177" name="Text Box 9"/>
            <p:cNvSpPr txBox="1">
              <a:spLocks noChangeArrowheads="1"/>
            </p:cNvSpPr>
            <p:nvPr/>
          </p:nvSpPr>
          <p:spPr bwMode="auto">
            <a:xfrm>
              <a:off x="3600" y="2112"/>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IR	</a:t>
              </a:r>
            </a:p>
          </p:txBody>
        </p:sp>
        <p:sp>
          <p:nvSpPr>
            <p:cNvPr id="7178" name="Text Box 10"/>
            <p:cNvSpPr txBox="1">
              <a:spLocks noChangeArrowheads="1"/>
            </p:cNvSpPr>
            <p:nvPr/>
          </p:nvSpPr>
          <p:spPr bwMode="auto">
            <a:xfrm>
              <a:off x="3606" y="2496"/>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R0	</a:t>
              </a:r>
            </a:p>
          </p:txBody>
        </p:sp>
        <p:sp>
          <p:nvSpPr>
            <p:cNvPr id="7179" name="Text Box 11"/>
            <p:cNvSpPr txBox="1">
              <a:spLocks noChangeArrowheads="1"/>
            </p:cNvSpPr>
            <p:nvPr/>
          </p:nvSpPr>
          <p:spPr bwMode="auto">
            <a:xfrm>
              <a:off x="3622" y="3210"/>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R(n-1)	</a:t>
              </a:r>
            </a:p>
          </p:txBody>
        </p:sp>
        <p:sp>
          <p:nvSpPr>
            <p:cNvPr id="7180" name="Text Box 12"/>
            <p:cNvSpPr txBox="1">
              <a:spLocks noChangeArrowheads="1"/>
            </p:cNvSpPr>
            <p:nvPr/>
          </p:nvSpPr>
          <p:spPr bwMode="auto">
            <a:xfrm>
              <a:off x="3606" y="3570"/>
              <a:ext cx="698" cy="1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TEMP	</a:t>
              </a:r>
            </a:p>
          </p:txBody>
        </p:sp>
        <p:sp>
          <p:nvSpPr>
            <p:cNvPr id="7181" name="AutoShape 13"/>
            <p:cNvSpPr>
              <a:spLocks noChangeArrowheads="1"/>
            </p:cNvSpPr>
            <p:nvPr/>
          </p:nvSpPr>
          <p:spPr bwMode="auto">
            <a:xfrm>
              <a:off x="1296" y="2352"/>
              <a:ext cx="768" cy="240"/>
            </a:xfrm>
            <a:custGeom>
              <a:avLst/>
              <a:gdLst>
                <a:gd name="G0" fmla="+- 3347 0 0"/>
                <a:gd name="G1" fmla="+- 21600 0 3347"/>
                <a:gd name="G2" fmla="*/ 3347 1 2"/>
                <a:gd name="G3" fmla="+- 21600 0 G2"/>
                <a:gd name="G4" fmla="+/ 3347 21600 2"/>
                <a:gd name="G5" fmla="+/ G1 0 2"/>
                <a:gd name="G6" fmla="*/ 21600 21600 3347"/>
                <a:gd name="G7" fmla="*/ G6 1 2"/>
                <a:gd name="G8" fmla="+- 21600 0 G7"/>
                <a:gd name="G9" fmla="*/ 21600 1 2"/>
                <a:gd name="G10" fmla="+- 3347 0 G9"/>
                <a:gd name="G11" fmla="?: G10 G8 0"/>
                <a:gd name="G12" fmla="?: G10 G7 21600"/>
                <a:gd name="T0" fmla="*/ 19926 w 21600"/>
                <a:gd name="T1" fmla="*/ 10800 h 21600"/>
                <a:gd name="T2" fmla="*/ 10800 w 21600"/>
                <a:gd name="T3" fmla="*/ 21600 h 21600"/>
                <a:gd name="T4" fmla="*/ 1674 w 21600"/>
                <a:gd name="T5" fmla="*/ 10800 h 21600"/>
                <a:gd name="T6" fmla="*/ 10800 w 21600"/>
                <a:gd name="T7" fmla="*/ 0 h 21600"/>
                <a:gd name="T8" fmla="*/ 3474 w 21600"/>
                <a:gd name="T9" fmla="*/ 3474 h 21600"/>
                <a:gd name="T10" fmla="*/ 18126 w 21600"/>
                <a:gd name="T11" fmla="*/ 18126 h 21600"/>
              </a:gdLst>
              <a:ahLst/>
              <a:cxnLst>
                <a:cxn ang="0">
                  <a:pos x="T0" y="T1"/>
                </a:cxn>
                <a:cxn ang="0">
                  <a:pos x="T2" y="T3"/>
                </a:cxn>
                <a:cxn ang="0">
                  <a:pos x="T4" y="T5"/>
                </a:cxn>
                <a:cxn ang="0">
                  <a:pos x="T6" y="T7"/>
                </a:cxn>
              </a:cxnLst>
              <a:rect l="T8" t="T9" r="T10" b="T11"/>
              <a:pathLst>
                <a:path w="21600" h="21600">
                  <a:moveTo>
                    <a:pt x="0" y="0"/>
                  </a:moveTo>
                  <a:lnTo>
                    <a:pt x="3347" y="21600"/>
                  </a:lnTo>
                  <a:lnTo>
                    <a:pt x="18253" y="21600"/>
                  </a:lnTo>
                  <a:lnTo>
                    <a:pt x="2160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Text Box 14"/>
            <p:cNvSpPr txBox="1">
              <a:spLocks noChangeArrowheads="1"/>
            </p:cNvSpPr>
            <p:nvPr/>
          </p:nvSpPr>
          <p:spPr bwMode="auto">
            <a:xfrm>
              <a:off x="1520" y="2375"/>
              <a:ext cx="3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MUX</a:t>
              </a:r>
            </a:p>
          </p:txBody>
        </p:sp>
        <p:sp>
          <p:nvSpPr>
            <p:cNvPr id="7184" name="AutoShape 16"/>
            <p:cNvSpPr>
              <a:spLocks noChangeArrowheads="1"/>
            </p:cNvSpPr>
            <p:nvPr/>
          </p:nvSpPr>
          <p:spPr bwMode="auto">
            <a:xfrm>
              <a:off x="1536" y="2832"/>
              <a:ext cx="1344" cy="62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Text Box 17"/>
            <p:cNvSpPr txBox="1">
              <a:spLocks noChangeArrowheads="1"/>
            </p:cNvSpPr>
            <p:nvPr/>
          </p:nvSpPr>
          <p:spPr bwMode="auto">
            <a:xfrm>
              <a:off x="1622" y="2839"/>
              <a:ext cx="1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a:t>
              </a:r>
            </a:p>
          </p:txBody>
        </p:sp>
        <p:sp>
          <p:nvSpPr>
            <p:cNvPr id="7186" name="Text Box 18"/>
            <p:cNvSpPr txBox="1">
              <a:spLocks noChangeArrowheads="1"/>
            </p:cNvSpPr>
            <p:nvPr/>
          </p:nvSpPr>
          <p:spPr bwMode="auto">
            <a:xfrm>
              <a:off x="2486" y="2839"/>
              <a:ext cx="17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a:t>
              </a:r>
            </a:p>
          </p:txBody>
        </p:sp>
        <p:sp>
          <p:nvSpPr>
            <p:cNvPr id="7187" name="Text Box 19"/>
            <p:cNvSpPr txBox="1">
              <a:spLocks noChangeArrowheads="1"/>
            </p:cNvSpPr>
            <p:nvPr/>
          </p:nvSpPr>
          <p:spPr bwMode="auto">
            <a:xfrm>
              <a:off x="2054" y="3127"/>
              <a:ext cx="30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ALU</a:t>
              </a:r>
            </a:p>
          </p:txBody>
        </p:sp>
        <p:sp>
          <p:nvSpPr>
            <p:cNvPr id="7190" name="AutoShape 22"/>
            <p:cNvSpPr>
              <a:spLocks noChangeArrowheads="1"/>
            </p:cNvSpPr>
            <p:nvPr/>
          </p:nvSpPr>
          <p:spPr bwMode="auto">
            <a:xfrm>
              <a:off x="2112" y="2832"/>
              <a:ext cx="144" cy="144"/>
            </a:xfrm>
            <a:prstGeom prst="flowChartMerg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191" name="AutoShape 23"/>
            <p:cNvCxnSpPr>
              <a:cxnSpLocks noChangeShapeType="1"/>
              <a:stCxn id="7175" idx="2"/>
              <a:endCxn id="7181" idx="3"/>
            </p:cNvCxnSpPr>
            <p:nvPr/>
          </p:nvCxnSpPr>
          <p:spPr bwMode="auto">
            <a:xfrm rot="5400000">
              <a:off x="1856" y="1794"/>
              <a:ext cx="382" cy="73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2" name="Text Box 24"/>
            <p:cNvSpPr txBox="1">
              <a:spLocks noChangeArrowheads="1"/>
            </p:cNvSpPr>
            <p:nvPr/>
          </p:nvSpPr>
          <p:spPr bwMode="auto">
            <a:xfrm>
              <a:off x="1056" y="1920"/>
              <a:ext cx="52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Constant</a:t>
              </a:r>
            </a:p>
            <a:p>
              <a:r>
                <a:rPr lang="en-US" sz="1400"/>
                <a:t>Value</a:t>
              </a:r>
            </a:p>
          </p:txBody>
        </p:sp>
        <p:sp>
          <p:nvSpPr>
            <p:cNvPr id="7193" name="Line 25"/>
            <p:cNvSpPr>
              <a:spLocks noChangeShapeType="1"/>
            </p:cNvSpPr>
            <p:nvPr/>
          </p:nvSpPr>
          <p:spPr bwMode="auto">
            <a:xfrm>
              <a:off x="1392" y="2160"/>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4" name="Text Box 26"/>
            <p:cNvSpPr txBox="1">
              <a:spLocks noChangeArrowheads="1"/>
            </p:cNvSpPr>
            <p:nvPr/>
          </p:nvSpPr>
          <p:spPr bwMode="auto">
            <a:xfrm>
              <a:off x="3878" y="2695"/>
              <a:ext cx="145"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t>
              </a:r>
            </a:p>
            <a:p>
              <a:r>
                <a:rPr lang="en-US" sz="1400"/>
                <a:t>.</a:t>
              </a:r>
            </a:p>
            <a:p>
              <a:r>
                <a:rPr lang="en-US" sz="1400"/>
                <a:t>.</a:t>
              </a:r>
            </a:p>
          </p:txBody>
        </p:sp>
        <p:sp>
          <p:nvSpPr>
            <p:cNvPr id="7195" name="Text Box 27"/>
            <p:cNvSpPr txBox="1">
              <a:spLocks noChangeArrowheads="1"/>
            </p:cNvSpPr>
            <p:nvPr/>
          </p:nvSpPr>
          <p:spPr bwMode="auto">
            <a:xfrm>
              <a:off x="3654" y="1056"/>
              <a:ext cx="703" cy="46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Instruction</a:t>
              </a:r>
            </a:p>
            <a:p>
              <a:r>
                <a:rPr lang="en-US" sz="1400"/>
                <a:t>Decoder and</a:t>
              </a:r>
            </a:p>
            <a:p>
              <a:r>
                <a:rPr lang="en-US" sz="1400"/>
                <a:t>Control logic</a:t>
              </a:r>
            </a:p>
          </p:txBody>
        </p:sp>
        <p:sp>
          <p:nvSpPr>
            <p:cNvPr id="7197" name="Text Box 29"/>
            <p:cNvSpPr txBox="1">
              <a:spLocks noChangeArrowheads="1"/>
            </p:cNvSpPr>
            <p:nvPr/>
          </p:nvSpPr>
          <p:spPr bwMode="auto">
            <a:xfrm>
              <a:off x="3638" y="679"/>
              <a:ext cx="79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Control signals</a:t>
              </a:r>
            </a:p>
          </p:txBody>
        </p:sp>
        <p:sp>
          <p:nvSpPr>
            <p:cNvPr id="7198" name="Line 30"/>
            <p:cNvSpPr>
              <a:spLocks noChangeShapeType="1"/>
            </p:cNvSpPr>
            <p:nvPr/>
          </p:nvSpPr>
          <p:spPr bwMode="auto">
            <a:xfrm flipV="1">
              <a:off x="3744" y="864"/>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9" name="Line 31"/>
            <p:cNvSpPr>
              <a:spLocks noChangeShapeType="1"/>
            </p:cNvSpPr>
            <p:nvPr/>
          </p:nvSpPr>
          <p:spPr bwMode="auto">
            <a:xfrm flipV="1">
              <a:off x="4272" y="864"/>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0" name="Text Box 32"/>
            <p:cNvSpPr txBox="1">
              <a:spLocks noChangeArrowheads="1"/>
            </p:cNvSpPr>
            <p:nvPr/>
          </p:nvSpPr>
          <p:spPr bwMode="auto">
            <a:xfrm>
              <a:off x="3864" y="823"/>
              <a:ext cx="30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 . . .</a:t>
              </a:r>
            </a:p>
          </p:txBody>
        </p:sp>
        <p:sp>
          <p:nvSpPr>
            <p:cNvPr id="7201" name="Line 33"/>
            <p:cNvSpPr>
              <a:spLocks noChangeShapeType="1"/>
            </p:cNvSpPr>
            <p:nvPr/>
          </p:nvSpPr>
          <p:spPr bwMode="auto">
            <a:xfrm flipH="1">
              <a:off x="3312" y="1344"/>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3" name="Line 35"/>
            <p:cNvSpPr>
              <a:spLocks noChangeShapeType="1"/>
            </p:cNvSpPr>
            <p:nvPr/>
          </p:nvSpPr>
          <p:spPr bwMode="auto">
            <a:xfrm>
              <a:off x="3312" y="2208"/>
              <a:ext cx="28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4" name="Line 36"/>
            <p:cNvSpPr>
              <a:spLocks noChangeShapeType="1"/>
            </p:cNvSpPr>
            <p:nvPr/>
          </p:nvSpPr>
          <p:spPr bwMode="auto">
            <a:xfrm>
              <a:off x="3312" y="2592"/>
              <a:ext cx="28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5" name="Line 37"/>
            <p:cNvSpPr>
              <a:spLocks noChangeShapeType="1"/>
            </p:cNvSpPr>
            <p:nvPr/>
          </p:nvSpPr>
          <p:spPr bwMode="auto">
            <a:xfrm>
              <a:off x="3328" y="3312"/>
              <a:ext cx="28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6" name="Line 38"/>
            <p:cNvSpPr>
              <a:spLocks noChangeShapeType="1"/>
            </p:cNvSpPr>
            <p:nvPr/>
          </p:nvSpPr>
          <p:spPr bwMode="auto">
            <a:xfrm>
              <a:off x="3312" y="3648"/>
              <a:ext cx="28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7" name="Line 39"/>
            <p:cNvSpPr>
              <a:spLocks noChangeShapeType="1"/>
            </p:cNvSpPr>
            <p:nvPr/>
          </p:nvSpPr>
          <p:spPr bwMode="auto">
            <a:xfrm flipV="1">
              <a:off x="3984" y="1536"/>
              <a:ext cx="0" cy="57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8" name="Line 40"/>
            <p:cNvSpPr>
              <a:spLocks noChangeShapeType="1"/>
            </p:cNvSpPr>
            <p:nvPr/>
          </p:nvSpPr>
          <p:spPr bwMode="auto">
            <a:xfrm>
              <a:off x="2752" y="1008"/>
              <a:ext cx="36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 name="Line 41"/>
            <p:cNvSpPr>
              <a:spLocks noChangeShapeType="1"/>
            </p:cNvSpPr>
            <p:nvPr/>
          </p:nvSpPr>
          <p:spPr bwMode="auto">
            <a:xfrm>
              <a:off x="2744" y="1584"/>
              <a:ext cx="368"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0" name="Line 42"/>
            <p:cNvSpPr>
              <a:spLocks noChangeShapeType="1"/>
            </p:cNvSpPr>
            <p:nvPr/>
          </p:nvSpPr>
          <p:spPr bwMode="auto">
            <a:xfrm flipH="1">
              <a:off x="2736" y="129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1" name="Line 43"/>
            <p:cNvSpPr>
              <a:spLocks noChangeShapeType="1"/>
            </p:cNvSpPr>
            <p:nvPr/>
          </p:nvSpPr>
          <p:spPr bwMode="auto">
            <a:xfrm flipH="1">
              <a:off x="2736" y="187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2" name="Line 44"/>
            <p:cNvSpPr>
              <a:spLocks noChangeShapeType="1"/>
            </p:cNvSpPr>
            <p:nvPr/>
          </p:nvSpPr>
          <p:spPr bwMode="auto">
            <a:xfrm>
              <a:off x="2544" y="3744"/>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3" name="Line 45"/>
            <p:cNvSpPr>
              <a:spLocks noChangeShapeType="1"/>
            </p:cNvSpPr>
            <p:nvPr/>
          </p:nvSpPr>
          <p:spPr bwMode="auto">
            <a:xfrm>
              <a:off x="2208" y="3456"/>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7214" name="AutoShape 46"/>
            <p:cNvCxnSpPr>
              <a:cxnSpLocks noChangeShapeType="1"/>
              <a:stCxn id="7171" idx="2"/>
              <a:endCxn id="7186" idx="0"/>
            </p:cNvCxnSpPr>
            <p:nvPr/>
          </p:nvCxnSpPr>
          <p:spPr bwMode="auto">
            <a:xfrm rot="10800000" flipV="1">
              <a:off x="2582" y="2400"/>
              <a:ext cx="529" cy="439"/>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5" name="Line 47"/>
            <p:cNvSpPr>
              <a:spLocks noChangeShapeType="1"/>
            </p:cNvSpPr>
            <p:nvPr/>
          </p:nvSpPr>
          <p:spPr bwMode="auto">
            <a:xfrm>
              <a:off x="1680" y="2592"/>
              <a:ext cx="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6" name="Text Box 48"/>
            <p:cNvSpPr txBox="1">
              <a:spLocks noChangeArrowheads="1"/>
            </p:cNvSpPr>
            <p:nvPr/>
          </p:nvSpPr>
          <p:spPr bwMode="auto">
            <a:xfrm>
              <a:off x="2580" y="3312"/>
              <a:ext cx="47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Carry In</a:t>
              </a:r>
            </a:p>
          </p:txBody>
        </p:sp>
        <p:sp>
          <p:nvSpPr>
            <p:cNvPr id="7219" name="Line 51"/>
            <p:cNvSpPr>
              <a:spLocks noChangeShapeType="1"/>
            </p:cNvSpPr>
            <p:nvPr/>
          </p:nvSpPr>
          <p:spPr bwMode="auto">
            <a:xfrm flipH="1">
              <a:off x="2688" y="3216"/>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0" name="Line 52"/>
            <p:cNvSpPr>
              <a:spLocks noChangeShapeType="1"/>
            </p:cNvSpPr>
            <p:nvPr/>
          </p:nvSpPr>
          <p:spPr bwMode="auto">
            <a:xfrm>
              <a:off x="2832" y="32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68" name="Text Box 100"/>
            <p:cNvSpPr txBox="1">
              <a:spLocks noChangeArrowheads="1"/>
            </p:cNvSpPr>
            <p:nvPr/>
          </p:nvSpPr>
          <p:spPr bwMode="auto">
            <a:xfrm>
              <a:off x="1142" y="1111"/>
              <a:ext cx="74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Address Lines</a:t>
              </a:r>
            </a:p>
          </p:txBody>
        </p:sp>
        <p:sp>
          <p:nvSpPr>
            <p:cNvPr id="7269" name="Text Box 101"/>
            <p:cNvSpPr txBox="1">
              <a:spLocks noChangeArrowheads="1"/>
            </p:cNvSpPr>
            <p:nvPr/>
          </p:nvSpPr>
          <p:spPr bwMode="auto">
            <a:xfrm>
              <a:off x="1142" y="1591"/>
              <a:ext cx="59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Data Lines</a:t>
              </a:r>
            </a:p>
          </p:txBody>
        </p:sp>
        <p:sp>
          <p:nvSpPr>
            <p:cNvPr id="7270" name="Line 102"/>
            <p:cNvSpPr>
              <a:spLocks noChangeShapeType="1"/>
            </p:cNvSpPr>
            <p:nvPr/>
          </p:nvSpPr>
          <p:spPr bwMode="auto">
            <a:xfrm flipH="1">
              <a:off x="1152" y="1296"/>
              <a:ext cx="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 name="Line 103"/>
            <p:cNvSpPr>
              <a:spLocks noChangeShapeType="1"/>
            </p:cNvSpPr>
            <p:nvPr/>
          </p:nvSpPr>
          <p:spPr bwMode="auto">
            <a:xfrm flipH="1">
              <a:off x="1152" y="1584"/>
              <a:ext cx="912"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 name="Text Box 104"/>
            <p:cNvSpPr txBox="1">
              <a:spLocks noChangeArrowheads="1"/>
            </p:cNvSpPr>
            <p:nvPr/>
          </p:nvSpPr>
          <p:spPr bwMode="auto">
            <a:xfrm>
              <a:off x="3088" y="1680"/>
              <a:ext cx="252" cy="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b">
              <a:spAutoFit/>
            </a:bodyPr>
            <a:lstStyle/>
            <a:p>
              <a:r>
                <a:rPr lang="en-US" sz="1400"/>
                <a:t>Internal Processor Bus</a:t>
              </a:r>
            </a:p>
          </p:txBody>
        </p:sp>
        <p:sp>
          <p:nvSpPr>
            <p:cNvPr id="7273" name="Text Box 105"/>
            <p:cNvSpPr txBox="1">
              <a:spLocks noChangeArrowheads="1"/>
            </p:cNvSpPr>
            <p:nvPr/>
          </p:nvSpPr>
          <p:spPr bwMode="auto">
            <a:xfrm>
              <a:off x="480" y="1296"/>
              <a:ext cx="51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Memory</a:t>
              </a:r>
            </a:p>
            <a:p>
              <a:r>
                <a:rPr lang="en-US" sz="1400"/>
                <a:t>Bus</a:t>
              </a:r>
            </a:p>
          </p:txBody>
        </p:sp>
        <p:sp>
          <p:nvSpPr>
            <p:cNvPr id="7274" name="AutoShape 106"/>
            <p:cNvSpPr>
              <a:spLocks/>
            </p:cNvSpPr>
            <p:nvPr/>
          </p:nvSpPr>
          <p:spPr bwMode="auto">
            <a:xfrm>
              <a:off x="1008" y="1200"/>
              <a:ext cx="48" cy="480"/>
            </a:xfrm>
            <a:prstGeom prst="leftBrace">
              <a:avLst>
                <a:gd name="adj1" fmla="val 83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 name="Text Box 107"/>
            <p:cNvSpPr txBox="1">
              <a:spLocks noChangeArrowheads="1"/>
            </p:cNvSpPr>
            <p:nvPr/>
          </p:nvSpPr>
          <p:spPr bwMode="auto">
            <a:xfrm>
              <a:off x="566" y="2359"/>
              <a:ext cx="39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Select</a:t>
              </a:r>
            </a:p>
          </p:txBody>
        </p:sp>
        <p:sp>
          <p:nvSpPr>
            <p:cNvPr id="7276" name="Text Box 108"/>
            <p:cNvSpPr txBox="1">
              <a:spLocks noChangeArrowheads="1"/>
            </p:cNvSpPr>
            <p:nvPr/>
          </p:nvSpPr>
          <p:spPr bwMode="auto">
            <a:xfrm>
              <a:off x="902" y="2791"/>
              <a:ext cx="3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Add</a:t>
              </a:r>
            </a:p>
          </p:txBody>
        </p:sp>
        <p:sp>
          <p:nvSpPr>
            <p:cNvPr id="7277" name="Text Box 109"/>
            <p:cNvSpPr txBox="1">
              <a:spLocks noChangeArrowheads="1"/>
            </p:cNvSpPr>
            <p:nvPr/>
          </p:nvSpPr>
          <p:spPr bwMode="auto">
            <a:xfrm>
              <a:off x="902" y="2983"/>
              <a:ext cx="29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Sub</a:t>
              </a:r>
            </a:p>
          </p:txBody>
        </p:sp>
        <p:sp>
          <p:nvSpPr>
            <p:cNvPr id="7278" name="Text Box 110"/>
            <p:cNvSpPr txBox="1">
              <a:spLocks noChangeArrowheads="1"/>
            </p:cNvSpPr>
            <p:nvPr/>
          </p:nvSpPr>
          <p:spPr bwMode="auto">
            <a:xfrm>
              <a:off x="960" y="3312"/>
              <a:ext cx="3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XOR</a:t>
              </a:r>
            </a:p>
          </p:txBody>
        </p:sp>
        <p:sp>
          <p:nvSpPr>
            <p:cNvPr id="7279" name="Text Box 111"/>
            <p:cNvSpPr txBox="1">
              <a:spLocks noChangeArrowheads="1"/>
            </p:cNvSpPr>
            <p:nvPr/>
          </p:nvSpPr>
          <p:spPr bwMode="auto">
            <a:xfrm>
              <a:off x="1008" y="3040"/>
              <a:ext cx="14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t>.</a:t>
              </a:r>
            </a:p>
            <a:p>
              <a:r>
                <a:rPr lang="en-US" sz="1200"/>
                <a:t>.</a:t>
              </a:r>
            </a:p>
            <a:p>
              <a:r>
                <a:rPr lang="en-US" sz="1200"/>
                <a:t>.</a:t>
              </a:r>
            </a:p>
          </p:txBody>
        </p:sp>
        <p:sp>
          <p:nvSpPr>
            <p:cNvPr id="7280" name="Text Box 112"/>
            <p:cNvSpPr txBox="1">
              <a:spLocks noChangeArrowheads="1"/>
            </p:cNvSpPr>
            <p:nvPr/>
          </p:nvSpPr>
          <p:spPr bwMode="auto">
            <a:xfrm>
              <a:off x="144" y="2879"/>
              <a:ext cx="55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ALU</a:t>
              </a:r>
            </a:p>
            <a:p>
              <a:r>
                <a:rPr lang="en-US"/>
                <a:t>Control</a:t>
              </a:r>
            </a:p>
            <a:p>
              <a:r>
                <a:rPr lang="en-US"/>
                <a:t>Lines</a:t>
              </a:r>
            </a:p>
          </p:txBody>
        </p:sp>
        <p:sp>
          <p:nvSpPr>
            <p:cNvPr id="7281" name="Line 113"/>
            <p:cNvSpPr>
              <a:spLocks noChangeShapeType="1"/>
            </p:cNvSpPr>
            <p:nvPr/>
          </p:nvSpPr>
          <p:spPr bwMode="auto">
            <a:xfrm>
              <a:off x="960" y="2496"/>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 name="Line 114"/>
            <p:cNvSpPr>
              <a:spLocks noChangeShapeType="1"/>
            </p:cNvSpPr>
            <p:nvPr/>
          </p:nvSpPr>
          <p:spPr bwMode="auto">
            <a:xfrm>
              <a:off x="1200" y="2928"/>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3" name="Line 115"/>
            <p:cNvSpPr>
              <a:spLocks noChangeShapeType="1"/>
            </p:cNvSpPr>
            <p:nvPr/>
          </p:nvSpPr>
          <p:spPr bwMode="auto">
            <a:xfrm>
              <a:off x="1248" y="3072"/>
              <a:ext cx="38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4" name="Line 116"/>
            <p:cNvSpPr>
              <a:spLocks noChangeShapeType="1"/>
            </p:cNvSpPr>
            <p:nvPr/>
          </p:nvSpPr>
          <p:spPr bwMode="auto">
            <a:xfrm>
              <a:off x="1296" y="3408"/>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5" name="AutoShape 117"/>
            <p:cNvSpPr>
              <a:spLocks/>
            </p:cNvSpPr>
            <p:nvPr/>
          </p:nvSpPr>
          <p:spPr bwMode="auto">
            <a:xfrm>
              <a:off x="768" y="2832"/>
              <a:ext cx="48" cy="672"/>
            </a:xfrm>
            <a:prstGeom prst="leftBrace">
              <a:avLst>
                <a:gd name="adj1" fmla="val 116667"/>
                <a:gd name="adj2" fmla="val 4881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7032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4B1C-6B38-493F-A8F4-EC7C21CEB445}"/>
              </a:ext>
            </a:extLst>
          </p:cNvPr>
          <p:cNvSpPr>
            <a:spLocks noGrp="1"/>
          </p:cNvSpPr>
          <p:nvPr>
            <p:ph type="title"/>
          </p:nvPr>
        </p:nvSpPr>
        <p:spPr/>
        <p:txBody>
          <a:bodyPr/>
          <a:lstStyle/>
          <a:p>
            <a:endParaRPr lang="en-US"/>
          </a:p>
        </p:txBody>
      </p:sp>
      <p:pic>
        <p:nvPicPr>
          <p:cNvPr id="6148" name="Picture 4" descr="Image result for thank you pic for ppt">
            <a:extLst>
              <a:ext uri="{FF2B5EF4-FFF2-40B4-BE49-F238E27FC236}">
                <a16:creationId xmlns:a16="http://schemas.microsoft.com/office/drawing/2014/main" id="{1D5CBD28-F489-4298-BC2F-4254CD77B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860" y="1690688"/>
            <a:ext cx="3882887" cy="2786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00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337</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Trebuchet MS</vt:lpstr>
      <vt:lpstr>Office Theme</vt:lpstr>
      <vt:lpstr> </vt:lpstr>
      <vt:lpstr>PROCESSOR ORGANIZATION </vt:lpstr>
      <vt:lpstr>PowerPoint Presentation</vt:lpstr>
      <vt:lpstr>Figure below depicts is a slightly more detailed view of the processor.</vt:lpstr>
      <vt:lpstr>PowerPoint Presentation</vt:lpstr>
      <vt:lpstr>Basic Instruction Cycle</vt:lpstr>
      <vt:lpstr>Single Bus Organisation of a Processor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by Dr. Rizwan Khan</dc:title>
  <dc:creator>arun pandey</dc:creator>
  <cp:lastModifiedBy>Rijwan Khan</cp:lastModifiedBy>
  <cp:revision>33</cp:revision>
  <dcterms:created xsi:type="dcterms:W3CDTF">2020-06-18T04:00:41Z</dcterms:created>
  <dcterms:modified xsi:type="dcterms:W3CDTF">2024-01-15T09:15:37Z</dcterms:modified>
</cp:coreProperties>
</file>