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81" r:id="rId7"/>
    <p:sldId id="282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wan Khan" userId="5555fb4427664aad" providerId="LiveId" clId="{F604477E-1461-4DC4-BC20-3F651B2EA7B1}"/>
    <pc:docChg chg="modSld">
      <pc:chgData name="Rijwan Khan" userId="5555fb4427664aad" providerId="LiveId" clId="{F604477E-1461-4DC4-BC20-3F651B2EA7B1}" dt="2024-01-15T09:15:45.909" v="0"/>
      <pc:docMkLst>
        <pc:docMk/>
      </pc:docMkLst>
      <pc:sldChg chg="modSp mod">
        <pc:chgData name="Rijwan Khan" userId="5555fb4427664aad" providerId="LiveId" clId="{F604477E-1461-4DC4-BC20-3F651B2EA7B1}" dt="2024-01-15T09:15:45.909" v="0"/>
        <pc:sldMkLst>
          <pc:docMk/>
          <pc:sldMk cId="1407932584" sldId="256"/>
        </pc:sldMkLst>
        <pc:spChg chg="mod">
          <ac:chgData name="Rijwan Khan" userId="5555fb4427664aad" providerId="LiveId" clId="{F604477E-1461-4DC4-BC20-3F651B2EA7B1}" dt="2024-01-15T09:15:45.909" v="0"/>
          <ac:spMkLst>
            <pc:docMk/>
            <pc:sldMk cId="1407932584" sldId="256"/>
            <ac:spMk id="3" creationId="{FD3F6E6A-CA2C-4D7C-95F1-0463554CE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793C-9F6E-4CE1-B94E-78F167BB066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AF78A-2270-4721-AA5A-1B675F5A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4A7E-81F0-4134-BD15-5C170C06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D674-A3BA-4C42-9005-763EDB025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7EDD-DFA4-4A1A-83E3-25AA585B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D35-3124-45BE-8281-89DADE3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4DDAB-06E4-4EA3-94AC-1B24D06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2E7-DD2D-4D70-82F6-D9725B37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7CEF2-37E8-4EA3-895A-13883A21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8EF2-460E-4E7D-A56E-13C49CA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E7C8-D345-4CEE-B7B9-E056DB7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0CDD-B8DE-434D-8CD1-8D73E046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BF484-8DF8-4359-A45F-3550A7C91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2163-A279-4DFE-9D2D-E78F9BB2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479B-855F-41CF-8B9D-86AEE460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8C7C-204E-4E9D-B2DF-712E4B42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DAE8-C3F7-47A0-ACCB-36C329E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C73F-1D55-4331-B6FC-3AA2B609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E085-C58E-496B-98D7-1B99D1C3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F368-288E-4BA1-BE87-29FB8F8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50FE-6DBD-4289-9511-5D05D19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A08E-4AE5-4672-8C44-34B86EE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2352-8481-41AD-8AC0-D532E19E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8B2E-6852-4395-B254-EEA80095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C224-D401-4126-8A4C-A88089EB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6F80-1254-4085-9631-EF3BFB2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BEC7-7EFD-4172-A6EB-324F550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8EF-7756-480B-8AC4-884B456A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0B1B-47A0-4232-BAF8-F717551F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325D-5F45-4CA3-ABCC-3A07EE07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B7B7-5A8B-48EE-8F45-38809D0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EE25-F5A8-40CF-AED4-6A8B415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F098-D06A-4D79-A934-F11F1217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7B3-8B64-4F56-9165-9D1F1B6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F572-116B-4FBC-80A1-B160E91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AA3B-BF40-498F-910E-D6FE62C7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7089C-079C-4C6E-9481-3975BCB5D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0D08-DF36-4271-880D-5E9F0DBD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7495-0CEE-4E07-B1EE-B6519BF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16FD-C3A3-4B77-9678-C5082E62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4E038-F659-4CEC-893C-EE00681F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C38-A637-413A-ADAE-BE0CFC8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CF607-1E75-4E3B-9910-AF15505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C001C-1627-4AD3-A0D3-B3339FC1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3E4DC-41E9-49A6-9047-6E1F7BF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CE46B-A1F2-4FE7-BE62-EA0E275D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8AA1-14B3-435D-88D6-94512D0E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3966-455F-4672-A770-3899239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F8D-EF09-4BE8-A8AA-A3E2AB6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90AC-FF6F-4700-8FDC-3A3EC0F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9B4C-AF9F-4A5E-9702-FB58A7B2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C2B0-1797-4CA4-91C5-DF4B4A45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9123-8FCE-4335-90FF-B38FF427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5DF9-1BB0-4D73-8CE7-BE42FC1A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001E-159E-4C6B-904E-108CE8E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E07AB-277F-44EB-9550-9E948F6ED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6601-2A79-4B56-9BD2-9FFCD85C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6FD8E-BD42-4380-A704-79AD7BE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4562-B91A-4A31-B18F-2CE9197E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7E42-70ED-44AC-8D83-F71879FF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EC23-EE39-4728-B8BB-EAA61850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CE27-E475-4C15-9FE6-8CAEA1D4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45BA-1B4C-44B9-8E59-F3B0BDD7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5FA0-C085-4441-B672-E2C970C4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047-2BBF-4763-A0EE-1941F70D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A4F3-9EF8-4369-8046-62460F13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F6E6A-CA2C-4D7C-95F1-0463554C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bg2"/>
                </a:solidFill>
              </a:rPr>
              <a:t>Dr. </a:t>
            </a:r>
            <a:r>
              <a:rPr lang="en-US" sz="1400">
                <a:solidFill>
                  <a:schemeClr val="bg2"/>
                </a:solidFill>
              </a:rPr>
              <a:t>Rijwan Khan</a:t>
            </a:r>
          </a:p>
          <a:p>
            <a:pPr algn="l"/>
            <a:endParaRPr lang="en-US" sz="1500" dirty="0">
              <a:solidFill>
                <a:srgbClr val="ABCD8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B5078-279F-496A-B100-835C914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47617"/>
              </p:ext>
            </p:extLst>
          </p:nvPr>
        </p:nvGraphicFramePr>
        <p:xfrm>
          <a:off x="7517296" y="1053042"/>
          <a:ext cx="399919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92">
                  <a:extLst>
                    <a:ext uri="{9D8B030D-6E8A-4147-A177-3AD203B41FA5}">
                      <a16:colId xmlns:a16="http://schemas.microsoft.com/office/drawing/2014/main" val="3518561318"/>
                    </a:ext>
                  </a:extLst>
                </a:gridCol>
              </a:tblGrid>
              <a:tr h="1474163">
                <a:tc>
                  <a:txBody>
                    <a:bodyPr/>
                    <a:lstStyle/>
                    <a:p>
                      <a:r>
                        <a:rPr lang="en-US" sz="3200" dirty="0"/>
                        <a:t>COMPUTER ORGANIZATION AND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0"/>
    </mc:Choice>
    <mc:Fallback xmlns="">
      <p:transition spd="slow" advTm="75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7EFC-7F28-4710-BC09-30A31240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RESISTER ORGANIZATION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C574-E3CE-4ED9-994E-1D46F4B7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General Register organization - Sant Choubey">
            <a:extLst>
              <a:ext uri="{FF2B5EF4-FFF2-40B4-BE49-F238E27FC236}">
                <a16:creationId xmlns:a16="http://schemas.microsoft.com/office/drawing/2014/main" id="{78E1E655-01A6-4062-B9C4-E829CED60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26" y="1509713"/>
            <a:ext cx="5965549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F515-9445-46F5-9D42-277830C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EXAMPLE: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86A7-AA39-44BB-AD38-2F2824CB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To perform the operation </a:t>
            </a:r>
            <a:r>
              <a:rPr lang="en-US" b="1" i="1" dirty="0"/>
              <a:t>R3 = R1+R2</a:t>
            </a:r>
            <a:r>
              <a:rPr lang="en-US" dirty="0"/>
              <a:t>  We have to provide following binary selection variable to the select inputs.4</a:t>
            </a:r>
          </a:p>
          <a:p>
            <a:pPr marL="0" indent="0" algn="just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1.      </a:t>
            </a:r>
            <a:r>
              <a:rPr lang="en-US" altLang="en-US" sz="2000" b="1" dirty="0">
                <a:solidFill>
                  <a:srgbClr val="002060"/>
                </a:solidFill>
                <a:latin typeface="Droid Sans"/>
              </a:rPr>
              <a:t>SEL A</a:t>
            </a:r>
            <a:r>
              <a:rPr lang="en-US" altLang="en-US" sz="2000" dirty="0">
                <a:solidFill>
                  <a:srgbClr val="002060"/>
                </a:solidFill>
                <a:latin typeface="Droid Sans"/>
              </a:rPr>
              <a:t>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: </a:t>
            </a:r>
            <a:r>
              <a:rPr lang="en-US" altLang="en-US" sz="2000" b="1" dirty="0">
                <a:solidFill>
                  <a:srgbClr val="C00000"/>
                </a:solidFill>
                <a:latin typeface="Droid Sans"/>
              </a:rPr>
              <a:t> 001</a:t>
            </a:r>
            <a:r>
              <a:rPr lang="en-US" altLang="en-US" sz="2000" dirty="0">
                <a:solidFill>
                  <a:srgbClr val="C00000"/>
                </a:solidFill>
                <a:latin typeface="Droid Sans"/>
              </a:rPr>
              <a:t>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-To place the contents of R1 into bus A.</a:t>
            </a:r>
            <a:endParaRPr lang="en-US" altLang="en-US" sz="2000" dirty="0">
              <a:solidFill>
                <a:srgbClr val="757575"/>
              </a:solidFill>
              <a:latin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2.      </a:t>
            </a:r>
            <a:r>
              <a:rPr lang="en-US" altLang="en-US" sz="2000" b="1" dirty="0">
                <a:solidFill>
                  <a:srgbClr val="002060"/>
                </a:solidFill>
                <a:latin typeface="Droid Sans"/>
              </a:rPr>
              <a:t>SEL B</a:t>
            </a:r>
            <a:r>
              <a:rPr lang="en-US" altLang="en-US" sz="2000" dirty="0">
                <a:solidFill>
                  <a:srgbClr val="002060"/>
                </a:solidFill>
                <a:latin typeface="Droid Sans"/>
              </a:rPr>
              <a:t>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:  </a:t>
            </a:r>
            <a:r>
              <a:rPr lang="en-US" altLang="en-US" sz="2000" b="1" dirty="0">
                <a:solidFill>
                  <a:srgbClr val="C00000"/>
                </a:solidFill>
                <a:latin typeface="Droid Sans"/>
              </a:rPr>
              <a:t>010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 - to place the contents of R2 into bus B</a:t>
            </a:r>
            <a:endParaRPr lang="en-US" altLang="en-US" sz="2000" dirty="0">
              <a:solidFill>
                <a:srgbClr val="757575"/>
              </a:solidFill>
              <a:latin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3.      </a:t>
            </a:r>
            <a:r>
              <a:rPr lang="en-US" altLang="en-US" sz="2000" b="1" dirty="0">
                <a:solidFill>
                  <a:srgbClr val="002060"/>
                </a:solidFill>
                <a:latin typeface="Droid Sans"/>
              </a:rPr>
              <a:t>SEL OPR</a:t>
            </a:r>
            <a:r>
              <a:rPr lang="en-US" altLang="en-US" sz="2000" dirty="0">
                <a:solidFill>
                  <a:srgbClr val="002060"/>
                </a:solidFill>
                <a:latin typeface="Droid Sans"/>
              </a:rPr>
              <a:t>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:  </a:t>
            </a:r>
            <a:r>
              <a:rPr lang="en-US" altLang="en-US" sz="2000" b="1" dirty="0">
                <a:solidFill>
                  <a:srgbClr val="C00000"/>
                </a:solidFill>
                <a:latin typeface="Droid Sans"/>
              </a:rPr>
              <a:t>10010 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 – to perform the arithmetic addition A+B</a:t>
            </a:r>
            <a:endParaRPr lang="en-US" altLang="en-US" sz="2000" dirty="0">
              <a:solidFill>
                <a:srgbClr val="757575"/>
              </a:solidFill>
              <a:latin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4.      </a:t>
            </a:r>
            <a:r>
              <a:rPr lang="en-US" altLang="en-US" sz="2000" b="1" dirty="0">
                <a:solidFill>
                  <a:srgbClr val="002060"/>
                </a:solidFill>
                <a:latin typeface="Droid Sans"/>
              </a:rPr>
              <a:t>SEL REG or SEL D</a:t>
            </a:r>
            <a:r>
              <a:rPr lang="en-US" altLang="en-US" sz="2000" dirty="0">
                <a:solidFill>
                  <a:srgbClr val="002060"/>
                </a:solidFill>
                <a:latin typeface="Droid Sans"/>
              </a:rPr>
              <a:t> </a:t>
            </a:r>
            <a:r>
              <a:rPr lang="en-US" altLang="en-US" sz="2000" b="1" dirty="0">
                <a:solidFill>
                  <a:srgbClr val="C00000"/>
                </a:solidFill>
                <a:latin typeface="Droid Sans"/>
              </a:rPr>
              <a:t>:  011</a:t>
            </a:r>
            <a:r>
              <a:rPr lang="en-US" altLang="en-US" sz="2000" dirty="0">
                <a:solidFill>
                  <a:srgbClr val="C00000"/>
                </a:solidFill>
                <a:latin typeface="Droid Sans"/>
              </a:rPr>
              <a:t>  </a:t>
            </a:r>
            <a:r>
              <a:rPr lang="en-US" altLang="en-US" sz="2000" dirty="0">
                <a:solidFill>
                  <a:srgbClr val="5E5E5E"/>
                </a:solidFill>
                <a:latin typeface="Droid Sans"/>
              </a:rPr>
              <a:t>– to place the result available on output bus in R3.</a:t>
            </a:r>
            <a:endParaRPr lang="en-US" altLang="en-US" sz="2000" dirty="0">
              <a:solidFill>
                <a:srgbClr val="757575"/>
              </a:solidFill>
              <a:latin typeface="Roboto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F14-C917-4945-9E10-0C283FC6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Register and multiplexer input selection code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59B98B-F1E9-4979-8C24-77750F250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814248"/>
              </p:ext>
            </p:extLst>
          </p:nvPr>
        </p:nvGraphicFramePr>
        <p:xfrm>
          <a:off x="3061252" y="1690687"/>
          <a:ext cx="5025473" cy="4484825"/>
        </p:xfrm>
        <a:graphic>
          <a:graphicData uri="http://schemas.openxmlformats.org/drawingml/2006/table">
            <a:tbl>
              <a:tblPr/>
              <a:tblGrid>
                <a:gridCol w="1574621">
                  <a:extLst>
                    <a:ext uri="{9D8B030D-6E8A-4147-A177-3AD203B41FA5}">
                      <a16:colId xmlns:a16="http://schemas.microsoft.com/office/drawing/2014/main" val="1397207466"/>
                    </a:ext>
                  </a:extLst>
                </a:gridCol>
                <a:gridCol w="984239">
                  <a:extLst>
                    <a:ext uri="{9D8B030D-6E8A-4147-A177-3AD203B41FA5}">
                      <a16:colId xmlns:a16="http://schemas.microsoft.com/office/drawing/2014/main" val="3999531821"/>
                    </a:ext>
                  </a:extLst>
                </a:gridCol>
                <a:gridCol w="1192798">
                  <a:extLst>
                    <a:ext uri="{9D8B030D-6E8A-4147-A177-3AD203B41FA5}">
                      <a16:colId xmlns:a16="http://schemas.microsoft.com/office/drawing/2014/main" val="1273999533"/>
                    </a:ext>
                  </a:extLst>
                </a:gridCol>
                <a:gridCol w="1273815">
                  <a:extLst>
                    <a:ext uri="{9D8B030D-6E8A-4147-A177-3AD203B41FA5}">
                      <a16:colId xmlns:a16="http://schemas.microsoft.com/office/drawing/2014/main" val="900194941"/>
                    </a:ext>
                  </a:extLst>
                </a:gridCol>
              </a:tblGrid>
              <a:tr h="804969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Binary code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SELB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SEL-D or SEL-REG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44810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95033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87369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4662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419746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83865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30807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R6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333735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R7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32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17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8213-F0E9-42BB-9007-89D921B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Operation with symbol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539A6A-799F-4283-A046-083CE51C2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379797"/>
              </p:ext>
            </p:extLst>
          </p:nvPr>
        </p:nvGraphicFramePr>
        <p:xfrm>
          <a:off x="2146852" y="1719769"/>
          <a:ext cx="5711687" cy="4601520"/>
        </p:xfrm>
        <a:graphic>
          <a:graphicData uri="http://schemas.openxmlformats.org/drawingml/2006/table">
            <a:tbl>
              <a:tblPr/>
              <a:tblGrid>
                <a:gridCol w="2503689">
                  <a:extLst>
                    <a:ext uri="{9D8B030D-6E8A-4147-A177-3AD203B41FA5}">
                      <a16:colId xmlns:a16="http://schemas.microsoft.com/office/drawing/2014/main" val="1515171847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4177581541"/>
                    </a:ext>
                  </a:extLst>
                </a:gridCol>
                <a:gridCol w="829354">
                  <a:extLst>
                    <a:ext uri="{9D8B030D-6E8A-4147-A177-3AD203B41FA5}">
                      <a16:colId xmlns:a16="http://schemas.microsoft.com/office/drawing/2014/main" val="1140963725"/>
                    </a:ext>
                  </a:extLst>
                </a:gridCol>
              </a:tblGrid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</a:rPr>
                        <a:t>Operation selection code</a:t>
                      </a:r>
                      <a:endParaRPr lang="en-US" sz="1300">
                        <a:effectLst/>
                      </a:endParaRP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</a:rPr>
                        <a:t>Operation</a:t>
                      </a:r>
                      <a:endParaRPr lang="en-US" sz="1300">
                        <a:effectLst/>
                      </a:endParaRP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b="1">
                          <a:effectLst/>
                        </a:rPr>
                        <a:t>symbol</a:t>
                      </a:r>
                      <a:endParaRPr lang="en-US" sz="1300">
                        <a:effectLst/>
                      </a:endParaRP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4707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0000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Transfer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TSFA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7213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0001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Increment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INC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820906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0010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A+B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ADD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193843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0011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A-B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SUB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7007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0100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Decrement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DEC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893047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0101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 AND 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AND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07205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0110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 OR 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OR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347761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0111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A XOR B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XOR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71277"/>
                  </a:ext>
                </a:extLst>
              </a:tr>
              <a:tr h="485587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1000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Complement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COMA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54800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1001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Shift right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SHR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91612"/>
                  </a:ext>
                </a:extLst>
              </a:tr>
              <a:tr h="281333"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1010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>
                          <a:effectLst/>
                        </a:rPr>
                        <a:t>Shift left A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dirty="0">
                          <a:effectLst/>
                        </a:rPr>
                        <a:t>SHL</a:t>
                      </a:r>
                    </a:p>
                  </a:txBody>
                  <a:tcPr marL="65598" marR="65598" marT="32799" marB="3279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9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26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F26F-5A48-4B7E-91F8-77BB3A70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WORD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06B313-97CA-4775-A08F-D3893E04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2400" dirty="0">
                <a:solidFill>
                  <a:srgbClr val="5E5E5E"/>
                </a:solidFill>
                <a:latin typeface="Droid Sans"/>
              </a:rPr>
              <a:t>The combined value of a binary selection inputs specifies the control word.</a:t>
            </a:r>
            <a:endParaRPr lang="en-US" alt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         </a:t>
            </a:r>
            <a:r>
              <a:rPr lang="en-US" altLang="en-US" sz="2400" dirty="0">
                <a:solidFill>
                  <a:srgbClr val="5E5E5E"/>
                </a:solidFill>
                <a:latin typeface="Droid Sans"/>
              </a:rPr>
              <a:t>It consist of four fields </a:t>
            </a:r>
            <a:r>
              <a:rPr lang="en-US" altLang="en-US" sz="2400" dirty="0" err="1">
                <a:solidFill>
                  <a:srgbClr val="5E5E5E"/>
                </a:solidFill>
                <a:latin typeface="Droid Sans"/>
              </a:rPr>
              <a:t>SELA,SELB,and</a:t>
            </a:r>
            <a:r>
              <a:rPr lang="en-US" altLang="en-US" sz="2400" dirty="0">
                <a:solidFill>
                  <a:srgbClr val="5E5E5E"/>
                </a:solidFill>
                <a:latin typeface="Droid Sans"/>
              </a:rPr>
              <a:t> SELD or SELREG contains three bit each and SELOPR field contains four bits thus the total bits in the control word are 13-bits.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1F7448-2F59-4433-8F45-646E8E3CAB06}"/>
              </a:ext>
            </a:extLst>
          </p:cNvPr>
          <p:cNvGraphicFramePr>
            <a:graphicFrameLocks noGrp="1"/>
          </p:cNvGraphicFramePr>
          <p:nvPr/>
        </p:nvGraphicFramePr>
        <p:xfrm>
          <a:off x="4067175" y="3681254"/>
          <a:ext cx="4057650" cy="64008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36792121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170206439"/>
                    </a:ext>
                  </a:extLst>
                </a:gridCol>
                <a:gridCol w="1329690">
                  <a:extLst>
                    <a:ext uri="{9D8B030D-6E8A-4147-A177-3AD203B41FA5}">
                      <a16:colId xmlns:a16="http://schemas.microsoft.com/office/drawing/2014/main" val="332579004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601288031"/>
                    </a:ext>
                  </a:extLst>
                </a:gridCol>
              </a:tblGrid>
              <a:tr h="41021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SELB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SELREG OR SELD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SELOPR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29659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9D1B416-6A18-4FE1-BD5F-BE467AFA229D}"/>
              </a:ext>
            </a:extLst>
          </p:cNvPr>
          <p:cNvSpPr/>
          <p:nvPr/>
        </p:nvSpPr>
        <p:spPr>
          <a:xfrm>
            <a:off x="4067175" y="4651618"/>
            <a:ext cx="351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solidFill>
                  <a:srgbClr val="5E5E5E"/>
                </a:solidFill>
                <a:latin typeface="Droid Sans"/>
              </a:rPr>
              <a:t>FORMATE OF CONTROL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0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744E-1A49-47AA-963F-259D8CE3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11F8C8-4E34-46F4-B3D4-F1DD853A5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39048"/>
            <a:ext cx="827929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The three bit of SELA select a source registers of the a input of the ALU.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The three bits of SELB select a source registers of the b input of the ALU.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The three bits of SELED or SELREG select a destination register using the decoder.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The four bits of SELOPR select the operation to be performed by ALU.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693CE-4852-4CB8-AB83-B516EAF169FA}"/>
              </a:ext>
            </a:extLst>
          </p:cNvPr>
          <p:cNvSpPr/>
          <p:nvPr/>
        </p:nvSpPr>
        <p:spPr>
          <a:xfrm>
            <a:off x="2310378" y="2184160"/>
            <a:ext cx="5026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5E5E5E"/>
                </a:solidFill>
                <a:latin typeface="Droid Sans"/>
              </a:rPr>
              <a:t>CONTROL WORD FOR OPERATION R2 = R1+R3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5DB5CD-E7A4-4332-A00F-8AED58546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11409"/>
              </p:ext>
            </p:extLst>
          </p:nvPr>
        </p:nvGraphicFramePr>
        <p:xfrm>
          <a:off x="1948070" y="2788920"/>
          <a:ext cx="6069496" cy="1280160"/>
        </p:xfrm>
        <a:graphic>
          <a:graphicData uri="http://schemas.openxmlformats.org/drawingml/2006/table">
            <a:tbl>
              <a:tblPr/>
              <a:tblGrid>
                <a:gridCol w="1273973">
                  <a:extLst>
                    <a:ext uri="{9D8B030D-6E8A-4147-A177-3AD203B41FA5}">
                      <a16:colId xmlns:a16="http://schemas.microsoft.com/office/drawing/2014/main" val="3152171457"/>
                    </a:ext>
                  </a:extLst>
                </a:gridCol>
                <a:gridCol w="1346475">
                  <a:extLst>
                    <a:ext uri="{9D8B030D-6E8A-4147-A177-3AD203B41FA5}">
                      <a16:colId xmlns:a16="http://schemas.microsoft.com/office/drawing/2014/main" val="3413620844"/>
                    </a:ext>
                  </a:extLst>
                </a:gridCol>
                <a:gridCol w="2144003">
                  <a:extLst>
                    <a:ext uri="{9D8B030D-6E8A-4147-A177-3AD203B41FA5}">
                      <a16:colId xmlns:a16="http://schemas.microsoft.com/office/drawing/2014/main" val="3849923125"/>
                    </a:ext>
                  </a:extLst>
                </a:gridCol>
                <a:gridCol w="1305045">
                  <a:extLst>
                    <a:ext uri="{9D8B030D-6E8A-4147-A177-3AD203B41FA5}">
                      <a16:colId xmlns:a16="http://schemas.microsoft.com/office/drawing/2014/main" val="1266142619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A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B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SEL- D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 OR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 SEL- REG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-OPR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5416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300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87296D6-3DA6-4165-912D-E3CD882D3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4" y="4389859"/>
            <a:ext cx="1071769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5E5E5E"/>
                </a:solidFill>
                <a:effectLst/>
                <a:latin typeface="Droid Sans"/>
              </a:rPr>
              <a:t>Note:   Control words for all micro operation are stored in the control memory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"/>
              </a:rPr>
              <a:t>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B56F27-8474-429E-80E4-AC5232E5E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80459"/>
              </p:ext>
            </p:extLst>
          </p:nvPr>
        </p:nvGraphicFramePr>
        <p:xfrm>
          <a:off x="1946414" y="4939451"/>
          <a:ext cx="8097076" cy="1828800"/>
        </p:xfrm>
        <a:graphic>
          <a:graphicData uri="http://schemas.openxmlformats.org/drawingml/2006/table">
            <a:tbl>
              <a:tblPr/>
              <a:tblGrid>
                <a:gridCol w="2108561">
                  <a:extLst>
                    <a:ext uri="{9D8B030D-6E8A-4147-A177-3AD203B41FA5}">
                      <a16:colId xmlns:a16="http://schemas.microsoft.com/office/drawing/2014/main" val="4154704595"/>
                    </a:ext>
                  </a:extLst>
                </a:gridCol>
                <a:gridCol w="618998">
                  <a:extLst>
                    <a:ext uri="{9D8B030D-6E8A-4147-A177-3AD203B41FA5}">
                      <a16:colId xmlns:a16="http://schemas.microsoft.com/office/drawing/2014/main" val="1009016051"/>
                    </a:ext>
                  </a:extLst>
                </a:gridCol>
                <a:gridCol w="618998">
                  <a:extLst>
                    <a:ext uri="{9D8B030D-6E8A-4147-A177-3AD203B41FA5}">
                      <a16:colId xmlns:a16="http://schemas.microsoft.com/office/drawing/2014/main" val="857094651"/>
                    </a:ext>
                  </a:extLst>
                </a:gridCol>
                <a:gridCol w="1006263">
                  <a:extLst>
                    <a:ext uri="{9D8B030D-6E8A-4147-A177-3AD203B41FA5}">
                      <a16:colId xmlns:a16="http://schemas.microsoft.com/office/drawing/2014/main" val="1215128242"/>
                    </a:ext>
                  </a:extLst>
                </a:gridCol>
                <a:gridCol w="1026096">
                  <a:extLst>
                    <a:ext uri="{9D8B030D-6E8A-4147-A177-3AD203B41FA5}">
                      <a16:colId xmlns:a16="http://schemas.microsoft.com/office/drawing/2014/main" val="2927987596"/>
                    </a:ext>
                  </a:extLst>
                </a:gridCol>
                <a:gridCol w="650312">
                  <a:extLst>
                    <a:ext uri="{9D8B030D-6E8A-4147-A177-3AD203B41FA5}">
                      <a16:colId xmlns:a16="http://schemas.microsoft.com/office/drawing/2014/main" val="1690072385"/>
                    </a:ext>
                  </a:extLst>
                </a:gridCol>
                <a:gridCol w="650312">
                  <a:extLst>
                    <a:ext uri="{9D8B030D-6E8A-4147-A177-3AD203B41FA5}">
                      <a16:colId xmlns:a16="http://schemas.microsoft.com/office/drawing/2014/main" val="1254000929"/>
                    </a:ext>
                  </a:extLst>
                </a:gridCol>
                <a:gridCol w="650312">
                  <a:extLst>
                    <a:ext uri="{9D8B030D-6E8A-4147-A177-3AD203B41FA5}">
                      <a16:colId xmlns:a16="http://schemas.microsoft.com/office/drawing/2014/main" val="2516470180"/>
                    </a:ext>
                  </a:extLst>
                </a:gridCol>
                <a:gridCol w="767224">
                  <a:extLst>
                    <a:ext uri="{9D8B030D-6E8A-4147-A177-3AD203B41FA5}">
                      <a16:colId xmlns:a16="http://schemas.microsoft.com/office/drawing/2014/main" val="4042117454"/>
                    </a:ext>
                  </a:extLst>
                </a:gridCol>
              </a:tblGrid>
              <a:tr h="80460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MICROOPERATION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SEL.A 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SEL.B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 D OR SEL REG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SELOPR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gridSpan="4"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CONTROL WORD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85942"/>
                  </a:ext>
                </a:extLst>
              </a:tr>
              <a:tr h="80460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 = R1+R3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0010</a:t>
                      </a:r>
                    </a:p>
                    <a:p>
                      <a:pPr fontAlgn="base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4B1C-6B38-493F-A8F4-EC7C21CE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Image result for thank you pic for ppt">
            <a:extLst>
              <a:ext uri="{FF2B5EF4-FFF2-40B4-BE49-F238E27FC236}">
                <a16:creationId xmlns:a16="http://schemas.microsoft.com/office/drawing/2014/main" id="{1D5CBD28-F489-4298-BC2F-4254CD77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60" y="1690688"/>
            <a:ext cx="3882887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0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410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Droid Sans</vt:lpstr>
      <vt:lpstr>Roboto</vt:lpstr>
      <vt:lpstr>Times New Roman</vt:lpstr>
      <vt:lpstr>Office Theme</vt:lpstr>
      <vt:lpstr> </vt:lpstr>
      <vt:lpstr>GENERAL RESISTER ORGANIZATION </vt:lpstr>
      <vt:lpstr>EXAMPLE:</vt:lpstr>
      <vt:lpstr>Register and multiplexer input selection code</vt:lpstr>
      <vt:lpstr>Operation with symbol</vt:lpstr>
      <vt:lpstr>CONTROL WORD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by Dr. Rizwan Khan</dc:title>
  <dc:creator>arun pandey</dc:creator>
  <cp:lastModifiedBy>Rijwan Khan</cp:lastModifiedBy>
  <cp:revision>39</cp:revision>
  <dcterms:created xsi:type="dcterms:W3CDTF">2020-06-18T04:00:41Z</dcterms:created>
  <dcterms:modified xsi:type="dcterms:W3CDTF">2024-01-15T09:15:47Z</dcterms:modified>
</cp:coreProperties>
</file>