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3" r:id="rId3"/>
    <p:sldId id="276" r:id="rId4"/>
    <p:sldId id="286" r:id="rId5"/>
    <p:sldId id="287" r:id="rId6"/>
    <p:sldId id="288" r:id="rId7"/>
    <p:sldId id="289"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jwan Khan" userId="5555fb4427664aad" providerId="LiveId" clId="{D0D6D196-12C7-4CAB-926D-88481C92E1EE}"/>
    <pc:docChg chg="modSld">
      <pc:chgData name="Rijwan Khan" userId="5555fb4427664aad" providerId="LiveId" clId="{D0D6D196-12C7-4CAB-926D-88481C92E1EE}" dt="2024-01-15T09:16:11.008" v="0"/>
      <pc:docMkLst>
        <pc:docMk/>
      </pc:docMkLst>
      <pc:sldChg chg="modSp mod">
        <pc:chgData name="Rijwan Khan" userId="5555fb4427664aad" providerId="LiveId" clId="{D0D6D196-12C7-4CAB-926D-88481C92E1EE}" dt="2024-01-15T09:16:11.008" v="0"/>
        <pc:sldMkLst>
          <pc:docMk/>
          <pc:sldMk cId="1407932584" sldId="256"/>
        </pc:sldMkLst>
        <pc:spChg chg="mod">
          <ac:chgData name="Rijwan Khan" userId="5555fb4427664aad" providerId="LiveId" clId="{D0D6D196-12C7-4CAB-926D-88481C92E1EE}" dt="2024-01-15T09:16:11.008" v="0"/>
          <ac:spMkLst>
            <pc:docMk/>
            <pc:sldMk cId="1407932584" sldId="256"/>
            <ac:spMk id="3" creationId="{FD3F6E6A-CA2C-4D7C-95F1-0463554CE7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3793C-9F6E-4CE1-B94E-78F167BB0663}"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AF78A-2270-4721-AA5A-1B675F5A1ABB}" type="slidenum">
              <a:rPr lang="en-US" smtClean="0"/>
              <a:t>‹#›</a:t>
            </a:fld>
            <a:endParaRPr lang="en-US"/>
          </a:p>
        </p:txBody>
      </p:sp>
    </p:spTree>
    <p:extLst>
      <p:ext uri="{BB962C8B-B14F-4D97-AF65-F5344CB8AC3E}">
        <p14:creationId xmlns:p14="http://schemas.microsoft.com/office/powerpoint/2010/main" val="2745719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4A7E-81F0-4134-BD15-5C170C069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BCD674-A3BA-4C42-9005-763EDB025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7EDD-DFA4-4A1A-83E3-25AA585BA9A2}"/>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3EBDDD35-3124-45BE-8281-89DADE36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4DDAB-06E4-4EA3-94AC-1B24D0666712}"/>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17249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92E7-DD2D-4D70-82F6-D9725B3710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27CEF2-37E8-4EA3-895A-13883A2168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F8EF2-460E-4E7D-A56E-13C49CA0173D}"/>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0D1DE7C8-D345-4CEE-B7B9-E056DB785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00CDD-B8DE-434D-8CD1-8D73E0465BDF}"/>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14874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BF484-8DF8-4359-A45F-3550A7C91D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12163-A279-4DFE-9D2D-E78F9BB20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9479B-855F-41CF-8B9D-86AEE460424B}"/>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6EAE8C7C-204E-4E9D-B2DF-712E4B427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7DAE8-C3F7-47A0-ACCB-36C329E6530B}"/>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40440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C73F-1D55-4331-B6FC-3AA2B609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A4E085-C58E-496B-98D7-1B99D1C33C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2F368-288E-4BA1-BE87-29FB8F830832}"/>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4D7250FE-6DBD-4289-9511-5D05D19CF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0A08E-4AE5-4672-8C44-34B86EEC82CE}"/>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74824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2352-8481-41AD-8AC0-D532E19E6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668B2E-6852-4395-B254-EEA800955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9FC224-D401-4126-8A4C-A88089EBB83C}"/>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A08A6F80-1254-4085-9631-EF3BFB215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5BEC7-7EFD-4172-A6EB-324F550B1E92}"/>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403327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B8EF-7756-480B-8AC4-884B456AD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DD0B1B-47A0-4232-BAF8-F717551F6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A325D-5F45-4CA3-ABCC-3A07EE07C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3B7B7-5A8B-48EE-8F45-38809D0AA093}"/>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6" name="Footer Placeholder 5">
            <a:extLst>
              <a:ext uri="{FF2B5EF4-FFF2-40B4-BE49-F238E27FC236}">
                <a16:creationId xmlns:a16="http://schemas.microsoft.com/office/drawing/2014/main" id="{23D7EE25-F5A8-40CF-AED4-6A8B4153C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0EF098-D06A-4D79-A934-F11F1217AE8B}"/>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47950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17B3-8B64-4F56-9165-9D1F1B699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12F572-116B-4FBC-80A1-B160E910E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BDAA3B-BF40-498F-910E-D6FE62C72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37089C-079C-4C6E-9481-3975BCB5D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8D0D08-DF36-4271-880D-5E9F0DBDEC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D17495-0CEE-4E07-B1EE-B6519BFEFF1A}"/>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8" name="Footer Placeholder 7">
            <a:extLst>
              <a:ext uri="{FF2B5EF4-FFF2-40B4-BE49-F238E27FC236}">
                <a16:creationId xmlns:a16="http://schemas.microsoft.com/office/drawing/2014/main" id="{2C8416FD-C3A3-4B77-9678-C5082E628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D4E038-F659-4CEC-893C-EE00681F5F73}"/>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56983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EC38-A637-413A-ADAE-BE0CFC8B87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CF607-1E75-4E3B-9910-AF15505BCFA0}"/>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4" name="Footer Placeholder 3">
            <a:extLst>
              <a:ext uri="{FF2B5EF4-FFF2-40B4-BE49-F238E27FC236}">
                <a16:creationId xmlns:a16="http://schemas.microsoft.com/office/drawing/2014/main" id="{298C001C-1627-4AD3-A0D3-B3339FC11C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3E4DC-41E9-49A6-9047-6E1F7BF34CF1}"/>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1642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CE46B-A1F2-4FE7-BE62-EA0E275D0B6A}"/>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3" name="Footer Placeholder 2">
            <a:extLst>
              <a:ext uri="{FF2B5EF4-FFF2-40B4-BE49-F238E27FC236}">
                <a16:creationId xmlns:a16="http://schemas.microsoft.com/office/drawing/2014/main" id="{EF188AA1-14B3-435D-88D6-94512D0E89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F83966-455F-4672-A770-389923924051}"/>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71139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7F8D-EF09-4BE8-A8AA-A3E2AB642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EB90AC-FF6F-4700-8FDC-3A3EC0FF8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719B4C-AF9F-4A5E-9702-FB58A7B26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8C2B0-1797-4CA4-91C5-DF4B4A45FCC6}"/>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6" name="Footer Placeholder 5">
            <a:extLst>
              <a:ext uri="{FF2B5EF4-FFF2-40B4-BE49-F238E27FC236}">
                <a16:creationId xmlns:a16="http://schemas.microsoft.com/office/drawing/2014/main" id="{8BE09123-8FCE-4335-90FF-B38FF4278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15DF9-1BB0-4D73-8CE7-BE42FC1A576F}"/>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86266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001E-159E-4C6B-904E-108CE8ECF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E07AB-277F-44EB-9550-9E948F6ED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C6601-2A79-4B56-9BD2-9FFCD85C1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6FD8E-BD42-4380-A704-79AD7BEB4212}"/>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6" name="Footer Placeholder 5">
            <a:extLst>
              <a:ext uri="{FF2B5EF4-FFF2-40B4-BE49-F238E27FC236}">
                <a16:creationId xmlns:a16="http://schemas.microsoft.com/office/drawing/2014/main" id="{AA504562-B91A-4A31-B18F-2CE9197E1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97E42-70ED-44AC-8D83-F71879FFE9B7}"/>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23752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3EC23-EE39-4728-B8BB-EAA618506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7CCE27-E475-4C15-9FE6-8CAEA1D4E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445BA-1B4C-44B9-8E59-F3B0BDD73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77875FA0-C085-4441-B672-E2C970C43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623047-2BBF-4763-A0EE-1941F70D5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914E4-B421-41C6-A5C3-592ADA163034}" type="slidenum">
              <a:rPr lang="en-US" smtClean="0"/>
              <a:t>‹#›</a:t>
            </a:fld>
            <a:endParaRPr lang="en-US"/>
          </a:p>
        </p:txBody>
      </p:sp>
    </p:spTree>
    <p:extLst>
      <p:ext uri="{BB962C8B-B14F-4D97-AF65-F5344CB8AC3E}">
        <p14:creationId xmlns:p14="http://schemas.microsoft.com/office/powerpoint/2010/main" val="260662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1DA4F3-9EF8-4369-8046-62460F132A30}"/>
              </a:ext>
            </a:extLst>
          </p:cNvPr>
          <p:cNvSpPr>
            <a:spLocks noGrp="1"/>
          </p:cNvSpPr>
          <p:nvPr>
            <p:ph type="ctrTitle"/>
          </p:nvPr>
        </p:nvSpPr>
        <p:spPr>
          <a:xfrm>
            <a:off x="1018604" y="1053042"/>
            <a:ext cx="4458424" cy="3068357"/>
          </a:xfrm>
        </p:spPr>
        <p:txBody>
          <a:bodyPr>
            <a:normAutofit/>
          </a:bodyPr>
          <a:lstStyle/>
          <a:p>
            <a:pPr algn="l"/>
            <a:br>
              <a:rPr lang="en-US">
                <a:solidFill>
                  <a:srgbClr val="FFFFFF"/>
                </a:solidFill>
              </a:rPr>
            </a:br>
            <a:endParaRPr lang="en-US">
              <a:solidFill>
                <a:srgbClr val="FFFFFF"/>
              </a:solidFill>
            </a:endParaRPr>
          </a:p>
        </p:txBody>
      </p:sp>
      <p:sp>
        <p:nvSpPr>
          <p:cNvPr id="3" name="Subtitle 2">
            <a:extLst>
              <a:ext uri="{FF2B5EF4-FFF2-40B4-BE49-F238E27FC236}">
                <a16:creationId xmlns:a16="http://schemas.microsoft.com/office/drawing/2014/main" id="{FD3F6E6A-CA2C-4D7C-95F1-0463554CE732}"/>
              </a:ext>
            </a:extLst>
          </p:cNvPr>
          <p:cNvSpPr>
            <a:spLocks noGrp="1"/>
          </p:cNvSpPr>
          <p:nvPr>
            <p:ph type="subTitle" idx="1"/>
          </p:nvPr>
        </p:nvSpPr>
        <p:spPr>
          <a:xfrm>
            <a:off x="1018604" y="4292070"/>
            <a:ext cx="4458424" cy="1512888"/>
          </a:xfrm>
        </p:spPr>
        <p:txBody>
          <a:bodyPr>
            <a:normAutofit/>
          </a:bodyPr>
          <a:lstStyle/>
          <a:p>
            <a:pPr algn="l"/>
            <a:r>
              <a:rPr lang="en-US" sz="1400" dirty="0">
                <a:solidFill>
                  <a:schemeClr val="bg2"/>
                </a:solidFill>
              </a:rPr>
              <a:t>Dr. </a:t>
            </a:r>
            <a:r>
              <a:rPr lang="en-US" sz="1400">
                <a:solidFill>
                  <a:schemeClr val="bg2"/>
                </a:solidFill>
              </a:rPr>
              <a:t>Rijwan Khan</a:t>
            </a:r>
            <a:endParaRPr lang="en-US" sz="1400" dirty="0">
              <a:solidFill>
                <a:schemeClr val="bg2"/>
              </a:solidFill>
            </a:endParaRPr>
          </a:p>
        </p:txBody>
      </p:sp>
      <p:cxnSp>
        <p:nvCxnSpPr>
          <p:cNvPr id="80" name="Straight Connector 7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8E6B5078-279F-496A-B100-835C91465BD5}"/>
              </a:ext>
            </a:extLst>
          </p:cNvPr>
          <p:cNvGraphicFramePr>
            <a:graphicFrameLocks noGrp="1"/>
          </p:cNvGraphicFramePr>
          <p:nvPr>
            <p:extLst>
              <p:ext uri="{D42A27DB-BD31-4B8C-83A1-F6EECF244321}">
                <p14:modId xmlns:p14="http://schemas.microsoft.com/office/powerpoint/2010/main" val="1133047617"/>
              </p:ext>
            </p:extLst>
          </p:nvPr>
        </p:nvGraphicFramePr>
        <p:xfrm>
          <a:off x="7517296" y="1053042"/>
          <a:ext cx="3999192" cy="1554480"/>
        </p:xfrm>
        <a:graphic>
          <a:graphicData uri="http://schemas.openxmlformats.org/drawingml/2006/table">
            <a:tbl>
              <a:tblPr firstRow="1" bandRow="1">
                <a:tableStyleId>{5C22544A-7EE6-4342-B048-85BDC9FD1C3A}</a:tableStyleId>
              </a:tblPr>
              <a:tblGrid>
                <a:gridCol w="3999192">
                  <a:extLst>
                    <a:ext uri="{9D8B030D-6E8A-4147-A177-3AD203B41FA5}">
                      <a16:colId xmlns:a16="http://schemas.microsoft.com/office/drawing/2014/main" val="3518561318"/>
                    </a:ext>
                  </a:extLst>
                </a:gridCol>
              </a:tblGrid>
              <a:tr h="1474163">
                <a:tc>
                  <a:txBody>
                    <a:bodyPr/>
                    <a:lstStyle/>
                    <a:p>
                      <a:r>
                        <a:rPr lang="en-US" sz="3200" dirty="0"/>
                        <a:t>COMPUTER ORGANIZATION AND ARCHITECTURE</a:t>
                      </a:r>
                    </a:p>
                  </a:txBody>
                  <a:tcPr/>
                </a:tc>
                <a:extLst>
                  <a:ext uri="{0D108BD9-81ED-4DB2-BD59-A6C34878D82A}">
                    <a16:rowId xmlns:a16="http://schemas.microsoft.com/office/drawing/2014/main" val="1796247831"/>
                  </a:ext>
                </a:extLst>
              </a:tr>
            </a:tbl>
          </a:graphicData>
        </a:graphic>
      </p:graphicFrame>
    </p:spTree>
    <p:extLst>
      <p:ext uri="{BB962C8B-B14F-4D97-AF65-F5344CB8AC3E}">
        <p14:creationId xmlns:p14="http://schemas.microsoft.com/office/powerpoint/2010/main" val="1407932584"/>
      </p:ext>
    </p:extLst>
  </p:cSld>
  <p:clrMapOvr>
    <a:masterClrMapping/>
  </p:clrMapOvr>
  <mc:AlternateContent xmlns:mc="http://schemas.openxmlformats.org/markup-compatibility/2006" xmlns:p14="http://schemas.microsoft.com/office/powerpoint/2010/main">
    <mc:Choice Requires="p14">
      <p:transition spd="slow" p14:dur="2000" advTm="7530"/>
    </mc:Choice>
    <mc:Fallback xmlns="">
      <p:transition spd="slow" advTm="753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7EFC-7F28-4710-BC09-30A31240DACB}"/>
              </a:ext>
            </a:extLst>
          </p:cNvPr>
          <p:cNvSpPr>
            <a:spLocks noGrp="1"/>
          </p:cNvSpPr>
          <p:nvPr>
            <p:ph type="title"/>
          </p:nvPr>
        </p:nvSpPr>
        <p:spPr/>
        <p:txBody>
          <a:bodyPr/>
          <a:lstStyle/>
          <a:p>
            <a:r>
              <a:rPr lang="en-US" b="1" dirty="0"/>
              <a:t>ADDRESSING MODES</a:t>
            </a:r>
            <a:br>
              <a:rPr lang="en-US" b="1" dirty="0"/>
            </a:br>
            <a:endParaRPr lang="en-US" dirty="0"/>
          </a:p>
        </p:txBody>
      </p:sp>
      <p:pic>
        <p:nvPicPr>
          <p:cNvPr id="5" name="Picture 4">
            <a:extLst>
              <a:ext uri="{FF2B5EF4-FFF2-40B4-BE49-F238E27FC236}">
                <a16:creationId xmlns:a16="http://schemas.microsoft.com/office/drawing/2014/main" id="{1541EB0B-C076-4CE9-9B2E-68E147EDD2A2}"/>
              </a:ext>
            </a:extLst>
          </p:cNvPr>
          <p:cNvPicPr>
            <a:picLocks noChangeAspect="1"/>
          </p:cNvPicPr>
          <p:nvPr/>
        </p:nvPicPr>
        <p:blipFill>
          <a:blip r:embed="rId2"/>
          <a:stretch>
            <a:fillRect/>
          </a:stretch>
        </p:blipFill>
        <p:spPr>
          <a:xfrm>
            <a:off x="488051" y="1027906"/>
            <a:ext cx="4759809" cy="767979"/>
          </a:xfrm>
          <a:prstGeom prst="rect">
            <a:avLst/>
          </a:prstGeom>
        </p:spPr>
      </p:pic>
      <p:pic>
        <p:nvPicPr>
          <p:cNvPr id="3" name="Picture 2">
            <a:extLst>
              <a:ext uri="{FF2B5EF4-FFF2-40B4-BE49-F238E27FC236}">
                <a16:creationId xmlns:a16="http://schemas.microsoft.com/office/drawing/2014/main" id="{2363667D-3FF5-4520-932C-0181FB3E3686}"/>
              </a:ext>
            </a:extLst>
          </p:cNvPr>
          <p:cNvPicPr>
            <a:picLocks noChangeAspect="1"/>
          </p:cNvPicPr>
          <p:nvPr/>
        </p:nvPicPr>
        <p:blipFill>
          <a:blip r:embed="rId3"/>
          <a:stretch>
            <a:fillRect/>
          </a:stretch>
        </p:blipFill>
        <p:spPr>
          <a:xfrm>
            <a:off x="2377523" y="1690688"/>
            <a:ext cx="8629650" cy="4962525"/>
          </a:xfrm>
          <a:prstGeom prst="rect">
            <a:avLst/>
          </a:prstGeom>
        </p:spPr>
      </p:pic>
    </p:spTree>
    <p:extLst>
      <p:ext uri="{BB962C8B-B14F-4D97-AF65-F5344CB8AC3E}">
        <p14:creationId xmlns:p14="http://schemas.microsoft.com/office/powerpoint/2010/main" val="130801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4FFF90-52CE-477E-9BBB-729F5BB14563}"/>
              </a:ext>
            </a:extLst>
          </p:cNvPr>
          <p:cNvSpPr/>
          <p:nvPr/>
        </p:nvSpPr>
        <p:spPr>
          <a:xfrm>
            <a:off x="838200" y="1443841"/>
            <a:ext cx="10515600" cy="1754326"/>
          </a:xfrm>
          <a:prstGeom prst="rect">
            <a:avLst/>
          </a:prstGeom>
        </p:spPr>
        <p:txBody>
          <a:bodyPr wrap="square">
            <a:spAutoFit/>
          </a:bodyPr>
          <a:lstStyle/>
          <a:p>
            <a:pPr lvl="0" eaLnBrk="0" fontAlgn="base" hangingPunct="0">
              <a:spcBef>
                <a:spcPct val="0"/>
              </a:spcBef>
              <a:spcAft>
                <a:spcPct val="0"/>
              </a:spcAft>
            </a:pPr>
            <a:r>
              <a:rPr lang="en-US" dirty="0"/>
              <a:t>.</a:t>
            </a:r>
            <a:r>
              <a:rPr lang="en-US" altLang="en-US" sz="3600" dirty="0">
                <a:latin typeface="Arial" panose="020B0604020202020204" pitchFamily="34" charset="0"/>
              </a:rPr>
              <a:t> </a:t>
            </a:r>
          </a:p>
          <a:p>
            <a:pPr lvl="0" eaLnBrk="0" fontAlgn="base" hangingPunct="0">
              <a:spcBef>
                <a:spcPct val="0"/>
              </a:spcBef>
              <a:spcAft>
                <a:spcPct val="0"/>
              </a:spcAft>
            </a:pP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3600" dirty="0">
              <a:latin typeface="Arial" panose="020B0604020202020204" pitchFamily="34" charset="0"/>
            </a:endParaRPr>
          </a:p>
        </p:txBody>
      </p:sp>
      <p:sp>
        <p:nvSpPr>
          <p:cNvPr id="6" name="Rectangle 2">
            <a:extLst>
              <a:ext uri="{FF2B5EF4-FFF2-40B4-BE49-F238E27FC236}">
                <a16:creationId xmlns:a16="http://schemas.microsoft.com/office/drawing/2014/main" id="{34071AB3-E7B9-4366-9A66-F7D1369185E3}"/>
              </a:ext>
            </a:extLst>
          </p:cNvPr>
          <p:cNvSpPr>
            <a:spLocks noChangeArrowheads="1"/>
          </p:cNvSpPr>
          <p:nvPr/>
        </p:nvSpPr>
        <p:spPr bwMode="auto">
          <a:xfrm>
            <a:off x="0" y="0"/>
            <a:ext cx="12192000" cy="45720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onsolas" panose="020B0609020204030204" pitchFamily="49" charset="0"/>
                <a:cs typeface="Consolas" panose="020B0609020204030204" pitchFamily="49" charset="0"/>
              </a:rPr>
              <a:t>AB+</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E9F36335-457C-451C-AA10-64C1B4B999CA}"/>
              </a:ext>
            </a:extLst>
          </p:cNvPr>
          <p:cNvSpPr/>
          <p:nvPr/>
        </p:nvSpPr>
        <p:spPr>
          <a:xfrm>
            <a:off x="838200" y="889843"/>
            <a:ext cx="9843052" cy="5909310"/>
          </a:xfrm>
          <a:prstGeom prst="rect">
            <a:avLst/>
          </a:prstGeom>
        </p:spPr>
        <p:txBody>
          <a:bodyPr wrap="square">
            <a:spAutoFit/>
          </a:bodyPr>
          <a:lstStyle/>
          <a:p>
            <a:pPr algn="just"/>
            <a:r>
              <a:rPr lang="en-US" b="1" dirty="0"/>
              <a:t>Implied mode:</a:t>
            </a:r>
            <a:r>
              <a:rPr lang="en-US" dirty="0"/>
              <a:t>: In implied addressing the operand is specified in the instruction itself. In this mode the data is 8 bits or 16 bits long and data is the part of instruction. Zero address instruction are designed with implied addressing mode</a:t>
            </a:r>
          </a:p>
          <a:p>
            <a:pPr algn="just"/>
            <a:endParaRPr lang="en-US" b="1" dirty="0"/>
          </a:p>
          <a:p>
            <a:pPr algn="just"/>
            <a:r>
              <a:rPr lang="en-US" b="1" dirty="0"/>
              <a:t>Immediate addressing mode (symbol #):</a:t>
            </a:r>
            <a:r>
              <a:rPr lang="en-US" dirty="0"/>
              <a:t>In this mode data is present in address field of instruction. Designed like one address instruction format.</a:t>
            </a:r>
          </a:p>
          <a:p>
            <a:pPr algn="just"/>
            <a:br>
              <a:rPr lang="en-US" dirty="0"/>
            </a:br>
            <a:r>
              <a:rPr lang="en-US" b="1" dirty="0"/>
              <a:t>Note: </a:t>
            </a:r>
            <a:r>
              <a:rPr lang="en-US" dirty="0"/>
              <a:t>Limitation in the immediate mode is that the range of constants are restricted by size of address field.</a:t>
            </a:r>
          </a:p>
          <a:p>
            <a:pPr algn="just"/>
            <a:endParaRPr lang="en-US" b="1" dirty="0"/>
          </a:p>
          <a:p>
            <a:pPr algn="just"/>
            <a:r>
              <a:rPr lang="en-US" b="1" dirty="0"/>
              <a:t>Register mode: </a:t>
            </a:r>
            <a:r>
              <a:rPr lang="en-US" dirty="0"/>
              <a:t>In register addressing the operand is placed in one of 8 bit or 16 bit general purpose registers. The data is in the register that is specified by the instruction. </a:t>
            </a:r>
          </a:p>
          <a:p>
            <a:pPr algn="just"/>
            <a:r>
              <a:rPr lang="en-US" i="1" dirty="0"/>
              <a:t>Here one register reference is required to access the data.</a:t>
            </a:r>
          </a:p>
          <a:p>
            <a:pPr algn="just"/>
            <a:endParaRPr lang="en-US" b="1" dirty="0"/>
          </a:p>
          <a:p>
            <a:pPr algn="just"/>
            <a:r>
              <a:rPr lang="en-US" b="1" dirty="0"/>
              <a:t>Register Indirect mode</a:t>
            </a:r>
            <a:r>
              <a:rPr lang="en-US" dirty="0"/>
              <a:t>: In this addressing the operand’s offset is placed in any one of the registers BX,BP,SI,DI as specified in the instruction. The effective address of the data is in the base register or an index register that is specified by the instruction.</a:t>
            </a:r>
          </a:p>
          <a:p>
            <a:pPr algn="just"/>
            <a:br>
              <a:rPr lang="en-US" dirty="0"/>
            </a:br>
            <a:r>
              <a:rPr lang="en-US" i="1" dirty="0"/>
              <a:t>Here two register reference is required to access the data.</a:t>
            </a:r>
          </a:p>
          <a:p>
            <a:pPr algn="just"/>
            <a:endParaRPr lang="en-US" dirty="0"/>
          </a:p>
          <a:p>
            <a:endParaRPr lang="en-US" dirty="0"/>
          </a:p>
        </p:txBody>
      </p:sp>
    </p:spTree>
    <p:extLst>
      <p:ext uri="{BB962C8B-B14F-4D97-AF65-F5344CB8AC3E}">
        <p14:creationId xmlns:p14="http://schemas.microsoft.com/office/powerpoint/2010/main" val="3673266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EF9FD9-424F-4F26-9ACA-A4404249D319}"/>
              </a:ext>
            </a:extLst>
          </p:cNvPr>
          <p:cNvSpPr/>
          <p:nvPr/>
        </p:nvSpPr>
        <p:spPr>
          <a:xfrm>
            <a:off x="675862" y="571570"/>
            <a:ext cx="10412895" cy="5355312"/>
          </a:xfrm>
          <a:prstGeom prst="rect">
            <a:avLst/>
          </a:prstGeom>
        </p:spPr>
        <p:txBody>
          <a:bodyPr wrap="square">
            <a:spAutoFit/>
          </a:bodyPr>
          <a:lstStyle/>
          <a:p>
            <a:r>
              <a:rPr lang="en-US" b="1" dirty="0">
                <a:latin typeface="Roboto"/>
              </a:rPr>
              <a:t>Auto Indexed (increment mode)</a:t>
            </a:r>
            <a:r>
              <a:rPr lang="en-US" dirty="0">
                <a:latin typeface="Roboto"/>
              </a:rPr>
              <a:t>: Effective address of the operand is the contents of a register specified in the instruction. After accessing the operand, the contents of this register are automatically incremented to point to the next consecutive memory location.</a:t>
            </a:r>
            <a:r>
              <a:rPr lang="en-US" b="1" dirty="0">
                <a:latin typeface="Roboto"/>
              </a:rPr>
              <a:t>(R1)+</a:t>
            </a:r>
            <a:r>
              <a:rPr lang="en-US" dirty="0">
                <a:latin typeface="Roboto"/>
              </a:rPr>
              <a:t>.</a:t>
            </a:r>
            <a:br>
              <a:rPr lang="en-US" dirty="0"/>
            </a:br>
            <a:r>
              <a:rPr lang="en-US" i="1" dirty="0">
                <a:latin typeface="Roboto"/>
              </a:rPr>
              <a:t>Here one register reference, one memory reference and one ALU operation is required to access the data.</a:t>
            </a:r>
          </a:p>
          <a:p>
            <a:r>
              <a:rPr lang="en-US" i="1" dirty="0">
                <a:latin typeface="Roboto"/>
              </a:rPr>
              <a:t>Example</a:t>
            </a:r>
          </a:p>
          <a:p>
            <a:r>
              <a:rPr lang="en-US" altLang="en-US" dirty="0">
                <a:latin typeface="Consolas" panose="020B0609020204030204" pitchFamily="49" charset="0"/>
                <a:cs typeface="Consolas" panose="020B0609020204030204" pitchFamily="49" charset="0"/>
              </a:rPr>
              <a:t>Add R1, (R2)+  // OR </a:t>
            </a:r>
          </a:p>
          <a:p>
            <a:r>
              <a:rPr lang="en-US" altLang="en-US" dirty="0">
                <a:latin typeface="Consolas" panose="020B0609020204030204" pitchFamily="49" charset="0"/>
                <a:cs typeface="Consolas" panose="020B0609020204030204" pitchFamily="49" charset="0"/>
              </a:rPr>
              <a:t>R1 = R1 +M[R2] </a:t>
            </a:r>
          </a:p>
          <a:p>
            <a:r>
              <a:rPr lang="en-US" altLang="en-US" dirty="0">
                <a:latin typeface="Consolas" panose="020B0609020204030204" pitchFamily="49" charset="0"/>
                <a:cs typeface="Consolas" panose="020B0609020204030204" pitchFamily="49" charset="0"/>
              </a:rPr>
              <a:t>R2 = R2 + d </a:t>
            </a:r>
            <a:endParaRPr lang="en-US" altLang="en-US" sz="3200" dirty="0">
              <a:latin typeface="Arial" panose="020B0604020202020204" pitchFamily="34" charset="0"/>
            </a:endParaRPr>
          </a:p>
          <a:p>
            <a:pPr fontAlgn="base"/>
            <a:r>
              <a:rPr lang="en-US" b="1" dirty="0"/>
              <a:t>Auto indexed ( decrement mode)</a:t>
            </a:r>
            <a:r>
              <a:rPr lang="en-US" dirty="0"/>
              <a:t>: Effective address of the operand is the contents of a register specified in the instruction. Before accessing the operand, the contents of this register are automatically decremented to point to the previous consecutive memory location. </a:t>
            </a:r>
            <a:r>
              <a:rPr lang="en-US" i="1" dirty="0"/>
              <a:t>–</a:t>
            </a:r>
            <a:r>
              <a:rPr lang="en-US" b="1" dirty="0"/>
              <a:t>(R1)</a:t>
            </a:r>
            <a:br>
              <a:rPr lang="en-US" dirty="0"/>
            </a:br>
            <a:r>
              <a:rPr lang="en-US" i="1" dirty="0"/>
              <a:t>Here one register reference, one memory reference and one ALU operation is required to access the data.</a:t>
            </a:r>
            <a:endParaRPr lang="en-US" dirty="0"/>
          </a:p>
          <a:p>
            <a:pPr fontAlgn="base"/>
            <a:r>
              <a:rPr lang="en-US" b="1" dirty="0"/>
              <a:t>Example:</a:t>
            </a:r>
            <a:endParaRPr lang="en-US" dirty="0"/>
          </a:p>
          <a:p>
            <a:r>
              <a:rPr lang="en-US" altLang="en-US" dirty="0">
                <a:latin typeface="Consolas" panose="020B0609020204030204" pitchFamily="49" charset="0"/>
                <a:cs typeface="Consolas" panose="020B0609020204030204" pitchFamily="49" charset="0"/>
              </a:rPr>
              <a:t>Add R1,-(R2)   //OR </a:t>
            </a:r>
          </a:p>
          <a:p>
            <a:r>
              <a:rPr lang="en-US" altLang="en-US" dirty="0">
                <a:latin typeface="Consolas" panose="020B0609020204030204" pitchFamily="49" charset="0"/>
                <a:cs typeface="Consolas" panose="020B0609020204030204" pitchFamily="49" charset="0"/>
              </a:rPr>
              <a:t>R2 = R2-</a:t>
            </a:r>
            <a:r>
              <a:rPr lang="en-US" altLang="en-US" i="1" dirty="0">
                <a:latin typeface="Consolas" panose="020B0609020204030204" pitchFamily="49" charset="0"/>
                <a:cs typeface="Consolas" panose="020B0609020204030204" pitchFamily="49" charset="0"/>
              </a:rPr>
              <a:t>d</a:t>
            </a:r>
            <a:r>
              <a:rPr lang="en-US" altLang="en-US" dirty="0">
                <a:latin typeface="Consolas" panose="020B0609020204030204" pitchFamily="49" charset="0"/>
                <a:cs typeface="Consolas" panose="020B0609020204030204" pitchFamily="49" charset="0"/>
              </a:rPr>
              <a:t> </a:t>
            </a:r>
          </a:p>
          <a:p>
            <a:r>
              <a:rPr lang="en-US" altLang="en-US" dirty="0">
                <a:latin typeface="Consolas" panose="020B0609020204030204" pitchFamily="49" charset="0"/>
                <a:cs typeface="Consolas" panose="020B0609020204030204" pitchFamily="49" charset="0"/>
              </a:rPr>
              <a:t>R1 = R1 + M[R2] </a:t>
            </a:r>
            <a:endParaRPr lang="en-US" altLang="en-US" sz="3200" dirty="0">
              <a:latin typeface="Arial" panose="020B0604020202020204" pitchFamily="34" charset="0"/>
            </a:endParaRPr>
          </a:p>
          <a:p>
            <a:endParaRPr lang="en-US" i="1" dirty="0">
              <a:latin typeface="Roboto"/>
            </a:endParaRPr>
          </a:p>
          <a:p>
            <a:endParaRPr lang="en-US" dirty="0"/>
          </a:p>
        </p:txBody>
      </p:sp>
      <p:sp>
        <p:nvSpPr>
          <p:cNvPr id="6" name="Rectangle 2">
            <a:extLst>
              <a:ext uri="{FF2B5EF4-FFF2-40B4-BE49-F238E27FC236}">
                <a16:creationId xmlns:a16="http://schemas.microsoft.com/office/drawing/2014/main" id="{55BD4240-6740-4733-B877-ED0FD81185B5}"/>
              </a:ext>
            </a:extLst>
          </p:cNvPr>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9C2564C5-CEBA-4CF2-99C1-F8B643FD619A}"/>
              </a:ext>
            </a:extLst>
          </p:cNvPr>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73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09148D-9B5C-44BB-8191-60FEF367B7B3}"/>
              </a:ext>
            </a:extLst>
          </p:cNvPr>
          <p:cNvSpPr/>
          <p:nvPr/>
        </p:nvSpPr>
        <p:spPr>
          <a:xfrm>
            <a:off x="861391" y="266486"/>
            <a:ext cx="10217425" cy="5909310"/>
          </a:xfrm>
          <a:prstGeom prst="rect">
            <a:avLst/>
          </a:prstGeom>
        </p:spPr>
        <p:txBody>
          <a:bodyPr wrap="square">
            <a:spAutoFit/>
          </a:bodyPr>
          <a:lstStyle/>
          <a:p>
            <a:r>
              <a:rPr lang="en-US" b="1" dirty="0">
                <a:latin typeface="Roboto"/>
              </a:rPr>
              <a:t>Direct addressing/ Absolute addressing Mode (symbol [ ]): </a:t>
            </a:r>
            <a:r>
              <a:rPr lang="en-US" dirty="0">
                <a:latin typeface="Roboto"/>
              </a:rPr>
              <a:t>The operand’s offset is given in the instruction as an 8 bit or 16 bit displacement element. In this addressing mode the 16 bit effective address of the data is the part of the instruction.</a:t>
            </a:r>
            <a:br>
              <a:rPr lang="en-US" dirty="0"/>
            </a:br>
            <a:r>
              <a:rPr lang="en-US" i="1" dirty="0">
                <a:latin typeface="Roboto"/>
              </a:rPr>
              <a:t>Here only one memory reference operation is required to access the data.</a:t>
            </a:r>
          </a:p>
          <a:p>
            <a:pPr fontAlgn="base"/>
            <a:endParaRPr lang="en-US" b="1" dirty="0"/>
          </a:p>
          <a:p>
            <a:pPr fontAlgn="base"/>
            <a:r>
              <a:rPr lang="en-US" b="1" dirty="0"/>
              <a:t>Indirect addressing Mode (symbol @ or () )</a:t>
            </a:r>
            <a:r>
              <a:rPr lang="en-US" dirty="0"/>
              <a:t>:In this mode address field of instruction contains the address of effective address. Here two references are required.</a:t>
            </a:r>
            <a:br>
              <a:rPr lang="en-US" dirty="0"/>
            </a:br>
            <a:r>
              <a:rPr lang="en-US" dirty="0"/>
              <a:t>1st reference to get effective address.</a:t>
            </a:r>
            <a:br>
              <a:rPr lang="en-US" dirty="0"/>
            </a:br>
            <a:r>
              <a:rPr lang="en-US" dirty="0"/>
              <a:t>2nd reference to access the data. Based on the availability of Effective address, Indirect mode is of two kind:</a:t>
            </a:r>
          </a:p>
          <a:p>
            <a:pPr lvl="1" fontAlgn="base"/>
            <a:r>
              <a:rPr lang="en-US" dirty="0"/>
              <a:t>Register Indirect: In this mode effective address is in the register, and corresponding register name will be maintained in the address field of an instruction.</a:t>
            </a:r>
            <a:br>
              <a:rPr lang="en-US" dirty="0"/>
            </a:br>
            <a:r>
              <a:rPr lang="en-US" i="1" dirty="0"/>
              <a:t>Here one register reference, one memory reference is required to access the data.</a:t>
            </a:r>
            <a:endParaRPr lang="en-US" dirty="0"/>
          </a:p>
          <a:p>
            <a:pPr lvl="1" fontAlgn="base"/>
            <a:r>
              <a:rPr lang="en-US" dirty="0"/>
              <a:t>Memory Indirect: In this mode effective address is in the memory, and corresponding memory address will be maintained in the address field of an instruction.</a:t>
            </a:r>
            <a:br>
              <a:rPr lang="en-US" dirty="0"/>
            </a:br>
            <a:r>
              <a:rPr lang="en-US" i="1" dirty="0"/>
              <a:t>Here two memory reference is required to access the data.</a:t>
            </a:r>
            <a:endParaRPr lang="en-US" dirty="0"/>
          </a:p>
          <a:p>
            <a:pPr fontAlgn="base"/>
            <a:endParaRPr lang="en-US" b="1" dirty="0"/>
          </a:p>
          <a:p>
            <a:pPr fontAlgn="base"/>
            <a:r>
              <a:rPr lang="en-US" b="1" dirty="0"/>
              <a:t>Indexed addressing mode</a:t>
            </a:r>
            <a:r>
              <a:rPr lang="en-US" dirty="0"/>
              <a:t>: The operand’s offset is the sum of the content of an index register SI or DI and an 8 bit or 16 bit displacement.</a:t>
            </a:r>
          </a:p>
          <a:p>
            <a:r>
              <a:rPr lang="en-US" b="1" dirty="0"/>
              <a:t> Based Indexed Addressing: </a:t>
            </a:r>
            <a:r>
              <a:rPr lang="en-US" dirty="0"/>
              <a:t>The operand’s offset is sum of the content of a base register BX or BP and an index register SI or DI.</a:t>
            </a:r>
          </a:p>
          <a:p>
            <a:endParaRPr lang="en-US" dirty="0"/>
          </a:p>
        </p:txBody>
      </p:sp>
    </p:spTree>
    <p:extLst>
      <p:ext uri="{BB962C8B-B14F-4D97-AF65-F5344CB8AC3E}">
        <p14:creationId xmlns:p14="http://schemas.microsoft.com/office/powerpoint/2010/main" val="610792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385448-40BB-44AF-96CE-2D0103D3870F}"/>
              </a:ext>
            </a:extLst>
          </p:cNvPr>
          <p:cNvSpPr/>
          <p:nvPr/>
        </p:nvSpPr>
        <p:spPr>
          <a:xfrm>
            <a:off x="692425" y="429122"/>
            <a:ext cx="10187609" cy="2308324"/>
          </a:xfrm>
          <a:prstGeom prst="rect">
            <a:avLst/>
          </a:prstGeom>
        </p:spPr>
        <p:txBody>
          <a:bodyPr wrap="square">
            <a:spAutoFit/>
          </a:bodyPr>
          <a:lstStyle/>
          <a:p>
            <a:pPr fontAlgn="base"/>
            <a:r>
              <a:rPr lang="en-US" b="1" dirty="0">
                <a:latin typeface="Roboto"/>
              </a:rPr>
              <a:t>Based on Transfer of control, addressing modes are:</a:t>
            </a:r>
            <a:endParaRPr lang="en-US" dirty="0">
              <a:latin typeface="Roboto"/>
            </a:endParaRPr>
          </a:p>
          <a:p>
            <a:pPr marL="742950" lvl="1" indent="-285750" fontAlgn="base">
              <a:buFont typeface="Arial" panose="020B0604020202020204" pitchFamily="34" charset="0"/>
              <a:buChar char="•"/>
            </a:pPr>
            <a:r>
              <a:rPr lang="en-US" b="1" dirty="0">
                <a:latin typeface="Roboto"/>
              </a:rPr>
              <a:t>PC relative addressing mode:</a:t>
            </a:r>
            <a:r>
              <a:rPr lang="en-US" dirty="0">
                <a:latin typeface="Roboto"/>
              </a:rPr>
              <a:t> PC relative addressing mode is used to implement intra segment transfer of control, In this mode effective address is obtained by adding displacement to PC.</a:t>
            </a:r>
          </a:p>
          <a:p>
            <a:pPr lvl="1" fontAlgn="base"/>
            <a:endParaRPr lang="en-US" dirty="0">
              <a:latin typeface="Roboto"/>
            </a:endParaRPr>
          </a:p>
          <a:p>
            <a:pPr marL="742950" lvl="1" indent="-285750" fontAlgn="base">
              <a:buFont typeface="Arial" panose="020B0604020202020204" pitchFamily="34" charset="0"/>
              <a:buChar char="•"/>
            </a:pPr>
            <a:r>
              <a:rPr lang="en-US" b="1" dirty="0"/>
              <a:t>Base register addressing mode: </a:t>
            </a:r>
            <a:r>
              <a:rPr lang="en-US" dirty="0"/>
              <a:t>Base register addressing mode is used to implement inter segment transfer of control. In this mode effective address is obtained by adding base register value to address field value.</a:t>
            </a:r>
            <a:endParaRPr lang="en-US" b="0" i="0" dirty="0">
              <a:effectLst/>
              <a:latin typeface="Roboto"/>
            </a:endParaRPr>
          </a:p>
        </p:txBody>
      </p:sp>
    </p:spTree>
    <p:extLst>
      <p:ext uri="{BB962C8B-B14F-4D97-AF65-F5344CB8AC3E}">
        <p14:creationId xmlns:p14="http://schemas.microsoft.com/office/powerpoint/2010/main" val="171062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4F376C-6589-46DF-93EE-BCEA5F896081}"/>
              </a:ext>
            </a:extLst>
          </p:cNvPr>
          <p:cNvPicPr>
            <a:picLocks noChangeAspect="1"/>
          </p:cNvPicPr>
          <p:nvPr/>
        </p:nvPicPr>
        <p:blipFill>
          <a:blip r:embed="rId2"/>
          <a:stretch>
            <a:fillRect/>
          </a:stretch>
        </p:blipFill>
        <p:spPr>
          <a:xfrm>
            <a:off x="106018" y="198784"/>
            <a:ext cx="6467060" cy="4863546"/>
          </a:xfrm>
          <a:prstGeom prst="rect">
            <a:avLst/>
          </a:prstGeom>
        </p:spPr>
      </p:pic>
      <p:pic>
        <p:nvPicPr>
          <p:cNvPr id="2" name="Picture 1">
            <a:extLst>
              <a:ext uri="{FF2B5EF4-FFF2-40B4-BE49-F238E27FC236}">
                <a16:creationId xmlns:a16="http://schemas.microsoft.com/office/drawing/2014/main" id="{DA5368A7-88E8-4862-BCAE-60E4B16716B4}"/>
              </a:ext>
            </a:extLst>
          </p:cNvPr>
          <p:cNvPicPr>
            <a:picLocks noChangeAspect="1"/>
          </p:cNvPicPr>
          <p:nvPr/>
        </p:nvPicPr>
        <p:blipFill>
          <a:blip r:embed="rId3"/>
          <a:stretch>
            <a:fillRect/>
          </a:stretch>
        </p:blipFill>
        <p:spPr>
          <a:xfrm>
            <a:off x="6449253" y="494264"/>
            <a:ext cx="5124450" cy="4067175"/>
          </a:xfrm>
          <a:prstGeom prst="rect">
            <a:avLst/>
          </a:prstGeom>
        </p:spPr>
      </p:pic>
    </p:spTree>
    <p:extLst>
      <p:ext uri="{BB962C8B-B14F-4D97-AF65-F5344CB8AC3E}">
        <p14:creationId xmlns:p14="http://schemas.microsoft.com/office/powerpoint/2010/main" val="384093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4B1C-6B38-493F-A8F4-EC7C21CEB445}"/>
              </a:ext>
            </a:extLst>
          </p:cNvPr>
          <p:cNvSpPr>
            <a:spLocks noGrp="1"/>
          </p:cNvSpPr>
          <p:nvPr>
            <p:ph type="title"/>
          </p:nvPr>
        </p:nvSpPr>
        <p:spPr/>
        <p:txBody>
          <a:bodyPr/>
          <a:lstStyle/>
          <a:p>
            <a:endParaRPr lang="en-US"/>
          </a:p>
        </p:txBody>
      </p:sp>
      <p:pic>
        <p:nvPicPr>
          <p:cNvPr id="6148" name="Picture 4" descr="Image result for thank you pic for ppt">
            <a:extLst>
              <a:ext uri="{FF2B5EF4-FFF2-40B4-BE49-F238E27FC236}">
                <a16:creationId xmlns:a16="http://schemas.microsoft.com/office/drawing/2014/main" id="{1D5CBD28-F489-4298-BC2F-4254CD77B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860" y="1690688"/>
            <a:ext cx="3882887" cy="278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800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732</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Roboto</vt:lpstr>
      <vt:lpstr>Office Theme</vt:lpstr>
      <vt:lpstr> </vt:lpstr>
      <vt:lpstr>ADDRESSING MODES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by Dr. Rizwan Khan</dc:title>
  <dc:creator>arun pandey</dc:creator>
  <cp:lastModifiedBy>Rijwan Khan</cp:lastModifiedBy>
  <cp:revision>52</cp:revision>
  <dcterms:created xsi:type="dcterms:W3CDTF">2020-06-18T04:00:41Z</dcterms:created>
  <dcterms:modified xsi:type="dcterms:W3CDTF">2024-01-15T09:16:12Z</dcterms:modified>
</cp:coreProperties>
</file>