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xmlns="" id="{FD739623-DBBC-FDF7-7146-2CE9AA1233CC}"/>
              </a:ext>
            </a:extLst>
          </p:cNvPr>
          <p:cNvSpPr/>
          <p:nvPr/>
        </p:nvSpPr>
        <p:spPr>
          <a:xfrm>
            <a:off x="1750424" y="1224465"/>
            <a:ext cx="7355076" cy="166173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b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100" b="0" strike="noStrike" spc="-1" dirty="0">
                <a:solidFill>
                  <a:srgbClr val="262626"/>
                </a:solidFill>
                <a:latin typeface="Times New Roman" panose="02020603050405020304"/>
                <a:ea typeface="Arial" panose="020B0604020202020204"/>
              </a:rPr>
              <a:t>A PROJECT </a:t>
            </a:r>
            <a:r>
              <a:rPr sz="1100" dirty="0"/>
              <a:t/>
            </a:r>
            <a:br>
              <a:rPr sz="1100" dirty="0"/>
            </a:br>
            <a:r>
              <a:rPr lang="en-US" sz="1100" b="1" strike="noStrike" spc="-1" dirty="0">
                <a:solidFill>
                  <a:srgbClr val="262626"/>
                </a:solidFill>
                <a:latin typeface="Times New Roman" panose="02020603050405020304"/>
                <a:ea typeface="Arial" panose="020B0604020202020204"/>
              </a:rPr>
              <a:t> MID-TERM PRESENTATION</a:t>
            </a:r>
            <a:r>
              <a:rPr sz="1100" dirty="0"/>
              <a:t/>
            </a:r>
            <a:br>
              <a:rPr sz="1100" dirty="0"/>
            </a:br>
            <a:r>
              <a:rPr lang="en-US" sz="1100" b="0" strike="noStrike" spc="-1" dirty="0">
                <a:solidFill>
                  <a:srgbClr val="262626"/>
                </a:solidFill>
                <a:latin typeface="Times New Roman" panose="02020603050405020304"/>
                <a:ea typeface="Arial" panose="020B0604020202020204"/>
              </a:rPr>
              <a:t> ON </a:t>
            </a:r>
          </a:p>
          <a:p>
            <a:pPr algn="ctr">
              <a:lnSpc>
                <a:spcPct val="15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Detection </a:t>
            </a:r>
            <a:r>
              <a:rPr lang="en-US" sz="1800" b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Logistic Regression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xmlns="" id="{2A622FCF-E8FD-9888-AE44-BC1CE9889159}"/>
              </a:ext>
            </a:extLst>
          </p:cNvPr>
          <p:cNvSpPr/>
          <p:nvPr/>
        </p:nvSpPr>
        <p:spPr>
          <a:xfrm>
            <a:off x="131286" y="4153989"/>
            <a:ext cx="4223000" cy="162143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1500" b="1" strike="noStrike" spc="-1" dirty="0">
                <a:solidFill>
                  <a:srgbClr val="26262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PRESENTED BY</a:t>
            </a:r>
            <a:endParaRPr lang="en-US" sz="15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1200" b="1" i="1" strike="noStrike" spc="-1" dirty="0">
                <a:solidFill>
                  <a:srgbClr val="26262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BISHESH NEUPANE (24367/076)</a:t>
            </a:r>
            <a:endParaRPr lang="en-US" sz="1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1200" b="1" i="1" strike="noStrike" spc="-1" dirty="0">
                <a:solidFill>
                  <a:srgbClr val="26262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DEV RAJ BASNET(24370/076)</a:t>
            </a:r>
          </a:p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1200" b="1" i="1" strike="noStrike" spc="-1" dirty="0">
                <a:solidFill>
                  <a:srgbClr val="26262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RAM TIMILSINA(24383/076)</a:t>
            </a:r>
            <a:endParaRPr lang="en-US" sz="1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endParaRPr lang="en-US" sz="12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xmlns="" id="{241B7D12-7E37-842C-2EFA-BB98417D9035}"/>
              </a:ext>
            </a:extLst>
          </p:cNvPr>
          <p:cNvSpPr/>
          <p:nvPr/>
        </p:nvSpPr>
        <p:spPr>
          <a:xfrm>
            <a:off x="6301816" y="4153989"/>
            <a:ext cx="4133520" cy="255161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67680" tIns="33840" rIns="67680" bIns="3384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1500" b="1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SUPERVISED BY</a:t>
            </a:r>
            <a:endParaRPr lang="en-US" sz="1500" b="0" strike="noStrike" spc="-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1200" b="1" i="1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SAGAR RANA MAGAR</a:t>
            </a:r>
          </a:p>
          <a:p>
            <a:pPr algn="ctr">
              <a:lnSpc>
                <a:spcPct val="90000"/>
              </a:lnSpc>
              <a:spcBef>
                <a:spcPts val="750"/>
              </a:spcBef>
              <a:tabLst>
                <a:tab pos="0" algn="l"/>
              </a:tabLst>
            </a:pPr>
            <a:r>
              <a:rPr lang="en-US" sz="1200" b="1" i="1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</a:rPr>
              <a:t>LECTURER, SWASTIK COLLEGE</a:t>
            </a:r>
          </a:p>
        </p:txBody>
      </p:sp>
      <p:sp>
        <p:nvSpPr>
          <p:cNvPr id="7" name="Text Box 177">
            <a:extLst>
              <a:ext uri="{FF2B5EF4-FFF2-40B4-BE49-F238E27FC236}">
                <a16:creationId xmlns:a16="http://schemas.microsoft.com/office/drawing/2014/main" xmlns="" id="{7D2CE4BD-90E5-0676-C861-341F472CEF15}"/>
              </a:ext>
            </a:extLst>
          </p:cNvPr>
          <p:cNvSpPr txBox="1"/>
          <p:nvPr/>
        </p:nvSpPr>
        <p:spPr>
          <a:xfrm>
            <a:off x="4462139" y="5775427"/>
            <a:ext cx="1828800" cy="428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200" b="1" i="1" strike="noStrike" spc="-1" dirty="0">
                <a:solidFill>
                  <a:srgbClr val="262626"/>
                </a:solidFill>
                <a:latin typeface="Times New Roman" panose="02020603050405020304"/>
                <a:ea typeface="Arial" panose="020B0604020202020204"/>
              </a:rPr>
              <a:t>DECEMBER, 2023</a:t>
            </a:r>
            <a:endParaRPr lang="en-US" sz="12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65D59377-0765-56D5-DEAC-F7671195A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139" y="258630"/>
            <a:ext cx="2108200" cy="9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420" y="1270000"/>
            <a:ext cx="7595809" cy="53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8240"/>
            <a:ext cx="6659979" cy="48831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Dataset collection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5B5B5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Publicly Available Dataset from </a:t>
            </a:r>
            <a:r>
              <a:rPr lang="en-US" spc="-1" dirty="0" err="1" smtClean="0">
                <a:solidFill>
                  <a:srgbClr val="5B5B5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kaggle</a:t>
            </a:r>
            <a:r>
              <a:rPr lang="en-US" spc="-1" dirty="0" smtClean="0">
                <a:solidFill>
                  <a:srgbClr val="5B5B5B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pc="-1" dirty="0" smtClean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Attributes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pc="-1" dirty="0" smtClean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: The diagnosis of breast tissues (1= malignant, 0=benign)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Radius_mean</a:t>
            </a:r>
            <a:r>
              <a:rPr lang="en-US" spc="-1" dirty="0" smtClean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Mean of the distance from center to points of perimeter.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Texture_mean</a:t>
            </a:r>
            <a:r>
              <a:rPr lang="en-US" spc="-1" dirty="0" smtClean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standard deviation of gray-scale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pc="-1" dirty="0" err="1" smtClean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Smoothness_mean</a:t>
            </a:r>
            <a:r>
              <a:rPr lang="en-US" spc="-1" dirty="0" smtClean="0">
                <a:solidFill>
                  <a:srgbClr val="5B5B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mean of the local variation in radius lengths.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D3CC50-670E-4665-8299-99496F2643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29528" y="1367246"/>
            <a:ext cx="1936689" cy="332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impute or remove missing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8" y="609599"/>
            <a:ext cx="8533773" cy="1846217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regression models on dataset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implemented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8" y="2072639"/>
            <a:ext cx="8533774" cy="396872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Supervised learning algorithm which is used to solve the classification problems.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Works with the categorical variable such as 0 or 1, Yes or No, True or False, Spam or not spam, etc.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Uses sigmoid function or logistic function which is a complex cost function. 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6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Sigmoid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14995"/>
                <a:ext cx="8596668" cy="4726368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Translates the entire number line into 0 and 1, or -1 and 1, one of its use is to convert an actual value into one that may be analyzed as a probability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Converges faster than any other activation function, for probabilistic classification, it was selected as activation function in the all the algorithm used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It can be defined by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S(x) = output between the 0 and 1.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x= input to the function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e= base of natural logarithm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14995"/>
                <a:ext cx="8596668" cy="4726368"/>
              </a:xfrm>
              <a:blipFill rotWithShape="0">
                <a:blip r:embed="rId2"/>
                <a:stretch>
                  <a:fillRect l="-142" t="-774" r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79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criteria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440" y="4484913"/>
            <a:ext cx="7445829" cy="16348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5FD1EC4-5DA4-3A81-9258-EBFAEAFBBE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12418" y="1448643"/>
            <a:ext cx="3501157" cy="24211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5036" y="3869778"/>
            <a:ext cx="210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50972" y="3855924"/>
            <a:ext cx="208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 AUC Curve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C:\Users\User\AppData\Local\Packages\Microsoft.Windows.Photos_8wekyb3d8bbwe\TempState\ShareServiceTempFolder\R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0" y="1448643"/>
            <a:ext cx="3571875" cy="2011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37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report is used to measure the quality of predictions from a classification algorithm.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way to check the prediction are rights or wrong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: When a case was positive and predicted positive.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: When a case was negative and predicted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: When a case was positive but predicted negative.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: When a case was negative but predicted positive.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 AUC Curve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under the receiver operating characteristic (ROC) curve for a logistic regression model represents the probability that the model will rank a randomly chosen positive instance higher than a randomly chosen negative instance.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93075"/>
            <a:ext cx="8596668" cy="4848288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provide the user/admin to input the data that later feed to algorithm.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Logistic Regression (LR) model should be utilized and trained on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 The model should take the data as input and predicts result on the basis of trained dataset.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user interactions, including data input.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data is given, the model should process the information and provide a prediction based on the trained dataset. The prediction should be displayed on the webpage to update the UI with the result.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Result: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be able to view the results through the system, showcasing predictions of tumor types as either benign or malignant.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dataset: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system, administrators should have the ability to add datasets, train them, and perform testing as needed.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72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D9FA4BC-0EC1-15E3-6E88-8DD18F27D3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7428" y="1790700"/>
            <a:ext cx="6818811" cy="45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79817" y="1270000"/>
            <a:ext cx="6374675" cy="546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F4A175E-85E3-DF3F-E42C-63C9733BD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48529"/>
              </p:ext>
            </p:extLst>
          </p:nvPr>
        </p:nvGraphicFramePr>
        <p:xfrm>
          <a:off x="4333500" y="300284"/>
          <a:ext cx="4784374" cy="59089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24840">
                  <a:extLst>
                    <a:ext uri="{9D8B030D-6E8A-4147-A177-3AD203B41FA5}">
                      <a16:colId xmlns:a16="http://schemas.microsoft.com/office/drawing/2014/main" xmlns="" val="727288133"/>
                    </a:ext>
                  </a:extLst>
                </a:gridCol>
                <a:gridCol w="859534">
                  <a:extLst>
                    <a:ext uri="{9D8B030D-6E8A-4147-A177-3AD203B41FA5}">
                      <a16:colId xmlns:a16="http://schemas.microsoft.com/office/drawing/2014/main" xmlns="" val="1030473552"/>
                    </a:ext>
                  </a:extLst>
                </a:gridCol>
              </a:tblGrid>
              <a:tr h="475516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Slide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2337322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697200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2919378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7524063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1031306"/>
                  </a:ext>
                </a:extLst>
              </a:tr>
              <a:tr h="541112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0029431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9356030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403623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10-15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0510695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 Requirement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16-19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81843065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4699960"/>
                  </a:ext>
                </a:extLst>
              </a:tr>
              <a:tr h="489230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21-22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5182328"/>
                  </a:ext>
                </a:extLst>
              </a:tr>
            </a:tbl>
          </a:graphicData>
        </a:graphic>
      </p:graphicFrame>
      <p:sp>
        <p:nvSpPr>
          <p:cNvPr id="5" name="Google Shape;61;p10">
            <a:extLst>
              <a:ext uri="{FF2B5EF4-FFF2-40B4-BE49-F238E27FC236}">
                <a16:creationId xmlns:a16="http://schemas.microsoft.com/office/drawing/2014/main" xmlns="" id="{F7B9FD19-EF72-8580-4A44-9FA07F2AD7A7}"/>
              </a:ext>
            </a:extLst>
          </p:cNvPr>
          <p:cNvSpPr/>
          <p:nvPr/>
        </p:nvSpPr>
        <p:spPr>
          <a:xfrm>
            <a:off x="872280" y="1968136"/>
            <a:ext cx="3342670" cy="4084408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chemeClr val="dk1"/>
              </a:solidFill>
              <a:latin typeface="Roboto"/>
              <a:ea typeface="Roboto"/>
            </a:endParaRPr>
          </a:p>
        </p:txBody>
      </p:sp>
      <p:grpSp>
        <p:nvGrpSpPr>
          <p:cNvPr id="6" name="Google Shape;63;p10">
            <a:extLst>
              <a:ext uri="{FF2B5EF4-FFF2-40B4-BE49-F238E27FC236}">
                <a16:creationId xmlns:a16="http://schemas.microsoft.com/office/drawing/2014/main" xmlns="" id="{38359734-95F7-0F80-A205-0CAA50F2CFE8}"/>
              </a:ext>
            </a:extLst>
          </p:cNvPr>
          <p:cNvGrpSpPr/>
          <p:nvPr/>
        </p:nvGrpSpPr>
        <p:grpSpPr>
          <a:xfrm>
            <a:off x="2194558" y="2608445"/>
            <a:ext cx="1054109" cy="967857"/>
            <a:chOff x="6448566" y="1478180"/>
            <a:chExt cx="1221594" cy="1186490"/>
          </a:xfrm>
        </p:grpSpPr>
        <p:sp>
          <p:nvSpPr>
            <p:cNvPr id="7" name="Google Shape;64;p10">
              <a:extLst>
                <a:ext uri="{FF2B5EF4-FFF2-40B4-BE49-F238E27FC236}">
                  <a16:creationId xmlns:a16="http://schemas.microsoft.com/office/drawing/2014/main" xmlns="" id="{831CB7C0-9FE7-88ED-B3A2-7E80EF552228}"/>
                </a:ext>
              </a:extLst>
            </p:cNvPr>
            <p:cNvSpPr/>
            <p:nvPr/>
          </p:nvSpPr>
          <p:spPr>
            <a:xfrm>
              <a:off x="6448566" y="1478180"/>
              <a:ext cx="1221594" cy="1186490"/>
            </a:xfrm>
            <a:custGeom>
              <a:avLst/>
              <a:gdLst>
                <a:gd name="textAreaLeft" fmla="*/ 0 w 1051920"/>
                <a:gd name="textAreaRight" fmla="*/ 1052280 w 1051920"/>
                <a:gd name="textAreaTop" fmla="*/ 0 h 1055520"/>
                <a:gd name="textAreaBottom" fmla="*/ 1055880 h 1055520"/>
              </a:gdLst>
              <a:ahLst/>
              <a:cxnLst/>
              <a:rect l="textAreaLeft" t="textAreaTop" r="textAreaRight" b="textAreaBottom"/>
              <a:pathLst>
                <a:path w="3666" h="3678">
                  <a:moveTo>
                    <a:pt x="305" y="153"/>
                  </a:moveTo>
                  <a:lnTo>
                    <a:pt x="275" y="157"/>
                  </a:lnTo>
                  <a:lnTo>
                    <a:pt x="245" y="166"/>
                  </a:lnTo>
                  <a:lnTo>
                    <a:pt x="220" y="179"/>
                  </a:lnTo>
                  <a:lnTo>
                    <a:pt x="197" y="198"/>
                  </a:lnTo>
                  <a:lnTo>
                    <a:pt x="179" y="221"/>
                  </a:lnTo>
                  <a:lnTo>
                    <a:pt x="164" y="247"/>
                  </a:lnTo>
                  <a:lnTo>
                    <a:pt x="155" y="275"/>
                  </a:lnTo>
                  <a:lnTo>
                    <a:pt x="152" y="307"/>
                  </a:lnTo>
                  <a:lnTo>
                    <a:pt x="152" y="3371"/>
                  </a:lnTo>
                  <a:lnTo>
                    <a:pt x="155" y="3403"/>
                  </a:lnTo>
                  <a:lnTo>
                    <a:pt x="164" y="3431"/>
                  </a:lnTo>
                  <a:lnTo>
                    <a:pt x="179" y="3457"/>
                  </a:lnTo>
                  <a:lnTo>
                    <a:pt x="197" y="3480"/>
                  </a:lnTo>
                  <a:lnTo>
                    <a:pt x="220" y="3499"/>
                  </a:lnTo>
                  <a:lnTo>
                    <a:pt x="245" y="3512"/>
                  </a:lnTo>
                  <a:lnTo>
                    <a:pt x="275" y="3521"/>
                  </a:lnTo>
                  <a:lnTo>
                    <a:pt x="305" y="3525"/>
                  </a:lnTo>
                  <a:lnTo>
                    <a:pt x="3361" y="3525"/>
                  </a:lnTo>
                  <a:lnTo>
                    <a:pt x="3392" y="3521"/>
                  </a:lnTo>
                  <a:lnTo>
                    <a:pt x="3421" y="3512"/>
                  </a:lnTo>
                  <a:lnTo>
                    <a:pt x="3447" y="3499"/>
                  </a:lnTo>
                  <a:lnTo>
                    <a:pt x="3469" y="3480"/>
                  </a:lnTo>
                  <a:lnTo>
                    <a:pt x="3487" y="3457"/>
                  </a:lnTo>
                  <a:lnTo>
                    <a:pt x="3502" y="3431"/>
                  </a:lnTo>
                  <a:lnTo>
                    <a:pt x="3511" y="3403"/>
                  </a:lnTo>
                  <a:lnTo>
                    <a:pt x="3514" y="3371"/>
                  </a:lnTo>
                  <a:lnTo>
                    <a:pt x="3514" y="307"/>
                  </a:lnTo>
                  <a:lnTo>
                    <a:pt x="3511" y="275"/>
                  </a:lnTo>
                  <a:lnTo>
                    <a:pt x="3502" y="247"/>
                  </a:lnTo>
                  <a:lnTo>
                    <a:pt x="3487" y="221"/>
                  </a:lnTo>
                  <a:lnTo>
                    <a:pt x="3469" y="198"/>
                  </a:lnTo>
                  <a:lnTo>
                    <a:pt x="3447" y="179"/>
                  </a:lnTo>
                  <a:lnTo>
                    <a:pt x="3421" y="166"/>
                  </a:lnTo>
                  <a:lnTo>
                    <a:pt x="3392" y="157"/>
                  </a:lnTo>
                  <a:lnTo>
                    <a:pt x="3361" y="153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361" y="0"/>
                  </a:lnTo>
                  <a:lnTo>
                    <a:pt x="3406" y="3"/>
                  </a:lnTo>
                  <a:lnTo>
                    <a:pt x="3449" y="13"/>
                  </a:lnTo>
                  <a:lnTo>
                    <a:pt x="3490" y="28"/>
                  </a:lnTo>
                  <a:lnTo>
                    <a:pt x="3528" y="49"/>
                  </a:lnTo>
                  <a:lnTo>
                    <a:pt x="3562" y="75"/>
                  </a:lnTo>
                  <a:lnTo>
                    <a:pt x="3592" y="106"/>
                  </a:lnTo>
                  <a:lnTo>
                    <a:pt x="3617" y="140"/>
                  </a:lnTo>
                  <a:lnTo>
                    <a:pt x="3638" y="177"/>
                  </a:lnTo>
                  <a:lnTo>
                    <a:pt x="3654" y="218"/>
                  </a:lnTo>
                  <a:lnTo>
                    <a:pt x="3663" y="261"/>
                  </a:lnTo>
                  <a:lnTo>
                    <a:pt x="3666" y="307"/>
                  </a:lnTo>
                  <a:lnTo>
                    <a:pt x="3666" y="3371"/>
                  </a:lnTo>
                  <a:lnTo>
                    <a:pt x="3663" y="3416"/>
                  </a:lnTo>
                  <a:lnTo>
                    <a:pt x="3654" y="3460"/>
                  </a:lnTo>
                  <a:lnTo>
                    <a:pt x="3638" y="3501"/>
                  </a:lnTo>
                  <a:lnTo>
                    <a:pt x="3617" y="3538"/>
                  </a:lnTo>
                  <a:lnTo>
                    <a:pt x="3592" y="3572"/>
                  </a:lnTo>
                  <a:lnTo>
                    <a:pt x="3562" y="3603"/>
                  </a:lnTo>
                  <a:lnTo>
                    <a:pt x="3528" y="3629"/>
                  </a:lnTo>
                  <a:lnTo>
                    <a:pt x="3490" y="3649"/>
                  </a:lnTo>
                  <a:lnTo>
                    <a:pt x="3449" y="3665"/>
                  </a:lnTo>
                  <a:lnTo>
                    <a:pt x="3406" y="3675"/>
                  </a:lnTo>
                  <a:lnTo>
                    <a:pt x="3361" y="3678"/>
                  </a:lnTo>
                  <a:lnTo>
                    <a:pt x="305" y="3678"/>
                  </a:lnTo>
                  <a:lnTo>
                    <a:pt x="260" y="3675"/>
                  </a:lnTo>
                  <a:lnTo>
                    <a:pt x="217" y="3665"/>
                  </a:lnTo>
                  <a:lnTo>
                    <a:pt x="177" y="3649"/>
                  </a:lnTo>
                  <a:lnTo>
                    <a:pt x="138" y="3629"/>
                  </a:lnTo>
                  <a:lnTo>
                    <a:pt x="105" y="3603"/>
                  </a:lnTo>
                  <a:lnTo>
                    <a:pt x="74" y="3572"/>
                  </a:lnTo>
                  <a:lnTo>
                    <a:pt x="48" y="3538"/>
                  </a:lnTo>
                  <a:lnTo>
                    <a:pt x="28" y="3501"/>
                  </a:lnTo>
                  <a:lnTo>
                    <a:pt x="12" y="3460"/>
                  </a:lnTo>
                  <a:lnTo>
                    <a:pt x="3" y="3416"/>
                  </a:lnTo>
                  <a:lnTo>
                    <a:pt x="0" y="3371"/>
                  </a:lnTo>
                  <a:lnTo>
                    <a:pt x="0" y="307"/>
                  </a:lnTo>
                  <a:lnTo>
                    <a:pt x="3" y="261"/>
                  </a:lnTo>
                  <a:lnTo>
                    <a:pt x="12" y="218"/>
                  </a:lnTo>
                  <a:lnTo>
                    <a:pt x="28" y="177"/>
                  </a:lnTo>
                  <a:lnTo>
                    <a:pt x="48" y="140"/>
                  </a:lnTo>
                  <a:lnTo>
                    <a:pt x="74" y="106"/>
                  </a:lnTo>
                  <a:lnTo>
                    <a:pt x="105" y="75"/>
                  </a:lnTo>
                  <a:lnTo>
                    <a:pt x="138" y="49"/>
                  </a:lnTo>
                  <a:lnTo>
                    <a:pt x="177" y="28"/>
                  </a:lnTo>
                  <a:lnTo>
                    <a:pt x="217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Roboto"/>
                <a:ea typeface="Roboto"/>
              </a:endParaRPr>
            </a:p>
          </p:txBody>
        </p:sp>
        <p:sp>
          <p:nvSpPr>
            <p:cNvPr id="8" name="Google Shape;65;p10">
              <a:extLst>
                <a:ext uri="{FF2B5EF4-FFF2-40B4-BE49-F238E27FC236}">
                  <a16:creationId xmlns:a16="http://schemas.microsoft.com/office/drawing/2014/main" xmlns="" id="{277F8292-1A92-83EB-F76D-22C624EEF905}"/>
                </a:ext>
              </a:extLst>
            </p:cNvPr>
            <p:cNvSpPr/>
            <p:nvPr/>
          </p:nvSpPr>
          <p:spPr>
            <a:xfrm>
              <a:off x="6618240" y="1791000"/>
              <a:ext cx="174600" cy="17604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6040"/>
                <a:gd name="textAreaBottom" fmla="*/ 176400 h 176040"/>
              </a:gdLst>
              <a:ahLst/>
              <a:cxnLst/>
              <a:rect l="textAreaLeft" t="textAreaTop" r="textAreaRight" b="textAreaBottom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5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5"/>
                  </a:lnTo>
                  <a:lnTo>
                    <a:pt x="152" y="307"/>
                  </a:lnTo>
                  <a:lnTo>
                    <a:pt x="156" y="337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59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7"/>
                  </a:lnTo>
                  <a:lnTo>
                    <a:pt x="458" y="307"/>
                  </a:lnTo>
                  <a:lnTo>
                    <a:pt x="455" y="275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5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49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7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8"/>
                  </a:lnTo>
                  <a:lnTo>
                    <a:pt x="506" y="537"/>
                  </a:lnTo>
                  <a:lnTo>
                    <a:pt x="472" y="563"/>
                  </a:lnTo>
                  <a:lnTo>
                    <a:pt x="434" y="585"/>
                  </a:lnTo>
                  <a:lnTo>
                    <a:pt x="393" y="599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599"/>
                  </a:lnTo>
                  <a:lnTo>
                    <a:pt x="177" y="585"/>
                  </a:lnTo>
                  <a:lnTo>
                    <a:pt x="139" y="563"/>
                  </a:lnTo>
                  <a:lnTo>
                    <a:pt x="105" y="537"/>
                  </a:lnTo>
                  <a:lnTo>
                    <a:pt x="75" y="508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7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49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Roboto"/>
                <a:ea typeface="Roboto"/>
              </a:endParaRPr>
            </a:p>
          </p:txBody>
        </p:sp>
        <p:sp>
          <p:nvSpPr>
            <p:cNvPr id="9" name="Google Shape;66;p10">
              <a:extLst>
                <a:ext uri="{FF2B5EF4-FFF2-40B4-BE49-F238E27FC236}">
                  <a16:creationId xmlns:a16="http://schemas.microsoft.com/office/drawing/2014/main" xmlns="" id="{5A639E73-78FC-69BD-6F47-5DA22155DC1D}"/>
                </a:ext>
              </a:extLst>
            </p:cNvPr>
            <p:cNvSpPr/>
            <p:nvPr/>
          </p:nvSpPr>
          <p:spPr>
            <a:xfrm>
              <a:off x="6618240" y="2055240"/>
              <a:ext cx="174600" cy="17532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5320"/>
                <a:gd name="textAreaBottom" fmla="*/ 175680 h 175320"/>
              </a:gdLst>
              <a:ahLst/>
              <a:cxnLst/>
              <a:rect l="textAreaLeft" t="textAreaTop" r="textAreaRight" b="textAreaBottom"/>
              <a:pathLst>
                <a:path w="611" h="613">
                  <a:moveTo>
                    <a:pt x="305" y="153"/>
                  </a:moveTo>
                  <a:lnTo>
                    <a:pt x="275" y="157"/>
                  </a:lnTo>
                  <a:lnTo>
                    <a:pt x="246" y="166"/>
                  </a:lnTo>
                  <a:lnTo>
                    <a:pt x="220" y="179"/>
                  </a:lnTo>
                  <a:lnTo>
                    <a:pt x="197" y="199"/>
                  </a:lnTo>
                  <a:lnTo>
                    <a:pt x="178" y="221"/>
                  </a:lnTo>
                  <a:lnTo>
                    <a:pt x="165" y="247"/>
                  </a:lnTo>
                  <a:lnTo>
                    <a:pt x="156" y="277"/>
                  </a:lnTo>
                  <a:lnTo>
                    <a:pt x="152" y="306"/>
                  </a:lnTo>
                  <a:lnTo>
                    <a:pt x="156" y="337"/>
                  </a:lnTo>
                  <a:lnTo>
                    <a:pt x="165" y="367"/>
                  </a:lnTo>
                  <a:lnTo>
                    <a:pt x="178" y="393"/>
                  </a:lnTo>
                  <a:lnTo>
                    <a:pt x="197" y="415"/>
                  </a:lnTo>
                  <a:lnTo>
                    <a:pt x="220" y="433"/>
                  </a:lnTo>
                  <a:lnTo>
                    <a:pt x="246" y="448"/>
                  </a:lnTo>
                  <a:lnTo>
                    <a:pt x="275" y="457"/>
                  </a:lnTo>
                  <a:lnTo>
                    <a:pt x="305" y="461"/>
                  </a:lnTo>
                  <a:lnTo>
                    <a:pt x="336" y="457"/>
                  </a:lnTo>
                  <a:lnTo>
                    <a:pt x="365" y="448"/>
                  </a:lnTo>
                  <a:lnTo>
                    <a:pt x="391" y="433"/>
                  </a:lnTo>
                  <a:lnTo>
                    <a:pt x="413" y="415"/>
                  </a:lnTo>
                  <a:lnTo>
                    <a:pt x="433" y="393"/>
                  </a:lnTo>
                  <a:lnTo>
                    <a:pt x="446" y="367"/>
                  </a:lnTo>
                  <a:lnTo>
                    <a:pt x="455" y="337"/>
                  </a:lnTo>
                  <a:lnTo>
                    <a:pt x="458" y="306"/>
                  </a:lnTo>
                  <a:lnTo>
                    <a:pt x="455" y="277"/>
                  </a:lnTo>
                  <a:lnTo>
                    <a:pt x="446" y="247"/>
                  </a:lnTo>
                  <a:lnTo>
                    <a:pt x="433" y="221"/>
                  </a:lnTo>
                  <a:lnTo>
                    <a:pt x="413" y="199"/>
                  </a:lnTo>
                  <a:lnTo>
                    <a:pt x="391" y="179"/>
                  </a:lnTo>
                  <a:lnTo>
                    <a:pt x="365" y="166"/>
                  </a:lnTo>
                  <a:lnTo>
                    <a:pt x="336" y="157"/>
                  </a:lnTo>
                  <a:lnTo>
                    <a:pt x="305" y="153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9"/>
                  </a:lnTo>
                  <a:lnTo>
                    <a:pt x="472" y="50"/>
                  </a:lnTo>
                  <a:lnTo>
                    <a:pt x="506" y="76"/>
                  </a:lnTo>
                  <a:lnTo>
                    <a:pt x="536" y="106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9"/>
                  </a:lnTo>
                  <a:lnTo>
                    <a:pt x="608" y="262"/>
                  </a:lnTo>
                  <a:lnTo>
                    <a:pt x="611" y="306"/>
                  </a:lnTo>
                  <a:lnTo>
                    <a:pt x="608" y="352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4"/>
                  </a:lnTo>
                  <a:lnTo>
                    <a:pt x="536" y="508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1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1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8"/>
                  </a:lnTo>
                  <a:lnTo>
                    <a:pt x="49" y="474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2"/>
                  </a:lnTo>
                  <a:lnTo>
                    <a:pt x="0" y="306"/>
                  </a:lnTo>
                  <a:lnTo>
                    <a:pt x="2" y="262"/>
                  </a:lnTo>
                  <a:lnTo>
                    <a:pt x="13" y="219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6"/>
                  </a:lnTo>
                  <a:lnTo>
                    <a:pt x="105" y="76"/>
                  </a:lnTo>
                  <a:lnTo>
                    <a:pt x="139" y="50"/>
                  </a:lnTo>
                  <a:lnTo>
                    <a:pt x="177" y="29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Roboto"/>
                <a:ea typeface="Roboto"/>
              </a:endParaRPr>
            </a:p>
          </p:txBody>
        </p:sp>
        <p:sp>
          <p:nvSpPr>
            <p:cNvPr id="10" name="Google Shape;67;p10">
              <a:extLst>
                <a:ext uri="{FF2B5EF4-FFF2-40B4-BE49-F238E27FC236}">
                  <a16:creationId xmlns:a16="http://schemas.microsoft.com/office/drawing/2014/main" xmlns="" id="{753572A8-A99C-CD27-7643-B3EC74A362EA}"/>
                </a:ext>
              </a:extLst>
            </p:cNvPr>
            <p:cNvSpPr/>
            <p:nvPr/>
          </p:nvSpPr>
          <p:spPr>
            <a:xfrm>
              <a:off x="6618240" y="2318760"/>
              <a:ext cx="174600" cy="176040"/>
            </a:xfrm>
            <a:custGeom>
              <a:avLst/>
              <a:gdLst>
                <a:gd name="textAreaLeft" fmla="*/ 0 w 174600"/>
                <a:gd name="textAreaRight" fmla="*/ 174960 w 174600"/>
                <a:gd name="textAreaTop" fmla="*/ 0 h 176040"/>
                <a:gd name="textAreaBottom" fmla="*/ 176400 h 176040"/>
              </a:gdLst>
              <a:ahLst/>
              <a:cxnLst/>
              <a:rect l="textAreaLeft" t="textAreaTop" r="textAreaRight" b="textAreaBottom"/>
              <a:pathLst>
                <a:path w="611" h="613">
                  <a:moveTo>
                    <a:pt x="305" y="154"/>
                  </a:moveTo>
                  <a:lnTo>
                    <a:pt x="275" y="156"/>
                  </a:lnTo>
                  <a:lnTo>
                    <a:pt x="246" y="165"/>
                  </a:lnTo>
                  <a:lnTo>
                    <a:pt x="220" y="180"/>
                  </a:lnTo>
                  <a:lnTo>
                    <a:pt x="197" y="198"/>
                  </a:lnTo>
                  <a:lnTo>
                    <a:pt x="178" y="220"/>
                  </a:lnTo>
                  <a:lnTo>
                    <a:pt x="165" y="246"/>
                  </a:lnTo>
                  <a:lnTo>
                    <a:pt x="156" y="276"/>
                  </a:lnTo>
                  <a:lnTo>
                    <a:pt x="152" y="306"/>
                  </a:lnTo>
                  <a:lnTo>
                    <a:pt x="156" y="338"/>
                  </a:lnTo>
                  <a:lnTo>
                    <a:pt x="165" y="366"/>
                  </a:lnTo>
                  <a:lnTo>
                    <a:pt x="178" y="392"/>
                  </a:lnTo>
                  <a:lnTo>
                    <a:pt x="197" y="414"/>
                  </a:lnTo>
                  <a:lnTo>
                    <a:pt x="220" y="434"/>
                  </a:lnTo>
                  <a:lnTo>
                    <a:pt x="246" y="447"/>
                  </a:lnTo>
                  <a:lnTo>
                    <a:pt x="275" y="456"/>
                  </a:lnTo>
                  <a:lnTo>
                    <a:pt x="305" y="460"/>
                  </a:lnTo>
                  <a:lnTo>
                    <a:pt x="336" y="456"/>
                  </a:lnTo>
                  <a:lnTo>
                    <a:pt x="365" y="447"/>
                  </a:lnTo>
                  <a:lnTo>
                    <a:pt x="391" y="434"/>
                  </a:lnTo>
                  <a:lnTo>
                    <a:pt x="413" y="414"/>
                  </a:lnTo>
                  <a:lnTo>
                    <a:pt x="433" y="392"/>
                  </a:lnTo>
                  <a:lnTo>
                    <a:pt x="446" y="366"/>
                  </a:lnTo>
                  <a:lnTo>
                    <a:pt x="455" y="338"/>
                  </a:lnTo>
                  <a:lnTo>
                    <a:pt x="458" y="306"/>
                  </a:lnTo>
                  <a:lnTo>
                    <a:pt x="455" y="276"/>
                  </a:lnTo>
                  <a:lnTo>
                    <a:pt x="446" y="246"/>
                  </a:lnTo>
                  <a:lnTo>
                    <a:pt x="433" y="220"/>
                  </a:lnTo>
                  <a:lnTo>
                    <a:pt x="413" y="198"/>
                  </a:lnTo>
                  <a:lnTo>
                    <a:pt x="391" y="180"/>
                  </a:lnTo>
                  <a:lnTo>
                    <a:pt x="365" y="165"/>
                  </a:lnTo>
                  <a:lnTo>
                    <a:pt x="336" y="156"/>
                  </a:lnTo>
                  <a:lnTo>
                    <a:pt x="305" y="154"/>
                  </a:lnTo>
                  <a:close/>
                  <a:moveTo>
                    <a:pt x="305" y="0"/>
                  </a:moveTo>
                  <a:lnTo>
                    <a:pt x="350" y="3"/>
                  </a:lnTo>
                  <a:lnTo>
                    <a:pt x="393" y="13"/>
                  </a:lnTo>
                  <a:lnTo>
                    <a:pt x="434" y="28"/>
                  </a:lnTo>
                  <a:lnTo>
                    <a:pt x="472" y="50"/>
                  </a:lnTo>
                  <a:lnTo>
                    <a:pt x="506" y="75"/>
                  </a:lnTo>
                  <a:lnTo>
                    <a:pt x="536" y="105"/>
                  </a:lnTo>
                  <a:lnTo>
                    <a:pt x="562" y="140"/>
                  </a:lnTo>
                  <a:lnTo>
                    <a:pt x="582" y="177"/>
                  </a:lnTo>
                  <a:lnTo>
                    <a:pt x="598" y="218"/>
                  </a:lnTo>
                  <a:lnTo>
                    <a:pt x="608" y="261"/>
                  </a:lnTo>
                  <a:lnTo>
                    <a:pt x="611" y="306"/>
                  </a:lnTo>
                  <a:lnTo>
                    <a:pt x="608" y="351"/>
                  </a:lnTo>
                  <a:lnTo>
                    <a:pt x="598" y="395"/>
                  </a:lnTo>
                  <a:lnTo>
                    <a:pt x="582" y="436"/>
                  </a:lnTo>
                  <a:lnTo>
                    <a:pt x="562" y="473"/>
                  </a:lnTo>
                  <a:lnTo>
                    <a:pt x="536" y="507"/>
                  </a:lnTo>
                  <a:lnTo>
                    <a:pt x="506" y="538"/>
                  </a:lnTo>
                  <a:lnTo>
                    <a:pt x="472" y="564"/>
                  </a:lnTo>
                  <a:lnTo>
                    <a:pt x="434" y="585"/>
                  </a:lnTo>
                  <a:lnTo>
                    <a:pt x="393" y="600"/>
                  </a:lnTo>
                  <a:lnTo>
                    <a:pt x="350" y="610"/>
                  </a:lnTo>
                  <a:lnTo>
                    <a:pt x="305" y="613"/>
                  </a:lnTo>
                  <a:lnTo>
                    <a:pt x="260" y="610"/>
                  </a:lnTo>
                  <a:lnTo>
                    <a:pt x="218" y="600"/>
                  </a:lnTo>
                  <a:lnTo>
                    <a:pt x="177" y="585"/>
                  </a:lnTo>
                  <a:lnTo>
                    <a:pt x="139" y="564"/>
                  </a:lnTo>
                  <a:lnTo>
                    <a:pt x="105" y="538"/>
                  </a:lnTo>
                  <a:lnTo>
                    <a:pt x="75" y="507"/>
                  </a:lnTo>
                  <a:lnTo>
                    <a:pt x="49" y="473"/>
                  </a:lnTo>
                  <a:lnTo>
                    <a:pt x="28" y="436"/>
                  </a:lnTo>
                  <a:lnTo>
                    <a:pt x="13" y="395"/>
                  </a:lnTo>
                  <a:lnTo>
                    <a:pt x="2" y="351"/>
                  </a:lnTo>
                  <a:lnTo>
                    <a:pt x="0" y="306"/>
                  </a:lnTo>
                  <a:lnTo>
                    <a:pt x="2" y="261"/>
                  </a:lnTo>
                  <a:lnTo>
                    <a:pt x="13" y="218"/>
                  </a:lnTo>
                  <a:lnTo>
                    <a:pt x="28" y="177"/>
                  </a:lnTo>
                  <a:lnTo>
                    <a:pt x="49" y="140"/>
                  </a:lnTo>
                  <a:lnTo>
                    <a:pt x="75" y="105"/>
                  </a:lnTo>
                  <a:lnTo>
                    <a:pt x="105" y="75"/>
                  </a:lnTo>
                  <a:lnTo>
                    <a:pt x="139" y="50"/>
                  </a:lnTo>
                  <a:lnTo>
                    <a:pt x="177" y="28"/>
                  </a:lnTo>
                  <a:lnTo>
                    <a:pt x="218" y="13"/>
                  </a:lnTo>
                  <a:lnTo>
                    <a:pt x="260" y="3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Roboto"/>
                <a:ea typeface="Roboto"/>
              </a:endParaRPr>
            </a:p>
          </p:txBody>
        </p:sp>
        <p:sp>
          <p:nvSpPr>
            <p:cNvPr id="11" name="Google Shape;68;p10">
              <a:extLst>
                <a:ext uri="{FF2B5EF4-FFF2-40B4-BE49-F238E27FC236}">
                  <a16:creationId xmlns:a16="http://schemas.microsoft.com/office/drawing/2014/main" xmlns="" id="{D3B9CF6C-CDF4-7FD0-63F6-F59F0C3D6369}"/>
                </a:ext>
              </a:extLst>
            </p:cNvPr>
            <p:cNvSpPr/>
            <p:nvPr/>
          </p:nvSpPr>
          <p:spPr>
            <a:xfrm>
              <a:off x="6881040" y="2120760"/>
              <a:ext cx="438120" cy="44280"/>
            </a:xfrm>
            <a:custGeom>
              <a:avLst/>
              <a:gdLst>
                <a:gd name="textAreaLeft" fmla="*/ 0 w 438120"/>
                <a:gd name="textAreaRight" fmla="*/ 438480 w 438120"/>
                <a:gd name="textAreaTop" fmla="*/ 0 h 44280"/>
                <a:gd name="textAreaBottom" fmla="*/ 44640 h 44280"/>
              </a:gdLst>
              <a:ahLst/>
              <a:cxnLst/>
              <a:rect l="textAreaLeft" t="textAreaTop" r="textAreaRight" b="textAreaBottom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6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0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0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6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2320" bIns="2232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Roboto"/>
                <a:ea typeface="Roboto"/>
              </a:endParaRPr>
            </a:p>
          </p:txBody>
        </p:sp>
        <p:sp>
          <p:nvSpPr>
            <p:cNvPr id="12" name="Google Shape;69;p10">
              <a:extLst>
                <a:ext uri="{FF2B5EF4-FFF2-40B4-BE49-F238E27FC236}">
                  <a16:creationId xmlns:a16="http://schemas.microsoft.com/office/drawing/2014/main" xmlns="" id="{246A2641-B2A7-B8DA-5170-5AD24877E23B}"/>
                </a:ext>
              </a:extLst>
            </p:cNvPr>
            <p:cNvSpPr/>
            <p:nvPr/>
          </p:nvSpPr>
          <p:spPr>
            <a:xfrm>
              <a:off x="6881040" y="1857240"/>
              <a:ext cx="438120" cy="43560"/>
            </a:xfrm>
            <a:custGeom>
              <a:avLst/>
              <a:gdLst>
                <a:gd name="textAreaLeft" fmla="*/ 0 w 438120"/>
                <a:gd name="textAreaRight" fmla="*/ 438480 w 438120"/>
                <a:gd name="textAreaTop" fmla="*/ 0 h 43560"/>
                <a:gd name="textAreaBottom" fmla="*/ 43920 h 43560"/>
              </a:gdLst>
              <a:ahLst/>
              <a:cxnLst/>
              <a:rect l="textAreaLeft" t="textAreaTop" r="textAreaRight" b="textAreaBottom"/>
              <a:pathLst>
                <a:path w="1527" h="153">
                  <a:moveTo>
                    <a:pt x="76" y="0"/>
                  </a:moveTo>
                  <a:lnTo>
                    <a:pt x="1451" y="0"/>
                  </a:lnTo>
                  <a:lnTo>
                    <a:pt x="1471" y="2"/>
                  </a:lnTo>
                  <a:lnTo>
                    <a:pt x="1490" y="10"/>
                  </a:lnTo>
                  <a:lnTo>
                    <a:pt x="1505" y="23"/>
                  </a:lnTo>
                  <a:lnTo>
                    <a:pt x="1517" y="37"/>
                  </a:lnTo>
                  <a:lnTo>
                    <a:pt x="1525" y="55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5"/>
                  </a:lnTo>
                  <a:lnTo>
                    <a:pt x="1505" y="131"/>
                  </a:lnTo>
                  <a:lnTo>
                    <a:pt x="1490" y="142"/>
                  </a:lnTo>
                  <a:lnTo>
                    <a:pt x="1471" y="150"/>
                  </a:lnTo>
                  <a:lnTo>
                    <a:pt x="1451" y="153"/>
                  </a:lnTo>
                  <a:lnTo>
                    <a:pt x="76" y="153"/>
                  </a:lnTo>
                  <a:lnTo>
                    <a:pt x="56" y="150"/>
                  </a:lnTo>
                  <a:lnTo>
                    <a:pt x="38" y="142"/>
                  </a:lnTo>
                  <a:lnTo>
                    <a:pt x="22" y="131"/>
                  </a:lnTo>
                  <a:lnTo>
                    <a:pt x="10" y="115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2" y="23"/>
                  </a:lnTo>
                  <a:lnTo>
                    <a:pt x="38" y="10"/>
                  </a:lnTo>
                  <a:lnTo>
                    <a:pt x="56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1960" bIns="2196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Roboto"/>
                <a:ea typeface="Roboto"/>
              </a:endParaRPr>
            </a:p>
          </p:txBody>
        </p:sp>
        <p:sp>
          <p:nvSpPr>
            <p:cNvPr id="13" name="Google Shape;70;p10">
              <a:extLst>
                <a:ext uri="{FF2B5EF4-FFF2-40B4-BE49-F238E27FC236}">
                  <a16:creationId xmlns:a16="http://schemas.microsoft.com/office/drawing/2014/main" xmlns="" id="{94855FF7-3A2C-06A0-A98C-0549A623D122}"/>
                </a:ext>
              </a:extLst>
            </p:cNvPr>
            <p:cNvSpPr/>
            <p:nvPr/>
          </p:nvSpPr>
          <p:spPr>
            <a:xfrm>
              <a:off x="6881040" y="2385000"/>
              <a:ext cx="438120" cy="43560"/>
            </a:xfrm>
            <a:custGeom>
              <a:avLst/>
              <a:gdLst>
                <a:gd name="textAreaLeft" fmla="*/ 0 w 438120"/>
                <a:gd name="textAreaRight" fmla="*/ 438480 w 438120"/>
                <a:gd name="textAreaTop" fmla="*/ 0 h 43560"/>
                <a:gd name="textAreaBottom" fmla="*/ 43920 h 43560"/>
              </a:gdLst>
              <a:ahLst/>
              <a:cxnLst/>
              <a:rect l="textAreaLeft" t="textAreaTop" r="textAreaRight" b="textAreaBottom"/>
              <a:pathLst>
                <a:path w="1527" h="154">
                  <a:moveTo>
                    <a:pt x="76" y="0"/>
                  </a:moveTo>
                  <a:lnTo>
                    <a:pt x="1451" y="0"/>
                  </a:lnTo>
                  <a:lnTo>
                    <a:pt x="1471" y="4"/>
                  </a:lnTo>
                  <a:lnTo>
                    <a:pt x="1490" y="12"/>
                  </a:lnTo>
                  <a:lnTo>
                    <a:pt x="1505" y="23"/>
                  </a:lnTo>
                  <a:lnTo>
                    <a:pt x="1517" y="39"/>
                  </a:lnTo>
                  <a:lnTo>
                    <a:pt x="1525" y="57"/>
                  </a:lnTo>
                  <a:lnTo>
                    <a:pt x="1527" y="77"/>
                  </a:lnTo>
                  <a:lnTo>
                    <a:pt x="1525" y="97"/>
                  </a:lnTo>
                  <a:lnTo>
                    <a:pt x="1517" y="117"/>
                  </a:lnTo>
                  <a:lnTo>
                    <a:pt x="1505" y="131"/>
                  </a:lnTo>
                  <a:lnTo>
                    <a:pt x="1490" y="144"/>
                  </a:lnTo>
                  <a:lnTo>
                    <a:pt x="1471" y="152"/>
                  </a:lnTo>
                  <a:lnTo>
                    <a:pt x="1451" y="154"/>
                  </a:lnTo>
                  <a:lnTo>
                    <a:pt x="76" y="154"/>
                  </a:lnTo>
                  <a:lnTo>
                    <a:pt x="56" y="152"/>
                  </a:lnTo>
                  <a:lnTo>
                    <a:pt x="38" y="144"/>
                  </a:lnTo>
                  <a:lnTo>
                    <a:pt x="22" y="131"/>
                  </a:lnTo>
                  <a:lnTo>
                    <a:pt x="10" y="117"/>
                  </a:lnTo>
                  <a:lnTo>
                    <a:pt x="2" y="97"/>
                  </a:lnTo>
                  <a:lnTo>
                    <a:pt x="0" y="77"/>
                  </a:lnTo>
                  <a:lnTo>
                    <a:pt x="2" y="57"/>
                  </a:lnTo>
                  <a:lnTo>
                    <a:pt x="10" y="39"/>
                  </a:lnTo>
                  <a:lnTo>
                    <a:pt x="22" y="23"/>
                  </a:lnTo>
                  <a:lnTo>
                    <a:pt x="38" y="12"/>
                  </a:lnTo>
                  <a:lnTo>
                    <a:pt x="56" y="4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21960" bIns="2196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latin typeface="Roboto"/>
                <a:ea typeface="Roboto"/>
              </a:endParaRPr>
            </a:p>
          </p:txBody>
        </p:sp>
      </p:grpSp>
      <p:sp>
        <p:nvSpPr>
          <p:cNvPr id="14" name="Google Shape;71;p10">
            <a:extLst>
              <a:ext uri="{FF2B5EF4-FFF2-40B4-BE49-F238E27FC236}">
                <a16:creationId xmlns:a16="http://schemas.microsoft.com/office/drawing/2014/main" xmlns="" id="{975DFE60-7E78-67FD-A95B-B68105480E37}"/>
              </a:ext>
            </a:extLst>
          </p:cNvPr>
          <p:cNvSpPr/>
          <p:nvPr/>
        </p:nvSpPr>
        <p:spPr>
          <a:xfrm>
            <a:off x="872279" y="3818764"/>
            <a:ext cx="3595226" cy="73866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Presentation</a:t>
            </a:r>
            <a:endParaRPr lang="en-US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 Outline</a:t>
            </a:r>
            <a:endParaRPr lang="en-US" sz="24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2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C4C4377-8E61-1D49-311C-587D500D9E18}"/>
              </a:ext>
            </a:extLst>
          </p:cNvPr>
          <p:cNvSpPr txBox="1">
            <a:spLocks/>
          </p:cNvSpPr>
          <p:nvPr/>
        </p:nvSpPr>
        <p:spPr>
          <a:xfrm>
            <a:off x="414688" y="912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5436127F-BD18-0C05-8FDD-D55C51A8BB1B}"/>
              </a:ext>
            </a:extLst>
          </p:cNvPr>
          <p:cNvGrpSpPr/>
          <p:nvPr/>
        </p:nvGrpSpPr>
        <p:grpSpPr>
          <a:xfrm>
            <a:off x="6671297" y="1528808"/>
            <a:ext cx="3500314" cy="2808062"/>
            <a:chOff x="0" y="0"/>
            <a:chExt cx="5693410" cy="46729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82536F75-1A6F-D301-5957-B8EB5F2067C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68955" cy="26224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B9DB7F04-8CAE-9532-5713-0AA1B4C90E6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2640331"/>
              <a:ext cx="5693410" cy="203263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09D2A66-E29E-BB09-8550-6948B1B8A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99" y="1644510"/>
            <a:ext cx="2970122" cy="3858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D6E12A3-2E9E-F4BD-D50D-CAB9EBF82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8" y="1695250"/>
            <a:ext cx="3156799" cy="368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057" y="1384663"/>
            <a:ext cx="8707945" cy="4656699"/>
          </a:xfrm>
        </p:spPr>
        <p:txBody>
          <a:bodyPr>
            <a:normAutofit lnSpcReduction="10000"/>
          </a:bodyPr>
          <a:lstStyle/>
          <a:p>
            <a:pPr marL="0" marR="167005" lvl="0" indent="0" algn="just" fontAlgn="base">
              <a:lnSpc>
                <a:spcPct val="151000"/>
              </a:lnSpc>
              <a:spcAft>
                <a:spcPts val="775"/>
              </a:spcAft>
              <a:buClr>
                <a:srgbClr val="000000"/>
              </a:buClr>
              <a:buSzPts val="1200"/>
              <a:buNone/>
            </a:pPr>
            <a:r>
              <a:rPr lang="en-US" b="1" kern="1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kern="100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Aruna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S.;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Rajagopalan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S.;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Nandakishore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L. Knowledge based analysis of various     statistical tools in detecting breast cancer.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Sci. Inf. Technol. 2011, 2, 37–45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167005" lvl="0" indent="0" algn="just" fontAlgn="base">
              <a:lnSpc>
                <a:spcPct val="151000"/>
              </a:lnSpc>
              <a:spcAft>
                <a:spcPts val="775"/>
              </a:spcAft>
              <a:buClr>
                <a:srgbClr val="000000"/>
              </a:buClr>
              <a:buSzPts val="1200"/>
              <a:buNone/>
            </a:pP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Chaurasia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V.; Pal, S. Data mining techniques: To predict and resolve breast cancer survivability. Int.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J.Comput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Sci. Mob.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2014, 3, 10–22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167005" lvl="0" indent="0" algn="just" fontAlgn="base">
              <a:lnSpc>
                <a:spcPct val="151000"/>
              </a:lnSpc>
              <a:spcAft>
                <a:spcPts val="775"/>
              </a:spcAft>
              <a:buClr>
                <a:srgbClr val="000000"/>
              </a:buClr>
              <a:buSzPts val="1200"/>
              <a:buNone/>
            </a:pP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Asri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H.;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Mousannif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H.; Al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Moatassime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H.; Noel, T. Using machine learning algorithms for breast cancer risk prediction and diagnosis. Procedia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Sci. 2016, 83, 1064–1069</a:t>
            </a:r>
            <a:r>
              <a:rPr lang="en-US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kern="100" dirty="0" smtClean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67005" lvl="0" indent="0" algn="just" fontAlgn="base">
              <a:lnSpc>
                <a:spcPct val="151000"/>
              </a:lnSpc>
              <a:spcAft>
                <a:spcPts val="775"/>
              </a:spcAft>
              <a:buClr>
                <a:srgbClr val="000000"/>
              </a:buClr>
              <a:buSzPts val="1200"/>
              <a:buNone/>
            </a:pP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Bernal, J.L.; Cummins, S.;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Gasparrini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Interrupted time series regression for the evaluation of public health interventions: A tutorial. Int. J. </a:t>
            </a:r>
            <a:r>
              <a:rPr lang="en-US" b="1" kern="100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Epidemiol</a:t>
            </a:r>
            <a:r>
              <a:rPr lang="en-US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2017, 46, 348–355. </a:t>
            </a:r>
          </a:p>
        </p:txBody>
      </p:sp>
    </p:spTree>
    <p:extLst>
      <p:ext uri="{BB962C8B-B14F-4D97-AF65-F5344CB8AC3E}">
        <p14:creationId xmlns:p14="http://schemas.microsoft.com/office/powerpoint/2010/main" val="36060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422" y="862148"/>
            <a:ext cx="5999579" cy="1068251"/>
          </a:xfrm>
        </p:spPr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/>
              <a:t>Any Question ?????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236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127"/>
            <a:ext cx="8596668" cy="449123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!!!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cancer that develop from breast tissues.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a diseases in which malignant (cancer) cells from in the tissues of breast.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smarter solution this project explores application of data sciences for breast cancer detection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different attributes of chest x-ray report to detect breast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cancer.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breast cancer prediction whether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benign or malignant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1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7" y="1375955"/>
            <a:ext cx="8768905" cy="46654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identification – Delayed recognition of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errors- Human mistakes.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complexity challenging detection- Variability in health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Computer-aided diagnosis using Logistic Regression analysis for enhanced cancer detection accuracy.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4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7875"/>
            <a:ext cx="8596668" cy="45434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develop a Breast cancer detection system using logistic Regression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89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9497"/>
            <a:ext cx="8664402" cy="462186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ocuses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creating a complete system to detect breast cancer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medical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hospitals for finding breast cancer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in telemedicine platforms to provide recommendations for future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improve the tools and methods used to diagnose breast cancer.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7" y="1349829"/>
            <a:ext cx="8768905" cy="46915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Can’t give the result by taking X-ray report image as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risk of overfitting. ( the model performs well on training data but fails to generalized to new, unseen data.)</a:t>
            </a:r>
          </a:p>
        </p:txBody>
      </p:sp>
    </p:spTree>
    <p:extLst>
      <p:ext uri="{BB962C8B-B14F-4D97-AF65-F5344CB8AC3E}">
        <p14:creationId xmlns:p14="http://schemas.microsoft.com/office/powerpoint/2010/main" val="168708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808" y="541382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50" y="1624038"/>
            <a:ext cx="9257314" cy="33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8631" y="3093158"/>
            <a:ext cx="6355371" cy="29482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such as pandas,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numpy,matplotlib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 is used for data manipulation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mathmetical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data analysis.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jango-python-logo – OPENGIS.ch">
            <a:extLst>
              <a:ext uri="{FF2B5EF4-FFF2-40B4-BE49-F238E27FC236}">
                <a16:creationId xmlns:a16="http://schemas.microsoft.com/office/drawing/2014/main" xmlns="" id="{095DD1C7-9F0A-C0EC-AFF9-D83611FE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317" y="1735077"/>
            <a:ext cx="1125067" cy="11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ml programming language icon - Transparent PNG &amp; SVG vector file">
            <a:extLst>
              <a:ext uri="{FF2B5EF4-FFF2-40B4-BE49-F238E27FC236}">
                <a16:creationId xmlns:a16="http://schemas.microsoft.com/office/drawing/2014/main" xmlns="" id="{C0897A8E-C073-3F58-8123-382D66364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9" y="1611946"/>
            <a:ext cx="1481212" cy="148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ss-3-logo – PNG e Vetor - Download de Logo">
            <a:extLst>
              <a:ext uri="{FF2B5EF4-FFF2-40B4-BE49-F238E27FC236}">
                <a16:creationId xmlns:a16="http://schemas.microsoft.com/office/drawing/2014/main" xmlns="" id="{BFDDBD12-8910-9E5A-D1A6-A3F5EA3C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31" y="1663659"/>
            <a:ext cx="898393" cy="12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Vscode Icons">
            <a:extLst>
              <a:ext uri="{FF2B5EF4-FFF2-40B4-BE49-F238E27FC236}">
                <a16:creationId xmlns:a16="http://schemas.microsoft.com/office/drawing/2014/main" xmlns="" id="{2C06AE8A-F9B0-3979-29A6-91355E5D8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870" y="1733625"/>
            <a:ext cx="1174799" cy="117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Microsoft Word Logo, symbol, meaning, history, PNG, brand">
            <a:extLst>
              <a:ext uri="{FF2B5EF4-FFF2-40B4-BE49-F238E27FC236}">
                <a16:creationId xmlns:a16="http://schemas.microsoft.com/office/drawing/2014/main" xmlns="" id="{0981EA17-7EE9-E692-02B2-B9DAFA52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49" y="1676941"/>
            <a:ext cx="1880089" cy="10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Draw.io review - App Ed Review">
            <a:extLst>
              <a:ext uri="{FF2B5EF4-FFF2-40B4-BE49-F238E27FC236}">
                <a16:creationId xmlns:a16="http://schemas.microsoft.com/office/drawing/2014/main" xmlns="" id="{3EE9D084-F29B-9F59-22DB-64647AA0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415154"/>
            <a:ext cx="1055023" cy="105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1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1546</TotalTime>
  <Words>978</Words>
  <Application>Microsoft Office PowerPoint</Application>
  <PresentationFormat>Widescreen</PresentationFormat>
  <Paragraphs>121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Roboto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Introduction</vt:lpstr>
      <vt:lpstr>Problem Statement</vt:lpstr>
      <vt:lpstr>Objectives</vt:lpstr>
      <vt:lpstr>Scope</vt:lpstr>
      <vt:lpstr>Limitations</vt:lpstr>
      <vt:lpstr>Literature Review</vt:lpstr>
      <vt:lpstr>Tools Used</vt:lpstr>
      <vt:lpstr>Methodology</vt:lpstr>
      <vt:lpstr>Methodology</vt:lpstr>
      <vt:lpstr>PowerPoint Presentation</vt:lpstr>
      <vt:lpstr>Applying the regression models on dataset Algorithm implemented</vt:lpstr>
      <vt:lpstr>Sigmoid Function</vt:lpstr>
      <vt:lpstr>Evaluation criteria </vt:lpstr>
      <vt:lpstr>Classification Report</vt:lpstr>
      <vt:lpstr>Functional Requirement</vt:lpstr>
      <vt:lpstr>Functional Requirement Use Case Diagram</vt:lpstr>
      <vt:lpstr>Functional Requirement Activity Diagram </vt:lpstr>
      <vt:lpstr>PowerPoint Presentation</vt:lpstr>
      <vt:lpstr>References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28</cp:revision>
  <dcterms:created xsi:type="dcterms:W3CDTF">2023-12-20T13:49:28Z</dcterms:created>
  <dcterms:modified xsi:type="dcterms:W3CDTF">2024-02-29T15:17:16Z</dcterms:modified>
</cp:coreProperties>
</file>