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57" r:id="rId4"/>
    <p:sldId id="258" r:id="rId5"/>
    <p:sldId id="259" r:id="rId6"/>
    <p:sldId id="260" r:id="rId7"/>
    <p:sldId id="261" r:id="rId8"/>
    <p:sldId id="279" r:id="rId9"/>
    <p:sldId id="262" r:id="rId10"/>
    <p:sldId id="269" r:id="rId11"/>
    <p:sldId id="271" r:id="rId12"/>
    <p:sldId id="272" r:id="rId13"/>
    <p:sldId id="264" r:id="rId14"/>
    <p:sldId id="266" r:id="rId15"/>
    <p:sldId id="267" r:id="rId16"/>
    <p:sldId id="270" r:id="rId17"/>
    <p:sldId id="274" r:id="rId18"/>
    <p:sldId id="276" r:id="rId19"/>
    <p:sldId id="275" r:id="rId20"/>
    <p:sldId id="277" r:id="rId21"/>
    <p:sldId id="278" r:id="rId22"/>
    <p:sldId id="26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5337" autoAdjust="0"/>
  </p:normalViewPr>
  <p:slideViewPr>
    <p:cSldViewPr snapToGrid="0">
      <p:cViewPr varScale="1">
        <p:scale>
          <a:sx n="84" d="100"/>
          <a:sy n="84" d="100"/>
        </p:scale>
        <p:origin x="662" y="67"/>
      </p:cViewPr>
      <p:guideLst/>
    </p:cSldViewPr>
  </p:slideViewPr>
  <p:outlineViewPr>
    <p:cViewPr>
      <p:scale>
        <a:sx n="33" d="100"/>
        <a:sy n="33" d="100"/>
      </p:scale>
      <p:origin x="0" y="-856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7/1/2024</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7/1/2024</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7/1/2024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7/1/2024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7/1/2024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7/1/2024</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7714" y="2107474"/>
            <a:ext cx="11355977" cy="1637211"/>
          </a:xfrm>
        </p:spPr>
        <p:txBody>
          <a:bodyPr>
            <a:normAutofit/>
          </a:bodyPr>
          <a:lstStyle/>
          <a:p>
            <a:r>
              <a:rPr lang="en-US" sz="3600" dirty="0" smtClean="0">
                <a:latin typeface="Times New Roman" panose="02020603050405020304" pitchFamily="18" charset="0"/>
                <a:cs typeface="Times New Roman" panose="02020603050405020304" pitchFamily="18" charset="0"/>
              </a:rPr>
              <a:t>INTERNSHIP FINAL PRESENTAION ON FRONT</a:t>
            </a:r>
            <a:br>
              <a:rPr lang="en-US" sz="3600" dirty="0" smtClean="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 END DEVELOPMENT USING “REACT JS”</a:t>
            </a:r>
            <a:endParaRPr lang="en-US"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3999" y="3996250"/>
            <a:ext cx="10049691" cy="1899453"/>
          </a:xfrm>
        </p:spPr>
        <p:txBody>
          <a:bodyPr/>
          <a:lstStyle/>
          <a:p>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Swastik</a:t>
            </a:r>
            <a:r>
              <a:rPr lang="en-US" dirty="0" smtClean="0">
                <a:latin typeface="Times New Roman" panose="02020603050405020304" pitchFamily="18" charset="0"/>
                <a:cs typeface="Times New Roman" panose="02020603050405020304" pitchFamily="18" charset="0"/>
              </a:rPr>
              <a:t> College</a:t>
            </a:r>
          </a:p>
          <a:p>
            <a:r>
              <a:rPr lang="en-US" dirty="0" err="1" smtClean="0">
                <a:latin typeface="Times New Roman" panose="02020603050405020304" pitchFamily="18" charset="0"/>
                <a:cs typeface="Times New Roman" panose="02020603050405020304" pitchFamily="18" charset="0"/>
              </a:rPr>
              <a:t>Chardobato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Bhaktapur</a:t>
            </a:r>
            <a:r>
              <a:rPr lang="en-US" dirty="0" smtClean="0">
                <a:latin typeface="Times New Roman" panose="02020603050405020304" pitchFamily="18" charset="0"/>
                <a:cs typeface="Times New Roman" panose="02020603050405020304" pitchFamily="18" charset="0"/>
              </a:rPr>
              <a:t> </a:t>
            </a:r>
          </a:p>
        </p:txBody>
      </p:sp>
      <p:pic>
        <p:nvPicPr>
          <p:cNvPr id="7" name="Image 2"/>
          <p:cNvPicPr/>
          <p:nvPr/>
        </p:nvPicPr>
        <p:blipFill>
          <a:blip r:embed="rId2" cstate="print"/>
          <a:stretch>
            <a:fillRect/>
          </a:stretch>
        </p:blipFill>
        <p:spPr>
          <a:xfrm>
            <a:off x="2206243" y="166183"/>
            <a:ext cx="1184275" cy="1336040"/>
          </a:xfrm>
          <a:prstGeom prst="rect">
            <a:avLst/>
          </a:prstGeom>
        </p:spPr>
      </p:pic>
      <p:sp>
        <p:nvSpPr>
          <p:cNvPr id="6" name="TextBox 5"/>
          <p:cNvSpPr txBox="1"/>
          <p:nvPr/>
        </p:nvSpPr>
        <p:spPr>
          <a:xfrm>
            <a:off x="5149815" y="429061"/>
            <a:ext cx="3884023" cy="400110"/>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Tribhuvan</a:t>
            </a:r>
            <a:r>
              <a:rPr lang="en-US" sz="2000" dirty="0" smtClean="0">
                <a:latin typeface="Times New Roman" panose="02020603050405020304" pitchFamily="18" charset="0"/>
                <a:cs typeface="Times New Roman" panose="02020603050405020304" pitchFamily="18" charset="0"/>
              </a:rPr>
              <a:t> University</a:t>
            </a:r>
            <a:endParaRPr lang="en-US" sz="2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362995" y="829171"/>
            <a:ext cx="4789715"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Bachelor of Science in Computer Science and Information Technology (</a:t>
            </a:r>
            <a:r>
              <a:rPr lang="en-US" sz="2000" dirty="0" err="1" smtClean="0">
                <a:latin typeface="Times New Roman" panose="02020603050405020304" pitchFamily="18" charset="0"/>
                <a:cs typeface="Times New Roman" panose="02020603050405020304" pitchFamily="18" charset="0"/>
              </a:rPr>
              <a:t>BSc.CSIT</a:t>
            </a:r>
            <a:r>
              <a:rPr lang="en-US" sz="2000" dirty="0" smtClean="0">
                <a:latin typeface="Times New Roman" panose="02020603050405020304" pitchFamily="18" charset="0"/>
                <a:cs typeface="Times New Roman" panose="02020603050405020304" pitchFamily="18" charset="0"/>
              </a:rPr>
              <a: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8079" y="4561298"/>
            <a:ext cx="2026534" cy="959936"/>
          </a:xfrm>
          <a:prstGeom prst="rect">
            <a:avLst/>
          </a:prstGeom>
        </p:spPr>
      </p:pic>
      <p:sp>
        <p:nvSpPr>
          <p:cNvPr id="10" name="TextBox 9"/>
          <p:cNvSpPr txBox="1"/>
          <p:nvPr/>
        </p:nvSpPr>
        <p:spPr>
          <a:xfrm>
            <a:off x="7898674" y="6078583"/>
            <a:ext cx="3884023"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Prepared By : Dev Raj Basnet</a:t>
            </a:r>
          </a:p>
          <a:p>
            <a:r>
              <a:rPr lang="en-US" dirty="0" smtClean="0">
                <a:latin typeface="Times New Roman" panose="02020603050405020304" pitchFamily="18" charset="0"/>
                <a:cs typeface="Times New Roman" panose="02020603050405020304" pitchFamily="18" charset="0"/>
              </a:rPr>
              <a:t>Roll No : 24370/076</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9557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objectives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Create a visually appealing and easy-to-navigate interface using React JS</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Use external APIs like </a:t>
            </a:r>
            <a:r>
              <a:rPr lang="en-US" dirty="0" err="1">
                <a:latin typeface="Times New Roman" panose="02020603050405020304" pitchFamily="18" charset="0"/>
                <a:cs typeface="Times New Roman" panose="02020603050405020304" pitchFamily="18" charset="0"/>
              </a:rPr>
              <a:t>Forkify</a:t>
            </a:r>
            <a:r>
              <a:rPr lang="en-US" dirty="0">
                <a:latin typeface="Times New Roman" panose="02020603050405020304" pitchFamily="18" charset="0"/>
                <a:cs typeface="Times New Roman" panose="02020603050405020304" pitchFamily="18" charset="0"/>
              </a:rPr>
              <a:t> to access and display comprehensive recipe data, including ingredients, instructions, and related YouTube videos</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Ensure the application follows best practices in React for state management, component lifecycle, and hooks.</a:t>
            </a:r>
          </a:p>
        </p:txBody>
      </p:sp>
    </p:spTree>
    <p:extLst>
      <p:ext uri="{BB962C8B-B14F-4D97-AF65-F5344CB8AC3E}">
        <p14:creationId xmlns:p14="http://schemas.microsoft.com/office/powerpoint/2010/main" val="248722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sCOPE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Comprehensive Recipe Search: </a:t>
            </a:r>
            <a:r>
              <a:rPr lang="en-US" dirty="0">
                <a:latin typeface="Times New Roman" panose="02020603050405020304" pitchFamily="18" charset="0"/>
                <a:cs typeface="Times New Roman" panose="02020603050405020304" pitchFamily="18" charset="0"/>
              </a:rPr>
              <a:t>Users can find recipes by entering a recipe name or keyword.</a:t>
            </a:r>
          </a:p>
          <a:p>
            <a:r>
              <a:rPr lang="en-US" b="1" dirty="0">
                <a:latin typeface="Times New Roman" panose="02020603050405020304" pitchFamily="18" charset="0"/>
                <a:cs typeface="Times New Roman" panose="02020603050405020304" pitchFamily="18" charset="0"/>
              </a:rPr>
              <a:t>Detailed Information: </a:t>
            </a:r>
            <a:r>
              <a:rPr lang="en-US" dirty="0">
                <a:latin typeface="Times New Roman" panose="02020603050405020304" pitchFamily="18" charset="0"/>
                <a:cs typeface="Times New Roman" panose="02020603050405020304" pitchFamily="18" charset="0"/>
              </a:rPr>
              <a:t>Each recipe includes nutritional information, ingredients, and step-by-step instructions.</a:t>
            </a:r>
          </a:p>
          <a:p>
            <a:r>
              <a:rPr lang="en-US" b="1" dirty="0">
                <a:latin typeface="Times New Roman" panose="02020603050405020304" pitchFamily="18" charset="0"/>
                <a:cs typeface="Times New Roman" panose="02020603050405020304" pitchFamily="18" charset="0"/>
              </a:rPr>
              <a:t>Enhanced User Experience: </a:t>
            </a:r>
            <a:r>
              <a:rPr lang="en-US" dirty="0">
                <a:latin typeface="Times New Roman" panose="02020603050405020304" pitchFamily="18" charset="0"/>
                <a:cs typeface="Times New Roman" panose="02020603050405020304" pitchFamily="18" charset="0"/>
              </a:rPr>
              <a:t>The interface is intuitive and easy to navigate, with related YouTube videos for visual guidance.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186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LIMITATION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Ingredient-Based Search and Personalization: </a:t>
            </a:r>
            <a:r>
              <a:rPr lang="en-US" dirty="0">
                <a:latin typeface="Times New Roman" panose="02020603050405020304" pitchFamily="18" charset="0"/>
                <a:cs typeface="Times New Roman" panose="02020603050405020304" pitchFamily="18" charset="0"/>
              </a:rPr>
              <a:t>The effectiveness of these features relies on the completeness and accuracy of the database and user data.</a:t>
            </a:r>
          </a:p>
          <a:p>
            <a:r>
              <a:rPr lang="en-US" b="1" dirty="0">
                <a:latin typeface="Times New Roman" panose="02020603050405020304" pitchFamily="18" charset="0"/>
                <a:cs typeface="Times New Roman" panose="02020603050405020304" pitchFamily="18" charset="0"/>
              </a:rPr>
              <a:t>Dietary Restrictions:</a:t>
            </a:r>
            <a:r>
              <a:rPr lang="en-US" dirty="0">
                <a:latin typeface="Times New Roman" panose="02020603050405020304" pitchFamily="18" charset="0"/>
                <a:cs typeface="Times New Roman" panose="02020603050405020304" pitchFamily="18" charset="0"/>
              </a:rPr>
              <a:t> The website may not fully accommodate all dietary restrictions.</a:t>
            </a:r>
          </a:p>
          <a:p>
            <a:r>
              <a:rPr lang="en-US" b="1" dirty="0">
                <a:latin typeface="Times New Roman" panose="02020603050405020304" pitchFamily="18" charset="0"/>
                <a:cs typeface="Times New Roman" panose="02020603050405020304" pitchFamily="18" charset="0"/>
              </a:rPr>
              <a:t>Nutritional Information Accuracy:</a:t>
            </a:r>
            <a:r>
              <a:rPr lang="en-US" dirty="0">
                <a:latin typeface="Times New Roman" panose="02020603050405020304" pitchFamily="18" charset="0"/>
                <a:cs typeface="Times New Roman" panose="02020603050405020304" pitchFamily="18" charset="0"/>
              </a:rPr>
              <a:t> Nutritional information might not be entirely accurate, particularly for user-submitted recipes.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3113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Tasks/Activities performed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During the Internship period, I </a:t>
            </a:r>
            <a:r>
              <a:rPr lang="en-US" dirty="0" smtClean="0">
                <a:latin typeface="Times New Roman" panose="02020603050405020304" pitchFamily="18" charset="0"/>
                <a:cs typeface="Times New Roman" panose="02020603050405020304" pitchFamily="18" charset="0"/>
              </a:rPr>
              <a:t> have performed </a:t>
            </a:r>
            <a:r>
              <a:rPr lang="en-US" dirty="0">
                <a:latin typeface="Times New Roman" panose="02020603050405020304" pitchFamily="18" charset="0"/>
                <a:cs typeface="Times New Roman" panose="02020603050405020304" pitchFamily="18" charset="0"/>
              </a:rPr>
              <a:t>different tasks and which incudes understanding the work culture, the system requirements by having weekly meetings, designing the Recipe finder project as for the requirements and implementing the functionality according to it. Then, fixing bugs and errors is also one major task performed. </a:t>
            </a:r>
          </a:p>
          <a:p>
            <a:endParaRPr lang="en-US" dirty="0"/>
          </a:p>
        </p:txBody>
      </p:sp>
      <p:pic>
        <p:nvPicPr>
          <p:cNvPr id="4" name="Picture 3" descr="C:\Users\User\Downloads\Untitled Diagram (1).jpg"/>
          <p:cNvPicPr/>
          <p:nvPr/>
        </p:nvPicPr>
        <p:blipFill>
          <a:blip r:embed="rId2">
            <a:extLst>
              <a:ext uri="{28A0092B-C50C-407E-A947-70E740481C1C}">
                <a14:useLocalDpi xmlns:a14="http://schemas.microsoft.com/office/drawing/2010/main" val="0"/>
              </a:ext>
            </a:extLst>
          </a:blip>
          <a:srcRect/>
          <a:stretch>
            <a:fillRect/>
          </a:stretch>
        </p:blipFill>
        <p:spPr bwMode="auto">
          <a:xfrm>
            <a:off x="4540613" y="3254329"/>
            <a:ext cx="5326198" cy="3486105"/>
          </a:xfrm>
          <a:prstGeom prst="rect">
            <a:avLst/>
          </a:prstGeom>
          <a:noFill/>
          <a:ln>
            <a:noFill/>
          </a:ln>
        </p:spPr>
      </p:pic>
    </p:spTree>
    <p:extLst>
      <p:ext uri="{BB962C8B-B14F-4D97-AF65-F5344CB8AC3E}">
        <p14:creationId xmlns:p14="http://schemas.microsoft.com/office/powerpoint/2010/main" val="162129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r>
              <a:rPr lang="en-US" dirty="0">
                <a:latin typeface="Times New Roman" panose="02020603050405020304" pitchFamily="18" charset="0"/>
                <a:cs typeface="Times New Roman" panose="02020603050405020304" pitchFamily="18" charset="0"/>
              </a:rPr>
              <a:t>Throughout my internship in </a:t>
            </a:r>
            <a:r>
              <a:rPr lang="en-US" dirty="0" smtClean="0">
                <a:latin typeface="Times New Roman" panose="02020603050405020304" pitchFamily="18" charset="0"/>
                <a:cs typeface="Times New Roman" panose="02020603050405020304" pitchFamily="18" charset="0"/>
              </a:rPr>
              <a:t>Frontend development , </a:t>
            </a:r>
            <a:r>
              <a:rPr lang="en-US" dirty="0">
                <a:latin typeface="Times New Roman" panose="02020603050405020304" pitchFamily="18" charset="0"/>
                <a:cs typeface="Times New Roman" panose="02020603050405020304" pitchFamily="18" charset="0"/>
              </a:rPr>
              <a:t>I have gained invaluable experience and skills that have significantly enhanced my capabilities in </a:t>
            </a:r>
            <a:r>
              <a:rPr lang="en-US" dirty="0" smtClean="0">
                <a:latin typeface="Times New Roman" panose="02020603050405020304" pitchFamily="18" charset="0"/>
                <a:cs typeface="Times New Roman" panose="02020603050405020304" pitchFamily="18" charset="0"/>
              </a:rPr>
              <a:t>networking. Working with React has not only deepened my understanding of </a:t>
            </a:r>
            <a:r>
              <a:rPr lang="en-US" dirty="0" err="1" smtClean="0">
                <a:latin typeface="Times New Roman" panose="02020603050405020304" pitchFamily="18" charset="0"/>
                <a:cs typeface="Times New Roman" panose="02020603050405020304" pitchFamily="18" charset="0"/>
              </a:rPr>
              <a:t>Javascript</a:t>
            </a:r>
            <a:r>
              <a:rPr lang="en-US" dirty="0" smtClean="0">
                <a:latin typeface="Times New Roman" panose="02020603050405020304" pitchFamily="18" charset="0"/>
                <a:cs typeface="Times New Roman" panose="02020603050405020304" pitchFamily="18" charset="0"/>
              </a:rPr>
              <a:t> frameworks but also provided practical insights into building efficient and scalable user interfaces.</a:t>
            </a:r>
          </a:p>
          <a:p>
            <a:r>
              <a:rPr lang="en-US" dirty="0" smtClean="0">
                <a:latin typeface="Times New Roman" panose="02020603050405020304" pitchFamily="18" charset="0"/>
                <a:cs typeface="Times New Roman" panose="02020603050405020304" pitchFamily="18" charset="0"/>
              </a:rPr>
              <a:t>During this internship, I had opportunity to:</a:t>
            </a:r>
          </a:p>
          <a:p>
            <a:pPr lvl="0"/>
            <a:r>
              <a:rPr lang="en-US" b="1" dirty="0" smtClean="0">
                <a:latin typeface="Times New Roman" panose="02020603050405020304" pitchFamily="18" charset="0"/>
                <a:cs typeface="Times New Roman" panose="02020603050405020304" pitchFamily="18" charset="0"/>
              </a:rPr>
              <a:t>Master React: </a:t>
            </a:r>
            <a:r>
              <a:rPr lang="en-US" dirty="0" smtClean="0">
                <a:latin typeface="Times New Roman" panose="02020603050405020304" pitchFamily="18" charset="0"/>
                <a:cs typeface="Times New Roman" panose="02020603050405020304" pitchFamily="18" charset="0"/>
              </a:rPr>
              <a:t>I became proficient in components, state </a:t>
            </a:r>
            <a:r>
              <a:rPr lang="en-US" dirty="0" err="1" smtClean="0">
                <a:latin typeface="Times New Roman" panose="02020603050405020304" pitchFamily="18" charset="0"/>
                <a:cs typeface="Times New Roman" panose="02020603050405020304" pitchFamily="18" charset="0"/>
              </a:rPr>
              <a:t>management,routing</a:t>
            </a:r>
            <a:r>
              <a:rPr lang="en-US" dirty="0" smtClean="0">
                <a:latin typeface="Times New Roman" panose="02020603050405020304" pitchFamily="18" charset="0"/>
                <a:cs typeface="Times New Roman" panose="02020603050405020304" pitchFamily="18" charset="0"/>
              </a:rPr>
              <a:t> and JSX syntax, allowing me to build interactive and responsive UI components.</a:t>
            </a:r>
          </a:p>
          <a:p>
            <a:pPr lvl="0"/>
            <a:r>
              <a:rPr lang="en-US" b="1" dirty="0" smtClean="0">
                <a:latin typeface="Times New Roman" panose="02020603050405020304" pitchFamily="18" charset="0"/>
                <a:cs typeface="Times New Roman" panose="02020603050405020304" pitchFamily="18" charset="0"/>
              </a:rPr>
              <a:t>Collaborate </a:t>
            </a:r>
            <a:r>
              <a:rPr lang="en-US" b="1" dirty="0">
                <a:latin typeface="Times New Roman" panose="02020603050405020304" pitchFamily="18" charset="0"/>
                <a:cs typeface="Times New Roman" panose="02020603050405020304" pitchFamily="18" charset="0"/>
              </a:rPr>
              <a:t>in Agile Environment: </a:t>
            </a:r>
            <a:r>
              <a:rPr lang="en-US" dirty="0">
                <a:latin typeface="Times New Roman" panose="02020603050405020304" pitchFamily="18" charset="0"/>
                <a:cs typeface="Times New Roman" panose="02020603050405020304" pitchFamily="18" charset="0"/>
              </a:rPr>
              <a:t>Working within agile teams taught me how to communicate effectively, prioritize tasks and deliver results in iterative cycles.</a:t>
            </a:r>
          </a:p>
          <a:p>
            <a:pPr lvl="0"/>
            <a:r>
              <a:rPr lang="en-US" b="1" dirty="0">
                <a:latin typeface="Times New Roman" panose="02020603050405020304" pitchFamily="18" charset="0"/>
                <a:cs typeface="Times New Roman" panose="02020603050405020304" pitchFamily="18" charset="0"/>
              </a:rPr>
              <a:t>Utilize Modern Development </a:t>
            </a:r>
            <a:r>
              <a:rPr lang="en-US" b="1" dirty="0" smtClean="0">
                <a:latin typeface="Times New Roman" panose="02020603050405020304" pitchFamily="18" charset="0"/>
                <a:cs typeface="Times New Roman" panose="02020603050405020304" pitchFamily="18" charset="0"/>
              </a:rPr>
              <a:t>tools: </a:t>
            </a:r>
            <a:r>
              <a:rPr lang="en-US" dirty="0" smtClean="0">
                <a:latin typeface="Times New Roman" panose="02020603050405020304" pitchFamily="18" charset="0"/>
                <a:cs typeface="Times New Roman" panose="02020603050405020304" pitchFamily="18" charset="0"/>
              </a:rPr>
              <a:t>I integrated tools like </a:t>
            </a:r>
            <a:r>
              <a:rPr lang="en-US" dirty="0" err="1" smtClean="0">
                <a:latin typeface="Times New Roman" panose="02020603050405020304" pitchFamily="18" charset="0"/>
                <a:cs typeface="Times New Roman" panose="02020603050405020304" pitchFamily="18" charset="0"/>
              </a:rPr>
              <a:t>Git</a:t>
            </a:r>
            <a:r>
              <a:rPr lang="en-US" dirty="0" smtClean="0">
                <a:latin typeface="Times New Roman" panose="02020603050405020304" pitchFamily="18" charset="0"/>
                <a:cs typeface="Times New Roman" panose="02020603050405020304" pitchFamily="18" charset="0"/>
              </a:rPr>
              <a:t> for version control, </a:t>
            </a:r>
            <a:r>
              <a:rPr lang="en-US" dirty="0" err="1" smtClean="0">
                <a:latin typeface="Times New Roman" panose="02020603050405020304" pitchFamily="18" charset="0"/>
                <a:cs typeface="Times New Roman" panose="02020603050405020304" pitchFamily="18" charset="0"/>
              </a:rPr>
              <a:t>npm</a:t>
            </a:r>
            <a:r>
              <a:rPr lang="en-US" dirty="0" smtClean="0">
                <a:latin typeface="Times New Roman" panose="02020603050405020304" pitchFamily="18" charset="0"/>
                <a:cs typeface="Times New Roman" panose="02020603050405020304" pitchFamily="18" charset="0"/>
              </a:rPr>
              <a:t> for package management and various testing frameworks to ensure code quality and performance.</a:t>
            </a:r>
          </a:p>
          <a:p>
            <a:endParaRPr lang="en-US" dirty="0"/>
          </a:p>
        </p:txBody>
      </p:sp>
    </p:spTree>
    <p:extLst>
      <p:ext uri="{BB962C8B-B14F-4D97-AF65-F5344CB8AC3E}">
        <p14:creationId xmlns:p14="http://schemas.microsoft.com/office/powerpoint/2010/main" val="207379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Learning outcomes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 </a:t>
            </a:r>
            <a:r>
              <a:rPr lang="en-US" dirty="0" smtClean="0">
                <a:latin typeface="Times New Roman" panose="02020603050405020304" pitchFamily="18" charset="0"/>
                <a:cs typeface="Times New Roman" panose="02020603050405020304" pitchFamily="18" charset="0"/>
              </a:rPr>
              <a:t>have learn </a:t>
            </a:r>
            <a:r>
              <a:rPr lang="en-US" dirty="0">
                <a:latin typeface="Times New Roman" panose="02020603050405020304" pitchFamily="18" charset="0"/>
                <a:cs typeface="Times New Roman" panose="02020603050405020304" pitchFamily="18" charset="0"/>
              </a:rPr>
              <a:t>from internship can be listed as follows :</a:t>
            </a:r>
          </a:p>
          <a:p>
            <a:pPr lvl="0"/>
            <a:r>
              <a:rPr lang="en-US" dirty="0" smtClean="0">
                <a:latin typeface="Times New Roman" panose="02020603050405020304" pitchFamily="18" charset="0"/>
                <a:cs typeface="Times New Roman" panose="02020603050405020304" pitchFamily="18" charset="0"/>
              </a:rPr>
              <a:t>Implementation </a:t>
            </a:r>
            <a:r>
              <a:rPr lang="en-US" dirty="0">
                <a:latin typeface="Times New Roman" panose="02020603050405020304" pitchFamily="18" charset="0"/>
                <a:cs typeface="Times New Roman" panose="02020603050405020304" pitchFamily="18" charset="0"/>
              </a:rPr>
              <a:t>of Higher Order Components (HOC) for reusing components logic.</a:t>
            </a:r>
          </a:p>
          <a:p>
            <a:pPr lvl="0"/>
            <a:r>
              <a:rPr lang="en-US" dirty="0">
                <a:latin typeface="Times New Roman" panose="02020603050405020304" pitchFamily="18" charset="0"/>
                <a:cs typeface="Times New Roman" panose="02020603050405020304" pitchFamily="18" charset="0"/>
              </a:rPr>
              <a:t>Gain experience working in a professional environment.</a:t>
            </a:r>
          </a:p>
          <a:p>
            <a:pPr lvl="0"/>
            <a:r>
              <a:rPr lang="en-US" dirty="0">
                <a:latin typeface="Times New Roman" panose="02020603050405020304" pitchFamily="18" charset="0"/>
                <a:cs typeface="Times New Roman" panose="02020603050405020304" pitchFamily="18" charset="0"/>
              </a:rPr>
              <a:t>Learn about the software development industry.</a:t>
            </a:r>
          </a:p>
          <a:p>
            <a:pPr lvl="0"/>
            <a:r>
              <a:rPr lang="en-US" dirty="0" err="1">
                <a:latin typeface="Times New Roman" panose="02020603050405020304" pitchFamily="18" charset="0"/>
                <a:cs typeface="Times New Roman" panose="02020603050405020304" pitchFamily="18" charset="0"/>
              </a:rPr>
              <a:t>Git</a:t>
            </a:r>
            <a:r>
              <a:rPr lang="en-US" dirty="0">
                <a:latin typeface="Times New Roman" panose="02020603050405020304" pitchFamily="18" charset="0"/>
                <a:cs typeface="Times New Roman" panose="02020603050405020304" pitchFamily="18" charset="0"/>
              </a:rPr>
              <a:t> workflow.</a:t>
            </a:r>
          </a:p>
          <a:p>
            <a:pPr lvl="0"/>
            <a:r>
              <a:rPr lang="en-US" dirty="0">
                <a:latin typeface="Times New Roman" panose="02020603050405020304" pitchFamily="18" charset="0"/>
                <a:cs typeface="Times New Roman" panose="02020603050405020304" pitchFamily="18" charset="0"/>
              </a:rPr>
              <a:t>Time Management.</a:t>
            </a:r>
          </a:p>
          <a:p>
            <a:endParaRPr lang="en-US" dirty="0"/>
          </a:p>
        </p:txBody>
      </p:sp>
    </p:spTree>
    <p:extLst>
      <p:ext uri="{BB962C8B-B14F-4D97-AF65-F5344CB8AC3E}">
        <p14:creationId xmlns:p14="http://schemas.microsoft.com/office/powerpoint/2010/main" val="229398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Cooper, A. (2019). Virtual DOM in React: A comparative analysis. *Journal of Software Development*, 12(2), 45-58.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Bach, C., et al. (2020). React and its potential for complex applications. *Journal of Web Engineering*, 19(3), 251-267. </a:t>
            </a:r>
            <a:endParaRPr lang="en-US" dirty="0" smtClean="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Tuch</a:t>
            </a:r>
            <a:r>
              <a:rPr lang="en-US" dirty="0">
                <a:latin typeface="Times New Roman" panose="02020603050405020304" pitchFamily="18" charset="0"/>
                <a:cs typeface="Times New Roman" panose="02020603050405020304" pitchFamily="18" charset="0"/>
              </a:rPr>
              <a:t>, A. N., et al. (2018). User interface design principles for web applications. *International Journal of Human-Computer Interaction*, 34(5), 421-438</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Suman, P., et al. (2020). Performance optimization techniques in React applications. *Journal of Computer Science and Technology*, 25(3), 432-445.</a:t>
            </a:r>
          </a:p>
        </p:txBody>
      </p:sp>
    </p:spTree>
    <p:extLst>
      <p:ext uri="{BB962C8B-B14F-4D97-AF65-F5344CB8AC3E}">
        <p14:creationId xmlns:p14="http://schemas.microsoft.com/office/powerpoint/2010/main" val="67447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aPPENDIX</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435820" y="2136507"/>
            <a:ext cx="7924331" cy="4293182"/>
          </a:xfrm>
          <a:prstGeom prst="rect">
            <a:avLst/>
          </a:prstGeom>
        </p:spPr>
      </p:pic>
    </p:spTree>
    <p:extLst>
      <p:ext uri="{BB962C8B-B14F-4D97-AF65-F5344CB8AC3E}">
        <p14:creationId xmlns:p14="http://schemas.microsoft.com/office/powerpoint/2010/main" val="437693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aPPENDIX</a:t>
            </a:r>
            <a:endParaRPr lang="en-US" dirty="0"/>
          </a:p>
        </p:txBody>
      </p:sp>
      <p:pic>
        <p:nvPicPr>
          <p:cNvPr id="4" name="Content Placeholder 3"/>
          <p:cNvPicPr>
            <a:picLocks noGrp="1" noChangeAspect="1"/>
          </p:cNvPicPr>
          <p:nvPr>
            <p:ph idx="1"/>
          </p:nvPr>
        </p:nvPicPr>
        <p:blipFill>
          <a:blip r:embed="rId2"/>
          <a:stretch>
            <a:fillRect/>
          </a:stretch>
        </p:blipFill>
        <p:spPr>
          <a:xfrm>
            <a:off x="2371025" y="2271376"/>
            <a:ext cx="7447868" cy="4230008"/>
          </a:xfrm>
          <a:prstGeom prst="rect">
            <a:avLst/>
          </a:prstGeom>
        </p:spPr>
      </p:pic>
    </p:spTree>
    <p:extLst>
      <p:ext uri="{BB962C8B-B14F-4D97-AF65-F5344CB8AC3E}">
        <p14:creationId xmlns:p14="http://schemas.microsoft.com/office/powerpoint/2010/main" val="351709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aPPENDIX</a:t>
            </a:r>
            <a:endParaRPr lang="en-US" dirty="0"/>
          </a:p>
        </p:txBody>
      </p:sp>
      <p:pic>
        <p:nvPicPr>
          <p:cNvPr id="4" name="Content Placeholder 3"/>
          <p:cNvPicPr>
            <a:picLocks noGrp="1" noChangeAspect="1"/>
          </p:cNvPicPr>
          <p:nvPr>
            <p:ph idx="1"/>
          </p:nvPr>
        </p:nvPicPr>
        <p:blipFill>
          <a:blip r:embed="rId2"/>
          <a:stretch>
            <a:fillRect/>
          </a:stretch>
        </p:blipFill>
        <p:spPr>
          <a:xfrm>
            <a:off x="1599150" y="2170804"/>
            <a:ext cx="8294657" cy="4372961"/>
          </a:xfrm>
          <a:prstGeom prst="rect">
            <a:avLst/>
          </a:prstGeom>
        </p:spPr>
      </p:pic>
    </p:spTree>
    <p:extLst>
      <p:ext uri="{BB962C8B-B14F-4D97-AF65-F5344CB8AC3E}">
        <p14:creationId xmlns:p14="http://schemas.microsoft.com/office/powerpoint/2010/main" val="395523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oogle Shape;63;p10">
            <a:extLst>
              <a:ext uri="{FF2B5EF4-FFF2-40B4-BE49-F238E27FC236}">
                <a16:creationId xmlns:a16="http://schemas.microsoft.com/office/drawing/2014/main" xmlns="" id="{38359734-95F7-0F80-A205-0CAA50F2CFE8}"/>
              </a:ext>
            </a:extLst>
          </p:cNvPr>
          <p:cNvGrpSpPr/>
          <p:nvPr/>
        </p:nvGrpSpPr>
        <p:grpSpPr>
          <a:xfrm>
            <a:off x="1822889" y="3063369"/>
            <a:ext cx="1054109" cy="967857"/>
            <a:chOff x="6448566" y="1478180"/>
            <a:chExt cx="1221594" cy="1186490"/>
          </a:xfrm>
        </p:grpSpPr>
        <p:sp>
          <p:nvSpPr>
            <p:cNvPr id="8" name="Google Shape;64;p10">
              <a:extLst>
                <a:ext uri="{FF2B5EF4-FFF2-40B4-BE49-F238E27FC236}">
                  <a16:creationId xmlns:a16="http://schemas.microsoft.com/office/drawing/2014/main" xmlns="" id="{831CB7C0-9FE7-88ED-B3A2-7E80EF552228}"/>
                </a:ext>
              </a:extLst>
            </p:cNvPr>
            <p:cNvSpPr/>
            <p:nvPr/>
          </p:nvSpPr>
          <p:spPr>
            <a:xfrm>
              <a:off x="6448566" y="1478180"/>
              <a:ext cx="1221594" cy="1186490"/>
            </a:xfrm>
            <a:custGeom>
              <a:avLst/>
              <a:gdLst>
                <a:gd name="textAreaLeft" fmla="*/ 0 w 1051920"/>
                <a:gd name="textAreaRight" fmla="*/ 1052280 w 1051920"/>
                <a:gd name="textAreaTop" fmla="*/ 0 h 1055520"/>
                <a:gd name="textAreaBottom" fmla="*/ 1055880 h 1055520"/>
              </a:gdLst>
              <a:ahLst/>
              <a:cxnLst/>
              <a:rect l="textAreaLeft" t="textAreaTop" r="textAreaRight" b="textAreaBottom"/>
              <a:pathLst>
                <a:path w="3666" h="3678">
                  <a:moveTo>
                    <a:pt x="305" y="153"/>
                  </a:moveTo>
                  <a:lnTo>
                    <a:pt x="275" y="157"/>
                  </a:lnTo>
                  <a:lnTo>
                    <a:pt x="245" y="166"/>
                  </a:lnTo>
                  <a:lnTo>
                    <a:pt x="220" y="179"/>
                  </a:lnTo>
                  <a:lnTo>
                    <a:pt x="197" y="198"/>
                  </a:lnTo>
                  <a:lnTo>
                    <a:pt x="179" y="221"/>
                  </a:lnTo>
                  <a:lnTo>
                    <a:pt x="164" y="247"/>
                  </a:lnTo>
                  <a:lnTo>
                    <a:pt x="155" y="275"/>
                  </a:lnTo>
                  <a:lnTo>
                    <a:pt x="152" y="307"/>
                  </a:lnTo>
                  <a:lnTo>
                    <a:pt x="152" y="3371"/>
                  </a:lnTo>
                  <a:lnTo>
                    <a:pt x="155" y="3403"/>
                  </a:lnTo>
                  <a:lnTo>
                    <a:pt x="164" y="3431"/>
                  </a:lnTo>
                  <a:lnTo>
                    <a:pt x="179" y="3457"/>
                  </a:lnTo>
                  <a:lnTo>
                    <a:pt x="197" y="3480"/>
                  </a:lnTo>
                  <a:lnTo>
                    <a:pt x="220" y="3499"/>
                  </a:lnTo>
                  <a:lnTo>
                    <a:pt x="245" y="3512"/>
                  </a:lnTo>
                  <a:lnTo>
                    <a:pt x="275" y="3521"/>
                  </a:lnTo>
                  <a:lnTo>
                    <a:pt x="305" y="3525"/>
                  </a:lnTo>
                  <a:lnTo>
                    <a:pt x="3361" y="3525"/>
                  </a:lnTo>
                  <a:lnTo>
                    <a:pt x="3392" y="3521"/>
                  </a:lnTo>
                  <a:lnTo>
                    <a:pt x="3421" y="3512"/>
                  </a:lnTo>
                  <a:lnTo>
                    <a:pt x="3447" y="3499"/>
                  </a:lnTo>
                  <a:lnTo>
                    <a:pt x="3469" y="3480"/>
                  </a:lnTo>
                  <a:lnTo>
                    <a:pt x="3487" y="3457"/>
                  </a:lnTo>
                  <a:lnTo>
                    <a:pt x="3502" y="3431"/>
                  </a:lnTo>
                  <a:lnTo>
                    <a:pt x="3511" y="3403"/>
                  </a:lnTo>
                  <a:lnTo>
                    <a:pt x="3514" y="3371"/>
                  </a:lnTo>
                  <a:lnTo>
                    <a:pt x="3514" y="307"/>
                  </a:lnTo>
                  <a:lnTo>
                    <a:pt x="3511" y="275"/>
                  </a:lnTo>
                  <a:lnTo>
                    <a:pt x="3502" y="247"/>
                  </a:lnTo>
                  <a:lnTo>
                    <a:pt x="3487" y="221"/>
                  </a:lnTo>
                  <a:lnTo>
                    <a:pt x="3469" y="198"/>
                  </a:lnTo>
                  <a:lnTo>
                    <a:pt x="3447" y="179"/>
                  </a:lnTo>
                  <a:lnTo>
                    <a:pt x="3421" y="166"/>
                  </a:lnTo>
                  <a:lnTo>
                    <a:pt x="3392" y="157"/>
                  </a:lnTo>
                  <a:lnTo>
                    <a:pt x="3361" y="153"/>
                  </a:lnTo>
                  <a:lnTo>
                    <a:pt x="305" y="153"/>
                  </a:lnTo>
                  <a:close/>
                  <a:moveTo>
                    <a:pt x="305" y="0"/>
                  </a:moveTo>
                  <a:lnTo>
                    <a:pt x="3361" y="0"/>
                  </a:lnTo>
                  <a:lnTo>
                    <a:pt x="3406" y="3"/>
                  </a:lnTo>
                  <a:lnTo>
                    <a:pt x="3449" y="13"/>
                  </a:lnTo>
                  <a:lnTo>
                    <a:pt x="3490" y="28"/>
                  </a:lnTo>
                  <a:lnTo>
                    <a:pt x="3528" y="49"/>
                  </a:lnTo>
                  <a:lnTo>
                    <a:pt x="3562" y="75"/>
                  </a:lnTo>
                  <a:lnTo>
                    <a:pt x="3592" y="106"/>
                  </a:lnTo>
                  <a:lnTo>
                    <a:pt x="3617" y="140"/>
                  </a:lnTo>
                  <a:lnTo>
                    <a:pt x="3638" y="177"/>
                  </a:lnTo>
                  <a:lnTo>
                    <a:pt x="3654" y="218"/>
                  </a:lnTo>
                  <a:lnTo>
                    <a:pt x="3663" y="261"/>
                  </a:lnTo>
                  <a:lnTo>
                    <a:pt x="3666" y="307"/>
                  </a:lnTo>
                  <a:lnTo>
                    <a:pt x="3666" y="3371"/>
                  </a:lnTo>
                  <a:lnTo>
                    <a:pt x="3663" y="3416"/>
                  </a:lnTo>
                  <a:lnTo>
                    <a:pt x="3654" y="3460"/>
                  </a:lnTo>
                  <a:lnTo>
                    <a:pt x="3638" y="3501"/>
                  </a:lnTo>
                  <a:lnTo>
                    <a:pt x="3617" y="3538"/>
                  </a:lnTo>
                  <a:lnTo>
                    <a:pt x="3592" y="3572"/>
                  </a:lnTo>
                  <a:lnTo>
                    <a:pt x="3562" y="3603"/>
                  </a:lnTo>
                  <a:lnTo>
                    <a:pt x="3528" y="3629"/>
                  </a:lnTo>
                  <a:lnTo>
                    <a:pt x="3490" y="3649"/>
                  </a:lnTo>
                  <a:lnTo>
                    <a:pt x="3449" y="3665"/>
                  </a:lnTo>
                  <a:lnTo>
                    <a:pt x="3406" y="3675"/>
                  </a:lnTo>
                  <a:lnTo>
                    <a:pt x="3361" y="3678"/>
                  </a:lnTo>
                  <a:lnTo>
                    <a:pt x="305" y="3678"/>
                  </a:lnTo>
                  <a:lnTo>
                    <a:pt x="260" y="3675"/>
                  </a:lnTo>
                  <a:lnTo>
                    <a:pt x="217" y="3665"/>
                  </a:lnTo>
                  <a:lnTo>
                    <a:pt x="177" y="3649"/>
                  </a:lnTo>
                  <a:lnTo>
                    <a:pt x="138" y="3629"/>
                  </a:lnTo>
                  <a:lnTo>
                    <a:pt x="105" y="3603"/>
                  </a:lnTo>
                  <a:lnTo>
                    <a:pt x="74" y="3572"/>
                  </a:lnTo>
                  <a:lnTo>
                    <a:pt x="48" y="3538"/>
                  </a:lnTo>
                  <a:lnTo>
                    <a:pt x="28" y="3501"/>
                  </a:lnTo>
                  <a:lnTo>
                    <a:pt x="12" y="3460"/>
                  </a:lnTo>
                  <a:lnTo>
                    <a:pt x="3" y="3416"/>
                  </a:lnTo>
                  <a:lnTo>
                    <a:pt x="0" y="3371"/>
                  </a:lnTo>
                  <a:lnTo>
                    <a:pt x="0" y="307"/>
                  </a:lnTo>
                  <a:lnTo>
                    <a:pt x="3" y="261"/>
                  </a:lnTo>
                  <a:lnTo>
                    <a:pt x="12" y="218"/>
                  </a:lnTo>
                  <a:lnTo>
                    <a:pt x="28" y="177"/>
                  </a:lnTo>
                  <a:lnTo>
                    <a:pt x="48" y="140"/>
                  </a:lnTo>
                  <a:lnTo>
                    <a:pt x="74" y="106"/>
                  </a:lnTo>
                  <a:lnTo>
                    <a:pt x="105" y="75"/>
                  </a:lnTo>
                  <a:lnTo>
                    <a:pt x="138" y="49"/>
                  </a:lnTo>
                  <a:lnTo>
                    <a:pt x="177" y="28"/>
                  </a:lnTo>
                  <a:lnTo>
                    <a:pt x="217" y="13"/>
                  </a:lnTo>
                  <a:lnTo>
                    <a:pt x="260" y="3"/>
                  </a:lnTo>
                  <a:lnTo>
                    <a:pt x="305" y="0"/>
                  </a:lnTo>
                  <a:close/>
                </a:path>
              </a:pathLst>
            </a:custGeom>
            <a:solidFill>
              <a:schemeClr val="lt1"/>
            </a:solidFill>
            <a:ln w="0">
              <a:noFill/>
            </a:ln>
          </p:spPr>
          <p:style>
            <a:lnRef idx="0">
              <a:srgbClr val="FFFFFF"/>
            </a:lnRef>
            <a:fillRef idx="0">
              <a:srgbClr val="FFFFFF"/>
            </a:fillRef>
            <a:effectRef idx="0">
              <a:srgbClr val="FFFFFF"/>
            </a:effectRef>
            <a:fontRef idx="minor"/>
          </p:style>
          <p:txBody>
            <a:bodyPr anchor="t">
              <a:noAutofit/>
            </a:bodyPr>
            <a:lstStyle/>
            <a:p>
              <a:pPr>
                <a:lnSpc>
                  <a:spcPct val="100000"/>
                </a:lnSpc>
                <a:tabLst>
                  <a:tab pos="0" algn="l"/>
                </a:tabLst>
              </a:pPr>
              <a:endParaRPr lang="en-US" sz="1800" b="0" strike="noStrike" spc="-1">
                <a:latin typeface="Roboto"/>
                <a:ea typeface="Roboto"/>
              </a:endParaRPr>
            </a:p>
          </p:txBody>
        </p:sp>
        <p:sp>
          <p:nvSpPr>
            <p:cNvPr id="9" name="Google Shape;65;p10">
              <a:extLst>
                <a:ext uri="{FF2B5EF4-FFF2-40B4-BE49-F238E27FC236}">
                  <a16:creationId xmlns:a16="http://schemas.microsoft.com/office/drawing/2014/main" xmlns="" id="{277F8292-1A92-83EB-F76D-22C624EEF905}"/>
                </a:ext>
              </a:extLst>
            </p:cNvPr>
            <p:cNvSpPr/>
            <p:nvPr/>
          </p:nvSpPr>
          <p:spPr>
            <a:xfrm>
              <a:off x="6618240" y="1791000"/>
              <a:ext cx="174600" cy="176040"/>
            </a:xfrm>
            <a:custGeom>
              <a:avLst/>
              <a:gdLst>
                <a:gd name="textAreaLeft" fmla="*/ 0 w 174600"/>
                <a:gd name="textAreaRight" fmla="*/ 174960 w 174600"/>
                <a:gd name="textAreaTop" fmla="*/ 0 h 176040"/>
                <a:gd name="textAreaBottom" fmla="*/ 176400 h 176040"/>
              </a:gdLst>
              <a:ahLst/>
              <a:cxnLst/>
              <a:rect l="textAreaLeft" t="textAreaTop" r="textAreaRight" b="textAreaBottom"/>
              <a:pathLst>
                <a:path w="611" h="613">
                  <a:moveTo>
                    <a:pt x="305" y="153"/>
                  </a:moveTo>
                  <a:lnTo>
                    <a:pt x="275" y="157"/>
                  </a:lnTo>
                  <a:lnTo>
                    <a:pt x="246" y="165"/>
                  </a:lnTo>
                  <a:lnTo>
                    <a:pt x="220" y="179"/>
                  </a:lnTo>
                  <a:lnTo>
                    <a:pt x="197" y="199"/>
                  </a:lnTo>
                  <a:lnTo>
                    <a:pt x="178" y="221"/>
                  </a:lnTo>
                  <a:lnTo>
                    <a:pt x="165" y="247"/>
                  </a:lnTo>
                  <a:lnTo>
                    <a:pt x="156" y="275"/>
                  </a:lnTo>
                  <a:lnTo>
                    <a:pt x="152" y="307"/>
                  </a:lnTo>
                  <a:lnTo>
                    <a:pt x="156" y="337"/>
                  </a:lnTo>
                  <a:lnTo>
                    <a:pt x="165" y="366"/>
                  </a:lnTo>
                  <a:lnTo>
                    <a:pt x="178" y="392"/>
                  </a:lnTo>
                  <a:lnTo>
                    <a:pt x="197" y="415"/>
                  </a:lnTo>
                  <a:lnTo>
                    <a:pt x="220" y="433"/>
                  </a:lnTo>
                  <a:lnTo>
                    <a:pt x="246" y="448"/>
                  </a:lnTo>
                  <a:lnTo>
                    <a:pt x="275" y="457"/>
                  </a:lnTo>
                  <a:lnTo>
                    <a:pt x="305" y="459"/>
                  </a:lnTo>
                  <a:lnTo>
                    <a:pt x="336" y="457"/>
                  </a:lnTo>
                  <a:lnTo>
                    <a:pt x="365" y="448"/>
                  </a:lnTo>
                  <a:lnTo>
                    <a:pt x="391" y="433"/>
                  </a:lnTo>
                  <a:lnTo>
                    <a:pt x="413" y="415"/>
                  </a:lnTo>
                  <a:lnTo>
                    <a:pt x="433" y="392"/>
                  </a:lnTo>
                  <a:lnTo>
                    <a:pt x="446" y="366"/>
                  </a:lnTo>
                  <a:lnTo>
                    <a:pt x="455" y="337"/>
                  </a:lnTo>
                  <a:lnTo>
                    <a:pt x="458" y="307"/>
                  </a:lnTo>
                  <a:lnTo>
                    <a:pt x="455" y="275"/>
                  </a:lnTo>
                  <a:lnTo>
                    <a:pt x="446" y="247"/>
                  </a:lnTo>
                  <a:lnTo>
                    <a:pt x="433" y="221"/>
                  </a:lnTo>
                  <a:lnTo>
                    <a:pt x="413" y="199"/>
                  </a:lnTo>
                  <a:lnTo>
                    <a:pt x="391" y="179"/>
                  </a:lnTo>
                  <a:lnTo>
                    <a:pt x="365" y="165"/>
                  </a:lnTo>
                  <a:lnTo>
                    <a:pt x="336" y="157"/>
                  </a:lnTo>
                  <a:lnTo>
                    <a:pt x="305" y="153"/>
                  </a:lnTo>
                  <a:close/>
                  <a:moveTo>
                    <a:pt x="305" y="0"/>
                  </a:moveTo>
                  <a:lnTo>
                    <a:pt x="350" y="3"/>
                  </a:lnTo>
                  <a:lnTo>
                    <a:pt x="393" y="13"/>
                  </a:lnTo>
                  <a:lnTo>
                    <a:pt x="434" y="28"/>
                  </a:lnTo>
                  <a:lnTo>
                    <a:pt x="472" y="49"/>
                  </a:lnTo>
                  <a:lnTo>
                    <a:pt x="506" y="75"/>
                  </a:lnTo>
                  <a:lnTo>
                    <a:pt x="536" y="105"/>
                  </a:lnTo>
                  <a:lnTo>
                    <a:pt x="562" y="140"/>
                  </a:lnTo>
                  <a:lnTo>
                    <a:pt x="582" y="177"/>
                  </a:lnTo>
                  <a:lnTo>
                    <a:pt x="598" y="218"/>
                  </a:lnTo>
                  <a:lnTo>
                    <a:pt x="608" y="261"/>
                  </a:lnTo>
                  <a:lnTo>
                    <a:pt x="611" y="307"/>
                  </a:lnTo>
                  <a:lnTo>
                    <a:pt x="608" y="352"/>
                  </a:lnTo>
                  <a:lnTo>
                    <a:pt x="598" y="395"/>
                  </a:lnTo>
                  <a:lnTo>
                    <a:pt x="582" y="436"/>
                  </a:lnTo>
                  <a:lnTo>
                    <a:pt x="562" y="473"/>
                  </a:lnTo>
                  <a:lnTo>
                    <a:pt x="536" y="508"/>
                  </a:lnTo>
                  <a:lnTo>
                    <a:pt x="506" y="537"/>
                  </a:lnTo>
                  <a:lnTo>
                    <a:pt x="472" y="563"/>
                  </a:lnTo>
                  <a:lnTo>
                    <a:pt x="434" y="585"/>
                  </a:lnTo>
                  <a:lnTo>
                    <a:pt x="393" y="599"/>
                  </a:lnTo>
                  <a:lnTo>
                    <a:pt x="350" y="610"/>
                  </a:lnTo>
                  <a:lnTo>
                    <a:pt x="305" y="613"/>
                  </a:lnTo>
                  <a:lnTo>
                    <a:pt x="260" y="610"/>
                  </a:lnTo>
                  <a:lnTo>
                    <a:pt x="218" y="599"/>
                  </a:lnTo>
                  <a:lnTo>
                    <a:pt x="177" y="585"/>
                  </a:lnTo>
                  <a:lnTo>
                    <a:pt x="139" y="563"/>
                  </a:lnTo>
                  <a:lnTo>
                    <a:pt x="105" y="537"/>
                  </a:lnTo>
                  <a:lnTo>
                    <a:pt x="75" y="508"/>
                  </a:lnTo>
                  <a:lnTo>
                    <a:pt x="49" y="473"/>
                  </a:lnTo>
                  <a:lnTo>
                    <a:pt x="28" y="436"/>
                  </a:lnTo>
                  <a:lnTo>
                    <a:pt x="13" y="395"/>
                  </a:lnTo>
                  <a:lnTo>
                    <a:pt x="2" y="352"/>
                  </a:lnTo>
                  <a:lnTo>
                    <a:pt x="0" y="307"/>
                  </a:lnTo>
                  <a:lnTo>
                    <a:pt x="2" y="261"/>
                  </a:lnTo>
                  <a:lnTo>
                    <a:pt x="13" y="218"/>
                  </a:lnTo>
                  <a:lnTo>
                    <a:pt x="28" y="177"/>
                  </a:lnTo>
                  <a:lnTo>
                    <a:pt x="49" y="140"/>
                  </a:lnTo>
                  <a:lnTo>
                    <a:pt x="75" y="105"/>
                  </a:lnTo>
                  <a:lnTo>
                    <a:pt x="105" y="75"/>
                  </a:lnTo>
                  <a:lnTo>
                    <a:pt x="139" y="49"/>
                  </a:lnTo>
                  <a:lnTo>
                    <a:pt x="177" y="28"/>
                  </a:lnTo>
                  <a:lnTo>
                    <a:pt x="218" y="13"/>
                  </a:lnTo>
                  <a:lnTo>
                    <a:pt x="260" y="3"/>
                  </a:lnTo>
                  <a:lnTo>
                    <a:pt x="305" y="0"/>
                  </a:lnTo>
                  <a:close/>
                </a:path>
              </a:pathLst>
            </a:custGeom>
            <a:solidFill>
              <a:schemeClr val="lt1"/>
            </a:solidFill>
            <a:ln w="0">
              <a:noFill/>
            </a:ln>
          </p:spPr>
          <p:style>
            <a:lnRef idx="0">
              <a:srgbClr val="FFFFFF"/>
            </a:lnRef>
            <a:fillRef idx="0">
              <a:srgbClr val="FFFFFF"/>
            </a:fillRef>
            <a:effectRef idx="0">
              <a:srgbClr val="FFFFFF"/>
            </a:effectRef>
            <a:fontRef idx="minor"/>
          </p:style>
          <p:txBody>
            <a:bodyPr anchor="t">
              <a:noAutofit/>
            </a:bodyPr>
            <a:lstStyle/>
            <a:p>
              <a:pPr>
                <a:lnSpc>
                  <a:spcPct val="100000"/>
                </a:lnSpc>
                <a:tabLst>
                  <a:tab pos="0" algn="l"/>
                </a:tabLst>
              </a:pPr>
              <a:endParaRPr lang="en-US" sz="1800" b="0" strike="noStrike" spc="-1">
                <a:latin typeface="Roboto"/>
                <a:ea typeface="Roboto"/>
              </a:endParaRPr>
            </a:p>
          </p:txBody>
        </p:sp>
        <p:sp>
          <p:nvSpPr>
            <p:cNvPr id="10" name="Google Shape;66;p10">
              <a:extLst>
                <a:ext uri="{FF2B5EF4-FFF2-40B4-BE49-F238E27FC236}">
                  <a16:creationId xmlns:a16="http://schemas.microsoft.com/office/drawing/2014/main" xmlns="" id="{5A639E73-78FC-69BD-6F47-5DA22155DC1D}"/>
                </a:ext>
              </a:extLst>
            </p:cNvPr>
            <p:cNvSpPr/>
            <p:nvPr/>
          </p:nvSpPr>
          <p:spPr>
            <a:xfrm>
              <a:off x="6618240" y="2055240"/>
              <a:ext cx="174600" cy="175320"/>
            </a:xfrm>
            <a:custGeom>
              <a:avLst/>
              <a:gdLst>
                <a:gd name="textAreaLeft" fmla="*/ 0 w 174600"/>
                <a:gd name="textAreaRight" fmla="*/ 174960 w 174600"/>
                <a:gd name="textAreaTop" fmla="*/ 0 h 175320"/>
                <a:gd name="textAreaBottom" fmla="*/ 175680 h 175320"/>
              </a:gdLst>
              <a:ahLst/>
              <a:cxnLst/>
              <a:rect l="textAreaLeft" t="textAreaTop" r="textAreaRight" b="textAreaBottom"/>
              <a:pathLst>
                <a:path w="611" h="613">
                  <a:moveTo>
                    <a:pt x="305" y="153"/>
                  </a:moveTo>
                  <a:lnTo>
                    <a:pt x="275" y="157"/>
                  </a:lnTo>
                  <a:lnTo>
                    <a:pt x="246" y="166"/>
                  </a:lnTo>
                  <a:lnTo>
                    <a:pt x="220" y="179"/>
                  </a:lnTo>
                  <a:lnTo>
                    <a:pt x="197" y="199"/>
                  </a:lnTo>
                  <a:lnTo>
                    <a:pt x="178" y="221"/>
                  </a:lnTo>
                  <a:lnTo>
                    <a:pt x="165" y="247"/>
                  </a:lnTo>
                  <a:lnTo>
                    <a:pt x="156" y="277"/>
                  </a:lnTo>
                  <a:lnTo>
                    <a:pt x="152" y="306"/>
                  </a:lnTo>
                  <a:lnTo>
                    <a:pt x="156" y="337"/>
                  </a:lnTo>
                  <a:lnTo>
                    <a:pt x="165" y="367"/>
                  </a:lnTo>
                  <a:lnTo>
                    <a:pt x="178" y="393"/>
                  </a:lnTo>
                  <a:lnTo>
                    <a:pt x="197" y="415"/>
                  </a:lnTo>
                  <a:lnTo>
                    <a:pt x="220" y="433"/>
                  </a:lnTo>
                  <a:lnTo>
                    <a:pt x="246" y="448"/>
                  </a:lnTo>
                  <a:lnTo>
                    <a:pt x="275" y="457"/>
                  </a:lnTo>
                  <a:lnTo>
                    <a:pt x="305" y="461"/>
                  </a:lnTo>
                  <a:lnTo>
                    <a:pt x="336" y="457"/>
                  </a:lnTo>
                  <a:lnTo>
                    <a:pt x="365" y="448"/>
                  </a:lnTo>
                  <a:lnTo>
                    <a:pt x="391" y="433"/>
                  </a:lnTo>
                  <a:lnTo>
                    <a:pt x="413" y="415"/>
                  </a:lnTo>
                  <a:lnTo>
                    <a:pt x="433" y="393"/>
                  </a:lnTo>
                  <a:lnTo>
                    <a:pt x="446" y="367"/>
                  </a:lnTo>
                  <a:lnTo>
                    <a:pt x="455" y="337"/>
                  </a:lnTo>
                  <a:lnTo>
                    <a:pt x="458" y="306"/>
                  </a:lnTo>
                  <a:lnTo>
                    <a:pt x="455" y="277"/>
                  </a:lnTo>
                  <a:lnTo>
                    <a:pt x="446" y="247"/>
                  </a:lnTo>
                  <a:lnTo>
                    <a:pt x="433" y="221"/>
                  </a:lnTo>
                  <a:lnTo>
                    <a:pt x="413" y="199"/>
                  </a:lnTo>
                  <a:lnTo>
                    <a:pt x="391" y="179"/>
                  </a:lnTo>
                  <a:lnTo>
                    <a:pt x="365" y="166"/>
                  </a:lnTo>
                  <a:lnTo>
                    <a:pt x="336" y="157"/>
                  </a:lnTo>
                  <a:lnTo>
                    <a:pt x="305" y="153"/>
                  </a:lnTo>
                  <a:close/>
                  <a:moveTo>
                    <a:pt x="305" y="0"/>
                  </a:moveTo>
                  <a:lnTo>
                    <a:pt x="350" y="3"/>
                  </a:lnTo>
                  <a:lnTo>
                    <a:pt x="393" y="13"/>
                  </a:lnTo>
                  <a:lnTo>
                    <a:pt x="434" y="29"/>
                  </a:lnTo>
                  <a:lnTo>
                    <a:pt x="472" y="50"/>
                  </a:lnTo>
                  <a:lnTo>
                    <a:pt x="506" y="76"/>
                  </a:lnTo>
                  <a:lnTo>
                    <a:pt x="536" y="106"/>
                  </a:lnTo>
                  <a:lnTo>
                    <a:pt x="562" y="140"/>
                  </a:lnTo>
                  <a:lnTo>
                    <a:pt x="582" y="177"/>
                  </a:lnTo>
                  <a:lnTo>
                    <a:pt x="598" y="219"/>
                  </a:lnTo>
                  <a:lnTo>
                    <a:pt x="608" y="262"/>
                  </a:lnTo>
                  <a:lnTo>
                    <a:pt x="611" y="306"/>
                  </a:lnTo>
                  <a:lnTo>
                    <a:pt x="608" y="352"/>
                  </a:lnTo>
                  <a:lnTo>
                    <a:pt x="598" y="395"/>
                  </a:lnTo>
                  <a:lnTo>
                    <a:pt x="582" y="436"/>
                  </a:lnTo>
                  <a:lnTo>
                    <a:pt x="562" y="474"/>
                  </a:lnTo>
                  <a:lnTo>
                    <a:pt x="536" y="508"/>
                  </a:lnTo>
                  <a:lnTo>
                    <a:pt x="506" y="538"/>
                  </a:lnTo>
                  <a:lnTo>
                    <a:pt x="472" y="564"/>
                  </a:lnTo>
                  <a:lnTo>
                    <a:pt x="434" y="585"/>
                  </a:lnTo>
                  <a:lnTo>
                    <a:pt x="393" y="601"/>
                  </a:lnTo>
                  <a:lnTo>
                    <a:pt x="350" y="610"/>
                  </a:lnTo>
                  <a:lnTo>
                    <a:pt x="305" y="613"/>
                  </a:lnTo>
                  <a:lnTo>
                    <a:pt x="260" y="610"/>
                  </a:lnTo>
                  <a:lnTo>
                    <a:pt x="218" y="601"/>
                  </a:lnTo>
                  <a:lnTo>
                    <a:pt x="177" y="585"/>
                  </a:lnTo>
                  <a:lnTo>
                    <a:pt x="139" y="564"/>
                  </a:lnTo>
                  <a:lnTo>
                    <a:pt x="105" y="538"/>
                  </a:lnTo>
                  <a:lnTo>
                    <a:pt x="75" y="508"/>
                  </a:lnTo>
                  <a:lnTo>
                    <a:pt x="49" y="474"/>
                  </a:lnTo>
                  <a:lnTo>
                    <a:pt x="28" y="436"/>
                  </a:lnTo>
                  <a:lnTo>
                    <a:pt x="13" y="395"/>
                  </a:lnTo>
                  <a:lnTo>
                    <a:pt x="2" y="352"/>
                  </a:lnTo>
                  <a:lnTo>
                    <a:pt x="0" y="306"/>
                  </a:lnTo>
                  <a:lnTo>
                    <a:pt x="2" y="262"/>
                  </a:lnTo>
                  <a:lnTo>
                    <a:pt x="13" y="219"/>
                  </a:lnTo>
                  <a:lnTo>
                    <a:pt x="28" y="177"/>
                  </a:lnTo>
                  <a:lnTo>
                    <a:pt x="49" y="140"/>
                  </a:lnTo>
                  <a:lnTo>
                    <a:pt x="75" y="106"/>
                  </a:lnTo>
                  <a:lnTo>
                    <a:pt x="105" y="76"/>
                  </a:lnTo>
                  <a:lnTo>
                    <a:pt x="139" y="50"/>
                  </a:lnTo>
                  <a:lnTo>
                    <a:pt x="177" y="29"/>
                  </a:lnTo>
                  <a:lnTo>
                    <a:pt x="218" y="13"/>
                  </a:lnTo>
                  <a:lnTo>
                    <a:pt x="260" y="3"/>
                  </a:lnTo>
                  <a:lnTo>
                    <a:pt x="305" y="0"/>
                  </a:lnTo>
                  <a:close/>
                </a:path>
              </a:pathLst>
            </a:custGeom>
            <a:solidFill>
              <a:schemeClr val="lt1"/>
            </a:solidFill>
            <a:ln w="0">
              <a:noFill/>
            </a:ln>
          </p:spPr>
          <p:style>
            <a:lnRef idx="0">
              <a:srgbClr val="FFFFFF"/>
            </a:lnRef>
            <a:fillRef idx="0">
              <a:srgbClr val="FFFFFF"/>
            </a:fillRef>
            <a:effectRef idx="0">
              <a:srgbClr val="FFFFFF"/>
            </a:effectRef>
            <a:fontRef idx="minor"/>
          </p:style>
          <p:txBody>
            <a:bodyPr anchor="t">
              <a:noAutofit/>
            </a:bodyPr>
            <a:lstStyle/>
            <a:p>
              <a:pPr>
                <a:lnSpc>
                  <a:spcPct val="100000"/>
                </a:lnSpc>
                <a:tabLst>
                  <a:tab pos="0" algn="l"/>
                </a:tabLst>
              </a:pPr>
              <a:endParaRPr lang="en-US" sz="1800" b="0" strike="noStrike" spc="-1">
                <a:latin typeface="Roboto"/>
                <a:ea typeface="Roboto"/>
              </a:endParaRPr>
            </a:p>
          </p:txBody>
        </p:sp>
        <p:sp>
          <p:nvSpPr>
            <p:cNvPr id="11" name="Google Shape;67;p10">
              <a:extLst>
                <a:ext uri="{FF2B5EF4-FFF2-40B4-BE49-F238E27FC236}">
                  <a16:creationId xmlns:a16="http://schemas.microsoft.com/office/drawing/2014/main" xmlns="" id="{753572A8-A99C-CD27-7643-B3EC74A362EA}"/>
                </a:ext>
              </a:extLst>
            </p:cNvPr>
            <p:cNvSpPr/>
            <p:nvPr/>
          </p:nvSpPr>
          <p:spPr>
            <a:xfrm>
              <a:off x="6618240" y="2318760"/>
              <a:ext cx="174600" cy="176040"/>
            </a:xfrm>
            <a:custGeom>
              <a:avLst/>
              <a:gdLst>
                <a:gd name="textAreaLeft" fmla="*/ 0 w 174600"/>
                <a:gd name="textAreaRight" fmla="*/ 174960 w 174600"/>
                <a:gd name="textAreaTop" fmla="*/ 0 h 176040"/>
                <a:gd name="textAreaBottom" fmla="*/ 176400 h 176040"/>
              </a:gdLst>
              <a:ahLst/>
              <a:cxnLst/>
              <a:rect l="textAreaLeft" t="textAreaTop" r="textAreaRight" b="textAreaBottom"/>
              <a:pathLst>
                <a:path w="611" h="613">
                  <a:moveTo>
                    <a:pt x="305" y="154"/>
                  </a:moveTo>
                  <a:lnTo>
                    <a:pt x="275" y="156"/>
                  </a:lnTo>
                  <a:lnTo>
                    <a:pt x="246" y="165"/>
                  </a:lnTo>
                  <a:lnTo>
                    <a:pt x="220" y="180"/>
                  </a:lnTo>
                  <a:lnTo>
                    <a:pt x="197" y="198"/>
                  </a:lnTo>
                  <a:lnTo>
                    <a:pt x="178" y="220"/>
                  </a:lnTo>
                  <a:lnTo>
                    <a:pt x="165" y="246"/>
                  </a:lnTo>
                  <a:lnTo>
                    <a:pt x="156" y="276"/>
                  </a:lnTo>
                  <a:lnTo>
                    <a:pt x="152" y="306"/>
                  </a:lnTo>
                  <a:lnTo>
                    <a:pt x="156" y="338"/>
                  </a:lnTo>
                  <a:lnTo>
                    <a:pt x="165" y="366"/>
                  </a:lnTo>
                  <a:lnTo>
                    <a:pt x="178" y="392"/>
                  </a:lnTo>
                  <a:lnTo>
                    <a:pt x="197" y="414"/>
                  </a:lnTo>
                  <a:lnTo>
                    <a:pt x="220" y="434"/>
                  </a:lnTo>
                  <a:lnTo>
                    <a:pt x="246" y="447"/>
                  </a:lnTo>
                  <a:lnTo>
                    <a:pt x="275" y="456"/>
                  </a:lnTo>
                  <a:lnTo>
                    <a:pt x="305" y="460"/>
                  </a:lnTo>
                  <a:lnTo>
                    <a:pt x="336" y="456"/>
                  </a:lnTo>
                  <a:lnTo>
                    <a:pt x="365" y="447"/>
                  </a:lnTo>
                  <a:lnTo>
                    <a:pt x="391" y="434"/>
                  </a:lnTo>
                  <a:lnTo>
                    <a:pt x="413" y="414"/>
                  </a:lnTo>
                  <a:lnTo>
                    <a:pt x="433" y="392"/>
                  </a:lnTo>
                  <a:lnTo>
                    <a:pt x="446" y="366"/>
                  </a:lnTo>
                  <a:lnTo>
                    <a:pt x="455" y="338"/>
                  </a:lnTo>
                  <a:lnTo>
                    <a:pt x="458" y="306"/>
                  </a:lnTo>
                  <a:lnTo>
                    <a:pt x="455" y="276"/>
                  </a:lnTo>
                  <a:lnTo>
                    <a:pt x="446" y="246"/>
                  </a:lnTo>
                  <a:lnTo>
                    <a:pt x="433" y="220"/>
                  </a:lnTo>
                  <a:lnTo>
                    <a:pt x="413" y="198"/>
                  </a:lnTo>
                  <a:lnTo>
                    <a:pt x="391" y="180"/>
                  </a:lnTo>
                  <a:lnTo>
                    <a:pt x="365" y="165"/>
                  </a:lnTo>
                  <a:lnTo>
                    <a:pt x="336" y="156"/>
                  </a:lnTo>
                  <a:lnTo>
                    <a:pt x="305" y="154"/>
                  </a:lnTo>
                  <a:close/>
                  <a:moveTo>
                    <a:pt x="305" y="0"/>
                  </a:moveTo>
                  <a:lnTo>
                    <a:pt x="350" y="3"/>
                  </a:lnTo>
                  <a:lnTo>
                    <a:pt x="393" y="13"/>
                  </a:lnTo>
                  <a:lnTo>
                    <a:pt x="434" y="28"/>
                  </a:lnTo>
                  <a:lnTo>
                    <a:pt x="472" y="50"/>
                  </a:lnTo>
                  <a:lnTo>
                    <a:pt x="506" y="75"/>
                  </a:lnTo>
                  <a:lnTo>
                    <a:pt x="536" y="105"/>
                  </a:lnTo>
                  <a:lnTo>
                    <a:pt x="562" y="140"/>
                  </a:lnTo>
                  <a:lnTo>
                    <a:pt x="582" y="177"/>
                  </a:lnTo>
                  <a:lnTo>
                    <a:pt x="598" y="218"/>
                  </a:lnTo>
                  <a:lnTo>
                    <a:pt x="608" y="261"/>
                  </a:lnTo>
                  <a:lnTo>
                    <a:pt x="611" y="306"/>
                  </a:lnTo>
                  <a:lnTo>
                    <a:pt x="608" y="351"/>
                  </a:lnTo>
                  <a:lnTo>
                    <a:pt x="598" y="395"/>
                  </a:lnTo>
                  <a:lnTo>
                    <a:pt x="582" y="436"/>
                  </a:lnTo>
                  <a:lnTo>
                    <a:pt x="562" y="473"/>
                  </a:lnTo>
                  <a:lnTo>
                    <a:pt x="536" y="507"/>
                  </a:lnTo>
                  <a:lnTo>
                    <a:pt x="506" y="538"/>
                  </a:lnTo>
                  <a:lnTo>
                    <a:pt x="472" y="564"/>
                  </a:lnTo>
                  <a:lnTo>
                    <a:pt x="434" y="585"/>
                  </a:lnTo>
                  <a:lnTo>
                    <a:pt x="393" y="600"/>
                  </a:lnTo>
                  <a:lnTo>
                    <a:pt x="350" y="610"/>
                  </a:lnTo>
                  <a:lnTo>
                    <a:pt x="305" y="613"/>
                  </a:lnTo>
                  <a:lnTo>
                    <a:pt x="260" y="610"/>
                  </a:lnTo>
                  <a:lnTo>
                    <a:pt x="218" y="600"/>
                  </a:lnTo>
                  <a:lnTo>
                    <a:pt x="177" y="585"/>
                  </a:lnTo>
                  <a:lnTo>
                    <a:pt x="139" y="564"/>
                  </a:lnTo>
                  <a:lnTo>
                    <a:pt x="105" y="538"/>
                  </a:lnTo>
                  <a:lnTo>
                    <a:pt x="75" y="507"/>
                  </a:lnTo>
                  <a:lnTo>
                    <a:pt x="49" y="473"/>
                  </a:lnTo>
                  <a:lnTo>
                    <a:pt x="28" y="436"/>
                  </a:lnTo>
                  <a:lnTo>
                    <a:pt x="13" y="395"/>
                  </a:lnTo>
                  <a:lnTo>
                    <a:pt x="2" y="351"/>
                  </a:lnTo>
                  <a:lnTo>
                    <a:pt x="0" y="306"/>
                  </a:lnTo>
                  <a:lnTo>
                    <a:pt x="2" y="261"/>
                  </a:lnTo>
                  <a:lnTo>
                    <a:pt x="13" y="218"/>
                  </a:lnTo>
                  <a:lnTo>
                    <a:pt x="28" y="177"/>
                  </a:lnTo>
                  <a:lnTo>
                    <a:pt x="49" y="140"/>
                  </a:lnTo>
                  <a:lnTo>
                    <a:pt x="75" y="105"/>
                  </a:lnTo>
                  <a:lnTo>
                    <a:pt x="105" y="75"/>
                  </a:lnTo>
                  <a:lnTo>
                    <a:pt x="139" y="50"/>
                  </a:lnTo>
                  <a:lnTo>
                    <a:pt x="177" y="28"/>
                  </a:lnTo>
                  <a:lnTo>
                    <a:pt x="218" y="13"/>
                  </a:lnTo>
                  <a:lnTo>
                    <a:pt x="260" y="3"/>
                  </a:lnTo>
                  <a:lnTo>
                    <a:pt x="305" y="0"/>
                  </a:lnTo>
                  <a:close/>
                </a:path>
              </a:pathLst>
            </a:custGeom>
            <a:solidFill>
              <a:schemeClr val="lt1"/>
            </a:solidFill>
            <a:ln w="0">
              <a:noFill/>
            </a:ln>
          </p:spPr>
          <p:style>
            <a:lnRef idx="0">
              <a:srgbClr val="FFFFFF"/>
            </a:lnRef>
            <a:fillRef idx="0">
              <a:srgbClr val="FFFFFF"/>
            </a:fillRef>
            <a:effectRef idx="0">
              <a:srgbClr val="FFFFFF"/>
            </a:effectRef>
            <a:fontRef idx="minor"/>
          </p:style>
          <p:txBody>
            <a:bodyPr anchor="t">
              <a:noAutofit/>
            </a:bodyPr>
            <a:lstStyle/>
            <a:p>
              <a:pPr>
                <a:lnSpc>
                  <a:spcPct val="100000"/>
                </a:lnSpc>
                <a:tabLst>
                  <a:tab pos="0" algn="l"/>
                </a:tabLst>
              </a:pPr>
              <a:endParaRPr lang="en-US" sz="1800" b="0" strike="noStrike" spc="-1">
                <a:latin typeface="Roboto"/>
                <a:ea typeface="Roboto"/>
              </a:endParaRPr>
            </a:p>
          </p:txBody>
        </p:sp>
        <p:sp>
          <p:nvSpPr>
            <p:cNvPr id="12" name="Google Shape;68;p10">
              <a:extLst>
                <a:ext uri="{FF2B5EF4-FFF2-40B4-BE49-F238E27FC236}">
                  <a16:creationId xmlns:a16="http://schemas.microsoft.com/office/drawing/2014/main" xmlns="" id="{D3B9CF6C-CDF4-7FD0-63F6-F59F0C3D6369}"/>
                </a:ext>
              </a:extLst>
            </p:cNvPr>
            <p:cNvSpPr/>
            <p:nvPr/>
          </p:nvSpPr>
          <p:spPr>
            <a:xfrm>
              <a:off x="6881040" y="2120760"/>
              <a:ext cx="438120" cy="44280"/>
            </a:xfrm>
            <a:custGeom>
              <a:avLst/>
              <a:gdLst>
                <a:gd name="textAreaLeft" fmla="*/ 0 w 438120"/>
                <a:gd name="textAreaRight" fmla="*/ 438480 w 438120"/>
                <a:gd name="textAreaTop" fmla="*/ 0 h 44280"/>
                <a:gd name="textAreaBottom" fmla="*/ 44640 h 44280"/>
              </a:gdLst>
              <a:ahLst/>
              <a:cxnLst/>
              <a:rect l="textAreaLeft" t="textAreaTop" r="textAreaRight" b="textAreaBottom"/>
              <a:pathLst>
                <a:path w="1527" h="154">
                  <a:moveTo>
                    <a:pt x="76" y="0"/>
                  </a:moveTo>
                  <a:lnTo>
                    <a:pt x="1451" y="0"/>
                  </a:lnTo>
                  <a:lnTo>
                    <a:pt x="1471" y="4"/>
                  </a:lnTo>
                  <a:lnTo>
                    <a:pt x="1490" y="10"/>
                  </a:lnTo>
                  <a:lnTo>
                    <a:pt x="1505" y="23"/>
                  </a:lnTo>
                  <a:lnTo>
                    <a:pt x="1517" y="39"/>
                  </a:lnTo>
                  <a:lnTo>
                    <a:pt x="1525" y="57"/>
                  </a:lnTo>
                  <a:lnTo>
                    <a:pt x="1527" y="76"/>
                  </a:lnTo>
                  <a:lnTo>
                    <a:pt x="1525" y="97"/>
                  </a:lnTo>
                  <a:lnTo>
                    <a:pt x="1517" y="115"/>
                  </a:lnTo>
                  <a:lnTo>
                    <a:pt x="1505" y="131"/>
                  </a:lnTo>
                  <a:lnTo>
                    <a:pt x="1490" y="144"/>
                  </a:lnTo>
                  <a:lnTo>
                    <a:pt x="1471" y="150"/>
                  </a:lnTo>
                  <a:lnTo>
                    <a:pt x="1451" y="154"/>
                  </a:lnTo>
                  <a:lnTo>
                    <a:pt x="76" y="154"/>
                  </a:lnTo>
                  <a:lnTo>
                    <a:pt x="56" y="150"/>
                  </a:lnTo>
                  <a:lnTo>
                    <a:pt x="38" y="144"/>
                  </a:lnTo>
                  <a:lnTo>
                    <a:pt x="22" y="131"/>
                  </a:lnTo>
                  <a:lnTo>
                    <a:pt x="10" y="115"/>
                  </a:lnTo>
                  <a:lnTo>
                    <a:pt x="2" y="97"/>
                  </a:lnTo>
                  <a:lnTo>
                    <a:pt x="0" y="76"/>
                  </a:lnTo>
                  <a:lnTo>
                    <a:pt x="2" y="57"/>
                  </a:lnTo>
                  <a:lnTo>
                    <a:pt x="10" y="39"/>
                  </a:lnTo>
                  <a:lnTo>
                    <a:pt x="22" y="23"/>
                  </a:lnTo>
                  <a:lnTo>
                    <a:pt x="38" y="10"/>
                  </a:lnTo>
                  <a:lnTo>
                    <a:pt x="56" y="4"/>
                  </a:lnTo>
                  <a:lnTo>
                    <a:pt x="76" y="0"/>
                  </a:lnTo>
                  <a:close/>
                </a:path>
              </a:pathLst>
            </a:custGeom>
            <a:solidFill>
              <a:schemeClr val="lt1"/>
            </a:solidFill>
            <a:ln w="0">
              <a:noFill/>
            </a:ln>
          </p:spPr>
          <p:style>
            <a:lnRef idx="0">
              <a:srgbClr val="FFFFFF"/>
            </a:lnRef>
            <a:fillRef idx="0">
              <a:srgbClr val="FFFFFF"/>
            </a:fillRef>
            <a:effectRef idx="0">
              <a:srgbClr val="FFFFFF"/>
            </a:effectRef>
            <a:fontRef idx="minor"/>
          </p:style>
          <p:txBody>
            <a:bodyPr tIns="22320" bIns="22320" anchor="t">
              <a:noAutofit/>
            </a:bodyPr>
            <a:lstStyle/>
            <a:p>
              <a:pPr>
                <a:lnSpc>
                  <a:spcPct val="100000"/>
                </a:lnSpc>
                <a:tabLst>
                  <a:tab pos="0" algn="l"/>
                </a:tabLst>
              </a:pPr>
              <a:endParaRPr lang="en-US" sz="1800" b="0" strike="noStrike" spc="-1">
                <a:latin typeface="Roboto"/>
                <a:ea typeface="Roboto"/>
              </a:endParaRPr>
            </a:p>
          </p:txBody>
        </p:sp>
        <p:sp>
          <p:nvSpPr>
            <p:cNvPr id="13" name="Google Shape;69;p10">
              <a:extLst>
                <a:ext uri="{FF2B5EF4-FFF2-40B4-BE49-F238E27FC236}">
                  <a16:creationId xmlns:a16="http://schemas.microsoft.com/office/drawing/2014/main" xmlns="" id="{246A2641-B2A7-B8DA-5170-5AD24877E23B}"/>
                </a:ext>
              </a:extLst>
            </p:cNvPr>
            <p:cNvSpPr/>
            <p:nvPr/>
          </p:nvSpPr>
          <p:spPr>
            <a:xfrm>
              <a:off x="6881040" y="1857240"/>
              <a:ext cx="438120" cy="43560"/>
            </a:xfrm>
            <a:custGeom>
              <a:avLst/>
              <a:gdLst>
                <a:gd name="textAreaLeft" fmla="*/ 0 w 438120"/>
                <a:gd name="textAreaRight" fmla="*/ 438480 w 438120"/>
                <a:gd name="textAreaTop" fmla="*/ 0 h 43560"/>
                <a:gd name="textAreaBottom" fmla="*/ 43920 h 43560"/>
              </a:gdLst>
              <a:ahLst/>
              <a:cxnLst/>
              <a:rect l="textAreaLeft" t="textAreaTop" r="textAreaRight" b="textAreaBottom"/>
              <a:pathLst>
                <a:path w="1527" h="153">
                  <a:moveTo>
                    <a:pt x="76" y="0"/>
                  </a:moveTo>
                  <a:lnTo>
                    <a:pt x="1451" y="0"/>
                  </a:lnTo>
                  <a:lnTo>
                    <a:pt x="1471" y="2"/>
                  </a:lnTo>
                  <a:lnTo>
                    <a:pt x="1490" y="10"/>
                  </a:lnTo>
                  <a:lnTo>
                    <a:pt x="1505" y="23"/>
                  </a:lnTo>
                  <a:lnTo>
                    <a:pt x="1517" y="37"/>
                  </a:lnTo>
                  <a:lnTo>
                    <a:pt x="1525" y="55"/>
                  </a:lnTo>
                  <a:lnTo>
                    <a:pt x="1527" y="77"/>
                  </a:lnTo>
                  <a:lnTo>
                    <a:pt x="1525" y="97"/>
                  </a:lnTo>
                  <a:lnTo>
                    <a:pt x="1517" y="115"/>
                  </a:lnTo>
                  <a:lnTo>
                    <a:pt x="1505" y="131"/>
                  </a:lnTo>
                  <a:lnTo>
                    <a:pt x="1490" y="142"/>
                  </a:lnTo>
                  <a:lnTo>
                    <a:pt x="1471" y="150"/>
                  </a:lnTo>
                  <a:lnTo>
                    <a:pt x="1451" y="153"/>
                  </a:lnTo>
                  <a:lnTo>
                    <a:pt x="76" y="153"/>
                  </a:lnTo>
                  <a:lnTo>
                    <a:pt x="56" y="150"/>
                  </a:lnTo>
                  <a:lnTo>
                    <a:pt x="38" y="142"/>
                  </a:lnTo>
                  <a:lnTo>
                    <a:pt x="22" y="131"/>
                  </a:lnTo>
                  <a:lnTo>
                    <a:pt x="10" y="115"/>
                  </a:lnTo>
                  <a:lnTo>
                    <a:pt x="2" y="97"/>
                  </a:lnTo>
                  <a:lnTo>
                    <a:pt x="0" y="77"/>
                  </a:lnTo>
                  <a:lnTo>
                    <a:pt x="2" y="55"/>
                  </a:lnTo>
                  <a:lnTo>
                    <a:pt x="10" y="37"/>
                  </a:lnTo>
                  <a:lnTo>
                    <a:pt x="22" y="23"/>
                  </a:lnTo>
                  <a:lnTo>
                    <a:pt x="38" y="10"/>
                  </a:lnTo>
                  <a:lnTo>
                    <a:pt x="56" y="2"/>
                  </a:lnTo>
                  <a:lnTo>
                    <a:pt x="76" y="0"/>
                  </a:lnTo>
                  <a:close/>
                </a:path>
              </a:pathLst>
            </a:custGeom>
            <a:solidFill>
              <a:schemeClr val="lt1"/>
            </a:solidFill>
            <a:ln w="0">
              <a:noFill/>
            </a:ln>
          </p:spPr>
          <p:style>
            <a:lnRef idx="0">
              <a:srgbClr val="FFFFFF"/>
            </a:lnRef>
            <a:fillRef idx="0">
              <a:srgbClr val="FFFFFF"/>
            </a:fillRef>
            <a:effectRef idx="0">
              <a:srgbClr val="FFFFFF"/>
            </a:effectRef>
            <a:fontRef idx="minor"/>
          </p:style>
          <p:txBody>
            <a:bodyPr tIns="21960" bIns="21960" anchor="t">
              <a:noAutofit/>
            </a:bodyPr>
            <a:lstStyle/>
            <a:p>
              <a:pPr>
                <a:lnSpc>
                  <a:spcPct val="100000"/>
                </a:lnSpc>
                <a:tabLst>
                  <a:tab pos="0" algn="l"/>
                </a:tabLst>
              </a:pPr>
              <a:endParaRPr lang="en-US" sz="1800" b="0" strike="noStrike" spc="-1">
                <a:latin typeface="Roboto"/>
                <a:ea typeface="Roboto"/>
              </a:endParaRPr>
            </a:p>
          </p:txBody>
        </p:sp>
        <p:sp>
          <p:nvSpPr>
            <p:cNvPr id="14" name="Google Shape;70;p10">
              <a:extLst>
                <a:ext uri="{FF2B5EF4-FFF2-40B4-BE49-F238E27FC236}">
                  <a16:creationId xmlns:a16="http://schemas.microsoft.com/office/drawing/2014/main" xmlns="" id="{94855FF7-3A2C-06A0-A98C-0549A623D122}"/>
                </a:ext>
              </a:extLst>
            </p:cNvPr>
            <p:cNvSpPr/>
            <p:nvPr/>
          </p:nvSpPr>
          <p:spPr>
            <a:xfrm>
              <a:off x="6881040" y="2385000"/>
              <a:ext cx="438120" cy="43560"/>
            </a:xfrm>
            <a:custGeom>
              <a:avLst/>
              <a:gdLst>
                <a:gd name="textAreaLeft" fmla="*/ 0 w 438120"/>
                <a:gd name="textAreaRight" fmla="*/ 438480 w 438120"/>
                <a:gd name="textAreaTop" fmla="*/ 0 h 43560"/>
                <a:gd name="textAreaBottom" fmla="*/ 43920 h 43560"/>
              </a:gdLst>
              <a:ahLst/>
              <a:cxnLst/>
              <a:rect l="textAreaLeft" t="textAreaTop" r="textAreaRight" b="textAreaBottom"/>
              <a:pathLst>
                <a:path w="1527" h="154">
                  <a:moveTo>
                    <a:pt x="76" y="0"/>
                  </a:moveTo>
                  <a:lnTo>
                    <a:pt x="1451" y="0"/>
                  </a:lnTo>
                  <a:lnTo>
                    <a:pt x="1471" y="4"/>
                  </a:lnTo>
                  <a:lnTo>
                    <a:pt x="1490" y="12"/>
                  </a:lnTo>
                  <a:lnTo>
                    <a:pt x="1505" y="23"/>
                  </a:lnTo>
                  <a:lnTo>
                    <a:pt x="1517" y="39"/>
                  </a:lnTo>
                  <a:lnTo>
                    <a:pt x="1525" y="57"/>
                  </a:lnTo>
                  <a:lnTo>
                    <a:pt x="1527" y="77"/>
                  </a:lnTo>
                  <a:lnTo>
                    <a:pt x="1525" y="97"/>
                  </a:lnTo>
                  <a:lnTo>
                    <a:pt x="1517" y="117"/>
                  </a:lnTo>
                  <a:lnTo>
                    <a:pt x="1505" y="131"/>
                  </a:lnTo>
                  <a:lnTo>
                    <a:pt x="1490" y="144"/>
                  </a:lnTo>
                  <a:lnTo>
                    <a:pt x="1471" y="152"/>
                  </a:lnTo>
                  <a:lnTo>
                    <a:pt x="1451" y="154"/>
                  </a:lnTo>
                  <a:lnTo>
                    <a:pt x="76" y="154"/>
                  </a:lnTo>
                  <a:lnTo>
                    <a:pt x="56" y="152"/>
                  </a:lnTo>
                  <a:lnTo>
                    <a:pt x="38" y="144"/>
                  </a:lnTo>
                  <a:lnTo>
                    <a:pt x="22" y="131"/>
                  </a:lnTo>
                  <a:lnTo>
                    <a:pt x="10" y="117"/>
                  </a:lnTo>
                  <a:lnTo>
                    <a:pt x="2" y="97"/>
                  </a:lnTo>
                  <a:lnTo>
                    <a:pt x="0" y="77"/>
                  </a:lnTo>
                  <a:lnTo>
                    <a:pt x="2" y="57"/>
                  </a:lnTo>
                  <a:lnTo>
                    <a:pt x="10" y="39"/>
                  </a:lnTo>
                  <a:lnTo>
                    <a:pt x="22" y="23"/>
                  </a:lnTo>
                  <a:lnTo>
                    <a:pt x="38" y="12"/>
                  </a:lnTo>
                  <a:lnTo>
                    <a:pt x="56" y="4"/>
                  </a:lnTo>
                  <a:lnTo>
                    <a:pt x="76" y="0"/>
                  </a:lnTo>
                  <a:close/>
                </a:path>
              </a:pathLst>
            </a:custGeom>
            <a:solidFill>
              <a:schemeClr val="lt1"/>
            </a:solidFill>
            <a:ln w="0">
              <a:noFill/>
            </a:ln>
          </p:spPr>
          <p:style>
            <a:lnRef idx="0">
              <a:srgbClr val="FFFFFF"/>
            </a:lnRef>
            <a:fillRef idx="0">
              <a:srgbClr val="FFFFFF"/>
            </a:fillRef>
            <a:effectRef idx="0">
              <a:srgbClr val="FFFFFF"/>
            </a:effectRef>
            <a:fontRef idx="minor"/>
          </p:style>
          <p:txBody>
            <a:bodyPr tIns="21960" bIns="21960" anchor="t">
              <a:noAutofit/>
            </a:bodyPr>
            <a:lstStyle/>
            <a:p>
              <a:pPr>
                <a:lnSpc>
                  <a:spcPct val="100000"/>
                </a:lnSpc>
                <a:tabLst>
                  <a:tab pos="0" algn="l"/>
                </a:tabLst>
              </a:pPr>
              <a:endParaRPr lang="en-US" sz="1800" b="0" strike="noStrike" spc="-1">
                <a:latin typeface="Roboto"/>
                <a:ea typeface="Roboto"/>
              </a:endParaRPr>
            </a:p>
          </p:txBody>
        </p:sp>
      </p:grpSp>
      <p:sp>
        <p:nvSpPr>
          <p:cNvPr id="15" name="Google Shape;71;p10">
            <a:extLst>
              <a:ext uri="{FF2B5EF4-FFF2-40B4-BE49-F238E27FC236}">
                <a16:creationId xmlns:a16="http://schemas.microsoft.com/office/drawing/2014/main" xmlns="" id="{975DFE60-7E78-67FD-A95B-B68105480E37}"/>
              </a:ext>
            </a:extLst>
          </p:cNvPr>
          <p:cNvSpPr/>
          <p:nvPr/>
        </p:nvSpPr>
        <p:spPr>
          <a:xfrm>
            <a:off x="481270" y="4210653"/>
            <a:ext cx="3595226" cy="738664"/>
          </a:xfrm>
          <a:prstGeom prst="rect">
            <a:avLst/>
          </a:prstGeom>
          <a:noFill/>
          <a:ln w="0">
            <a:noFill/>
          </a:ln>
        </p:spPr>
        <p:style>
          <a:lnRef idx="0">
            <a:srgbClr val="FFFFFF"/>
          </a:lnRef>
          <a:fillRef idx="0">
            <a:srgbClr val="FFFFFF"/>
          </a:fillRef>
          <a:effectRef idx="0">
            <a:srgbClr val="FFFFFF"/>
          </a:effectRef>
          <a:fontRef idx="minor"/>
        </p:style>
        <p:txBody>
          <a:bodyPr wrap="square" lIns="0" tIns="0" rIns="0" bIns="0" anchor="ctr">
            <a:spAutoFit/>
          </a:bodyPr>
          <a:lstStyle/>
          <a:p>
            <a:pPr algn="ctr">
              <a:lnSpc>
                <a:spcPct val="100000"/>
              </a:lnSpc>
              <a:tabLst>
                <a:tab pos="0" algn="l"/>
              </a:tabLst>
            </a:pPr>
            <a:r>
              <a:rPr lang="en-US" sz="2400" b="1" strike="noStrike" spc="-1" dirty="0">
                <a:latin typeface="Times New Roman" panose="02020603050405020304" pitchFamily="18" charset="0"/>
                <a:ea typeface="Roboto"/>
                <a:cs typeface="Times New Roman" panose="02020603050405020304" pitchFamily="18" charset="0"/>
              </a:rPr>
              <a:t>Presentation</a:t>
            </a:r>
            <a:endParaRPr lang="en-US" sz="2400" b="1" strike="noStrike" spc="-1" dirty="0">
              <a:latin typeface="Times New Roman" panose="02020603050405020304" pitchFamily="18" charset="0"/>
              <a:cs typeface="Times New Roman" panose="02020603050405020304" pitchFamily="18" charset="0"/>
            </a:endParaRPr>
          </a:p>
          <a:p>
            <a:pPr algn="ctr">
              <a:lnSpc>
                <a:spcPct val="100000"/>
              </a:lnSpc>
              <a:tabLst>
                <a:tab pos="0" algn="l"/>
              </a:tabLst>
            </a:pPr>
            <a:r>
              <a:rPr lang="en-US" sz="2400" b="1" strike="noStrike" spc="-1" dirty="0">
                <a:latin typeface="Times New Roman" panose="02020603050405020304" pitchFamily="18" charset="0"/>
                <a:ea typeface="Roboto"/>
                <a:cs typeface="Times New Roman" panose="02020603050405020304" pitchFamily="18" charset="0"/>
              </a:rPr>
              <a:t> Outline</a:t>
            </a:r>
            <a:endParaRPr lang="en-US" sz="2400" b="1" strike="noStrike" spc="-1" dirty="0">
              <a:latin typeface="Times New Roman" panose="02020603050405020304" pitchFamily="18" charset="0"/>
              <a:cs typeface="Times New Roman" panose="02020603050405020304" pitchFamily="18"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560727457"/>
              </p:ext>
            </p:extLst>
          </p:nvPr>
        </p:nvGraphicFramePr>
        <p:xfrm>
          <a:off x="6338824" y="584896"/>
          <a:ext cx="4761992" cy="2966720"/>
        </p:xfrm>
        <a:graphic>
          <a:graphicData uri="http://schemas.openxmlformats.org/drawingml/2006/table">
            <a:tbl>
              <a:tblPr firstRow="1" bandRow="1">
                <a:tableStyleId>{0505E3EF-67EA-436B-97B2-0124C06EBD24}</a:tableStyleId>
              </a:tblPr>
              <a:tblGrid>
                <a:gridCol w="3911600"/>
                <a:gridCol w="850392"/>
              </a:tblGrid>
              <a:tr h="370840">
                <a:tc>
                  <a:txBody>
                    <a:bodyPr/>
                    <a:lstStyle/>
                    <a:p>
                      <a:r>
                        <a:rPr lang="en-US" b="0" dirty="0" smtClean="0">
                          <a:latin typeface="Times New Roman" panose="02020603050405020304" pitchFamily="18" charset="0"/>
                          <a:cs typeface="Times New Roman" panose="02020603050405020304" pitchFamily="18" charset="0"/>
                        </a:rPr>
                        <a:t>INTRODUCTION</a:t>
                      </a:r>
                      <a:endParaRPr lang="en-US" b="0" dirty="0">
                        <a:latin typeface="Times New Roman" panose="02020603050405020304" pitchFamily="18" charset="0"/>
                        <a:cs typeface="Times New Roman" panose="02020603050405020304" pitchFamily="18" charset="0"/>
                      </a:endParaRPr>
                    </a:p>
                  </a:txBody>
                  <a:tcPr/>
                </a:tc>
                <a:tc>
                  <a:txBody>
                    <a:bodyPr/>
                    <a:lstStyle/>
                    <a:p>
                      <a:r>
                        <a:rPr lang="en-US" b="0" dirty="0" smtClean="0">
                          <a:latin typeface="Times New Roman" panose="02020603050405020304" pitchFamily="18" charset="0"/>
                          <a:cs typeface="Times New Roman" panose="02020603050405020304" pitchFamily="18" charset="0"/>
                        </a:rPr>
                        <a:t>3</a:t>
                      </a:r>
                      <a:endParaRPr lang="en-US" b="0" dirty="0">
                        <a:latin typeface="Times New Roman" panose="02020603050405020304" pitchFamily="18" charset="0"/>
                        <a:cs typeface="Times New Roman" panose="02020603050405020304" pitchFamily="18" charset="0"/>
                      </a:endParaRPr>
                    </a:p>
                  </a:txBody>
                  <a:tcPr/>
                </a:tc>
              </a:tr>
              <a:tr h="370840">
                <a:tc>
                  <a:txBody>
                    <a:bodyPr/>
                    <a:lstStyle/>
                    <a:p>
                      <a:r>
                        <a:rPr lang="en-US" dirty="0" smtClean="0">
                          <a:latin typeface="Times New Roman" panose="02020603050405020304" pitchFamily="18" charset="0"/>
                          <a:cs typeface="Times New Roman" panose="02020603050405020304" pitchFamily="18" charset="0"/>
                        </a:rPr>
                        <a:t>ORGANIZATION</a:t>
                      </a:r>
                      <a:r>
                        <a:rPr lang="en-US" baseline="0" dirty="0" smtClean="0">
                          <a:latin typeface="Times New Roman" panose="02020603050405020304" pitchFamily="18" charset="0"/>
                          <a:cs typeface="Times New Roman" panose="02020603050405020304" pitchFamily="18" charset="0"/>
                        </a:rPr>
                        <a:t> INTRODUCTION</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smtClean="0">
                          <a:latin typeface="Times New Roman" panose="02020603050405020304" pitchFamily="18" charset="0"/>
                          <a:cs typeface="Times New Roman" panose="02020603050405020304" pitchFamily="18" charset="0"/>
                        </a:rPr>
                        <a:t>INTERN DEPARTMENT</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smtClean="0">
                          <a:latin typeface="Times New Roman" panose="02020603050405020304" pitchFamily="18" charset="0"/>
                          <a:cs typeface="Times New Roman" panose="02020603050405020304" pitchFamily="18" charset="0"/>
                        </a:rPr>
                        <a:t>ORGANIZATION HIERARCHY</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smtClean="0">
                          <a:latin typeface="Times New Roman" panose="02020603050405020304" pitchFamily="18" charset="0"/>
                          <a:cs typeface="Times New Roman" panose="02020603050405020304" pitchFamily="18" charset="0"/>
                        </a:rPr>
                        <a:t>INTERNSHIP</a:t>
                      </a:r>
                      <a:r>
                        <a:rPr lang="en-US" baseline="0" dirty="0" smtClean="0">
                          <a:latin typeface="Times New Roman" panose="02020603050405020304" pitchFamily="18" charset="0"/>
                          <a:cs typeface="Times New Roman" panose="02020603050405020304" pitchFamily="18" charset="0"/>
                        </a:rPr>
                        <a:t> DURATION</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7</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smtClean="0">
                          <a:latin typeface="Times New Roman" panose="02020603050405020304" pitchFamily="18" charset="0"/>
                          <a:cs typeface="Times New Roman" panose="02020603050405020304" pitchFamily="18" charset="0"/>
                        </a:rPr>
                        <a:t>ROLES</a:t>
                      </a:r>
                      <a:r>
                        <a:rPr lang="en-US" baseline="0" dirty="0" smtClean="0">
                          <a:latin typeface="Times New Roman" panose="02020603050405020304" pitchFamily="18" charset="0"/>
                          <a:cs typeface="Times New Roman" panose="02020603050405020304" pitchFamily="18" charset="0"/>
                        </a:rPr>
                        <a:t> AND RESPONSIBILITIES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8</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smtClean="0">
                          <a:latin typeface="Times New Roman" panose="02020603050405020304" pitchFamily="18" charset="0"/>
                          <a:cs typeface="Times New Roman" panose="02020603050405020304" pitchFamily="18" charset="0"/>
                        </a:rPr>
                        <a:t>PROJECT</a:t>
                      </a:r>
                      <a:r>
                        <a:rPr lang="en-US" baseline="0" dirty="0" smtClean="0">
                          <a:latin typeface="Times New Roman" panose="02020603050405020304" pitchFamily="18" charset="0"/>
                          <a:cs typeface="Times New Roman" panose="02020603050405020304" pitchFamily="18" charset="0"/>
                        </a:rPr>
                        <a:t> INTRODUCTION</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9</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smtClean="0">
                          <a:latin typeface="Times New Roman" panose="02020603050405020304" pitchFamily="18" charset="0"/>
                          <a:cs typeface="Times New Roman" panose="02020603050405020304" pitchFamily="18" charset="0"/>
                        </a:rPr>
                        <a:t>OBJECTIVES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10</a:t>
                      </a:r>
                      <a:endParaRPr lang="en-US" dirty="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227982222"/>
              </p:ext>
            </p:extLst>
          </p:nvPr>
        </p:nvGraphicFramePr>
        <p:xfrm>
          <a:off x="6338824" y="3555627"/>
          <a:ext cx="4761992" cy="2225040"/>
        </p:xfrm>
        <a:graphic>
          <a:graphicData uri="http://schemas.openxmlformats.org/drawingml/2006/table">
            <a:tbl>
              <a:tblPr firstRow="1" bandRow="1">
                <a:tableStyleId>{0505E3EF-67EA-436B-97B2-0124C06EBD24}</a:tableStyleId>
              </a:tblPr>
              <a:tblGrid>
                <a:gridCol w="3911600"/>
                <a:gridCol w="850392"/>
              </a:tblGrid>
              <a:tr h="370840">
                <a:tc>
                  <a:txBody>
                    <a:bodyPr/>
                    <a:lstStyle/>
                    <a:p>
                      <a:r>
                        <a:rPr lang="en-US" b="0" dirty="0" smtClean="0">
                          <a:latin typeface="Times New Roman" panose="02020603050405020304" pitchFamily="18" charset="0"/>
                          <a:cs typeface="Times New Roman" panose="02020603050405020304" pitchFamily="18" charset="0"/>
                        </a:rPr>
                        <a:t>SCOPES</a:t>
                      </a:r>
                      <a:endParaRPr lang="en-US" b="0" dirty="0">
                        <a:latin typeface="Times New Roman" panose="02020603050405020304" pitchFamily="18" charset="0"/>
                        <a:cs typeface="Times New Roman" panose="02020603050405020304" pitchFamily="18" charset="0"/>
                      </a:endParaRPr>
                    </a:p>
                  </a:txBody>
                  <a:tcPr/>
                </a:tc>
                <a:tc>
                  <a:txBody>
                    <a:bodyPr/>
                    <a:lstStyle/>
                    <a:p>
                      <a:r>
                        <a:rPr lang="en-US" b="0" dirty="0" smtClean="0">
                          <a:latin typeface="Times New Roman" panose="02020603050405020304" pitchFamily="18" charset="0"/>
                          <a:cs typeface="Times New Roman" panose="02020603050405020304" pitchFamily="18" charset="0"/>
                        </a:rPr>
                        <a:t>11</a:t>
                      </a:r>
                      <a:endParaRPr lang="en-US" b="0" dirty="0">
                        <a:latin typeface="Times New Roman" panose="02020603050405020304" pitchFamily="18" charset="0"/>
                        <a:cs typeface="Times New Roman" panose="02020603050405020304" pitchFamily="18" charset="0"/>
                      </a:endParaRPr>
                    </a:p>
                  </a:txBody>
                  <a:tcPr/>
                </a:tc>
              </a:tr>
              <a:tr h="370840">
                <a:tc>
                  <a:txBody>
                    <a:bodyPr/>
                    <a:lstStyle/>
                    <a:p>
                      <a:r>
                        <a:rPr lang="en-US" dirty="0" smtClean="0">
                          <a:latin typeface="Times New Roman" panose="02020603050405020304" pitchFamily="18" charset="0"/>
                          <a:cs typeface="Times New Roman" panose="02020603050405020304" pitchFamily="18" charset="0"/>
                        </a:rPr>
                        <a:t>LIMITATION</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12</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smtClean="0">
                          <a:latin typeface="Times New Roman" panose="02020603050405020304" pitchFamily="18" charset="0"/>
                          <a:cs typeface="Times New Roman" panose="02020603050405020304" pitchFamily="18" charset="0"/>
                        </a:rPr>
                        <a:t>TASKS</a:t>
                      </a:r>
                      <a:r>
                        <a:rPr lang="en-US" baseline="0" dirty="0" smtClean="0">
                          <a:latin typeface="Times New Roman" panose="02020603050405020304" pitchFamily="18" charset="0"/>
                          <a:cs typeface="Times New Roman" panose="02020603050405020304" pitchFamily="18" charset="0"/>
                        </a:rPr>
                        <a:t> ACTIVITIES PERFORMED</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13</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smtClean="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14</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smtClean="0">
                          <a:latin typeface="Times New Roman" panose="02020603050405020304" pitchFamily="18" charset="0"/>
                          <a:cs typeface="Times New Roman" panose="02020603050405020304" pitchFamily="18" charset="0"/>
                        </a:rPr>
                        <a:t>LEARNING</a:t>
                      </a:r>
                      <a:r>
                        <a:rPr lang="en-US" baseline="0" dirty="0" smtClean="0">
                          <a:latin typeface="Times New Roman" panose="02020603050405020304" pitchFamily="18" charset="0"/>
                          <a:cs typeface="Times New Roman" panose="02020603050405020304" pitchFamily="18" charset="0"/>
                        </a:rPr>
                        <a:t> OUTCOMES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15</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smtClean="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16</a:t>
                      </a:r>
                      <a:endParaRPr lang="en-US" dirty="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574978889"/>
              </p:ext>
            </p:extLst>
          </p:nvPr>
        </p:nvGraphicFramePr>
        <p:xfrm>
          <a:off x="6338824" y="5780667"/>
          <a:ext cx="4761992" cy="370523"/>
        </p:xfrm>
        <a:graphic>
          <a:graphicData uri="http://schemas.openxmlformats.org/drawingml/2006/table">
            <a:tbl>
              <a:tblPr firstRow="1" bandRow="1">
                <a:tableStyleId>{0505E3EF-67EA-436B-97B2-0124C06EBD24}</a:tableStyleId>
              </a:tblPr>
              <a:tblGrid>
                <a:gridCol w="3911600"/>
                <a:gridCol w="850392"/>
              </a:tblGrid>
              <a:tr h="370523">
                <a:tc>
                  <a:txBody>
                    <a:bodyPr/>
                    <a:lstStyle/>
                    <a:p>
                      <a:r>
                        <a:rPr lang="en-US" b="0" dirty="0" smtClean="0">
                          <a:latin typeface="Times New Roman" panose="02020603050405020304" pitchFamily="18" charset="0"/>
                          <a:cs typeface="Times New Roman" panose="02020603050405020304" pitchFamily="18" charset="0"/>
                        </a:rPr>
                        <a:t>APPENDIX</a:t>
                      </a:r>
                      <a:endParaRPr lang="en-US" b="0" dirty="0">
                        <a:latin typeface="Times New Roman" panose="02020603050405020304" pitchFamily="18" charset="0"/>
                        <a:cs typeface="Times New Roman" panose="02020603050405020304" pitchFamily="18" charset="0"/>
                      </a:endParaRPr>
                    </a:p>
                  </a:txBody>
                  <a:tcPr/>
                </a:tc>
                <a:tc>
                  <a:txBody>
                    <a:bodyPr/>
                    <a:lstStyle/>
                    <a:p>
                      <a:r>
                        <a:rPr lang="en-US" b="0" dirty="0" smtClean="0">
                          <a:latin typeface="Times New Roman" panose="02020603050405020304" pitchFamily="18" charset="0"/>
                          <a:cs typeface="Times New Roman" panose="02020603050405020304" pitchFamily="18" charset="0"/>
                        </a:rPr>
                        <a:t>17-21</a:t>
                      </a:r>
                      <a:endParaRPr lang="en-US"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1625713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aPPENDIX</a:t>
            </a:r>
            <a:endParaRPr lang="en-US" dirty="0"/>
          </a:p>
        </p:txBody>
      </p:sp>
      <p:pic>
        <p:nvPicPr>
          <p:cNvPr id="4" name="Content Placeholder 3"/>
          <p:cNvPicPr>
            <a:picLocks noGrp="1" noChangeAspect="1"/>
          </p:cNvPicPr>
          <p:nvPr>
            <p:ph idx="1"/>
          </p:nvPr>
        </p:nvPicPr>
        <p:blipFill>
          <a:blip r:embed="rId2"/>
          <a:stretch>
            <a:fillRect/>
          </a:stretch>
        </p:blipFill>
        <p:spPr>
          <a:xfrm>
            <a:off x="2672798" y="2377298"/>
            <a:ext cx="7652778" cy="4096654"/>
          </a:xfrm>
          <a:prstGeom prst="rect">
            <a:avLst/>
          </a:prstGeom>
        </p:spPr>
      </p:pic>
    </p:spTree>
    <p:extLst>
      <p:ext uri="{BB962C8B-B14F-4D97-AF65-F5344CB8AC3E}">
        <p14:creationId xmlns:p14="http://schemas.microsoft.com/office/powerpoint/2010/main" val="16717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aPPENDIX</a:t>
            </a:r>
            <a:endParaRPr lang="en-US" dirty="0"/>
          </a:p>
        </p:txBody>
      </p:sp>
      <p:pic>
        <p:nvPicPr>
          <p:cNvPr id="4" name="Content Placeholder 3"/>
          <p:cNvPicPr>
            <a:picLocks noGrp="1" noChangeAspect="1"/>
          </p:cNvPicPr>
          <p:nvPr>
            <p:ph idx="1"/>
          </p:nvPr>
        </p:nvPicPr>
        <p:blipFill>
          <a:blip r:embed="rId2"/>
          <a:stretch>
            <a:fillRect/>
          </a:stretch>
        </p:blipFill>
        <p:spPr>
          <a:xfrm>
            <a:off x="1974115" y="2164717"/>
            <a:ext cx="6858989" cy="4344799"/>
          </a:xfrm>
          <a:prstGeom prst="rect">
            <a:avLst/>
          </a:prstGeom>
        </p:spPr>
      </p:pic>
    </p:spTree>
    <p:extLst>
      <p:ext uri="{BB962C8B-B14F-4D97-AF65-F5344CB8AC3E}">
        <p14:creationId xmlns:p14="http://schemas.microsoft.com/office/powerpoint/2010/main" val="1317716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ctr"/>
            <a:r>
              <a:rPr lang="en-US" sz="4800" dirty="0" smtClean="0">
                <a:latin typeface="Times New Roman" panose="02020603050405020304" pitchFamily="18" charset="0"/>
                <a:cs typeface="Times New Roman" panose="02020603050405020304" pitchFamily="18" charset="0"/>
              </a:rPr>
              <a:t>Thank you !!!!!!!</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9733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4000" dirty="0" smtClean="0">
                <a:latin typeface="Times New Roman" panose="02020603050405020304" pitchFamily="18" charset="0"/>
                <a:cs typeface="Times New Roman" panose="02020603050405020304" pitchFamily="18" charset="0"/>
              </a:rPr>
              <a:t>Organization Introduction</a:t>
            </a:r>
          </a:p>
          <a:p>
            <a:pPr>
              <a:buFont typeface="Arial" panose="020B0604020202020204" pitchFamily="34" charset="0"/>
              <a:buChar char="•"/>
            </a:pPr>
            <a:r>
              <a:rPr lang="en-US" sz="4000" dirty="0" smtClean="0">
                <a:latin typeface="Times New Roman" panose="02020603050405020304" pitchFamily="18" charset="0"/>
                <a:cs typeface="Times New Roman" panose="02020603050405020304" pitchFamily="18" charset="0"/>
              </a:rPr>
              <a:t>Intern Department</a:t>
            </a:r>
          </a:p>
          <a:p>
            <a:pPr>
              <a:buFont typeface="Arial" panose="020B0604020202020204" pitchFamily="34" charset="0"/>
              <a:buChar char="•"/>
            </a:pPr>
            <a:r>
              <a:rPr lang="en-US" sz="4000" dirty="0" smtClean="0">
                <a:latin typeface="Times New Roman" panose="02020603050405020304" pitchFamily="18" charset="0"/>
                <a:cs typeface="Times New Roman" panose="02020603050405020304" pitchFamily="18" charset="0"/>
              </a:rPr>
              <a:t>Project Introduction</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470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919" y="284176"/>
            <a:ext cx="8846772" cy="882773"/>
          </a:xfrm>
        </p:spPr>
        <p:txBody>
          <a:bodyPr/>
          <a:lstStyle/>
          <a:p>
            <a:r>
              <a:rPr lang="en-US" dirty="0" smtClean="0">
                <a:latin typeface="Times New Roman" panose="02020603050405020304" pitchFamily="18" charset="0"/>
                <a:cs typeface="Times New Roman" panose="02020603050405020304" pitchFamily="18" charset="0"/>
              </a:rPr>
              <a:t>  Organization 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dirty="0" err="1">
                <a:latin typeface="Times New Roman" panose="02020603050405020304" pitchFamily="18" charset="0"/>
                <a:cs typeface="Times New Roman" panose="02020603050405020304" pitchFamily="18" charset="0"/>
              </a:rPr>
              <a:t>Sipalaya</a:t>
            </a:r>
            <a:r>
              <a:rPr lang="en-US" dirty="0">
                <a:latin typeface="Times New Roman" panose="02020603050405020304" pitchFamily="18" charset="0"/>
                <a:cs typeface="Times New Roman" panose="02020603050405020304" pitchFamily="18" charset="0"/>
              </a:rPr>
              <a:t> Infotech Pvt. Ltd. is a professional software company in Kathmandu, Nepal.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They believe in providing cost effective and reliable services to their clients with their highly skilled team members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Located at </a:t>
            </a:r>
            <a:r>
              <a:rPr lang="en-US" dirty="0" err="1" smtClean="0">
                <a:latin typeface="Times New Roman" panose="02020603050405020304" pitchFamily="18" charset="0"/>
                <a:cs typeface="Times New Roman" panose="02020603050405020304" pitchFamily="18" charset="0"/>
              </a:rPr>
              <a:t>Imadol,Lalitpur</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Services are :</a:t>
            </a: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Web App Development</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UI/UX and Graphic Design</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SEO and Marketing</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Mobile App Development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1540" y="917036"/>
            <a:ext cx="2404723" cy="875507"/>
          </a:xfrm>
          <a:prstGeom prst="rect">
            <a:avLst/>
          </a:prstGeom>
        </p:spPr>
      </p:pic>
      <p:pic>
        <p:nvPicPr>
          <p:cNvPr id="6" name="Picture 5"/>
          <p:cNvPicPr>
            <a:picLocks noChangeAspect="1"/>
          </p:cNvPicPr>
          <p:nvPr/>
        </p:nvPicPr>
        <p:blipFill>
          <a:blip r:embed="rId3"/>
          <a:stretch>
            <a:fillRect/>
          </a:stretch>
        </p:blipFill>
        <p:spPr>
          <a:xfrm>
            <a:off x="5241981" y="3604185"/>
            <a:ext cx="6753628" cy="2073804"/>
          </a:xfrm>
          <a:prstGeom prst="rect">
            <a:avLst/>
          </a:prstGeom>
        </p:spPr>
      </p:pic>
    </p:spTree>
    <p:extLst>
      <p:ext uri="{BB962C8B-B14F-4D97-AF65-F5344CB8AC3E}">
        <p14:creationId xmlns:p14="http://schemas.microsoft.com/office/powerpoint/2010/main" val="345894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500"/>
                                        <p:tgtEl>
                                          <p:spTgt spid="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5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500"/>
                                        <p:tgtEl>
                                          <p:spTgt spid="3">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fade">
                                      <p:cBhvr>
                                        <p:cTn id="36" dur="500"/>
                                        <p:tgtEl>
                                          <p:spTgt spid="3">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500"/>
                                        <p:tgtEl>
                                          <p:spTgt spid="3">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fade">
                                      <p:cBhvr>
                                        <p:cTn id="46" dur="500"/>
                                        <p:tgtEl>
                                          <p:spTgt spid="3">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Effect transition="in" filter="fade">
                                      <p:cBhvr>
                                        <p:cTn id="51" dur="5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500"/>
                                        <p:tgtEl>
                                          <p:spTgt spid="3">
                                            <p:txEl>
                                              <p:pRg st="7" end="7"/>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ppt_x"/>
                                          </p:val>
                                        </p:tav>
                                        <p:tav tm="100000">
                                          <p:val>
                                            <p:strVal val="#ppt_x"/>
                                          </p:val>
                                        </p:tav>
                                      </p:tavLst>
                                    </p:anim>
                                    <p:anim calcmode="lin" valueType="num">
                                      <p:cBhvr additive="base">
                                        <p:cTn id="6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Intern department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smtClean="0">
                <a:latin typeface="Times New Roman" panose="02020603050405020304" pitchFamily="18" charset="0"/>
                <a:cs typeface="Times New Roman" panose="02020603050405020304" pitchFamily="18" charset="0"/>
              </a:rPr>
              <a:t>Sipalaya</a:t>
            </a:r>
            <a:r>
              <a:rPr lang="en-US" dirty="0" smtClean="0">
                <a:latin typeface="Times New Roman" panose="02020603050405020304" pitchFamily="18" charset="0"/>
                <a:cs typeface="Times New Roman" panose="02020603050405020304" pitchFamily="18" charset="0"/>
              </a:rPr>
              <a:t> Infotech provide 3 months long internship program according to domain they worked on.</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 was hired as an intern in frontend learning and development department in React </a:t>
            </a:r>
            <a:r>
              <a:rPr lang="en-US" dirty="0" err="1" smtClean="0">
                <a:latin typeface="Times New Roman" panose="02020603050405020304" pitchFamily="18" charset="0"/>
                <a:cs typeface="Times New Roman" panose="02020603050405020304" pitchFamily="18" charset="0"/>
              </a:rPr>
              <a:t>Js</a:t>
            </a:r>
            <a:r>
              <a:rPr lang="en-US"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This internship is essential for </a:t>
            </a:r>
            <a:r>
              <a:rPr lang="en-US" dirty="0" err="1" smtClean="0">
                <a:latin typeface="Times New Roman" panose="02020603050405020304" pitchFamily="18" charset="0"/>
                <a:cs typeface="Times New Roman" panose="02020603050405020304" pitchFamily="18" charset="0"/>
              </a:rPr>
              <a:t>Sipalaya</a:t>
            </a:r>
            <a:r>
              <a:rPr lang="en-US" dirty="0" smtClean="0">
                <a:latin typeface="Times New Roman" panose="02020603050405020304" pitchFamily="18" charset="0"/>
                <a:cs typeface="Times New Roman" panose="02020603050405020304" pitchFamily="18" charset="0"/>
              </a:rPr>
              <a:t> Infotech as it prepares interns to become professional software developers and some may even receive job offers from the company upon completion.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535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INTERN DEPARTMENT and organization </a:t>
            </a:r>
            <a:r>
              <a:rPr lang="en-US" dirty="0" err="1" smtClean="0">
                <a:latin typeface="Times New Roman" panose="02020603050405020304" pitchFamily="18" charset="0"/>
                <a:cs typeface="Times New Roman" panose="02020603050405020304" pitchFamily="18" charset="0"/>
              </a:rPr>
              <a:t>hiearchy</a:t>
            </a:r>
            <a:endParaRPr lang="en-US" dirty="0">
              <a:latin typeface="Times New Roman" panose="02020603050405020304" pitchFamily="18" charset="0"/>
              <a:cs typeface="Times New Roman" panose="02020603050405020304" pitchFamily="18" charset="0"/>
            </a:endParaRPr>
          </a:p>
        </p:txBody>
      </p:sp>
      <p:pic>
        <p:nvPicPr>
          <p:cNvPr id="6" name="Content Placeholder 5" descr="C:\Users\User\Downloads\new.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6661" y="2011363"/>
            <a:ext cx="8335876" cy="4572317"/>
          </a:xfrm>
          <a:prstGeom prst="rect">
            <a:avLst/>
          </a:prstGeom>
          <a:noFill/>
          <a:ln>
            <a:noFill/>
          </a:ln>
        </p:spPr>
      </p:pic>
    </p:spTree>
    <p:extLst>
      <p:ext uri="{BB962C8B-B14F-4D97-AF65-F5344CB8AC3E}">
        <p14:creationId xmlns:p14="http://schemas.microsoft.com/office/powerpoint/2010/main" val="3081555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Internship duration</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940748" y="2124891"/>
            <a:ext cx="5208918" cy="4377076"/>
          </a:xfrm>
          <a:prstGeom prst="rect">
            <a:avLst/>
          </a:prstGeom>
        </p:spPr>
      </p:pic>
    </p:spTree>
    <p:extLst>
      <p:ext uri="{BB962C8B-B14F-4D97-AF65-F5344CB8AC3E}">
        <p14:creationId xmlns:p14="http://schemas.microsoft.com/office/powerpoint/2010/main" val="313989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Roles and responsibilities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The roles and responsibilities that I have fulfill during my internships are listed below </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Attending daily stand-up meetings with </a:t>
            </a:r>
            <a:r>
              <a:rPr lang="en-US" dirty="0" smtClean="0">
                <a:latin typeface="Times New Roman" panose="02020603050405020304" pitchFamily="18" charset="0"/>
                <a:cs typeface="Times New Roman" panose="02020603050405020304" pitchFamily="18" charset="0"/>
              </a:rPr>
              <a:t>colleagues</a:t>
            </a:r>
          </a:p>
          <a:p>
            <a:r>
              <a:rPr lang="en-US" dirty="0">
                <a:latin typeface="Times New Roman" panose="02020603050405020304" pitchFamily="18" charset="0"/>
                <a:cs typeface="Times New Roman" panose="02020603050405020304" pitchFamily="18" charset="0"/>
              </a:rPr>
              <a:t>Performing the task assigned</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Documenting the task </a:t>
            </a:r>
            <a:r>
              <a:rPr lang="en-US" dirty="0" smtClean="0">
                <a:latin typeface="Times New Roman" panose="02020603050405020304" pitchFamily="18" charset="0"/>
                <a:cs typeface="Times New Roman" panose="02020603050405020304" pitchFamily="18" charset="0"/>
              </a:rPr>
              <a:t>performed</a:t>
            </a:r>
          </a:p>
          <a:p>
            <a:r>
              <a:rPr lang="en-US" dirty="0">
                <a:latin typeface="Times New Roman" panose="02020603050405020304" pitchFamily="18" charset="0"/>
                <a:cs typeface="Times New Roman" panose="02020603050405020304" pitchFamily="18" charset="0"/>
              </a:rPr>
              <a:t>Creating reusable components and layouts for the </a:t>
            </a:r>
            <a:r>
              <a:rPr lang="en-US" dirty="0" smtClean="0">
                <a:latin typeface="Times New Roman" panose="02020603050405020304" pitchFamily="18" charset="0"/>
                <a:cs typeface="Times New Roman" panose="02020603050405020304" pitchFamily="18" charset="0"/>
              </a:rPr>
              <a:t>system</a:t>
            </a:r>
          </a:p>
          <a:p>
            <a:r>
              <a:rPr lang="en-US" dirty="0">
                <a:latin typeface="Times New Roman" panose="02020603050405020304" pitchFamily="18" charset="0"/>
                <a:cs typeface="Times New Roman" panose="02020603050405020304" pitchFamily="18" charset="0"/>
              </a:rPr>
              <a:t>Fixing bugs and </a:t>
            </a:r>
            <a:r>
              <a:rPr lang="en-US" dirty="0" smtClean="0">
                <a:latin typeface="Times New Roman" panose="02020603050405020304" pitchFamily="18" charset="0"/>
                <a:cs typeface="Times New Roman" panose="02020603050405020304" pitchFamily="18" charset="0"/>
              </a:rPr>
              <a:t>errors</a:t>
            </a:r>
          </a:p>
          <a:p>
            <a:r>
              <a:rPr lang="en-US" dirty="0">
                <a:latin typeface="Times New Roman" panose="02020603050405020304" pitchFamily="18" charset="0"/>
                <a:cs typeface="Times New Roman" panose="02020603050405020304" pitchFamily="18" charset="0"/>
              </a:rPr>
              <a:t>Keeping the </a:t>
            </a:r>
            <a:r>
              <a:rPr lang="en-US" dirty="0" err="1">
                <a:latin typeface="Times New Roman" panose="02020603050405020304" pitchFamily="18" charset="0"/>
                <a:cs typeface="Times New Roman" panose="02020603050405020304" pitchFamily="18" charset="0"/>
              </a:rPr>
              <a:t>git</a:t>
            </a:r>
            <a:r>
              <a:rPr lang="en-US" dirty="0">
                <a:latin typeface="Times New Roman" panose="02020603050405020304" pitchFamily="18" charset="0"/>
                <a:cs typeface="Times New Roman" panose="02020603050405020304" pitchFamily="18" charset="0"/>
              </a:rPr>
              <a:t> repository </a:t>
            </a:r>
            <a:r>
              <a:rPr lang="en-US" dirty="0" smtClean="0">
                <a:latin typeface="Times New Roman" panose="02020603050405020304" pitchFamily="18" charset="0"/>
                <a:cs typeface="Times New Roman" panose="02020603050405020304" pitchFamily="18" charset="0"/>
              </a:rPr>
              <a:t>updated</a:t>
            </a:r>
          </a:p>
          <a:p>
            <a:r>
              <a:rPr lang="en-US" dirty="0">
                <a:latin typeface="Times New Roman" panose="02020603050405020304" pitchFamily="18" charset="0"/>
                <a:cs typeface="Times New Roman" panose="02020603050405020304" pitchFamily="18" charset="0"/>
              </a:rPr>
              <a:t>Developing a frontend of app from the provided </a:t>
            </a:r>
            <a:r>
              <a:rPr lang="en-US" dirty="0" smtClean="0">
                <a:latin typeface="Times New Roman" panose="02020603050405020304" pitchFamily="18" charset="0"/>
                <a:cs typeface="Times New Roman" panose="02020603050405020304" pitchFamily="18" charset="0"/>
              </a:rPr>
              <a:t>requirements</a:t>
            </a:r>
          </a:p>
          <a:p>
            <a:r>
              <a:rPr lang="en-US" dirty="0">
                <a:latin typeface="Times New Roman" panose="02020603050405020304" pitchFamily="18" charset="0"/>
                <a:cs typeface="Times New Roman" panose="02020603050405020304" pitchFamily="18" charset="0"/>
              </a:rPr>
              <a:t>Involvement and collaboration with another </a:t>
            </a:r>
            <a:r>
              <a:rPr lang="en-US" dirty="0" smtClean="0">
                <a:latin typeface="Times New Roman" panose="02020603050405020304" pitchFamily="18" charset="0"/>
                <a:cs typeface="Times New Roman" panose="02020603050405020304" pitchFamily="18" charset="0"/>
              </a:rPr>
              <a:t>team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339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fade">
                                      <p:cBhvr>
                                        <p:cTn id="5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Project 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During my internship at </a:t>
            </a:r>
            <a:r>
              <a:rPr lang="en-US" dirty="0" err="1">
                <a:latin typeface="Times New Roman" panose="02020603050405020304" pitchFamily="18" charset="0"/>
                <a:cs typeface="Times New Roman" panose="02020603050405020304" pitchFamily="18" charset="0"/>
              </a:rPr>
              <a:t>Sipalaya</a:t>
            </a:r>
            <a:r>
              <a:rPr lang="en-US" dirty="0">
                <a:latin typeface="Times New Roman" panose="02020603050405020304" pitchFamily="18" charset="0"/>
                <a:cs typeface="Times New Roman" panose="02020603050405020304" pitchFamily="18" charset="0"/>
              </a:rPr>
              <a:t> Infotech, I undertook a significant project involving the development of website named “recipe finder”. </a:t>
            </a:r>
          </a:p>
          <a:p>
            <a:r>
              <a:rPr lang="en-US" dirty="0">
                <a:latin typeface="Times New Roman" panose="02020603050405020304" pitchFamily="18" charset="0"/>
                <a:cs typeface="Times New Roman" panose="02020603050405020304" pitchFamily="18" charset="0"/>
              </a:rPr>
              <a:t>This platform was designed to create a robust and user-friendly application where users can search for </a:t>
            </a:r>
            <a:r>
              <a:rPr lang="en-US" dirty="0" smtClean="0">
                <a:latin typeface="Times New Roman" panose="02020603050405020304" pitchFamily="18" charset="0"/>
                <a:cs typeface="Times New Roman" panose="02020603050405020304" pitchFamily="18" charset="0"/>
              </a:rPr>
              <a:t>recipes by keyword or name and found the ingredients</a:t>
            </a:r>
            <a:r>
              <a:rPr lang="en-US" dirty="0">
                <a:latin typeface="Times New Roman" panose="02020603050405020304" pitchFamily="18" charset="0"/>
                <a:cs typeface="Times New Roman" panose="02020603050405020304" pitchFamily="18" charset="0"/>
              </a:rPr>
              <a:t>, cuisine, preparation time, Instructions and </a:t>
            </a:r>
            <a:r>
              <a:rPr lang="en-US" dirty="0" err="1">
                <a:latin typeface="Times New Roman" panose="02020603050405020304" pitchFamily="18" charset="0"/>
                <a:cs typeface="Times New Roman" panose="02020603050405020304" pitchFamily="18" charset="0"/>
              </a:rPr>
              <a:t>Youtube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videos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for that recipe.</a:t>
            </a:r>
          </a:p>
          <a:p>
            <a:r>
              <a:rPr lang="en-US" dirty="0">
                <a:latin typeface="Times New Roman" panose="02020603050405020304" pitchFamily="18" charset="0"/>
                <a:cs typeface="Times New Roman" panose="02020603050405020304" pitchFamily="18" charset="0"/>
              </a:rPr>
              <a:t>For the development, we utilize HTML, CSS, JavaScript and React </a:t>
            </a:r>
            <a:r>
              <a:rPr lang="en-US" dirty="0" err="1">
                <a:latin typeface="Times New Roman" panose="02020603050405020304" pitchFamily="18" charset="0"/>
                <a:cs typeface="Times New Roman" panose="02020603050405020304" pitchFamily="18" charset="0"/>
              </a:rPr>
              <a:t>Js</a:t>
            </a:r>
            <a:r>
              <a:rPr lang="en-US" dirty="0">
                <a:latin typeface="Times New Roman" panose="02020603050405020304" pitchFamily="18" charset="0"/>
                <a:cs typeface="Times New Roman" panose="02020603050405020304" pitchFamily="18" charset="0"/>
              </a:rPr>
              <a:t> was chosen for its component-based architecture which allows for the creation of reusable UI components enhancing development efficiency and maintainability.</a:t>
            </a:r>
          </a:p>
          <a:p>
            <a:r>
              <a:rPr lang="en-US" dirty="0" smtClean="0">
                <a:latin typeface="Times New Roman" panose="02020603050405020304" pitchFamily="18" charset="0"/>
                <a:cs typeface="Times New Roman" panose="02020603050405020304" pitchFamily="18" charset="0"/>
              </a:rPr>
              <a:t>In this project We use  </a:t>
            </a:r>
            <a:r>
              <a:rPr lang="en-US" dirty="0">
                <a:latin typeface="Times New Roman" panose="02020603050405020304" pitchFamily="18" charset="0"/>
                <a:cs typeface="Times New Roman" panose="02020603050405020304" pitchFamily="18" charset="0"/>
              </a:rPr>
              <a:t>React </a:t>
            </a:r>
            <a:r>
              <a:rPr lang="en-US" dirty="0" err="1">
                <a:latin typeface="Times New Roman" panose="02020603050405020304" pitchFamily="18" charset="0"/>
                <a:cs typeface="Times New Roman" panose="02020603050405020304" pitchFamily="18" charset="0"/>
              </a:rPr>
              <a:t>Js</a:t>
            </a:r>
            <a:r>
              <a:rPr lang="en-US" dirty="0">
                <a:latin typeface="Times New Roman" panose="02020603050405020304" pitchFamily="18" charset="0"/>
                <a:cs typeface="Times New Roman" panose="02020603050405020304" pitchFamily="18" charset="0"/>
              </a:rPr>
              <a:t> basics like hooks </a:t>
            </a:r>
            <a:r>
              <a:rPr lang="en-US" dirty="0" err="1">
                <a:latin typeface="Times New Roman" panose="02020603050405020304" pitchFamily="18" charset="0"/>
                <a:cs typeface="Times New Roman" panose="02020603050405020304" pitchFamily="18" charset="0"/>
              </a:rPr>
              <a:t>components,state</a:t>
            </a:r>
            <a:r>
              <a:rPr lang="en-US" dirty="0">
                <a:latin typeface="Times New Roman" panose="02020603050405020304" pitchFamily="18" charset="0"/>
                <a:cs typeface="Times New Roman" panose="02020603050405020304" pitchFamily="18" charset="0"/>
              </a:rPr>
              <a:t> and </a:t>
            </a:r>
            <a:r>
              <a:rPr lang="en-US" dirty="0" smtClean="0">
                <a:latin typeface="Times New Roman" panose="02020603050405020304" pitchFamily="18" charset="0"/>
                <a:cs typeface="Times New Roman" panose="02020603050405020304" pitchFamily="18" charset="0"/>
              </a:rPr>
              <a:t>props, routing </a:t>
            </a:r>
            <a:r>
              <a:rPr lang="en-US" dirty="0">
                <a:latin typeface="Times New Roman" panose="02020603050405020304" pitchFamily="18" charset="0"/>
                <a:cs typeface="Times New Roman" panose="02020603050405020304" pitchFamily="18" charset="0"/>
              </a:rPr>
              <a:t>,JSX etc. </a:t>
            </a:r>
            <a:r>
              <a:rPr lang="en-US" dirty="0" smtClean="0">
                <a:latin typeface="Times New Roman" panose="02020603050405020304" pitchFamily="18" charset="0"/>
                <a:cs typeface="Times New Roman" panose="02020603050405020304" pitchFamily="18" charset="0"/>
              </a:rPr>
              <a:t>for developing this project.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933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249</TotalTime>
  <Words>928</Words>
  <Application>Microsoft Office PowerPoint</Application>
  <PresentationFormat>Widescreen</PresentationFormat>
  <Paragraphs>112</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Corbel</vt:lpstr>
      <vt:lpstr>Roboto</vt:lpstr>
      <vt:lpstr>Times New Roman</vt:lpstr>
      <vt:lpstr>Wingdings</vt:lpstr>
      <vt:lpstr>Banded</vt:lpstr>
      <vt:lpstr>INTERNSHIP FINAL PRESENTAION ON FRONT   END DEVELOPMENT USING “REACT JS”</vt:lpstr>
      <vt:lpstr>PowerPoint Presentation</vt:lpstr>
      <vt:lpstr>introduction</vt:lpstr>
      <vt:lpstr>  Organization introduction</vt:lpstr>
      <vt:lpstr>Intern department</vt:lpstr>
      <vt:lpstr>INTERN DEPARTMENT and organization hiearchy</vt:lpstr>
      <vt:lpstr>Internship duration</vt:lpstr>
      <vt:lpstr>Roles and responsibilities</vt:lpstr>
      <vt:lpstr>Project introduction</vt:lpstr>
      <vt:lpstr>objectives</vt:lpstr>
      <vt:lpstr>sCOPE</vt:lpstr>
      <vt:lpstr>LIMITATION</vt:lpstr>
      <vt:lpstr>Tasks/Activities performed</vt:lpstr>
      <vt:lpstr>conclusion</vt:lpstr>
      <vt:lpstr>Learning outcomes</vt:lpstr>
      <vt:lpstr>REFERENCES</vt:lpstr>
      <vt:lpstr>aPPENDIX</vt:lpstr>
      <vt:lpstr>aPPENDIX</vt:lpstr>
      <vt:lpstr>aPPENDIX</vt:lpstr>
      <vt:lpstr>aPPENDIX</vt:lpstr>
      <vt:lpstr>aPPENDIX</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FINAL PRESENTAION ON FRONT   END DEVELOPMENT USING REACT JS</dc:title>
  <dc:creator>Microsoft account</dc:creator>
  <cp:lastModifiedBy>Microsoft account</cp:lastModifiedBy>
  <cp:revision>31</cp:revision>
  <dcterms:created xsi:type="dcterms:W3CDTF">2024-06-23T05:18:41Z</dcterms:created>
  <dcterms:modified xsi:type="dcterms:W3CDTF">2024-07-01T07:45:57Z</dcterms:modified>
</cp:coreProperties>
</file>