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08E150-1A43-41BF-BE28-504BB9472812}">
          <p14:sldIdLst>
            <p14:sldId id="264"/>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3DD18-4F48-AE29-9D24-652FA36B8854}" v="4" dt="2024-08-20T17:10:34.623"/>
    <p1510:client id="{FA5B1BB7-8CF5-B34D-802C-0CB4CAF6009C}" v="54" dt="2024-08-20T16:35:19.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CA8B-6FF0-740A-F20C-B1780E277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E3E30A-0534-439D-EF95-60CB4A119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8606A8-1990-40CF-3859-3CD9FCFE9662}"/>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5" name="Footer Placeholder 4">
            <a:extLst>
              <a:ext uri="{FF2B5EF4-FFF2-40B4-BE49-F238E27FC236}">
                <a16:creationId xmlns:a16="http://schemas.microsoft.com/office/drawing/2014/main" id="{748B1B1E-7314-D694-7202-094FB883F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E043F-AB72-0BEC-50C3-137D1996B1A8}"/>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235202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D0DB-74CF-D47B-9DF6-BD5CDF16C2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6F45E-243F-B05B-8A1E-3B32EDA84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441AC-AD18-DE72-FDEC-1865D67CE732}"/>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5" name="Footer Placeholder 4">
            <a:extLst>
              <a:ext uri="{FF2B5EF4-FFF2-40B4-BE49-F238E27FC236}">
                <a16:creationId xmlns:a16="http://schemas.microsoft.com/office/drawing/2014/main" id="{6A4DD814-5D51-B921-4E1E-77F72FFD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804BB-AD2C-FD73-1C5A-B2D5EDF8DB67}"/>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50299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7357C-1D98-322F-40E6-32FF9C4154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E7BF7B-B9CF-9264-0DF9-4B271C63A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4EFA7-1842-5694-884A-6CE717BFE8A6}"/>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5" name="Footer Placeholder 4">
            <a:extLst>
              <a:ext uri="{FF2B5EF4-FFF2-40B4-BE49-F238E27FC236}">
                <a16:creationId xmlns:a16="http://schemas.microsoft.com/office/drawing/2014/main" id="{36514AC3-A496-FF81-83BA-496709B7C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26A60-CECD-B096-EE37-2C99D4129FC8}"/>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1543369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3741-8257-0DFD-B9B2-115ED06E803A}"/>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535BE2-315F-6609-65DF-8BF94A18EAE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0B12B5-0E97-482F-08E1-B0BF6DFC87BF}"/>
              </a:ext>
            </a:extLst>
          </p:cNvPr>
          <p:cNvSpPr>
            <a:spLocks noGrp="1"/>
          </p:cNvSpPr>
          <p:nvPr>
            <p:ph type="dt" sz="half" idx="10"/>
          </p:nvPr>
        </p:nvSpPr>
        <p:spPr/>
        <p:txBody>
          <a:bodyPr/>
          <a:lstStyle/>
          <a:p>
            <a:fld id="{CD8A1FE9-D413-43EF-A807-8B866781A919}" type="datetimeFigureOut">
              <a:rPr lang="en-IN" smtClean="0"/>
              <a:t>20-08-2024</a:t>
            </a:fld>
            <a:endParaRPr lang="en-IN"/>
          </a:p>
        </p:txBody>
      </p:sp>
      <p:sp>
        <p:nvSpPr>
          <p:cNvPr id="5" name="Footer Placeholder 4">
            <a:extLst>
              <a:ext uri="{FF2B5EF4-FFF2-40B4-BE49-F238E27FC236}">
                <a16:creationId xmlns:a16="http://schemas.microsoft.com/office/drawing/2014/main" id="{191637D5-8843-222C-6AC7-536E88096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476D6-DDF5-8D49-5FBB-784EE44E8697}"/>
              </a:ext>
            </a:extLst>
          </p:cNvPr>
          <p:cNvSpPr>
            <a:spLocks noGrp="1"/>
          </p:cNvSpPr>
          <p:nvPr>
            <p:ph type="sldNum" sz="quarter" idx="12"/>
          </p:nvPr>
        </p:nvSpPr>
        <p:spPr/>
        <p:txBody>
          <a:bodyPr/>
          <a:lstStyle/>
          <a:p>
            <a:fld id="{74D4CED1-3503-4539-B11D-2722E462AEAA}" type="slidenum">
              <a:rPr lang="en-IN" smtClean="0"/>
              <a:t>‹#›</a:t>
            </a:fld>
            <a:endParaRPr lang="en-IN"/>
          </a:p>
        </p:txBody>
      </p:sp>
    </p:spTree>
    <p:extLst>
      <p:ext uri="{BB962C8B-B14F-4D97-AF65-F5344CB8AC3E}">
        <p14:creationId xmlns:p14="http://schemas.microsoft.com/office/powerpoint/2010/main" val="266228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CDB0-4C7F-1923-649F-EB706E1BB7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13F22-D921-FA15-26FC-48A008F2F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693100-600F-594C-29B7-59C779113BC6}"/>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5" name="Footer Placeholder 4">
            <a:extLst>
              <a:ext uri="{FF2B5EF4-FFF2-40B4-BE49-F238E27FC236}">
                <a16:creationId xmlns:a16="http://schemas.microsoft.com/office/drawing/2014/main" id="{64882AAD-05C3-D673-48C1-8E27E89EF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84D11-D279-7B72-F85C-CE5FAF649474}"/>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192232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7A1-89CB-8C59-AB23-6227C8850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158439-200C-9AD2-7E15-37681DB07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52965-7870-F7D1-132D-070ED34D9C65}"/>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5" name="Footer Placeholder 4">
            <a:extLst>
              <a:ext uri="{FF2B5EF4-FFF2-40B4-BE49-F238E27FC236}">
                <a16:creationId xmlns:a16="http://schemas.microsoft.com/office/drawing/2014/main" id="{12597265-1DB5-CB6B-E2D0-4C882A7ED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CFE63-E860-1849-0317-2EEAE7AEB0EB}"/>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213098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EA4F-DAE0-694E-6280-56F26D7AE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CE8DF-94FC-FF40-3B14-97A23FA27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B7BBA7-E729-87D2-A93C-7BBC25430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D23AB-81E2-F032-91FB-39DFB7DA15CA}"/>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6" name="Footer Placeholder 5">
            <a:extLst>
              <a:ext uri="{FF2B5EF4-FFF2-40B4-BE49-F238E27FC236}">
                <a16:creationId xmlns:a16="http://schemas.microsoft.com/office/drawing/2014/main" id="{B2D47337-E674-1036-7E89-12B77E530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CC8BFF-D80A-9DE7-A1C8-959A9293CC53}"/>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33353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F20F-F543-4511-6F76-C660C98477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7CCF78-962F-220C-8961-FAF6C90F5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8AEEBE-3797-2EA8-A7A1-F91A5E2B9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D188B1-12A5-3851-5709-36E8BFE20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26790-EA6E-4EF1-2943-CC8F753E6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36455-45B8-942A-3D0D-1D1B1A727C26}"/>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8" name="Footer Placeholder 7">
            <a:extLst>
              <a:ext uri="{FF2B5EF4-FFF2-40B4-BE49-F238E27FC236}">
                <a16:creationId xmlns:a16="http://schemas.microsoft.com/office/drawing/2014/main" id="{11685195-86C0-3736-600D-1C2F300462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94D833-745A-371A-8C7E-7105F665840E}"/>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151588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14D0-FFE2-1165-F1E0-D9251CCEEE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E85007-FC11-ABA2-CD1E-E663B89F5898}"/>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4" name="Footer Placeholder 3">
            <a:extLst>
              <a:ext uri="{FF2B5EF4-FFF2-40B4-BE49-F238E27FC236}">
                <a16:creationId xmlns:a16="http://schemas.microsoft.com/office/drawing/2014/main" id="{AA8070AB-6ECA-90DB-216F-A8BAA2CC17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A84E90-7F81-8B52-924C-0D1136FE3FF4}"/>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245892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061C4-27CE-D32F-94B0-7A88A847C812}"/>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3" name="Footer Placeholder 2">
            <a:extLst>
              <a:ext uri="{FF2B5EF4-FFF2-40B4-BE49-F238E27FC236}">
                <a16:creationId xmlns:a16="http://schemas.microsoft.com/office/drawing/2014/main" id="{F183E5A8-945A-6B22-4DEE-F731369590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2EA528-2E2B-01C7-ED23-091AFAE57BBD}"/>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259802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C181-DE6A-FA97-05E5-1F9E9AD05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E7FD3-11EB-3E50-6179-D9B372518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BCF7BD-80DD-90C5-4ACE-91D21764C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CD32B-0BC5-71EA-68E4-18506E734FD0}"/>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6" name="Footer Placeholder 5">
            <a:extLst>
              <a:ext uri="{FF2B5EF4-FFF2-40B4-BE49-F238E27FC236}">
                <a16:creationId xmlns:a16="http://schemas.microsoft.com/office/drawing/2014/main" id="{26B23ED5-614E-2358-279E-429B5D2473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F327C-A118-2B74-AED3-784C62B8615D}"/>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31401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DFC6-ADDA-34FD-A0E5-F7A50ED08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154BFA-23E1-A61C-B268-EC20BD47AF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B73837-2F57-0DB9-18A8-4B5F58098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236DC-A611-1D12-8323-E2D5E85F57E6}"/>
              </a:ext>
            </a:extLst>
          </p:cNvPr>
          <p:cNvSpPr>
            <a:spLocks noGrp="1"/>
          </p:cNvSpPr>
          <p:nvPr>
            <p:ph type="dt" sz="half" idx="10"/>
          </p:nvPr>
        </p:nvSpPr>
        <p:spPr/>
        <p:txBody>
          <a:bodyPr/>
          <a:lstStyle/>
          <a:p>
            <a:fld id="{0AF4DCB7-730C-4769-848E-EA509933B2E1}" type="datetimeFigureOut">
              <a:rPr lang="en-IN" smtClean="0"/>
              <a:t>20-08-2024</a:t>
            </a:fld>
            <a:endParaRPr lang="en-IN"/>
          </a:p>
        </p:txBody>
      </p:sp>
      <p:sp>
        <p:nvSpPr>
          <p:cNvPr id="6" name="Footer Placeholder 5">
            <a:extLst>
              <a:ext uri="{FF2B5EF4-FFF2-40B4-BE49-F238E27FC236}">
                <a16:creationId xmlns:a16="http://schemas.microsoft.com/office/drawing/2014/main" id="{D1BF0BF7-9F4F-8263-D7D9-5219BCF6C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42D56E-CF4E-AB39-EB81-840C25DE8FA1}"/>
              </a:ext>
            </a:extLst>
          </p:cNvPr>
          <p:cNvSpPr>
            <a:spLocks noGrp="1"/>
          </p:cNvSpPr>
          <p:nvPr>
            <p:ph type="sldNum" sz="quarter" idx="12"/>
          </p:nvPr>
        </p:nvSpPr>
        <p:spPr/>
        <p:txBody>
          <a:bodyPr/>
          <a:lstStyle/>
          <a:p>
            <a:fld id="{AC37EEA4-DCB4-4BD3-8D72-D26FF33B85F9}" type="slidenum">
              <a:rPr lang="en-IN" smtClean="0"/>
              <a:t>‹#›</a:t>
            </a:fld>
            <a:endParaRPr lang="en-IN"/>
          </a:p>
        </p:txBody>
      </p:sp>
    </p:spTree>
    <p:extLst>
      <p:ext uri="{BB962C8B-B14F-4D97-AF65-F5344CB8AC3E}">
        <p14:creationId xmlns:p14="http://schemas.microsoft.com/office/powerpoint/2010/main" val="281576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FE1B7-35F7-B70B-AB36-DA613967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71482-2ED9-5F8A-6216-47CA8488C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4B327-E340-FC48-43CD-4AF7C2F6F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4DCB7-730C-4769-848E-EA509933B2E1}" type="datetimeFigureOut">
              <a:rPr lang="en-IN" smtClean="0"/>
              <a:t>20-08-2024</a:t>
            </a:fld>
            <a:endParaRPr lang="en-IN"/>
          </a:p>
        </p:txBody>
      </p:sp>
      <p:sp>
        <p:nvSpPr>
          <p:cNvPr id="5" name="Footer Placeholder 4">
            <a:extLst>
              <a:ext uri="{FF2B5EF4-FFF2-40B4-BE49-F238E27FC236}">
                <a16:creationId xmlns:a16="http://schemas.microsoft.com/office/drawing/2014/main" id="{4ADAC7E4-0658-9ED0-7BCD-A24A5445A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553EC-B4B3-C842-891D-43E98B20C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7EEA4-DCB4-4BD3-8D72-D26FF33B85F9}" type="slidenum">
              <a:rPr lang="en-IN" smtClean="0"/>
              <a:t>‹#›</a:t>
            </a:fld>
            <a:endParaRPr lang="en-IN"/>
          </a:p>
        </p:txBody>
      </p:sp>
    </p:spTree>
    <p:extLst>
      <p:ext uri="{BB962C8B-B14F-4D97-AF65-F5344CB8AC3E}">
        <p14:creationId xmlns:p14="http://schemas.microsoft.com/office/powerpoint/2010/main" val="275631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2A1B1-E48A-F1BB-ED2F-2F9DB72704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Home Page</a:t>
            </a:r>
          </a:p>
        </p:txBody>
      </p:sp>
      <p:pic>
        <p:nvPicPr>
          <p:cNvPr id="4" name="Content Placeholder 3">
            <a:extLst>
              <a:ext uri="{FF2B5EF4-FFF2-40B4-BE49-F238E27FC236}">
                <a16:creationId xmlns:a16="http://schemas.microsoft.com/office/drawing/2014/main" id="{03F8EE19-2EAB-B108-7F44-8D81B49E153C}"/>
              </a:ext>
            </a:extLst>
          </p:cNvPr>
          <p:cNvPicPr>
            <a:picLocks noGrp="1" noChangeAspect="1"/>
          </p:cNvPicPr>
          <p:nvPr>
            <p:ph idx="1"/>
          </p:nvPr>
        </p:nvPicPr>
        <p:blipFill>
          <a:blip r:embed="rId2"/>
          <a:stretch>
            <a:fillRect/>
          </a:stretch>
        </p:blipFill>
        <p:spPr>
          <a:xfrm>
            <a:off x="4777316" y="1529239"/>
            <a:ext cx="6780700" cy="3797192"/>
          </a:xfrm>
          <a:prstGeom prst="rect">
            <a:avLst/>
          </a:prstGeom>
        </p:spPr>
      </p:pic>
    </p:spTree>
    <p:extLst>
      <p:ext uri="{BB962C8B-B14F-4D97-AF65-F5344CB8AC3E}">
        <p14:creationId xmlns:p14="http://schemas.microsoft.com/office/powerpoint/2010/main" val="229342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F84747-3B72-5A8B-8DD5-3334835F0F7B}"/>
              </a:ext>
            </a:extLst>
          </p:cNvPr>
          <p:cNvSpPr>
            <a:spLocks noGrp="1"/>
          </p:cNvSpPr>
          <p:nvPr>
            <p:ph type="title"/>
          </p:nvPr>
        </p:nvSpPr>
        <p:spPr>
          <a:xfrm>
            <a:off x="804672" y="1412489"/>
            <a:ext cx="2871095" cy="2127124"/>
          </a:xfrm>
        </p:spPr>
        <p:txBody>
          <a:bodyPr anchor="t">
            <a:normAutofit/>
          </a:bodyPr>
          <a:lstStyle/>
          <a:p>
            <a:pPr marR="0" rtl="0"/>
            <a:r>
              <a:rPr lang="en-IN" sz="3600" b="1" i="0" u="none" strike="noStrike" kern="100" baseline="0">
                <a:solidFill>
                  <a:schemeClr val="bg1"/>
                </a:solidFill>
                <a:latin typeface="Mangal" panose="02040503050203030202" pitchFamily="18" charset="0"/>
              </a:rPr>
              <a:t>1. General Overview</a:t>
            </a:r>
          </a:p>
        </p:txBody>
      </p:sp>
      <p:sp>
        <p:nvSpPr>
          <p:cNvPr id="3" name="Text Placeholder 2">
            <a:extLst>
              <a:ext uri="{FF2B5EF4-FFF2-40B4-BE49-F238E27FC236}">
                <a16:creationId xmlns:a16="http://schemas.microsoft.com/office/drawing/2014/main" id="{AB1B4AE9-AE3F-64FC-CA7A-6AC4F9A288A9}"/>
              </a:ext>
            </a:extLst>
          </p:cNvPr>
          <p:cNvSpPr>
            <a:spLocks noGrp="1"/>
          </p:cNvSpPr>
          <p:nvPr>
            <p:ph sz="half" idx="1"/>
          </p:nvPr>
        </p:nvSpPr>
        <p:spPr>
          <a:xfrm>
            <a:off x="5198993" y="1412489"/>
            <a:ext cx="2926080" cy="4363844"/>
          </a:xfrm>
        </p:spPr>
        <p:txBody>
          <a:bodyPr vert="horz" lIns="91440" tIns="45720" rIns="91440" bIns="45720" rtlCol="0">
            <a:normAutofit/>
          </a:bodyPr>
          <a:lstStyle/>
          <a:p>
            <a:r>
              <a:rPr lang="en-IN" sz="2000" b="0" i="0" u="none" strike="noStrike" kern="100" baseline="0">
                <a:latin typeface="Mangal"/>
                <a:cs typeface="Mangal"/>
              </a:rPr>
              <a:t>The dashboard </a:t>
            </a:r>
            <a:r>
              <a:rPr lang="en-IN" sz="2000" kern="100">
                <a:latin typeface="Mangal"/>
                <a:cs typeface="Mangal"/>
              </a:rPr>
              <a:t>provides</a:t>
            </a:r>
            <a:r>
              <a:rPr lang="en-IN" sz="2000" b="0" i="0" u="none" strike="noStrike" kern="100" baseline="0">
                <a:latin typeface="Mangal"/>
                <a:cs typeface="Mangal"/>
              </a:rPr>
              <a:t> a comprehensive view of key metrics related to insurance sales, customer demographics, and other critical insights. It is designed to help stakeholders make informed decisions based on data-driven insights.</a:t>
            </a:r>
            <a:endParaRPr lang="en-US" sz="2000"/>
          </a:p>
        </p:txBody>
      </p:sp>
      <p:sp>
        <p:nvSpPr>
          <p:cNvPr id="7" name="Content Placeholder 6">
            <a:extLst>
              <a:ext uri="{FF2B5EF4-FFF2-40B4-BE49-F238E27FC236}">
                <a16:creationId xmlns:a16="http://schemas.microsoft.com/office/drawing/2014/main" id="{D7C88BAE-89FD-F308-4652-430F148668D8}"/>
              </a:ext>
            </a:extLst>
          </p:cNvPr>
          <p:cNvSpPr>
            <a:spLocks noGrp="1"/>
          </p:cNvSpPr>
          <p:nvPr>
            <p:ph sz="half" idx="2"/>
          </p:nvPr>
        </p:nvSpPr>
        <p:spPr>
          <a:xfrm>
            <a:off x="8451604" y="1412489"/>
            <a:ext cx="2926080" cy="4363844"/>
          </a:xfrm>
        </p:spPr>
        <p:txBody>
          <a:bodyPr vert="horz" lIns="91440" tIns="45720" rIns="91440" bIns="45720" rtlCol="0">
            <a:normAutofit/>
          </a:bodyPr>
          <a:lstStyle/>
          <a:p>
            <a:pPr>
              <a:spcBef>
                <a:spcPts val="0"/>
              </a:spcBef>
            </a:pPr>
            <a:r>
              <a:rPr lang="en-IN" sz="2000" b="1">
                <a:latin typeface="Calibri" panose="020F0502020204030204"/>
                <a:ea typeface="Calibri"/>
                <a:cs typeface="Calibri"/>
              </a:rPr>
              <a:t>KPI Card Representation:</a:t>
            </a:r>
          </a:p>
          <a:p>
            <a:pPr>
              <a:spcBef>
                <a:spcPts val="0"/>
              </a:spcBef>
              <a:buFont typeface="Arial,Sans-Serif" panose="020B0604020202020204" pitchFamily="34" charset="0"/>
            </a:pPr>
            <a:r>
              <a:rPr lang="en-IN" sz="2000" b="1">
                <a:latin typeface="Calibri" panose="020F0502020204030204"/>
                <a:ea typeface="Calibri"/>
                <a:cs typeface="Calibri"/>
              </a:rPr>
              <a:t>Green Font with Upward Arrow (↑)</a:t>
            </a:r>
            <a:r>
              <a:rPr lang="en-IN" sz="2000">
                <a:latin typeface="Calibri" panose="020F0502020204030204"/>
                <a:ea typeface="Calibri"/>
                <a:cs typeface="Calibri"/>
              </a:rPr>
              <a:t>: Indicates an increase in percentage change.</a:t>
            </a:r>
            <a:endParaRPr lang="en-US" sz="2000">
              <a:latin typeface="Calibri" panose="020F0502020204030204"/>
              <a:ea typeface="Calibri"/>
              <a:cs typeface="Calibri"/>
            </a:endParaRPr>
          </a:p>
          <a:p>
            <a:pPr>
              <a:spcBef>
                <a:spcPts val="0"/>
              </a:spcBef>
              <a:buFont typeface="Arial,Sans-Serif" panose="020B0604020202020204" pitchFamily="34" charset="0"/>
            </a:pPr>
            <a:r>
              <a:rPr lang="en-IN" sz="2000" b="1">
                <a:latin typeface="Calibri" panose="020F0502020204030204"/>
                <a:ea typeface="Calibri"/>
                <a:cs typeface="Calibri"/>
              </a:rPr>
              <a:t>Red Font with Downward Arrow (↓)</a:t>
            </a:r>
            <a:r>
              <a:rPr lang="en-IN" sz="2000">
                <a:latin typeface="Calibri" panose="020F0502020204030204"/>
                <a:ea typeface="Calibri"/>
                <a:cs typeface="Calibri"/>
              </a:rPr>
              <a:t>: Indicates a decrease in percentage change.</a:t>
            </a:r>
            <a:endParaRPr lang="en-US" sz="2000">
              <a:latin typeface="Calibri" panose="020F0502020204030204"/>
              <a:ea typeface="Calibri"/>
              <a:cs typeface="Calibri"/>
            </a:endParaRPr>
          </a:p>
          <a:p>
            <a:endParaRPr lang="en-US" sz="2000">
              <a:ea typeface="Calibri"/>
              <a:cs typeface="Calibri"/>
            </a:endParaRPr>
          </a:p>
        </p:txBody>
      </p:sp>
      <p:pic>
        <p:nvPicPr>
          <p:cNvPr id="5" name="Picture 4">
            <a:extLst>
              <a:ext uri="{FF2B5EF4-FFF2-40B4-BE49-F238E27FC236}">
                <a16:creationId xmlns:a16="http://schemas.microsoft.com/office/drawing/2014/main" id="{ABDF887D-A042-EDB4-8920-82A53C77283C}"/>
              </a:ext>
            </a:extLst>
          </p:cNvPr>
          <p:cNvPicPr>
            <a:picLocks noChangeAspect="1"/>
          </p:cNvPicPr>
          <p:nvPr/>
        </p:nvPicPr>
        <p:blipFill>
          <a:blip r:embed="rId2"/>
          <a:stretch>
            <a:fillRect/>
          </a:stretch>
        </p:blipFill>
        <p:spPr>
          <a:xfrm>
            <a:off x="8345548" y="4345757"/>
            <a:ext cx="3371970" cy="2196445"/>
          </a:xfrm>
          <a:prstGeom prst="rect">
            <a:avLst/>
          </a:prstGeom>
        </p:spPr>
      </p:pic>
    </p:spTree>
    <p:extLst>
      <p:ext uri="{BB962C8B-B14F-4D97-AF65-F5344CB8AC3E}">
        <p14:creationId xmlns:p14="http://schemas.microsoft.com/office/powerpoint/2010/main" val="36684325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4D12A109-68B4-D414-1412-EA58FA680B2D}"/>
              </a:ext>
            </a:extLst>
          </p:cNvPr>
          <p:cNvSpPr>
            <a:spLocks noGrp="1"/>
          </p:cNvSpPr>
          <p:nvPr>
            <p:ph type="title"/>
          </p:nvPr>
        </p:nvSpPr>
        <p:spPr>
          <a:xfrm>
            <a:off x="1102368" y="3306515"/>
            <a:ext cx="3826286" cy="3215373"/>
          </a:xfrm>
        </p:spPr>
        <p:txBody>
          <a:bodyPr vert="horz" lIns="91440" tIns="45720" rIns="91440" bIns="45720" rtlCol="0" anchor="ctr">
            <a:normAutofit/>
          </a:bodyPr>
          <a:lstStyle/>
          <a:p>
            <a:pPr marR="0" algn="ctr"/>
            <a:r>
              <a:rPr lang="en-US" b="1" i="0" u="none" strike="noStrike" kern="1200" baseline="0">
                <a:solidFill>
                  <a:schemeClr val="bg1"/>
                </a:solidFill>
                <a:latin typeface="+mj-lt"/>
                <a:ea typeface="+mj-ea"/>
                <a:cs typeface="+mj-cs"/>
              </a:rPr>
              <a:t>2. Navigation</a:t>
            </a: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ext Placeholder 2">
            <a:extLst>
              <a:ext uri="{FF2B5EF4-FFF2-40B4-BE49-F238E27FC236}">
                <a16:creationId xmlns:a16="http://schemas.microsoft.com/office/drawing/2014/main" id="{C7FE5D9D-5039-15FB-DA1F-1B9ACD334944}"/>
              </a:ext>
            </a:extLst>
          </p:cNvPr>
          <p:cNvSpPr>
            <a:spLocks noGrp="1"/>
          </p:cNvSpPr>
          <p:nvPr>
            <p:ph type="body" idx="1"/>
          </p:nvPr>
        </p:nvSpPr>
        <p:spPr>
          <a:xfrm>
            <a:off x="5117180" y="560478"/>
            <a:ext cx="5217173" cy="4351338"/>
          </a:xfrm>
        </p:spPr>
        <p:txBody>
          <a:bodyPr vert="horz" lIns="91440" tIns="45720" rIns="91440" bIns="45720" rtlCol="0">
            <a:normAutofit/>
          </a:bodyPr>
          <a:lstStyle/>
          <a:p>
            <a:pPr marR="0" lvl="0"/>
            <a:r>
              <a:rPr lang="en-US" sz="2200" b="1" i="0" u="none" strike="noStrike" baseline="0" dirty="0">
                <a:solidFill>
                  <a:schemeClr val="bg1"/>
                </a:solidFill>
              </a:rPr>
              <a:t>Right-Headed Arrow</a:t>
            </a:r>
            <a:r>
              <a:rPr lang="en-US" sz="2200" b="0" i="0" u="none" strike="noStrike" baseline="0" dirty="0">
                <a:solidFill>
                  <a:schemeClr val="bg1"/>
                </a:solidFill>
              </a:rPr>
              <a:t>:       The right-headed arrow visible on the General View, Sales Mode Analysis, and Age Group Analysis slides serves as the navigation pane open button. Clicking on this arrow will expand the navigation pane, allowing users to access different sections of the dashboard easily.</a:t>
            </a:r>
          </a:p>
          <a:p>
            <a:pPr marR="0" lvl="0"/>
            <a:r>
              <a:rPr lang="en-US" sz="2200" b="1" i="0" u="none" strike="noStrike" baseline="0" dirty="0">
                <a:solidFill>
                  <a:schemeClr val="bg1"/>
                </a:solidFill>
              </a:rPr>
              <a:t>Clear Filter Button</a:t>
            </a:r>
            <a:r>
              <a:rPr lang="en-US" sz="2200" b="0" i="0" u="none" strike="noStrike" baseline="0" dirty="0">
                <a:solidFill>
                  <a:schemeClr val="bg1"/>
                </a:solidFill>
              </a:rPr>
              <a:t>:         The dashboard includes a "Clear Filter" button that allows users to reset all applied filters, ensuring they can easily return to the default view without manually deselecting each filter.</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4F1574FD-AD1B-38B9-843B-6988805A3CB9}"/>
              </a:ext>
            </a:extLst>
          </p:cNvPr>
          <p:cNvPicPr>
            <a:picLocks noChangeAspect="1"/>
          </p:cNvPicPr>
          <p:nvPr/>
        </p:nvPicPr>
        <p:blipFill>
          <a:blip r:embed="rId2"/>
          <a:stretch>
            <a:fillRect/>
          </a:stretch>
        </p:blipFill>
        <p:spPr>
          <a:xfrm>
            <a:off x="7863272" y="447358"/>
            <a:ext cx="457240" cy="533446"/>
          </a:xfrm>
          <a:prstGeom prst="rect">
            <a:avLst/>
          </a:prstGeom>
        </p:spPr>
      </p:pic>
      <p:pic>
        <p:nvPicPr>
          <p:cNvPr id="7" name="Picture 6">
            <a:extLst>
              <a:ext uri="{FF2B5EF4-FFF2-40B4-BE49-F238E27FC236}">
                <a16:creationId xmlns:a16="http://schemas.microsoft.com/office/drawing/2014/main" id="{F15E33B8-DA19-02A8-8937-63F0F9099377}"/>
              </a:ext>
            </a:extLst>
          </p:cNvPr>
          <p:cNvPicPr>
            <a:picLocks noChangeAspect="1"/>
          </p:cNvPicPr>
          <p:nvPr/>
        </p:nvPicPr>
        <p:blipFill>
          <a:blip r:embed="rId3"/>
          <a:stretch>
            <a:fillRect/>
          </a:stretch>
        </p:blipFill>
        <p:spPr>
          <a:xfrm>
            <a:off x="7627501" y="2978830"/>
            <a:ext cx="480102" cy="457240"/>
          </a:xfrm>
          <a:prstGeom prst="rect">
            <a:avLst/>
          </a:prstGeom>
        </p:spPr>
      </p:pic>
    </p:spTree>
    <p:extLst>
      <p:ext uri="{BB962C8B-B14F-4D97-AF65-F5344CB8AC3E}">
        <p14:creationId xmlns:p14="http://schemas.microsoft.com/office/powerpoint/2010/main" val="156922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Slide Background">
            <a:extLst>
              <a:ext uri="{FF2B5EF4-FFF2-40B4-BE49-F238E27FC236}">
                <a16:creationId xmlns:a16="http://schemas.microsoft.com/office/drawing/2014/main" id="{E4935D0D-E20E-4055-B7E8-DB9A74346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16D98247-274C-4F2C-9D84-97766CA07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962" y="0"/>
            <a:ext cx="7465038" cy="6858000"/>
          </a:xfrm>
          <a:prstGeom prst="rect">
            <a:avLst/>
          </a:prstGeom>
          <a:ln>
            <a:noFill/>
          </a:ln>
          <a:effectLst>
            <a:outerShdw blurRad="393700" dist="3302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10BF4-5535-CE4F-54D0-70ED6EE27474}"/>
              </a:ext>
            </a:extLst>
          </p:cNvPr>
          <p:cNvSpPr>
            <a:spLocks noGrp="1"/>
          </p:cNvSpPr>
          <p:nvPr>
            <p:ph type="title"/>
          </p:nvPr>
        </p:nvSpPr>
        <p:spPr>
          <a:xfrm>
            <a:off x="5333360" y="762001"/>
            <a:ext cx="5623184" cy="1705154"/>
          </a:xfrm>
        </p:spPr>
        <p:txBody>
          <a:bodyPr vert="horz" lIns="91440" tIns="45720" rIns="91440" bIns="45720" rtlCol="0" anchor="ctr">
            <a:normAutofit/>
          </a:bodyPr>
          <a:lstStyle/>
          <a:p>
            <a:pPr marR="0"/>
            <a:r>
              <a:rPr lang="en-US" sz="4000" b="1" i="0" u="none" strike="noStrike" baseline="0"/>
              <a:t>3. Key Sections</a:t>
            </a:r>
          </a:p>
        </p:txBody>
      </p:sp>
      <p:pic>
        <p:nvPicPr>
          <p:cNvPr id="5" name="Picture 4">
            <a:extLst>
              <a:ext uri="{FF2B5EF4-FFF2-40B4-BE49-F238E27FC236}">
                <a16:creationId xmlns:a16="http://schemas.microsoft.com/office/drawing/2014/main" id="{2D515C51-5321-7C6F-D022-4F39F015F346}"/>
              </a:ext>
            </a:extLst>
          </p:cNvPr>
          <p:cNvPicPr>
            <a:picLocks noChangeAspect="1"/>
          </p:cNvPicPr>
          <p:nvPr/>
        </p:nvPicPr>
        <p:blipFill>
          <a:blip r:embed="rId2"/>
          <a:stretch>
            <a:fillRect/>
          </a:stretch>
        </p:blipFill>
        <p:spPr>
          <a:xfrm>
            <a:off x="934226" y="800490"/>
            <a:ext cx="2833583" cy="1608059"/>
          </a:xfrm>
          <a:prstGeom prst="rect">
            <a:avLst/>
          </a:prstGeom>
        </p:spPr>
      </p:pic>
      <p:pic>
        <p:nvPicPr>
          <p:cNvPr id="7" name="Picture 6">
            <a:extLst>
              <a:ext uri="{FF2B5EF4-FFF2-40B4-BE49-F238E27FC236}">
                <a16:creationId xmlns:a16="http://schemas.microsoft.com/office/drawing/2014/main" id="{64295FE9-0E94-05F7-1E90-C44FF61F630B}"/>
              </a:ext>
            </a:extLst>
          </p:cNvPr>
          <p:cNvPicPr>
            <a:picLocks noChangeAspect="1"/>
          </p:cNvPicPr>
          <p:nvPr/>
        </p:nvPicPr>
        <p:blipFill>
          <a:blip r:embed="rId3"/>
          <a:stretch>
            <a:fillRect/>
          </a:stretch>
        </p:blipFill>
        <p:spPr>
          <a:xfrm>
            <a:off x="921632" y="2598208"/>
            <a:ext cx="2858770" cy="1608059"/>
          </a:xfrm>
          <a:prstGeom prst="rect">
            <a:avLst/>
          </a:prstGeom>
        </p:spPr>
      </p:pic>
      <p:pic>
        <p:nvPicPr>
          <p:cNvPr id="11" name="Picture 10">
            <a:extLst>
              <a:ext uri="{FF2B5EF4-FFF2-40B4-BE49-F238E27FC236}">
                <a16:creationId xmlns:a16="http://schemas.microsoft.com/office/drawing/2014/main" id="{E2EC5D1B-2BE2-EA67-67EB-305C0D415896}"/>
              </a:ext>
            </a:extLst>
          </p:cNvPr>
          <p:cNvPicPr>
            <a:picLocks noChangeAspect="1"/>
          </p:cNvPicPr>
          <p:nvPr/>
        </p:nvPicPr>
        <p:blipFill>
          <a:blip r:embed="rId4"/>
          <a:stretch>
            <a:fillRect/>
          </a:stretch>
        </p:blipFill>
        <p:spPr>
          <a:xfrm>
            <a:off x="908812" y="4395926"/>
            <a:ext cx="2884411" cy="1608059"/>
          </a:xfrm>
          <a:prstGeom prst="rect">
            <a:avLst/>
          </a:prstGeom>
        </p:spPr>
      </p:pic>
      <p:sp>
        <p:nvSpPr>
          <p:cNvPr id="3" name="Text Placeholder 2">
            <a:extLst>
              <a:ext uri="{FF2B5EF4-FFF2-40B4-BE49-F238E27FC236}">
                <a16:creationId xmlns:a16="http://schemas.microsoft.com/office/drawing/2014/main" id="{0F997411-BC32-B9C9-2DB0-09BDD0DD0815}"/>
              </a:ext>
            </a:extLst>
          </p:cNvPr>
          <p:cNvSpPr>
            <a:spLocks noGrp="1"/>
          </p:cNvSpPr>
          <p:nvPr>
            <p:ph type="body" idx="1"/>
          </p:nvPr>
        </p:nvSpPr>
        <p:spPr>
          <a:xfrm>
            <a:off x="5333360" y="2467155"/>
            <a:ext cx="5623177" cy="3769834"/>
          </a:xfrm>
        </p:spPr>
        <p:txBody>
          <a:bodyPr vert="horz" lIns="91440" tIns="45720" rIns="91440" bIns="45720" rtlCol="0" anchor="ctr">
            <a:normAutofit/>
          </a:bodyPr>
          <a:lstStyle/>
          <a:p>
            <a:pPr marR="0" lvl="0"/>
            <a:r>
              <a:rPr lang="en-US" sz="2000" b="1" i="0" u="none" strike="noStrike" baseline="0"/>
              <a:t>General View</a:t>
            </a:r>
            <a:r>
              <a:rPr lang="en-US" sz="2000" b="0" i="0" u="none" strike="noStrike" baseline="0"/>
              <a:t>: This section provides a summary of overall insurance sales, highlighting key performance indicators and trends over time.</a:t>
            </a:r>
          </a:p>
          <a:p>
            <a:pPr marR="0" lvl="0"/>
            <a:r>
              <a:rPr lang="en-US" sz="2000" b="1" i="0" u="none" strike="noStrike" baseline="0"/>
              <a:t>Sales Mode Analysis</a:t>
            </a:r>
            <a:r>
              <a:rPr lang="en-US" sz="2000" b="0" i="0" u="none" strike="noStrike" baseline="0"/>
              <a:t>: This section breaks down the sales data by different modes of sales, such as online, agent-driven, or direct. It offers insights into the effectiveness of each sales channel.</a:t>
            </a:r>
          </a:p>
          <a:p>
            <a:pPr marR="0" lvl="0"/>
            <a:r>
              <a:rPr lang="en-US" sz="2000" b="1" i="0" u="none" strike="noStrike" baseline="0"/>
              <a:t>Age Group Analysis</a:t>
            </a:r>
            <a:r>
              <a:rPr lang="en-US" sz="2000" b="0" i="0" u="none" strike="noStrike" baseline="0"/>
              <a:t>: This section analyzes the customer demographics by age group, showing how different age groups contribute to the overall insurance sales and customer base.</a:t>
            </a:r>
          </a:p>
        </p:txBody>
      </p:sp>
    </p:spTree>
    <p:extLst>
      <p:ext uri="{BB962C8B-B14F-4D97-AF65-F5344CB8AC3E}">
        <p14:creationId xmlns:p14="http://schemas.microsoft.com/office/powerpoint/2010/main" val="343478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6BCDDD-5BF1-E52F-BA3A-53F401B0580D}"/>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marR="0" algn="ctr"/>
            <a:r>
              <a:rPr lang="en-US" b="1" i="0" u="none" strike="noStrike" kern="1200" baseline="0">
                <a:solidFill>
                  <a:schemeClr val="bg1"/>
                </a:solidFill>
                <a:latin typeface="+mj-lt"/>
                <a:ea typeface="+mj-ea"/>
                <a:cs typeface="+mj-cs"/>
              </a:rPr>
              <a:t>4. Interactivity</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460C0542-FAEE-C69B-1834-37A61C24F0F9}"/>
              </a:ext>
            </a:extLst>
          </p:cNvPr>
          <p:cNvSpPr>
            <a:spLocks noGrp="1"/>
          </p:cNvSpPr>
          <p:nvPr>
            <p:ph type="body" idx="1"/>
          </p:nvPr>
        </p:nvSpPr>
        <p:spPr>
          <a:xfrm>
            <a:off x="6234868" y="1130846"/>
            <a:ext cx="5217173" cy="4351338"/>
          </a:xfrm>
        </p:spPr>
        <p:txBody>
          <a:bodyPr vert="horz" lIns="91440" tIns="45720" rIns="91440" bIns="45720" rtlCol="0">
            <a:normAutofit/>
          </a:bodyPr>
          <a:lstStyle/>
          <a:p>
            <a:pPr marR="0" lvl="0"/>
            <a:r>
              <a:rPr lang="en-US" sz="2600" b="0" i="0" u="none" strike="noStrike" baseline="0" dirty="0">
                <a:solidFill>
                  <a:schemeClr val="bg1"/>
                </a:solidFill>
              </a:rPr>
              <a:t>The dashboard is interactive, allowing users to filter and drill down into specific data points for a more detailed analysis. Users can interact with the different visual elements to gain deeper insights into the data.</a:t>
            </a:r>
          </a:p>
          <a:p>
            <a:pPr marL="0" marR="0" lvl="0" indent="0">
              <a:buNone/>
            </a:pPr>
            <a:endParaRPr lang="en-US" sz="2600" b="0" i="0" u="none" strike="noStrike" baseline="0" dirty="0">
              <a:solidFill>
                <a:schemeClr val="bg1"/>
              </a:solidFill>
            </a:endParaRPr>
          </a:p>
        </p:txBody>
      </p:sp>
    </p:spTree>
    <p:extLst>
      <p:ext uri="{BB962C8B-B14F-4D97-AF65-F5344CB8AC3E}">
        <p14:creationId xmlns:p14="http://schemas.microsoft.com/office/powerpoint/2010/main" val="85934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968B6-CFA5-E065-1FDE-524FE7836B27}"/>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marR="0" algn="ctr"/>
            <a:r>
              <a:rPr lang="en-US" b="1" i="0" u="none" strike="noStrike" kern="1200" baseline="0">
                <a:solidFill>
                  <a:schemeClr val="bg1"/>
                </a:solidFill>
                <a:latin typeface="+mj-lt"/>
                <a:ea typeface="+mj-ea"/>
                <a:cs typeface="+mj-cs"/>
              </a:rPr>
              <a:t>5. Usage Tips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9370F389-75B6-42D2-F16E-E87A22C4C828}"/>
              </a:ext>
            </a:extLst>
          </p:cNvPr>
          <p:cNvSpPr>
            <a:spLocks noGrp="1"/>
          </p:cNvSpPr>
          <p:nvPr>
            <p:ph type="body" idx="1"/>
          </p:nvPr>
        </p:nvSpPr>
        <p:spPr>
          <a:xfrm>
            <a:off x="6234868" y="1130846"/>
            <a:ext cx="5217173" cy="4351338"/>
          </a:xfrm>
        </p:spPr>
        <p:txBody>
          <a:bodyPr vert="horz" lIns="91440" tIns="45720" rIns="91440" bIns="45720" rtlCol="0">
            <a:normAutofit/>
          </a:bodyPr>
          <a:lstStyle/>
          <a:p>
            <a:pPr marR="0" lvl="0"/>
            <a:r>
              <a:rPr lang="en-US" b="0" i="0" u="none" strike="noStrike" baseline="0" dirty="0">
                <a:solidFill>
                  <a:schemeClr val="bg1"/>
                </a:solidFill>
              </a:rPr>
              <a:t>Make sure to utilize the navigation pane for easy access to various sections of the dashboard.</a:t>
            </a:r>
          </a:p>
          <a:p>
            <a:pPr marR="0" lvl="0"/>
            <a:r>
              <a:rPr lang="en-US" b="0" i="0" u="none" strike="noStrike" baseline="0" dirty="0">
                <a:solidFill>
                  <a:schemeClr val="bg1"/>
                </a:solidFill>
              </a:rPr>
              <a:t>Hover over data points for more detailed information and additional </a:t>
            </a:r>
            <a:r>
              <a:rPr lang="en-US" b="0" i="0" u="none" strike="noStrike" baseline="0">
                <a:solidFill>
                  <a:schemeClr val="bg1"/>
                </a:solidFill>
              </a:rPr>
              <a:t>insights.</a:t>
            </a:r>
            <a:endParaRPr lang="en-US" b="0" i="0" u="none" strike="noStrike" baseline="0" dirty="0">
              <a:solidFill>
                <a:schemeClr val="bg1"/>
              </a:solidFill>
            </a:endParaRPr>
          </a:p>
        </p:txBody>
      </p:sp>
    </p:spTree>
    <p:extLst>
      <p:ext uri="{BB962C8B-B14F-4D97-AF65-F5344CB8AC3E}">
        <p14:creationId xmlns:p14="http://schemas.microsoft.com/office/powerpoint/2010/main" val="1756998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332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Arial,Sans-Serif</vt:lpstr>
      <vt:lpstr>Calibri</vt:lpstr>
      <vt:lpstr>Calibri Light</vt:lpstr>
      <vt:lpstr>Mangal</vt:lpstr>
      <vt:lpstr>Office Theme</vt:lpstr>
      <vt:lpstr>Home Page</vt:lpstr>
      <vt:lpstr>1. General Overview</vt:lpstr>
      <vt:lpstr>2. Navigation</vt:lpstr>
      <vt:lpstr>3. Key Sections</vt:lpstr>
      <vt:lpstr>4. Interactivity</vt:lpstr>
      <vt:lpstr>5. Usage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 PINKU</dc:creator>
  <cp:lastModifiedBy>AJIT PINKU</cp:lastModifiedBy>
  <cp:revision>58</cp:revision>
  <dcterms:created xsi:type="dcterms:W3CDTF">2024-08-19T15:47:14Z</dcterms:created>
  <dcterms:modified xsi:type="dcterms:W3CDTF">2024-08-20T17:14:29Z</dcterms:modified>
</cp:coreProperties>
</file>