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753600" cy="73152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 Bold" panose="020B0604020202020204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 Bold" panose="020F0502020204030203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15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9619" y="-1157515"/>
            <a:ext cx="10003219" cy="10003219"/>
          </a:xfrm>
          <a:custGeom>
            <a:avLst/>
            <a:gdLst/>
            <a:ahLst/>
            <a:cxnLst/>
            <a:rect l="l" t="t" r="r" b="b"/>
            <a:pathLst>
              <a:path w="10003219" h="10003219">
                <a:moveTo>
                  <a:pt x="0" y="0"/>
                </a:moveTo>
                <a:lnTo>
                  <a:pt x="10003219" y="0"/>
                </a:lnTo>
                <a:lnTo>
                  <a:pt x="10003219" y="10003219"/>
                </a:lnTo>
                <a:lnTo>
                  <a:pt x="0" y="10003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6701478">
            <a:off x="6845468" y="5568529"/>
            <a:ext cx="3044887" cy="3155323"/>
          </a:xfrm>
          <a:custGeom>
            <a:avLst/>
            <a:gdLst/>
            <a:ahLst/>
            <a:cxnLst/>
            <a:rect l="l" t="t" r="r" b="b"/>
            <a:pathLst>
              <a:path w="3044887" h="3155323">
                <a:moveTo>
                  <a:pt x="0" y="0"/>
                </a:moveTo>
                <a:lnTo>
                  <a:pt x="3044887" y="0"/>
                </a:lnTo>
                <a:lnTo>
                  <a:pt x="3044887" y="3155323"/>
                </a:lnTo>
                <a:lnTo>
                  <a:pt x="0" y="3155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406906">
            <a:off x="204061" y="-1689865"/>
            <a:ext cx="3261440" cy="3379731"/>
          </a:xfrm>
          <a:custGeom>
            <a:avLst/>
            <a:gdLst/>
            <a:ahLst/>
            <a:cxnLst/>
            <a:rect l="l" t="t" r="r" b="b"/>
            <a:pathLst>
              <a:path w="3261440" h="3379731">
                <a:moveTo>
                  <a:pt x="0" y="0"/>
                </a:moveTo>
                <a:lnTo>
                  <a:pt x="3261440" y="0"/>
                </a:lnTo>
                <a:lnTo>
                  <a:pt x="3261440" y="3379730"/>
                </a:lnTo>
                <a:lnTo>
                  <a:pt x="0" y="3379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2394049">
            <a:off x="-35533" y="1581399"/>
            <a:ext cx="880040" cy="1349395"/>
          </a:xfrm>
          <a:custGeom>
            <a:avLst/>
            <a:gdLst/>
            <a:ahLst/>
            <a:cxnLst/>
            <a:rect l="l" t="t" r="r" b="b"/>
            <a:pathLst>
              <a:path w="880040" h="1349395">
                <a:moveTo>
                  <a:pt x="0" y="0"/>
                </a:moveTo>
                <a:lnTo>
                  <a:pt x="880041" y="0"/>
                </a:lnTo>
                <a:lnTo>
                  <a:pt x="880041" y="1349395"/>
                </a:lnTo>
                <a:lnTo>
                  <a:pt x="0" y="13493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9001443" y="1893883"/>
            <a:ext cx="41275" cy="55829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 rot="1556170">
            <a:off x="8261655" y="4640947"/>
            <a:ext cx="1131031" cy="1014988"/>
            <a:chOff x="0" y="0"/>
            <a:chExt cx="6350000" cy="5698490"/>
          </a:xfrm>
        </p:grpSpPr>
        <p:sp>
          <p:nvSpPr>
            <p:cNvPr id="8" name="Freeform 8"/>
            <p:cNvSpPr/>
            <p:nvPr/>
          </p:nvSpPr>
          <p:spPr>
            <a:xfrm>
              <a:off x="0" y="850900"/>
              <a:ext cx="3175000" cy="4847590"/>
            </a:xfrm>
            <a:custGeom>
              <a:avLst/>
              <a:gdLst/>
              <a:ahLst/>
              <a:cxnLst/>
              <a:rect l="l" t="t" r="r" b="b"/>
              <a:pathLst>
                <a:path w="3175000" h="4847590">
                  <a:moveTo>
                    <a:pt x="0" y="0"/>
                  </a:moveTo>
                  <a:lnTo>
                    <a:pt x="0" y="3700780"/>
                  </a:lnTo>
                  <a:lnTo>
                    <a:pt x="3175000" y="484759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9AA7B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/>
            <p:cNvSpPr/>
            <p:nvPr/>
          </p:nvSpPr>
          <p:spPr>
            <a:xfrm>
              <a:off x="3175000" y="850900"/>
              <a:ext cx="3175000" cy="4847590"/>
            </a:xfrm>
            <a:custGeom>
              <a:avLst/>
              <a:gdLst/>
              <a:ahLst/>
              <a:cxnLst/>
              <a:rect l="l" t="t" r="r" b="b"/>
              <a:pathLst>
                <a:path w="3175000" h="4847590">
                  <a:moveTo>
                    <a:pt x="0" y="0"/>
                  </a:moveTo>
                  <a:lnTo>
                    <a:pt x="0" y="4847590"/>
                  </a:lnTo>
                  <a:lnTo>
                    <a:pt x="3175000" y="370078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C8D0D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6350000" cy="1701800"/>
            </a:xfrm>
            <a:custGeom>
              <a:avLst/>
              <a:gdLst/>
              <a:ahLst/>
              <a:cxnLst/>
              <a:rect l="l" t="t" r="r" b="b"/>
              <a:pathLst>
                <a:path w="6350000" h="1701800">
                  <a:moveTo>
                    <a:pt x="3175000" y="0"/>
                  </a:moveTo>
                  <a:lnTo>
                    <a:pt x="0" y="850900"/>
                  </a:lnTo>
                  <a:lnTo>
                    <a:pt x="3175000" y="1701800"/>
                  </a:lnTo>
                  <a:lnTo>
                    <a:pt x="6350000" y="850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04165" y="2631588"/>
            <a:ext cx="8095650" cy="2417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0"/>
              </a:lnSpc>
              <a:spcBef>
                <a:spcPct val="0"/>
              </a:spcBef>
            </a:pPr>
            <a:r>
              <a:rPr lang="en-US" sz="3450">
                <a:solidFill>
                  <a:srgbClr val="FFFFFF"/>
                </a:solidFill>
                <a:latin typeface="Canva Sans Bold"/>
              </a:rPr>
              <a:t>Optimizing Hotel Booking Process and Increasing </a:t>
            </a:r>
          </a:p>
          <a:p>
            <a:pPr algn="ctr">
              <a:lnSpc>
                <a:spcPts val="4830"/>
              </a:lnSpc>
              <a:spcBef>
                <a:spcPct val="0"/>
              </a:spcBef>
            </a:pPr>
            <a:r>
              <a:rPr lang="en-US" sz="3450">
                <a:solidFill>
                  <a:srgbClr val="FFFFFF"/>
                </a:solidFill>
                <a:latin typeface="Canva Sans Bold"/>
              </a:rPr>
              <a:t>Revenue through Data Analysis and Visualization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4982" y="-1344009"/>
            <a:ext cx="10003219" cy="10003219"/>
          </a:xfrm>
          <a:custGeom>
            <a:avLst/>
            <a:gdLst/>
            <a:ahLst/>
            <a:cxnLst/>
            <a:rect l="l" t="t" r="r" b="b"/>
            <a:pathLst>
              <a:path w="10003219" h="10003219">
                <a:moveTo>
                  <a:pt x="0" y="0"/>
                </a:moveTo>
                <a:lnTo>
                  <a:pt x="10003219" y="0"/>
                </a:lnTo>
                <a:lnTo>
                  <a:pt x="10003219" y="10003218"/>
                </a:lnTo>
                <a:lnTo>
                  <a:pt x="0" y="1000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341398" y="2210814"/>
            <a:ext cx="7070805" cy="2893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5"/>
              </a:lnSpc>
            </a:pPr>
            <a:r>
              <a:rPr lang="en-US" sz="6413" spc="320">
                <a:solidFill>
                  <a:srgbClr val="FFFFFF"/>
                </a:solidFill>
                <a:latin typeface="League Spartan Bold"/>
              </a:rPr>
              <a:t>THANK YOU FOR YOUR TIME!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-1206767" y="5019920"/>
            <a:ext cx="4429891" cy="4590561"/>
          </a:xfrm>
          <a:custGeom>
            <a:avLst/>
            <a:gdLst/>
            <a:ahLst/>
            <a:cxnLst/>
            <a:rect l="l" t="t" r="r" b="b"/>
            <a:pathLst>
              <a:path w="4429891" h="4590561">
                <a:moveTo>
                  <a:pt x="0" y="0"/>
                </a:moveTo>
                <a:lnTo>
                  <a:pt x="4429891" y="0"/>
                </a:lnTo>
                <a:lnTo>
                  <a:pt x="4429891" y="4590560"/>
                </a:lnTo>
                <a:lnTo>
                  <a:pt x="0" y="4590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2991744">
            <a:off x="-1327749" y="-1438780"/>
            <a:ext cx="3438671" cy="3563390"/>
          </a:xfrm>
          <a:custGeom>
            <a:avLst/>
            <a:gdLst/>
            <a:ahLst/>
            <a:cxnLst/>
            <a:rect l="l" t="t" r="r" b="b"/>
            <a:pathLst>
              <a:path w="3438671" h="3563390">
                <a:moveTo>
                  <a:pt x="0" y="0"/>
                </a:moveTo>
                <a:lnTo>
                  <a:pt x="3438672" y="0"/>
                </a:lnTo>
                <a:lnTo>
                  <a:pt x="3438672" y="3563390"/>
                </a:lnTo>
                <a:lnTo>
                  <a:pt x="0" y="3563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5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1639563">
            <a:off x="-362663" y="3416134"/>
            <a:ext cx="844182" cy="1294412"/>
          </a:xfrm>
          <a:custGeom>
            <a:avLst/>
            <a:gdLst/>
            <a:ahLst/>
            <a:cxnLst/>
            <a:rect l="l" t="t" r="r" b="b"/>
            <a:pathLst>
              <a:path w="844182" h="1294412">
                <a:moveTo>
                  <a:pt x="0" y="0"/>
                </a:moveTo>
                <a:lnTo>
                  <a:pt x="844182" y="0"/>
                </a:lnTo>
                <a:lnTo>
                  <a:pt x="844182" y="1294412"/>
                </a:lnTo>
                <a:lnTo>
                  <a:pt x="0" y="12944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 rot="-2155460">
            <a:off x="1358695" y="806200"/>
            <a:ext cx="851556" cy="764186"/>
            <a:chOff x="0" y="0"/>
            <a:chExt cx="6350000" cy="5698490"/>
          </a:xfrm>
        </p:grpSpPr>
        <p:sp>
          <p:nvSpPr>
            <p:cNvPr id="8" name="Freeform 8"/>
            <p:cNvSpPr/>
            <p:nvPr/>
          </p:nvSpPr>
          <p:spPr>
            <a:xfrm>
              <a:off x="0" y="850900"/>
              <a:ext cx="3175000" cy="4847590"/>
            </a:xfrm>
            <a:custGeom>
              <a:avLst/>
              <a:gdLst/>
              <a:ahLst/>
              <a:cxnLst/>
              <a:rect l="l" t="t" r="r" b="b"/>
              <a:pathLst>
                <a:path w="3175000" h="4847590">
                  <a:moveTo>
                    <a:pt x="0" y="0"/>
                  </a:moveTo>
                  <a:lnTo>
                    <a:pt x="0" y="3700780"/>
                  </a:lnTo>
                  <a:lnTo>
                    <a:pt x="3175000" y="484759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9AA7B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/>
            <p:cNvSpPr/>
            <p:nvPr/>
          </p:nvSpPr>
          <p:spPr>
            <a:xfrm>
              <a:off x="3175000" y="850900"/>
              <a:ext cx="3175000" cy="4847590"/>
            </a:xfrm>
            <a:custGeom>
              <a:avLst/>
              <a:gdLst/>
              <a:ahLst/>
              <a:cxnLst/>
              <a:rect l="l" t="t" r="r" b="b"/>
              <a:pathLst>
                <a:path w="3175000" h="4847590">
                  <a:moveTo>
                    <a:pt x="0" y="0"/>
                  </a:moveTo>
                  <a:lnTo>
                    <a:pt x="0" y="4847590"/>
                  </a:lnTo>
                  <a:lnTo>
                    <a:pt x="3175000" y="370078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C8D0D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6350000" cy="1701800"/>
            </a:xfrm>
            <a:custGeom>
              <a:avLst/>
              <a:gdLst/>
              <a:ahLst/>
              <a:cxnLst/>
              <a:rect l="l" t="t" r="r" b="b"/>
              <a:pathLst>
                <a:path w="6350000" h="1701800">
                  <a:moveTo>
                    <a:pt x="3175000" y="0"/>
                  </a:moveTo>
                  <a:lnTo>
                    <a:pt x="0" y="850900"/>
                  </a:lnTo>
                  <a:lnTo>
                    <a:pt x="3175000" y="1701800"/>
                  </a:lnTo>
                  <a:lnTo>
                    <a:pt x="6350000" y="850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AutoShape 11"/>
          <p:cNvSpPr/>
          <p:nvPr/>
        </p:nvSpPr>
        <p:spPr>
          <a:xfrm>
            <a:off x="9022080" y="866140"/>
            <a:ext cx="41275" cy="55829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 rot="-2155460">
            <a:off x="3005212" y="5642360"/>
            <a:ext cx="851556" cy="764186"/>
            <a:chOff x="0" y="0"/>
            <a:chExt cx="6350000" cy="5698490"/>
          </a:xfrm>
        </p:grpSpPr>
        <p:sp>
          <p:nvSpPr>
            <p:cNvPr id="13" name="Freeform 13"/>
            <p:cNvSpPr/>
            <p:nvPr/>
          </p:nvSpPr>
          <p:spPr>
            <a:xfrm>
              <a:off x="0" y="850900"/>
              <a:ext cx="3175000" cy="4847590"/>
            </a:xfrm>
            <a:custGeom>
              <a:avLst/>
              <a:gdLst/>
              <a:ahLst/>
              <a:cxnLst/>
              <a:rect l="l" t="t" r="r" b="b"/>
              <a:pathLst>
                <a:path w="3175000" h="4847590">
                  <a:moveTo>
                    <a:pt x="0" y="0"/>
                  </a:moveTo>
                  <a:lnTo>
                    <a:pt x="0" y="3700780"/>
                  </a:lnTo>
                  <a:lnTo>
                    <a:pt x="3175000" y="484759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9AA7B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3175000" y="850900"/>
              <a:ext cx="3175000" cy="4847590"/>
            </a:xfrm>
            <a:custGeom>
              <a:avLst/>
              <a:gdLst/>
              <a:ahLst/>
              <a:cxnLst/>
              <a:rect l="l" t="t" r="r" b="b"/>
              <a:pathLst>
                <a:path w="3175000" h="4847590">
                  <a:moveTo>
                    <a:pt x="0" y="0"/>
                  </a:moveTo>
                  <a:lnTo>
                    <a:pt x="0" y="4847590"/>
                  </a:lnTo>
                  <a:lnTo>
                    <a:pt x="3175000" y="370078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C8D0D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0"/>
              <a:ext cx="6350000" cy="1701800"/>
            </a:xfrm>
            <a:custGeom>
              <a:avLst/>
              <a:gdLst/>
              <a:ahLst/>
              <a:cxnLst/>
              <a:rect l="l" t="t" r="r" b="b"/>
              <a:pathLst>
                <a:path w="6350000" h="1701800">
                  <a:moveTo>
                    <a:pt x="3175000" y="0"/>
                  </a:moveTo>
                  <a:lnTo>
                    <a:pt x="0" y="850900"/>
                  </a:lnTo>
                  <a:lnTo>
                    <a:pt x="3175000" y="1701800"/>
                  </a:lnTo>
                  <a:lnTo>
                    <a:pt x="6350000" y="850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5759" y="-1344009"/>
            <a:ext cx="10003219" cy="10003219"/>
          </a:xfrm>
          <a:custGeom>
            <a:avLst/>
            <a:gdLst/>
            <a:ahLst/>
            <a:cxnLst/>
            <a:rect l="l" t="t" r="r" b="b"/>
            <a:pathLst>
              <a:path w="10003219" h="10003219">
                <a:moveTo>
                  <a:pt x="0" y="0"/>
                </a:moveTo>
                <a:lnTo>
                  <a:pt x="10003218" y="0"/>
                </a:lnTo>
                <a:lnTo>
                  <a:pt x="10003218" y="10003218"/>
                </a:lnTo>
                <a:lnTo>
                  <a:pt x="0" y="1000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710883" y="2444989"/>
            <a:ext cx="41275" cy="55829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731520" y="779145"/>
            <a:ext cx="6405166" cy="1051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2"/>
              </a:lnSpc>
            </a:pPr>
            <a:r>
              <a:rPr lang="en-US" sz="3800" spc="227">
                <a:solidFill>
                  <a:srgbClr val="FFFFFF"/>
                </a:solidFill>
                <a:latin typeface="League Spartan Bold"/>
              </a:rPr>
              <a:t>THE</a:t>
            </a:r>
          </a:p>
          <a:p>
            <a:pPr>
              <a:lnSpc>
                <a:spcPts val="4142"/>
              </a:lnSpc>
            </a:pPr>
            <a:r>
              <a:rPr lang="en-US" sz="3800" spc="227">
                <a:solidFill>
                  <a:srgbClr val="FFFFFF"/>
                </a:solidFill>
                <a:latin typeface="League Spartan Bold"/>
              </a:rPr>
              <a:t>OUTLINE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119269" y="1958991"/>
            <a:ext cx="3593631" cy="4950460"/>
            <a:chOff x="0" y="0"/>
            <a:chExt cx="4791508" cy="6600614"/>
          </a:xfrm>
        </p:grpSpPr>
        <p:sp>
          <p:nvSpPr>
            <p:cNvPr id="6" name="TextBox 6"/>
            <p:cNvSpPr txBox="1"/>
            <p:nvPr/>
          </p:nvSpPr>
          <p:spPr>
            <a:xfrm>
              <a:off x="218553" y="752729"/>
              <a:ext cx="4572955" cy="5847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58" lvl="1" indent="-259079" algn="ctr">
                <a:lnSpc>
                  <a:spcPts val="3935"/>
                </a:lnSpc>
                <a:buFont typeface="Arial"/>
                <a:buChar char="•"/>
              </a:pPr>
              <a:r>
                <a:rPr lang="en-US" sz="2399" spc="191">
                  <a:solidFill>
                    <a:srgbClr val="FFFFFF"/>
                  </a:solidFill>
                  <a:latin typeface="Lato"/>
                </a:rPr>
                <a:t>Introduction</a:t>
              </a:r>
            </a:p>
            <a:p>
              <a:pPr algn="ctr">
                <a:lnSpc>
                  <a:spcPts val="3935"/>
                </a:lnSpc>
              </a:pPr>
              <a:endParaRPr lang="en-US" sz="2399" spc="191">
                <a:solidFill>
                  <a:srgbClr val="FFFFFF"/>
                </a:solidFill>
                <a:latin typeface="Lato"/>
              </a:endParaRPr>
            </a:p>
            <a:p>
              <a:pPr marL="518158" lvl="1" indent="-259079" algn="ctr">
                <a:lnSpc>
                  <a:spcPts val="3935"/>
                </a:lnSpc>
                <a:buFont typeface="Arial"/>
                <a:buChar char="•"/>
              </a:pPr>
              <a:r>
                <a:rPr lang="en-US" sz="2399" spc="191">
                  <a:solidFill>
                    <a:srgbClr val="FFFFFF"/>
                  </a:solidFill>
                  <a:latin typeface="Lato"/>
                </a:rPr>
                <a:t>Data Analysis</a:t>
              </a:r>
            </a:p>
            <a:p>
              <a:pPr algn="ctr">
                <a:lnSpc>
                  <a:spcPts val="3935"/>
                </a:lnSpc>
              </a:pPr>
              <a:endParaRPr lang="en-US" sz="2399" spc="191">
                <a:solidFill>
                  <a:srgbClr val="FFFFFF"/>
                </a:solidFill>
                <a:latin typeface="Lato"/>
              </a:endParaRPr>
            </a:p>
            <a:p>
              <a:pPr marL="518158" lvl="1" indent="-259079" algn="ctr">
                <a:lnSpc>
                  <a:spcPts val="3935"/>
                </a:lnSpc>
                <a:buFont typeface="Arial"/>
                <a:buChar char="•"/>
              </a:pPr>
              <a:r>
                <a:rPr lang="en-US" sz="2399" spc="191">
                  <a:solidFill>
                    <a:srgbClr val="FFFFFF"/>
                  </a:solidFill>
                  <a:latin typeface="Lato"/>
                </a:rPr>
                <a:t>Results and Impact</a:t>
              </a:r>
            </a:p>
            <a:p>
              <a:pPr algn="ctr">
                <a:lnSpc>
                  <a:spcPts val="3935"/>
                </a:lnSpc>
              </a:pPr>
              <a:endParaRPr lang="en-US" sz="2399" spc="191">
                <a:solidFill>
                  <a:srgbClr val="FFFFFF"/>
                </a:solidFill>
                <a:latin typeface="Lato"/>
              </a:endParaRPr>
            </a:p>
            <a:p>
              <a:pPr marL="518158" lvl="1" indent="-259079" algn="ctr">
                <a:lnSpc>
                  <a:spcPts val="3935"/>
                </a:lnSpc>
                <a:buFont typeface="Arial"/>
                <a:buChar char="•"/>
              </a:pPr>
              <a:r>
                <a:rPr lang="en-US" sz="2399" spc="191">
                  <a:solidFill>
                    <a:srgbClr val="FFFFFF"/>
                  </a:solidFill>
                  <a:latin typeface="Lato"/>
                </a:rPr>
                <a:t>Conclusion</a:t>
              </a:r>
            </a:p>
            <a:p>
              <a:pPr algn="just">
                <a:lnSpc>
                  <a:spcPts val="3771"/>
                </a:lnSpc>
              </a:pPr>
              <a:endParaRPr lang="en-US" sz="2399" spc="191">
                <a:solidFill>
                  <a:srgbClr val="FFFFFF"/>
                </a:solidFill>
                <a:latin typeface="Lato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4791508" cy="4876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79"/>
                </a:lnSpc>
              </a:pPr>
              <a:r>
                <a:rPr lang="en-US" sz="2399" spc="119">
                  <a:solidFill>
                    <a:srgbClr val="FFFFFF"/>
                  </a:solidFill>
                  <a:latin typeface="League Spartan Bold"/>
                </a:rPr>
                <a:t>LIST OF TOPICS</a:t>
              </a:r>
            </a:p>
          </p:txBody>
        </p:sp>
      </p:grpSp>
      <p:sp>
        <p:nvSpPr>
          <p:cNvPr id="8" name="Freeform 8"/>
          <p:cNvSpPr/>
          <p:nvPr/>
        </p:nvSpPr>
        <p:spPr>
          <a:xfrm rot="6701478">
            <a:off x="1679739" y="5115841"/>
            <a:ext cx="2479972" cy="2569919"/>
          </a:xfrm>
          <a:custGeom>
            <a:avLst/>
            <a:gdLst/>
            <a:ahLst/>
            <a:cxnLst/>
            <a:rect l="l" t="t" r="r" b="b"/>
            <a:pathLst>
              <a:path w="2479972" h="2569919">
                <a:moveTo>
                  <a:pt x="0" y="0"/>
                </a:moveTo>
                <a:lnTo>
                  <a:pt x="2479971" y="0"/>
                </a:lnTo>
                <a:lnTo>
                  <a:pt x="2479971" y="2569918"/>
                </a:lnTo>
                <a:lnTo>
                  <a:pt x="0" y="25699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2394049">
            <a:off x="4537709" y="3358507"/>
            <a:ext cx="678182" cy="1039880"/>
          </a:xfrm>
          <a:custGeom>
            <a:avLst/>
            <a:gdLst/>
            <a:ahLst/>
            <a:cxnLst/>
            <a:rect l="l" t="t" r="r" b="b"/>
            <a:pathLst>
              <a:path w="678182" h="1039880">
                <a:moveTo>
                  <a:pt x="0" y="0"/>
                </a:moveTo>
                <a:lnTo>
                  <a:pt x="678182" y="0"/>
                </a:lnTo>
                <a:lnTo>
                  <a:pt x="678182" y="1039880"/>
                </a:lnTo>
                <a:lnTo>
                  <a:pt x="0" y="1039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 rot="-2155460">
            <a:off x="452005" y="3748925"/>
            <a:ext cx="755203" cy="677719"/>
            <a:chOff x="0" y="0"/>
            <a:chExt cx="6350000" cy="5698490"/>
          </a:xfrm>
        </p:grpSpPr>
        <p:sp>
          <p:nvSpPr>
            <p:cNvPr id="11" name="Freeform 11"/>
            <p:cNvSpPr/>
            <p:nvPr/>
          </p:nvSpPr>
          <p:spPr>
            <a:xfrm>
              <a:off x="0" y="850900"/>
              <a:ext cx="3175000" cy="4847590"/>
            </a:xfrm>
            <a:custGeom>
              <a:avLst/>
              <a:gdLst/>
              <a:ahLst/>
              <a:cxnLst/>
              <a:rect l="l" t="t" r="r" b="b"/>
              <a:pathLst>
                <a:path w="3175000" h="4847590">
                  <a:moveTo>
                    <a:pt x="0" y="0"/>
                  </a:moveTo>
                  <a:lnTo>
                    <a:pt x="0" y="3700780"/>
                  </a:lnTo>
                  <a:lnTo>
                    <a:pt x="3175000" y="484759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9AA7B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00" y="850900"/>
              <a:ext cx="3175000" cy="4847590"/>
            </a:xfrm>
            <a:custGeom>
              <a:avLst/>
              <a:gdLst/>
              <a:ahLst/>
              <a:cxnLst/>
              <a:rect l="l" t="t" r="r" b="b"/>
              <a:pathLst>
                <a:path w="3175000" h="4847590">
                  <a:moveTo>
                    <a:pt x="0" y="0"/>
                  </a:moveTo>
                  <a:lnTo>
                    <a:pt x="0" y="4847590"/>
                  </a:lnTo>
                  <a:lnTo>
                    <a:pt x="3175000" y="370078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C8D0D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6350000" cy="1701800"/>
            </a:xfrm>
            <a:custGeom>
              <a:avLst/>
              <a:gdLst/>
              <a:ahLst/>
              <a:cxnLst/>
              <a:rect l="l" t="t" r="r" b="b"/>
              <a:pathLst>
                <a:path w="6350000" h="1701800">
                  <a:moveTo>
                    <a:pt x="3175000" y="0"/>
                  </a:moveTo>
                  <a:lnTo>
                    <a:pt x="0" y="850900"/>
                  </a:lnTo>
                  <a:lnTo>
                    <a:pt x="3175000" y="1701800"/>
                  </a:lnTo>
                  <a:lnTo>
                    <a:pt x="6350000" y="850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Freeform 14"/>
          <p:cNvSpPr/>
          <p:nvPr/>
        </p:nvSpPr>
        <p:spPr>
          <a:xfrm rot="-4406906">
            <a:off x="8151872" y="136975"/>
            <a:ext cx="2106176" cy="2182566"/>
          </a:xfrm>
          <a:custGeom>
            <a:avLst/>
            <a:gdLst/>
            <a:ahLst/>
            <a:cxnLst/>
            <a:rect l="l" t="t" r="r" b="b"/>
            <a:pathLst>
              <a:path w="2106176" h="2182566">
                <a:moveTo>
                  <a:pt x="0" y="0"/>
                </a:moveTo>
                <a:lnTo>
                  <a:pt x="2106176" y="0"/>
                </a:lnTo>
                <a:lnTo>
                  <a:pt x="2106176" y="2182566"/>
                </a:lnTo>
                <a:lnTo>
                  <a:pt x="0" y="2182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5" name="Group 15"/>
          <p:cNvGrpSpPr/>
          <p:nvPr/>
        </p:nvGrpSpPr>
        <p:grpSpPr>
          <a:xfrm rot="-2155460">
            <a:off x="7830705" y="1124180"/>
            <a:ext cx="755203" cy="677719"/>
            <a:chOff x="0" y="0"/>
            <a:chExt cx="6350000" cy="5698490"/>
          </a:xfrm>
        </p:grpSpPr>
        <p:sp>
          <p:nvSpPr>
            <p:cNvPr id="16" name="Freeform 16"/>
            <p:cNvSpPr/>
            <p:nvPr/>
          </p:nvSpPr>
          <p:spPr>
            <a:xfrm>
              <a:off x="0" y="850900"/>
              <a:ext cx="3175000" cy="4847590"/>
            </a:xfrm>
            <a:custGeom>
              <a:avLst/>
              <a:gdLst/>
              <a:ahLst/>
              <a:cxnLst/>
              <a:rect l="l" t="t" r="r" b="b"/>
              <a:pathLst>
                <a:path w="3175000" h="4847590">
                  <a:moveTo>
                    <a:pt x="0" y="0"/>
                  </a:moveTo>
                  <a:lnTo>
                    <a:pt x="0" y="3700780"/>
                  </a:lnTo>
                  <a:lnTo>
                    <a:pt x="3175000" y="484759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9AA7B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3175000" y="850900"/>
              <a:ext cx="3175000" cy="4847590"/>
            </a:xfrm>
            <a:custGeom>
              <a:avLst/>
              <a:gdLst/>
              <a:ahLst/>
              <a:cxnLst/>
              <a:rect l="l" t="t" r="r" b="b"/>
              <a:pathLst>
                <a:path w="3175000" h="4847590">
                  <a:moveTo>
                    <a:pt x="0" y="0"/>
                  </a:moveTo>
                  <a:lnTo>
                    <a:pt x="0" y="4847590"/>
                  </a:lnTo>
                  <a:lnTo>
                    <a:pt x="3175000" y="370078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C8D0D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6350000" cy="1701800"/>
            </a:xfrm>
            <a:custGeom>
              <a:avLst/>
              <a:gdLst/>
              <a:ahLst/>
              <a:cxnLst/>
              <a:rect l="l" t="t" r="r" b="b"/>
              <a:pathLst>
                <a:path w="6350000" h="1701800">
                  <a:moveTo>
                    <a:pt x="3175000" y="0"/>
                  </a:moveTo>
                  <a:lnTo>
                    <a:pt x="0" y="850900"/>
                  </a:lnTo>
                  <a:lnTo>
                    <a:pt x="3175000" y="1701800"/>
                  </a:lnTo>
                  <a:lnTo>
                    <a:pt x="6350000" y="850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9435347">
            <a:off x="-745407" y="4562033"/>
            <a:ext cx="3554613" cy="3683537"/>
          </a:xfrm>
          <a:custGeom>
            <a:avLst/>
            <a:gdLst/>
            <a:ahLst/>
            <a:cxnLst/>
            <a:rect l="l" t="t" r="r" b="b"/>
            <a:pathLst>
              <a:path w="3554613" h="3683537">
                <a:moveTo>
                  <a:pt x="0" y="0"/>
                </a:moveTo>
                <a:lnTo>
                  <a:pt x="3554614" y="0"/>
                </a:lnTo>
                <a:lnTo>
                  <a:pt x="3554614" y="3683537"/>
                </a:lnTo>
                <a:lnTo>
                  <a:pt x="0" y="36835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9435347">
            <a:off x="3396953" y="-1326782"/>
            <a:ext cx="3592615" cy="3722918"/>
          </a:xfrm>
          <a:custGeom>
            <a:avLst/>
            <a:gdLst/>
            <a:ahLst/>
            <a:cxnLst/>
            <a:rect l="l" t="t" r="r" b="b"/>
            <a:pathLst>
              <a:path w="3592615" h="3722918">
                <a:moveTo>
                  <a:pt x="0" y="0"/>
                </a:moveTo>
                <a:lnTo>
                  <a:pt x="3592615" y="0"/>
                </a:lnTo>
                <a:lnTo>
                  <a:pt x="3592615" y="3722918"/>
                </a:lnTo>
                <a:lnTo>
                  <a:pt x="0" y="3722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731520" y="3060700"/>
            <a:ext cx="41275" cy="5582920"/>
          </a:xfrm>
          <a:prstGeom prst="rect">
            <a:avLst/>
          </a:prstGeom>
          <a:solidFill>
            <a:srgbClr val="FF9A9E"/>
          </a:solid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5771870" y="778390"/>
            <a:ext cx="3250210" cy="2167484"/>
          </a:xfrm>
          <a:custGeom>
            <a:avLst/>
            <a:gdLst/>
            <a:ahLst/>
            <a:cxnLst/>
            <a:rect l="l" t="t" r="r" b="b"/>
            <a:pathLst>
              <a:path w="3250210" h="2167484">
                <a:moveTo>
                  <a:pt x="0" y="0"/>
                </a:moveTo>
                <a:lnTo>
                  <a:pt x="3250210" y="0"/>
                </a:lnTo>
                <a:lnTo>
                  <a:pt x="3250210" y="2167483"/>
                </a:lnTo>
                <a:lnTo>
                  <a:pt x="0" y="21674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301662" y="1553845"/>
            <a:ext cx="3285689" cy="3295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8" lvl="1" indent="-259079" algn="just">
              <a:lnSpc>
                <a:spcPts val="3359"/>
              </a:lnSpc>
              <a:buFont typeface="Arial"/>
              <a:buChar char="•"/>
            </a:pPr>
            <a:r>
              <a:rPr lang="en-US" sz="2399" spc="119">
                <a:solidFill>
                  <a:srgbClr val="3B3B3B"/>
                </a:solidFill>
                <a:latin typeface="Lato"/>
              </a:rPr>
              <a:t>Project Overview</a:t>
            </a:r>
          </a:p>
          <a:p>
            <a:pPr algn="just">
              <a:lnSpc>
                <a:spcPts val="3359"/>
              </a:lnSpc>
            </a:pPr>
            <a:endParaRPr lang="en-US" sz="2399" spc="119">
              <a:solidFill>
                <a:srgbClr val="3B3B3B"/>
              </a:solidFill>
              <a:latin typeface="Lato"/>
            </a:endParaRPr>
          </a:p>
          <a:p>
            <a:pPr marL="518158" lvl="1" indent="-259079" algn="just">
              <a:lnSpc>
                <a:spcPts val="3359"/>
              </a:lnSpc>
              <a:buFont typeface="Arial"/>
              <a:buChar char="•"/>
            </a:pPr>
            <a:r>
              <a:rPr lang="en-US" sz="2399" spc="119">
                <a:solidFill>
                  <a:srgbClr val="3B3B3B"/>
                </a:solidFill>
                <a:latin typeface="Lato"/>
              </a:rPr>
              <a:t>Objective</a:t>
            </a:r>
          </a:p>
          <a:p>
            <a:pPr algn="just">
              <a:lnSpc>
                <a:spcPts val="3359"/>
              </a:lnSpc>
            </a:pPr>
            <a:endParaRPr lang="en-US" sz="2399" spc="119">
              <a:solidFill>
                <a:srgbClr val="3B3B3B"/>
              </a:solidFill>
              <a:latin typeface="Lato"/>
            </a:endParaRPr>
          </a:p>
          <a:p>
            <a:pPr marL="518158" lvl="1" indent="-259079" algn="just">
              <a:lnSpc>
                <a:spcPts val="3359"/>
              </a:lnSpc>
              <a:buFont typeface="Arial"/>
              <a:buChar char="•"/>
            </a:pPr>
            <a:r>
              <a:rPr lang="en-US" sz="2399" spc="119">
                <a:solidFill>
                  <a:srgbClr val="3B3B3B"/>
                </a:solidFill>
                <a:latin typeface="Lato"/>
              </a:rPr>
              <a:t>Methodology</a:t>
            </a:r>
          </a:p>
          <a:p>
            <a:pPr algn="just">
              <a:lnSpc>
                <a:spcPts val="3359"/>
              </a:lnSpc>
            </a:pPr>
            <a:endParaRPr lang="en-US" sz="2399" spc="119">
              <a:solidFill>
                <a:srgbClr val="3B3B3B"/>
              </a:solidFill>
              <a:latin typeface="Lato"/>
            </a:endParaRPr>
          </a:p>
          <a:p>
            <a:pPr marL="518158" lvl="1" indent="-259079" algn="just">
              <a:lnSpc>
                <a:spcPts val="3359"/>
              </a:lnSpc>
              <a:buFont typeface="Arial"/>
              <a:buChar char="•"/>
            </a:pPr>
            <a:r>
              <a:rPr lang="en-US" sz="2399" spc="119">
                <a:solidFill>
                  <a:srgbClr val="3B3B3B"/>
                </a:solidFill>
                <a:latin typeface="Lato"/>
              </a:rPr>
              <a:t>Tools Used</a:t>
            </a:r>
          </a:p>
          <a:p>
            <a:pPr algn="just">
              <a:lnSpc>
                <a:spcPts val="2940"/>
              </a:lnSpc>
            </a:pPr>
            <a:r>
              <a:rPr lang="en-US" sz="2100" spc="105">
                <a:solidFill>
                  <a:srgbClr val="3B3B3B"/>
                </a:solidFill>
                <a:latin typeface="Lato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1900" y="544202"/>
            <a:ext cx="4401046" cy="569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60"/>
              </a:lnSpc>
            </a:pPr>
            <a:r>
              <a:rPr lang="en-US" sz="3800" spc="190">
                <a:solidFill>
                  <a:srgbClr val="3B3B3B"/>
                </a:solidFill>
                <a:latin typeface="League Spartan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6311908" y="82398"/>
            <a:ext cx="3212737" cy="1842787"/>
            <a:chOff x="0" y="0"/>
            <a:chExt cx="7981950" cy="4578350"/>
          </a:xfrm>
        </p:grpSpPr>
        <p:sp>
          <p:nvSpPr>
            <p:cNvPr id="3" name="Freeform 3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AA7B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Freeform 5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69798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Freeform 6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C728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7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2"/>
              <a:stretch>
                <a:fillRect l="-9429" t="-4886" r="-13970" b="-2648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Freeform 8"/>
          <p:cNvSpPr/>
          <p:nvPr/>
        </p:nvSpPr>
        <p:spPr>
          <a:xfrm rot="-8428099">
            <a:off x="1781447" y="5383878"/>
            <a:ext cx="3727451" cy="3862643"/>
          </a:xfrm>
          <a:custGeom>
            <a:avLst/>
            <a:gdLst/>
            <a:ahLst/>
            <a:cxnLst/>
            <a:rect l="l" t="t" r="r" b="b"/>
            <a:pathLst>
              <a:path w="3727451" h="3862643">
                <a:moveTo>
                  <a:pt x="0" y="0"/>
                </a:moveTo>
                <a:lnTo>
                  <a:pt x="3727451" y="0"/>
                </a:lnTo>
                <a:lnTo>
                  <a:pt x="3727451" y="3862644"/>
                </a:lnTo>
                <a:lnTo>
                  <a:pt x="0" y="38626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AutoShape 9"/>
          <p:cNvSpPr/>
          <p:nvPr/>
        </p:nvSpPr>
        <p:spPr>
          <a:xfrm>
            <a:off x="9022080" y="2958505"/>
            <a:ext cx="41275" cy="5582920"/>
          </a:xfrm>
          <a:prstGeom prst="rect">
            <a:avLst/>
          </a:prstGeom>
          <a:solidFill>
            <a:srgbClr val="FF9A9E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196988" y="2283894"/>
            <a:ext cx="8303696" cy="4299786"/>
            <a:chOff x="0" y="0"/>
            <a:chExt cx="11071595" cy="573304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5262089"/>
              <a:ext cx="9472775" cy="470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525"/>
              <a:ext cx="11071595" cy="762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60"/>
                </a:lnSpc>
              </a:pPr>
              <a:r>
                <a:rPr lang="en-US" sz="3800" spc="190">
                  <a:solidFill>
                    <a:srgbClr val="3B3B3B"/>
                  </a:solidFill>
                  <a:latin typeface="League Spartan Bold"/>
                </a:rPr>
                <a:t>DATA ANALYSIS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67196"/>
              <a:ext cx="10667859" cy="3901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2879"/>
                </a:lnSpc>
                <a:buFont typeface="Arial"/>
                <a:buChar char="•"/>
              </a:pPr>
              <a:r>
                <a:rPr lang="en-US" sz="2400" spc="120">
                  <a:solidFill>
                    <a:srgbClr val="3B3B3B"/>
                  </a:solidFill>
                  <a:latin typeface="Lato Bold"/>
                </a:rPr>
                <a:t>Data Manipulation with Python's Pandas Library</a:t>
              </a:r>
            </a:p>
            <a:p>
              <a:pPr>
                <a:lnSpc>
                  <a:spcPts val="2879"/>
                </a:lnSpc>
              </a:pPr>
              <a:endParaRPr lang="en-US" sz="2400" spc="120">
                <a:solidFill>
                  <a:srgbClr val="3B3B3B"/>
                </a:solidFill>
                <a:latin typeface="Lato Bold"/>
              </a:endParaRPr>
            </a:p>
            <a:p>
              <a:pPr marL="518160" lvl="1" indent="-259080">
                <a:lnSpc>
                  <a:spcPts val="2879"/>
                </a:lnSpc>
                <a:buFont typeface="Arial"/>
                <a:buChar char="•"/>
              </a:pPr>
              <a:r>
                <a:rPr lang="en-US" sz="2400" spc="120">
                  <a:solidFill>
                    <a:srgbClr val="3B3B3B"/>
                  </a:solidFill>
                  <a:latin typeface="Lato Bold"/>
                </a:rPr>
                <a:t>Visualization with Power BI Dashboard</a:t>
              </a:r>
            </a:p>
            <a:p>
              <a:pPr>
                <a:lnSpc>
                  <a:spcPts val="2879"/>
                </a:lnSpc>
              </a:pPr>
              <a:endParaRPr lang="en-US" sz="2400" spc="120">
                <a:solidFill>
                  <a:srgbClr val="3B3B3B"/>
                </a:solidFill>
                <a:latin typeface="Lato Bold"/>
              </a:endParaRPr>
            </a:p>
            <a:p>
              <a:pPr marL="518160" lvl="1" indent="-259080">
                <a:lnSpc>
                  <a:spcPts val="2879"/>
                </a:lnSpc>
                <a:buFont typeface="Arial"/>
                <a:buChar char="•"/>
              </a:pPr>
              <a:r>
                <a:rPr lang="en-US" sz="2400" spc="120">
                  <a:solidFill>
                    <a:srgbClr val="3B3B3B"/>
                  </a:solidFill>
                  <a:latin typeface="Lato Bold"/>
                </a:rPr>
                <a:t>Extracting Actionable Insights</a:t>
              </a:r>
            </a:p>
            <a:p>
              <a:pPr>
                <a:lnSpc>
                  <a:spcPts val="2879"/>
                </a:lnSpc>
              </a:pPr>
              <a:endParaRPr lang="en-US" sz="2400" spc="120">
                <a:solidFill>
                  <a:srgbClr val="3B3B3B"/>
                </a:solidFill>
                <a:latin typeface="Lato Bold"/>
              </a:endParaRPr>
            </a:p>
            <a:p>
              <a:pPr marL="518160" lvl="1" indent="-259080">
                <a:lnSpc>
                  <a:spcPts val="2879"/>
                </a:lnSpc>
                <a:buFont typeface="Arial"/>
                <a:buChar char="•"/>
              </a:pPr>
              <a:r>
                <a:rPr lang="en-US" sz="2400" spc="120">
                  <a:solidFill>
                    <a:srgbClr val="3B3B3B"/>
                  </a:solidFill>
                  <a:latin typeface="Lato Bold"/>
                </a:rPr>
                <a:t>Optimization of Hotel Booking Process</a:t>
              </a:r>
            </a:p>
            <a:p>
              <a:pPr>
                <a:lnSpc>
                  <a:spcPts val="2879"/>
                </a:lnSpc>
              </a:pPr>
              <a:endParaRPr lang="en-US" sz="2400" spc="120">
                <a:solidFill>
                  <a:srgbClr val="3B3B3B"/>
                </a:solidFill>
                <a:latin typeface="Lato Bol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8100" y="-1344009"/>
            <a:ext cx="10003219" cy="10003219"/>
          </a:xfrm>
          <a:custGeom>
            <a:avLst/>
            <a:gdLst/>
            <a:ahLst/>
            <a:cxnLst/>
            <a:rect l="l" t="t" r="r" b="b"/>
            <a:pathLst>
              <a:path w="10003219" h="10003219">
                <a:moveTo>
                  <a:pt x="0" y="0"/>
                </a:moveTo>
                <a:lnTo>
                  <a:pt x="10003219" y="0"/>
                </a:lnTo>
                <a:lnTo>
                  <a:pt x="10003219" y="10003218"/>
                </a:lnTo>
                <a:lnTo>
                  <a:pt x="0" y="1000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927401">
            <a:off x="-772735" y="4919103"/>
            <a:ext cx="3023023" cy="3132666"/>
          </a:xfrm>
          <a:custGeom>
            <a:avLst/>
            <a:gdLst/>
            <a:ahLst/>
            <a:cxnLst/>
            <a:rect l="l" t="t" r="r" b="b"/>
            <a:pathLst>
              <a:path w="3023023" h="3132666">
                <a:moveTo>
                  <a:pt x="0" y="0"/>
                </a:moveTo>
                <a:lnTo>
                  <a:pt x="3023023" y="0"/>
                </a:lnTo>
                <a:lnTo>
                  <a:pt x="3023023" y="3132666"/>
                </a:lnTo>
                <a:lnTo>
                  <a:pt x="0" y="3132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4911669" y="1685034"/>
            <a:ext cx="4531410" cy="4481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439"/>
              </a:lnSpc>
            </a:pPr>
            <a:r>
              <a:rPr lang="en-US" sz="15999">
                <a:solidFill>
                  <a:srgbClr val="FFFFFF">
                    <a:alpha val="28627"/>
                  </a:srgbClr>
                </a:solidFill>
                <a:latin typeface="League Spartan Bold"/>
              </a:rPr>
              <a:t>83%</a:t>
            </a:r>
          </a:p>
        </p:txBody>
      </p:sp>
      <p:sp>
        <p:nvSpPr>
          <p:cNvPr id="5" name="Freeform 5"/>
          <p:cNvSpPr/>
          <p:nvPr/>
        </p:nvSpPr>
        <p:spPr>
          <a:xfrm rot="3409827">
            <a:off x="8339771" y="-337137"/>
            <a:ext cx="2206614" cy="2286647"/>
          </a:xfrm>
          <a:custGeom>
            <a:avLst/>
            <a:gdLst/>
            <a:ahLst/>
            <a:cxnLst/>
            <a:rect l="l" t="t" r="r" b="b"/>
            <a:pathLst>
              <a:path w="2206614" h="2286647">
                <a:moveTo>
                  <a:pt x="0" y="0"/>
                </a:moveTo>
                <a:lnTo>
                  <a:pt x="2206615" y="0"/>
                </a:lnTo>
                <a:lnTo>
                  <a:pt x="2206615" y="2286647"/>
                </a:lnTo>
                <a:lnTo>
                  <a:pt x="0" y="2286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99289" y="1779649"/>
            <a:ext cx="8724318" cy="3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 spc="124">
                <a:solidFill>
                  <a:srgbClr val="FFFFFF"/>
                </a:solidFill>
                <a:latin typeface="Lato"/>
              </a:rPr>
              <a:t>Increased Revenue through Pricing and Marketing Decisions</a:t>
            </a:r>
          </a:p>
          <a:p>
            <a:pPr algn="just">
              <a:lnSpc>
                <a:spcPts val="3499"/>
              </a:lnSpc>
            </a:pPr>
            <a:endParaRPr lang="en-US" sz="2499" spc="124">
              <a:solidFill>
                <a:srgbClr val="FFFFFF"/>
              </a:solidFill>
              <a:latin typeface="Lato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 spc="124">
                <a:solidFill>
                  <a:srgbClr val="FFFFFF"/>
                </a:solidFill>
                <a:latin typeface="Lato"/>
              </a:rPr>
              <a:t>Enhanced Hotel Booking Process</a:t>
            </a:r>
          </a:p>
          <a:p>
            <a:pPr algn="just">
              <a:lnSpc>
                <a:spcPts val="3499"/>
              </a:lnSpc>
            </a:pPr>
            <a:endParaRPr lang="en-US" sz="2499" spc="124">
              <a:solidFill>
                <a:srgbClr val="FFFFFF"/>
              </a:solidFill>
              <a:latin typeface="Lato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499" spc="124">
                <a:solidFill>
                  <a:srgbClr val="FFFFFF"/>
                </a:solidFill>
                <a:latin typeface="Lato"/>
              </a:rPr>
              <a:t>Improved Project Performance with Python's Pandas Library</a:t>
            </a:r>
          </a:p>
          <a:p>
            <a:pPr algn="just">
              <a:lnSpc>
                <a:spcPts val="3499"/>
              </a:lnSpc>
            </a:pPr>
            <a:endParaRPr lang="en-US" sz="2499" spc="124">
              <a:solidFill>
                <a:srgbClr val="FFFFFF"/>
              </a:solidFill>
              <a:latin typeface="La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6364" y="320653"/>
            <a:ext cx="3944421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60"/>
              </a:lnSpc>
            </a:pPr>
            <a:r>
              <a:rPr lang="en-US" sz="3800" spc="190">
                <a:solidFill>
                  <a:srgbClr val="FFFFFF"/>
                </a:solidFill>
                <a:latin typeface="League Spartan Bold"/>
              </a:rPr>
              <a:t>RESULTS AND IMPACT</a:t>
            </a:r>
          </a:p>
        </p:txBody>
      </p:sp>
      <p:grpSp>
        <p:nvGrpSpPr>
          <p:cNvPr id="8" name="Group 8"/>
          <p:cNvGrpSpPr/>
          <p:nvPr/>
        </p:nvGrpSpPr>
        <p:grpSpPr>
          <a:xfrm rot="-1116651">
            <a:off x="5064721" y="-68711"/>
            <a:ext cx="846533" cy="759679"/>
            <a:chOff x="0" y="0"/>
            <a:chExt cx="6350000" cy="5698490"/>
          </a:xfrm>
        </p:grpSpPr>
        <p:sp>
          <p:nvSpPr>
            <p:cNvPr id="9" name="Freeform 9"/>
            <p:cNvSpPr/>
            <p:nvPr/>
          </p:nvSpPr>
          <p:spPr>
            <a:xfrm>
              <a:off x="0" y="850900"/>
              <a:ext cx="3175000" cy="4847590"/>
            </a:xfrm>
            <a:custGeom>
              <a:avLst/>
              <a:gdLst/>
              <a:ahLst/>
              <a:cxnLst/>
              <a:rect l="l" t="t" r="r" b="b"/>
              <a:pathLst>
                <a:path w="3175000" h="4847590">
                  <a:moveTo>
                    <a:pt x="0" y="0"/>
                  </a:moveTo>
                  <a:lnTo>
                    <a:pt x="0" y="3700780"/>
                  </a:lnTo>
                  <a:lnTo>
                    <a:pt x="3175000" y="484759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9AA7B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00" y="850900"/>
              <a:ext cx="3175000" cy="4847590"/>
            </a:xfrm>
            <a:custGeom>
              <a:avLst/>
              <a:gdLst/>
              <a:ahLst/>
              <a:cxnLst/>
              <a:rect l="l" t="t" r="r" b="b"/>
              <a:pathLst>
                <a:path w="3175000" h="4847590">
                  <a:moveTo>
                    <a:pt x="0" y="0"/>
                  </a:moveTo>
                  <a:lnTo>
                    <a:pt x="0" y="4847590"/>
                  </a:lnTo>
                  <a:lnTo>
                    <a:pt x="3175000" y="370078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C8D0D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6350000" cy="1701800"/>
            </a:xfrm>
            <a:custGeom>
              <a:avLst/>
              <a:gdLst/>
              <a:ahLst/>
              <a:cxnLst/>
              <a:rect l="l" t="t" r="r" b="b"/>
              <a:pathLst>
                <a:path w="6350000" h="1701800">
                  <a:moveTo>
                    <a:pt x="3175000" y="0"/>
                  </a:moveTo>
                  <a:lnTo>
                    <a:pt x="0" y="850900"/>
                  </a:lnTo>
                  <a:lnTo>
                    <a:pt x="3175000" y="1701800"/>
                  </a:lnTo>
                  <a:lnTo>
                    <a:pt x="6350000" y="850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Freeform 12"/>
          <p:cNvSpPr/>
          <p:nvPr/>
        </p:nvSpPr>
        <p:spPr>
          <a:xfrm rot="2398527">
            <a:off x="1676510" y="5952023"/>
            <a:ext cx="695756" cy="1066825"/>
          </a:xfrm>
          <a:custGeom>
            <a:avLst/>
            <a:gdLst/>
            <a:ahLst/>
            <a:cxnLst/>
            <a:rect l="l" t="t" r="r" b="b"/>
            <a:pathLst>
              <a:path w="695756" h="1066825">
                <a:moveTo>
                  <a:pt x="0" y="0"/>
                </a:moveTo>
                <a:lnTo>
                  <a:pt x="695756" y="0"/>
                </a:lnTo>
                <a:lnTo>
                  <a:pt x="695756" y="1066826"/>
                </a:lnTo>
                <a:lnTo>
                  <a:pt x="0" y="10668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AutoShape 13"/>
          <p:cNvSpPr/>
          <p:nvPr/>
        </p:nvSpPr>
        <p:spPr>
          <a:xfrm>
            <a:off x="4655235" y="1427460"/>
            <a:ext cx="41275" cy="60401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8234" y="-445983"/>
            <a:ext cx="2625539" cy="2720766"/>
          </a:xfrm>
          <a:custGeom>
            <a:avLst/>
            <a:gdLst/>
            <a:ahLst/>
            <a:cxnLst/>
            <a:rect l="l" t="t" r="r" b="b"/>
            <a:pathLst>
              <a:path w="2625539" h="2720766">
                <a:moveTo>
                  <a:pt x="0" y="0"/>
                </a:moveTo>
                <a:lnTo>
                  <a:pt x="2625539" y="0"/>
                </a:lnTo>
                <a:lnTo>
                  <a:pt x="2625539" y="2720766"/>
                </a:lnTo>
                <a:lnTo>
                  <a:pt x="0" y="2720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5400000">
            <a:off x="-1437100" y="4816753"/>
            <a:ext cx="3140578" cy="3254485"/>
          </a:xfrm>
          <a:custGeom>
            <a:avLst/>
            <a:gdLst/>
            <a:ahLst/>
            <a:cxnLst/>
            <a:rect l="l" t="t" r="r" b="b"/>
            <a:pathLst>
              <a:path w="3140578" h="3254485">
                <a:moveTo>
                  <a:pt x="0" y="0"/>
                </a:moveTo>
                <a:lnTo>
                  <a:pt x="3140578" y="0"/>
                </a:lnTo>
                <a:lnTo>
                  <a:pt x="3140578" y="3254485"/>
                </a:lnTo>
                <a:lnTo>
                  <a:pt x="0" y="3254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rot="-5400000">
            <a:off x="6147639" y="-3123136"/>
            <a:ext cx="92302" cy="7119620"/>
          </a:xfrm>
          <a:prstGeom prst="rect">
            <a:avLst/>
          </a:prstGeom>
          <a:solidFill>
            <a:srgbClr val="FF9A9E"/>
          </a:solid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660653" y="659497"/>
            <a:ext cx="6718577" cy="6263080"/>
          </a:xfrm>
          <a:custGeom>
            <a:avLst/>
            <a:gdLst/>
            <a:ahLst/>
            <a:cxnLst/>
            <a:rect l="l" t="t" r="r" b="b"/>
            <a:pathLst>
              <a:path w="6718577" h="6263080">
                <a:moveTo>
                  <a:pt x="0" y="0"/>
                </a:moveTo>
                <a:lnTo>
                  <a:pt x="6718577" y="0"/>
                </a:lnTo>
                <a:lnTo>
                  <a:pt x="6718577" y="6263080"/>
                </a:lnTo>
                <a:lnTo>
                  <a:pt x="0" y="6263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8018234" y="-445983"/>
            <a:ext cx="2625539" cy="2720766"/>
          </a:xfrm>
          <a:custGeom>
            <a:avLst/>
            <a:gdLst/>
            <a:ahLst/>
            <a:cxnLst/>
            <a:rect l="l" t="t" r="r" b="b"/>
            <a:pathLst>
              <a:path w="2625539" h="2720766">
                <a:moveTo>
                  <a:pt x="0" y="0"/>
                </a:moveTo>
                <a:lnTo>
                  <a:pt x="2625539" y="0"/>
                </a:lnTo>
                <a:lnTo>
                  <a:pt x="2625539" y="2720766"/>
                </a:lnTo>
                <a:lnTo>
                  <a:pt x="0" y="2720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5400000">
            <a:off x="-1437100" y="4816753"/>
            <a:ext cx="3140578" cy="3254485"/>
          </a:xfrm>
          <a:custGeom>
            <a:avLst/>
            <a:gdLst/>
            <a:ahLst/>
            <a:cxnLst/>
            <a:rect l="l" t="t" r="r" b="b"/>
            <a:pathLst>
              <a:path w="3140578" h="3254485">
                <a:moveTo>
                  <a:pt x="0" y="0"/>
                </a:moveTo>
                <a:lnTo>
                  <a:pt x="3140578" y="0"/>
                </a:lnTo>
                <a:lnTo>
                  <a:pt x="3140578" y="3254485"/>
                </a:lnTo>
                <a:lnTo>
                  <a:pt x="0" y="3254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rot="-5400000">
            <a:off x="6151627" y="-3095789"/>
            <a:ext cx="84326" cy="7119620"/>
          </a:xfrm>
          <a:prstGeom prst="rect">
            <a:avLst/>
          </a:prstGeom>
          <a:solidFill>
            <a:srgbClr val="FF9A9E"/>
          </a:solid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081764" y="625966"/>
            <a:ext cx="7590072" cy="6063267"/>
          </a:xfrm>
          <a:custGeom>
            <a:avLst/>
            <a:gdLst/>
            <a:ahLst/>
            <a:cxnLst/>
            <a:rect l="l" t="t" r="r" b="b"/>
            <a:pathLst>
              <a:path w="7590072" h="6063267">
                <a:moveTo>
                  <a:pt x="0" y="0"/>
                </a:moveTo>
                <a:lnTo>
                  <a:pt x="7590072" y="0"/>
                </a:lnTo>
                <a:lnTo>
                  <a:pt x="7590072" y="6063268"/>
                </a:lnTo>
                <a:lnTo>
                  <a:pt x="0" y="60632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914" b="-3914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428099">
            <a:off x="-1355464" y="5427062"/>
            <a:ext cx="3030120" cy="3140021"/>
          </a:xfrm>
          <a:custGeom>
            <a:avLst/>
            <a:gdLst/>
            <a:ahLst/>
            <a:cxnLst/>
            <a:rect l="l" t="t" r="r" b="b"/>
            <a:pathLst>
              <a:path w="3030120" h="3140021">
                <a:moveTo>
                  <a:pt x="0" y="0"/>
                </a:moveTo>
                <a:lnTo>
                  <a:pt x="3030120" y="0"/>
                </a:lnTo>
                <a:lnTo>
                  <a:pt x="3030120" y="3140021"/>
                </a:lnTo>
                <a:lnTo>
                  <a:pt x="0" y="31400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9435347">
            <a:off x="6234297" y="-928854"/>
            <a:ext cx="3030120" cy="3140021"/>
          </a:xfrm>
          <a:custGeom>
            <a:avLst/>
            <a:gdLst/>
            <a:ahLst/>
            <a:cxnLst/>
            <a:rect l="l" t="t" r="r" b="b"/>
            <a:pathLst>
              <a:path w="3030120" h="3140021">
                <a:moveTo>
                  <a:pt x="0" y="0"/>
                </a:moveTo>
                <a:lnTo>
                  <a:pt x="3030120" y="0"/>
                </a:lnTo>
                <a:lnTo>
                  <a:pt x="3030120" y="3140020"/>
                </a:lnTo>
                <a:lnTo>
                  <a:pt x="0" y="3140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>
            <a:off x="9022080" y="2958505"/>
            <a:ext cx="41275" cy="5582920"/>
          </a:xfrm>
          <a:prstGeom prst="rect">
            <a:avLst/>
          </a:prstGeom>
          <a:solidFill>
            <a:srgbClr val="FF9A9E"/>
          </a:solid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248079" y="625117"/>
            <a:ext cx="7257443" cy="6064965"/>
          </a:xfrm>
          <a:custGeom>
            <a:avLst/>
            <a:gdLst/>
            <a:ahLst/>
            <a:cxnLst/>
            <a:rect l="l" t="t" r="r" b="b"/>
            <a:pathLst>
              <a:path w="7257443" h="6064965">
                <a:moveTo>
                  <a:pt x="0" y="0"/>
                </a:moveTo>
                <a:lnTo>
                  <a:pt x="7257442" y="0"/>
                </a:lnTo>
                <a:lnTo>
                  <a:pt x="7257442" y="6064966"/>
                </a:lnTo>
                <a:lnTo>
                  <a:pt x="0" y="60649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4809" y="-1344009"/>
            <a:ext cx="10003219" cy="10003219"/>
          </a:xfrm>
          <a:custGeom>
            <a:avLst/>
            <a:gdLst/>
            <a:ahLst/>
            <a:cxnLst/>
            <a:rect l="l" t="t" r="r" b="b"/>
            <a:pathLst>
              <a:path w="10003219" h="10003219">
                <a:moveTo>
                  <a:pt x="0" y="0"/>
                </a:moveTo>
                <a:lnTo>
                  <a:pt x="10003218" y="0"/>
                </a:lnTo>
                <a:lnTo>
                  <a:pt x="10003218" y="10003218"/>
                </a:lnTo>
                <a:lnTo>
                  <a:pt x="0" y="1000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830544" y="2907804"/>
            <a:ext cx="5273949" cy="3362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0128" lvl="1" indent="-295064">
              <a:lnSpc>
                <a:spcPts val="3744"/>
              </a:lnSpc>
              <a:buFont typeface="Arial"/>
              <a:buChar char="•"/>
            </a:pPr>
            <a:r>
              <a:rPr lang="en-US" sz="3600" spc="82" dirty="0">
                <a:solidFill>
                  <a:srgbClr val="FFFFFF"/>
                </a:solidFill>
                <a:latin typeface="League Spartan Italics"/>
              </a:rPr>
              <a:t>Summary of Findings</a:t>
            </a:r>
          </a:p>
          <a:p>
            <a:pPr>
              <a:lnSpc>
                <a:spcPts val="3744"/>
              </a:lnSpc>
            </a:pPr>
            <a:endParaRPr lang="en-US" sz="3600" spc="82" dirty="0">
              <a:solidFill>
                <a:srgbClr val="FFFFFF"/>
              </a:solidFill>
              <a:latin typeface="League Spartan Italics"/>
            </a:endParaRPr>
          </a:p>
          <a:p>
            <a:pPr marL="590128" lvl="1" indent="-295064">
              <a:lnSpc>
                <a:spcPts val="3744"/>
              </a:lnSpc>
              <a:buFont typeface="Arial"/>
              <a:buChar char="•"/>
            </a:pPr>
            <a:r>
              <a:rPr lang="en-US" sz="3600" spc="82" dirty="0">
                <a:solidFill>
                  <a:srgbClr val="FFFFFF"/>
                </a:solidFill>
                <a:latin typeface="League Spartan Italics"/>
              </a:rPr>
              <a:t>Key Takeaways</a:t>
            </a:r>
          </a:p>
          <a:p>
            <a:pPr>
              <a:lnSpc>
                <a:spcPts val="3744"/>
              </a:lnSpc>
            </a:pPr>
            <a:endParaRPr lang="en-US" sz="2733" spc="82" dirty="0">
              <a:solidFill>
                <a:srgbClr val="FFFFFF"/>
              </a:solidFill>
              <a:latin typeface="League Spartan Italics"/>
            </a:endParaRPr>
          </a:p>
          <a:p>
            <a:pPr>
              <a:lnSpc>
                <a:spcPts val="3744"/>
              </a:lnSpc>
            </a:pPr>
            <a:endParaRPr lang="en-US" sz="2733" spc="82" dirty="0">
              <a:solidFill>
                <a:srgbClr val="FFFFFF"/>
              </a:solidFill>
              <a:latin typeface="League Spartan Italics"/>
            </a:endParaRPr>
          </a:p>
          <a:p>
            <a:pPr>
              <a:lnSpc>
                <a:spcPts val="4018"/>
              </a:lnSpc>
            </a:pPr>
            <a:endParaRPr lang="en-US" sz="2733" spc="82" dirty="0">
              <a:solidFill>
                <a:srgbClr val="FFFFFF"/>
              </a:solidFill>
              <a:latin typeface="League Spartan Italics"/>
            </a:endParaRPr>
          </a:p>
          <a:p>
            <a:pPr>
              <a:lnSpc>
                <a:spcPts val="4018"/>
              </a:lnSpc>
            </a:pPr>
            <a:endParaRPr lang="en-US" sz="2733" spc="82" dirty="0">
              <a:solidFill>
                <a:srgbClr val="FFFFFF"/>
              </a:solidFill>
              <a:latin typeface="League Spartan Itali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50655" y="1003109"/>
            <a:ext cx="3954993" cy="618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91"/>
              </a:lnSpc>
            </a:pPr>
            <a:r>
              <a:rPr lang="en-US" sz="3799" spc="334">
                <a:solidFill>
                  <a:srgbClr val="FFFFFF"/>
                </a:solidFill>
                <a:latin typeface="Lato Bold"/>
              </a:rPr>
              <a:t>CONCLUSION</a:t>
            </a:r>
          </a:p>
        </p:txBody>
      </p:sp>
      <p:sp>
        <p:nvSpPr>
          <p:cNvPr id="5" name="Freeform 5"/>
          <p:cNvSpPr/>
          <p:nvPr/>
        </p:nvSpPr>
        <p:spPr>
          <a:xfrm rot="6701478">
            <a:off x="7477942" y="4666909"/>
            <a:ext cx="3202675" cy="3318835"/>
          </a:xfrm>
          <a:custGeom>
            <a:avLst/>
            <a:gdLst/>
            <a:ahLst/>
            <a:cxnLst/>
            <a:rect l="l" t="t" r="r" b="b"/>
            <a:pathLst>
              <a:path w="3202675" h="3318835">
                <a:moveTo>
                  <a:pt x="0" y="0"/>
                </a:moveTo>
                <a:lnTo>
                  <a:pt x="3202676" y="0"/>
                </a:lnTo>
                <a:lnTo>
                  <a:pt x="3202676" y="3318834"/>
                </a:lnTo>
                <a:lnTo>
                  <a:pt x="0" y="3318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8533769">
            <a:off x="1816495" y="-1420889"/>
            <a:ext cx="3302046" cy="3421810"/>
          </a:xfrm>
          <a:custGeom>
            <a:avLst/>
            <a:gdLst/>
            <a:ahLst/>
            <a:cxnLst/>
            <a:rect l="l" t="t" r="r" b="b"/>
            <a:pathLst>
              <a:path w="3302046" h="3421810">
                <a:moveTo>
                  <a:pt x="0" y="0"/>
                </a:moveTo>
                <a:lnTo>
                  <a:pt x="3302046" y="0"/>
                </a:lnTo>
                <a:lnTo>
                  <a:pt x="3302046" y="3421809"/>
                </a:lnTo>
                <a:lnTo>
                  <a:pt x="0" y="3421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3241607">
            <a:off x="5339040" y="2027085"/>
            <a:ext cx="817307" cy="1253204"/>
          </a:xfrm>
          <a:custGeom>
            <a:avLst/>
            <a:gdLst/>
            <a:ahLst/>
            <a:cxnLst/>
            <a:rect l="l" t="t" r="r" b="b"/>
            <a:pathLst>
              <a:path w="817307" h="1253204">
                <a:moveTo>
                  <a:pt x="0" y="0"/>
                </a:moveTo>
                <a:lnTo>
                  <a:pt x="817307" y="0"/>
                </a:lnTo>
                <a:lnTo>
                  <a:pt x="817307" y="1253204"/>
                </a:lnTo>
                <a:lnTo>
                  <a:pt x="0" y="12532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>
            <a:off x="731520" y="-1455420"/>
            <a:ext cx="41275" cy="558292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 rot="-2155460">
            <a:off x="340366" y="1999405"/>
            <a:ext cx="864857" cy="776123"/>
            <a:chOff x="0" y="0"/>
            <a:chExt cx="6350000" cy="5698490"/>
          </a:xfrm>
        </p:grpSpPr>
        <p:sp>
          <p:nvSpPr>
            <p:cNvPr id="10" name="Freeform 10"/>
            <p:cNvSpPr/>
            <p:nvPr/>
          </p:nvSpPr>
          <p:spPr>
            <a:xfrm>
              <a:off x="0" y="850900"/>
              <a:ext cx="3175000" cy="4847590"/>
            </a:xfrm>
            <a:custGeom>
              <a:avLst/>
              <a:gdLst/>
              <a:ahLst/>
              <a:cxnLst/>
              <a:rect l="l" t="t" r="r" b="b"/>
              <a:pathLst>
                <a:path w="3175000" h="4847590">
                  <a:moveTo>
                    <a:pt x="0" y="0"/>
                  </a:moveTo>
                  <a:lnTo>
                    <a:pt x="0" y="3700780"/>
                  </a:lnTo>
                  <a:lnTo>
                    <a:pt x="3175000" y="484759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9AA7B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00" y="850900"/>
              <a:ext cx="3175000" cy="4847590"/>
            </a:xfrm>
            <a:custGeom>
              <a:avLst/>
              <a:gdLst/>
              <a:ahLst/>
              <a:cxnLst/>
              <a:rect l="l" t="t" r="r" b="b"/>
              <a:pathLst>
                <a:path w="3175000" h="4847590">
                  <a:moveTo>
                    <a:pt x="0" y="0"/>
                  </a:moveTo>
                  <a:lnTo>
                    <a:pt x="0" y="4847590"/>
                  </a:lnTo>
                  <a:lnTo>
                    <a:pt x="3175000" y="370078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C8D0D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6350000" cy="1701800"/>
            </a:xfrm>
            <a:custGeom>
              <a:avLst/>
              <a:gdLst/>
              <a:ahLst/>
              <a:cxnLst/>
              <a:rect l="l" t="t" r="r" b="b"/>
              <a:pathLst>
                <a:path w="6350000" h="1701800">
                  <a:moveTo>
                    <a:pt x="3175000" y="0"/>
                  </a:moveTo>
                  <a:lnTo>
                    <a:pt x="0" y="850900"/>
                  </a:lnTo>
                  <a:lnTo>
                    <a:pt x="3175000" y="1701800"/>
                  </a:lnTo>
                  <a:lnTo>
                    <a:pt x="6350000" y="850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" name="Group 13"/>
          <p:cNvGrpSpPr/>
          <p:nvPr/>
        </p:nvGrpSpPr>
        <p:grpSpPr>
          <a:xfrm rot="-2155460">
            <a:off x="8068992" y="4971205"/>
            <a:ext cx="864857" cy="776123"/>
            <a:chOff x="0" y="0"/>
            <a:chExt cx="6350000" cy="5698490"/>
          </a:xfrm>
        </p:grpSpPr>
        <p:sp>
          <p:nvSpPr>
            <p:cNvPr id="14" name="Freeform 14"/>
            <p:cNvSpPr/>
            <p:nvPr/>
          </p:nvSpPr>
          <p:spPr>
            <a:xfrm>
              <a:off x="0" y="850900"/>
              <a:ext cx="3175000" cy="4847590"/>
            </a:xfrm>
            <a:custGeom>
              <a:avLst/>
              <a:gdLst/>
              <a:ahLst/>
              <a:cxnLst/>
              <a:rect l="l" t="t" r="r" b="b"/>
              <a:pathLst>
                <a:path w="3175000" h="4847590">
                  <a:moveTo>
                    <a:pt x="0" y="0"/>
                  </a:moveTo>
                  <a:lnTo>
                    <a:pt x="0" y="3700780"/>
                  </a:lnTo>
                  <a:lnTo>
                    <a:pt x="3175000" y="484759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9AA7B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3175000" y="850900"/>
              <a:ext cx="3175000" cy="4847590"/>
            </a:xfrm>
            <a:custGeom>
              <a:avLst/>
              <a:gdLst/>
              <a:ahLst/>
              <a:cxnLst/>
              <a:rect l="l" t="t" r="r" b="b"/>
              <a:pathLst>
                <a:path w="3175000" h="4847590">
                  <a:moveTo>
                    <a:pt x="0" y="0"/>
                  </a:moveTo>
                  <a:lnTo>
                    <a:pt x="0" y="4847590"/>
                  </a:lnTo>
                  <a:lnTo>
                    <a:pt x="3175000" y="3700780"/>
                  </a:lnTo>
                  <a:lnTo>
                    <a:pt x="3175000" y="0"/>
                  </a:lnTo>
                  <a:close/>
                </a:path>
              </a:pathLst>
            </a:custGeom>
            <a:solidFill>
              <a:srgbClr val="C8D0D8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6350000" cy="1701800"/>
            </a:xfrm>
            <a:custGeom>
              <a:avLst/>
              <a:gdLst/>
              <a:ahLst/>
              <a:cxnLst/>
              <a:rect l="l" t="t" r="r" b="b"/>
              <a:pathLst>
                <a:path w="6350000" h="1701800">
                  <a:moveTo>
                    <a:pt x="3175000" y="0"/>
                  </a:moveTo>
                  <a:lnTo>
                    <a:pt x="0" y="850900"/>
                  </a:lnTo>
                  <a:lnTo>
                    <a:pt x="3175000" y="1701800"/>
                  </a:lnTo>
                  <a:lnTo>
                    <a:pt x="6350000" y="850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Custom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League Spartan Italics</vt:lpstr>
      <vt:lpstr>Canva Sans Bold</vt:lpstr>
      <vt:lpstr>Lato</vt:lpstr>
      <vt:lpstr>Arial</vt:lpstr>
      <vt:lpstr>Calibri</vt:lpstr>
      <vt:lpstr>League Spartan Bold</vt:lpstr>
      <vt:lpstr>Lato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Hotel Booking Process and Increasing Revenue through Data Analysis and Visualization</dc:title>
  <dc:creator>Devramkul</dc:creator>
  <cp:lastModifiedBy>Dev Ramkul</cp:lastModifiedBy>
  <cp:revision>2</cp:revision>
  <dcterms:created xsi:type="dcterms:W3CDTF">2006-08-16T00:00:00Z</dcterms:created>
  <dcterms:modified xsi:type="dcterms:W3CDTF">2023-09-13T07:41:51Z</dcterms:modified>
  <dc:identifier>DAFuTTAGSHM</dc:identifier>
</cp:coreProperties>
</file>