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073E-1505-40C7-81D9-C8518A1A121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E09D-CA53-413B-B009-ACF7F1F8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0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073E-1505-40C7-81D9-C8518A1A121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E09D-CA53-413B-B009-ACF7F1F8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6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073E-1505-40C7-81D9-C8518A1A121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E09D-CA53-413B-B009-ACF7F1F8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2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073E-1505-40C7-81D9-C8518A1A121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E09D-CA53-413B-B009-ACF7F1F8F37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162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073E-1505-40C7-81D9-C8518A1A121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E09D-CA53-413B-B009-ACF7F1F8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01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073E-1505-40C7-81D9-C8518A1A121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E09D-CA53-413B-B009-ACF7F1F8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073E-1505-40C7-81D9-C8518A1A121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E09D-CA53-413B-B009-ACF7F1F8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88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073E-1505-40C7-81D9-C8518A1A121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E09D-CA53-413B-B009-ACF7F1F8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1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073E-1505-40C7-81D9-C8518A1A121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E09D-CA53-413B-B009-ACF7F1F8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073E-1505-40C7-81D9-C8518A1A121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E09D-CA53-413B-B009-ACF7F1F8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073E-1505-40C7-81D9-C8518A1A121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E09D-CA53-413B-B009-ACF7F1F8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073E-1505-40C7-81D9-C8518A1A121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E09D-CA53-413B-B009-ACF7F1F8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1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073E-1505-40C7-81D9-C8518A1A121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E09D-CA53-413B-B009-ACF7F1F8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5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073E-1505-40C7-81D9-C8518A1A121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E09D-CA53-413B-B009-ACF7F1F8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0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073E-1505-40C7-81D9-C8518A1A121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E09D-CA53-413B-B009-ACF7F1F8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073E-1505-40C7-81D9-C8518A1A121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E09D-CA53-413B-B009-ACF7F1F8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5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073E-1505-40C7-81D9-C8518A1A121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E09D-CA53-413B-B009-ACF7F1F8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6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54073E-1505-40C7-81D9-C8518A1A121B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6E09D-CA53-413B-B009-ACF7F1F8F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12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DF38-031A-3EBA-23F0-84A152F64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Lead Conversion Analysis for X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BFA08-98D3-B19D-7388-3A31167F8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Leveraging Data Insights to Optimize Sales Strategy</a:t>
            </a:r>
          </a:p>
        </p:txBody>
      </p:sp>
    </p:spTree>
    <p:extLst>
      <p:ext uri="{BB962C8B-B14F-4D97-AF65-F5344CB8AC3E}">
        <p14:creationId xmlns:p14="http://schemas.microsoft.com/office/powerpoint/2010/main" val="88663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F6CB0F-2025-0825-CAA0-F0A6F65AA447}"/>
              </a:ext>
            </a:extLst>
          </p:cNvPr>
          <p:cNvSpPr txBox="1"/>
          <p:nvPr/>
        </p:nvSpPr>
        <p:spPr>
          <a:xfrm>
            <a:off x="1442977" y="1828800"/>
            <a:ext cx="930604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 introduction to the project and its objectives.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Utilize logistic regression model insights to improve lead conversion strategies and sales team efficiency.</a:t>
            </a:r>
          </a:p>
        </p:txBody>
      </p:sp>
    </p:spTree>
    <p:extLst>
      <p:ext uri="{BB962C8B-B14F-4D97-AF65-F5344CB8AC3E}">
        <p14:creationId xmlns:p14="http://schemas.microsoft.com/office/powerpoint/2010/main" val="416734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33D558-2F2F-503A-66C9-66297D219110}"/>
              </a:ext>
            </a:extLst>
          </p:cNvPr>
          <p:cNvSpPr txBox="1"/>
          <p:nvPr/>
        </p:nvSpPr>
        <p:spPr>
          <a:xfrm>
            <a:off x="1203767" y="1713053"/>
            <a:ext cx="1046351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Key Variables Influencing Lead Conversion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 the top variables affecting lead conversion (based on coefficient values).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Positive Coefficients (High Relation to Conversion):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Lead </a:t>
            </a:r>
            <a:r>
              <a:rPr lang="en-US" b="1" dirty="0" err="1"/>
              <a:t>Source_Welingak</a:t>
            </a:r>
            <a:r>
              <a:rPr lang="en-US" b="1" dirty="0"/>
              <a:t> Website</a:t>
            </a:r>
            <a:r>
              <a:rPr lang="en-US" dirty="0"/>
              <a:t> (3.863010)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Total Time Spent on Website</a:t>
            </a:r>
            <a:r>
              <a:rPr lang="en-US" dirty="0"/>
              <a:t> (3.204829)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Last Notable </a:t>
            </a:r>
            <a:r>
              <a:rPr lang="en-US" b="1" dirty="0" err="1"/>
              <a:t>Activity_Unreachable</a:t>
            </a:r>
            <a:r>
              <a:rPr lang="en-US" dirty="0"/>
              <a:t> (1.907414)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Negative Coefficients (Low Relation to Conversion):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Activity_Email</a:t>
            </a:r>
            <a:r>
              <a:rPr lang="en-US" b="1" dirty="0"/>
              <a:t> Bounced</a:t>
            </a:r>
            <a:r>
              <a:rPr lang="en-US" dirty="0"/>
              <a:t> (-1.998970)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Last Notable </a:t>
            </a:r>
            <a:r>
              <a:rPr lang="en-US" b="1" dirty="0" err="1"/>
              <a:t>Activity_Olark</a:t>
            </a:r>
            <a:r>
              <a:rPr lang="en-US" b="1" dirty="0"/>
              <a:t> Chat Conversation</a:t>
            </a:r>
            <a:r>
              <a:rPr lang="en-US" dirty="0"/>
              <a:t> (-1.336522)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Page Views Per Visit</a:t>
            </a:r>
            <a:r>
              <a:rPr lang="en-US" dirty="0"/>
              <a:t> (-0.956506)</a:t>
            </a:r>
          </a:p>
        </p:txBody>
      </p:sp>
    </p:spTree>
    <p:extLst>
      <p:ext uri="{BB962C8B-B14F-4D97-AF65-F5344CB8AC3E}">
        <p14:creationId xmlns:p14="http://schemas.microsoft.com/office/powerpoint/2010/main" val="369493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078B21-A504-B33A-5D9C-5B4FAE4AABB7}"/>
              </a:ext>
            </a:extLst>
          </p:cNvPr>
          <p:cNvSpPr txBox="1"/>
          <p:nvPr/>
        </p:nvSpPr>
        <p:spPr>
          <a:xfrm>
            <a:off x="1101524" y="1909823"/>
            <a:ext cx="96185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Categorical Variables with High Conversion Potential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Lead </a:t>
            </a:r>
            <a:r>
              <a:rPr lang="en-US" b="1" dirty="0" err="1"/>
              <a:t>Source_Welingak</a:t>
            </a:r>
            <a:r>
              <a:rPr lang="en-US" b="1" dirty="0"/>
              <a:t> Website</a:t>
            </a:r>
            <a:r>
              <a:rPr lang="en-US" dirty="0"/>
              <a:t>: Most significant contributor to conversion.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Time Spent on Website</a:t>
            </a:r>
            <a:r>
              <a:rPr lang="en-US" dirty="0"/>
              <a:t>: More time spent leads to higher conversion.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Last Notable </a:t>
            </a:r>
            <a:r>
              <a:rPr lang="en-US" b="1" dirty="0" err="1"/>
              <a:t>Activity_Unreachable</a:t>
            </a:r>
            <a:r>
              <a:rPr lang="en-US" dirty="0"/>
              <a:t>: Despite challenges, leads marked as "Unreachable" have good conversion potential.</a:t>
            </a:r>
          </a:p>
        </p:txBody>
      </p:sp>
    </p:spTree>
    <p:extLst>
      <p:ext uri="{BB962C8B-B14F-4D97-AF65-F5344CB8AC3E}">
        <p14:creationId xmlns:p14="http://schemas.microsoft.com/office/powerpoint/2010/main" val="398632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AD8981-88B9-56E3-A173-BDAE2CF5D0DF}"/>
              </a:ext>
            </a:extLst>
          </p:cNvPr>
          <p:cNvSpPr txBox="1"/>
          <p:nvPr/>
        </p:nvSpPr>
        <p:spPr>
          <a:xfrm>
            <a:off x="1423686" y="1701775"/>
            <a:ext cx="901667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Strategy for Aggressive Lead Conversion (During Intern Period)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Actions for Interns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Prioritize </a:t>
            </a:r>
            <a:r>
              <a:rPr lang="en-US" b="1" dirty="0" err="1"/>
              <a:t>Welingak</a:t>
            </a:r>
            <a:r>
              <a:rPr lang="en-US" b="1" dirty="0"/>
              <a:t> Website Leads</a:t>
            </a:r>
            <a:r>
              <a:rPr lang="en-US" dirty="0"/>
              <a:t>: Highest conversion probability.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Target Leads with High Website Engagement</a:t>
            </a:r>
            <a:r>
              <a:rPr lang="en-US" dirty="0"/>
              <a:t>: Focus on leads with higher total time spent on the website.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Focus on Phone Conversations</a:t>
            </a:r>
            <a:r>
              <a:rPr lang="en-US" dirty="0"/>
              <a:t>: Use interns to reach leads marked under "Last Notable </a:t>
            </a:r>
            <a:r>
              <a:rPr lang="en-US" dirty="0" err="1"/>
              <a:t>Activity_Had</a:t>
            </a:r>
            <a:r>
              <a:rPr lang="en-US" dirty="0"/>
              <a:t> a Phone Conversation" (1.019412) and "Last </a:t>
            </a:r>
            <a:r>
              <a:rPr lang="en-US" dirty="0" err="1"/>
              <a:t>Activity_Had</a:t>
            </a:r>
            <a:r>
              <a:rPr lang="en-US" dirty="0"/>
              <a:t> a Phone Conversation" (0.691908).</a:t>
            </a:r>
          </a:p>
        </p:txBody>
      </p:sp>
    </p:spTree>
    <p:extLst>
      <p:ext uri="{BB962C8B-B14F-4D97-AF65-F5344CB8AC3E}">
        <p14:creationId xmlns:p14="http://schemas.microsoft.com/office/powerpoint/2010/main" val="185425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2D11F6-A0AB-5661-6C9C-FB924CBC7090}"/>
              </a:ext>
            </a:extLst>
          </p:cNvPr>
          <p:cNvSpPr txBox="1"/>
          <p:nvPr/>
        </p:nvSpPr>
        <p:spPr>
          <a:xfrm>
            <a:off x="1307939" y="1158162"/>
            <a:ext cx="9097702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Strategy to Minimize Useless Calls (When Targets are Met)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Actions to Reduce Inefficiency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Avoid Leads with Bounced Emails</a:t>
            </a:r>
            <a:r>
              <a:rPr lang="en-US" dirty="0"/>
              <a:t>: Both "Last </a:t>
            </a:r>
            <a:r>
              <a:rPr lang="en-US" dirty="0" err="1"/>
              <a:t>Activity_Email</a:t>
            </a:r>
            <a:r>
              <a:rPr lang="en-US" dirty="0"/>
              <a:t> Bounced" (-1.998970) and "Last Notable </a:t>
            </a:r>
            <a:r>
              <a:rPr lang="en-US" dirty="0" err="1"/>
              <a:t>Activity_Email</a:t>
            </a:r>
            <a:r>
              <a:rPr lang="en-US" dirty="0"/>
              <a:t> Bounced" (0.967999) indicate low potential.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Do Not Focus on 'Unreachable' Leads Unless Necessary</a:t>
            </a:r>
            <a:r>
              <a:rPr lang="en-US" dirty="0"/>
              <a:t>: Although these leads have moderate potential, deprioritize them if targets are already met.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Skip "Do Not Email" Leads</a:t>
            </a:r>
            <a:r>
              <a:rPr lang="en-US" dirty="0"/>
              <a:t>: Leads marked "Do Not </a:t>
            </a:r>
            <a:r>
              <a:rPr lang="en-US" dirty="0" err="1"/>
              <a:t>Email_YES</a:t>
            </a:r>
            <a:r>
              <a:rPr lang="en-US" dirty="0"/>
              <a:t>" (-0.861700) should be avoided for calls.</a:t>
            </a:r>
          </a:p>
        </p:txBody>
      </p:sp>
    </p:spTree>
    <p:extLst>
      <p:ext uri="{BB962C8B-B14F-4D97-AF65-F5344CB8AC3E}">
        <p14:creationId xmlns:p14="http://schemas.microsoft.com/office/powerpoint/2010/main" val="77781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B90204-CA1E-666A-C87F-68853E992950}"/>
              </a:ext>
            </a:extLst>
          </p:cNvPr>
          <p:cNvSpPr txBox="1"/>
          <p:nvPr/>
        </p:nvSpPr>
        <p:spPr>
          <a:xfrm>
            <a:off x="1562582" y="1620355"/>
            <a:ext cx="888935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Additional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Other Positive Influences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Lead Source_Click2Call</a:t>
            </a:r>
            <a:r>
              <a:rPr lang="en-US" dirty="0"/>
              <a:t>: Has a minor positive impact on conversions (0.028843).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Lead </a:t>
            </a:r>
            <a:r>
              <a:rPr lang="en-US" b="1" dirty="0" err="1"/>
              <a:t>Source_Live</a:t>
            </a:r>
            <a:r>
              <a:rPr lang="en-US" b="1" dirty="0"/>
              <a:t> Chat</a:t>
            </a:r>
            <a:r>
              <a:rPr lang="en-US" dirty="0"/>
              <a:t>: Another source with moderate positive impact (0.555663).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Negative Influences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Lead </a:t>
            </a:r>
            <a:r>
              <a:rPr lang="en-US" b="1" dirty="0" err="1"/>
              <a:t>Origin_Landing</a:t>
            </a:r>
            <a:r>
              <a:rPr lang="en-US" b="1" dirty="0"/>
              <a:t> Page Submission</a:t>
            </a:r>
            <a:r>
              <a:rPr lang="en-US" dirty="0"/>
              <a:t>: Shows a weaker relation to conversion (-0.578554).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Activity_Form</a:t>
            </a:r>
            <a:r>
              <a:rPr lang="en-US" b="1" dirty="0"/>
              <a:t> Submitted on Website</a:t>
            </a:r>
            <a:r>
              <a:rPr lang="en-US" dirty="0"/>
              <a:t>: Also indicates lower conversion probability (-0.842680)</a:t>
            </a:r>
          </a:p>
        </p:txBody>
      </p:sp>
    </p:spTree>
    <p:extLst>
      <p:ext uri="{BB962C8B-B14F-4D97-AF65-F5344CB8AC3E}">
        <p14:creationId xmlns:p14="http://schemas.microsoft.com/office/powerpoint/2010/main" val="313649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EDC216-55D4-87C7-CEA0-A290FC8932CA}"/>
              </a:ext>
            </a:extLst>
          </p:cNvPr>
          <p:cNvSpPr txBox="1"/>
          <p:nvPr/>
        </p:nvSpPr>
        <p:spPr>
          <a:xfrm>
            <a:off x="1469985" y="1468693"/>
            <a:ext cx="8819909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Conclusion and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 on </a:t>
            </a:r>
            <a:r>
              <a:rPr lang="en-US" dirty="0" err="1"/>
              <a:t>Welingak</a:t>
            </a:r>
            <a:r>
              <a:rPr lang="en-US" dirty="0"/>
              <a:t> website leads, referral sources, and high website engagement.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Interns should prioritize phone conversations and unreachable leads with high potential.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Deprioritize email-bounced and "Do Not Email" leads when target goals are met.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Call to Action</a:t>
            </a:r>
            <a:r>
              <a:rPr lang="en-US" dirty="0"/>
              <a:t>: Implement these strategies for efficient lead conversion during peak and off-peak periods.</a:t>
            </a:r>
          </a:p>
        </p:txBody>
      </p:sp>
    </p:spTree>
    <p:extLst>
      <p:ext uri="{BB962C8B-B14F-4D97-AF65-F5344CB8AC3E}">
        <p14:creationId xmlns:p14="http://schemas.microsoft.com/office/powerpoint/2010/main" val="3100474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493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Lead Conversion Analysis for X Education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Sandeep Devra</dc:creator>
  <cp:lastModifiedBy>Sandeep Devra</cp:lastModifiedBy>
  <cp:revision>1</cp:revision>
  <dcterms:created xsi:type="dcterms:W3CDTF">2024-09-15T06:54:55Z</dcterms:created>
  <dcterms:modified xsi:type="dcterms:W3CDTF">2024-09-15T07:21:59Z</dcterms:modified>
</cp:coreProperties>
</file>