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58" r:id="rId3"/>
    <p:sldId id="312" r:id="rId4"/>
    <p:sldId id="319" r:id="rId5"/>
    <p:sldId id="313" r:id="rId6"/>
    <p:sldId id="314" r:id="rId7"/>
    <p:sldId id="318" r:id="rId8"/>
    <p:sldId id="315" r:id="rId9"/>
    <p:sldId id="263" r:id="rId10"/>
    <p:sldId id="320" r:id="rId11"/>
    <p:sldId id="321" r:id="rId12"/>
    <p:sldId id="322" r:id="rId13"/>
    <p:sldId id="323" r:id="rId14"/>
    <p:sldId id="324" r:id="rId15"/>
    <p:sldId id="325" r:id="rId16"/>
  </p:sldIdLst>
  <p:sldSz cx="9144000" cy="5143500" type="screen16x9"/>
  <p:notesSz cx="6858000" cy="9144000"/>
  <p:embeddedFontLst>
    <p:embeddedFont>
      <p:font typeface="Palace Script MT" panose="030303020206070C0B05" pitchFamily="66" charset="0"/>
      <p:italic r:id="rId18"/>
    </p:embeddedFont>
    <p:embeddedFont>
      <p:font typeface="Palanquin" panose="020B0004020203020204" pitchFamily="34" charset="0"/>
      <p:regular r:id="rId19"/>
      <p:bold r:id="rId20"/>
    </p:embeddedFont>
    <p:embeddedFont>
      <p:font typeface="Signika"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1FAECB-5558-4EB6-AC31-8363747A85D3}">
  <a:tblStyle styleId="{8A1FAECB-5558-4EB6-AC31-8363747A85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347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464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80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006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616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91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665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130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327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199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36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51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94111add4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94111add4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102075" y="4669125"/>
            <a:ext cx="1157700" cy="115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20850" y="234100"/>
            <a:ext cx="610800" cy="6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84250" y="4604000"/>
            <a:ext cx="357600" cy="35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5375" y="234100"/>
            <a:ext cx="610800" cy="6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1363550" y="84175"/>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5_1_1_1">
    <p:spTree>
      <p:nvGrpSpPr>
        <p:cNvPr id="1"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592125" y="328975"/>
            <a:ext cx="609900" cy="6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31050" y="636125"/>
            <a:ext cx="4699800" cy="14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3731150" y="32197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9" name="Google Shape;19;p3"/>
          <p:cNvSpPr txBox="1">
            <a:spLocks noGrp="1"/>
          </p:cNvSpPr>
          <p:nvPr>
            <p:ph type="subTitle" idx="3"/>
          </p:nvPr>
        </p:nvSpPr>
        <p:spPr>
          <a:xfrm>
            <a:off x="3731150" y="2774950"/>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591550" y="1470395"/>
            <a:ext cx="3960900" cy="576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591550" y="2048721"/>
            <a:ext cx="3960900" cy="14592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23"/>
          <p:cNvSpPr/>
          <p:nvPr/>
        </p:nvSpPr>
        <p:spPr>
          <a:xfrm>
            <a:off x="8504975" y="938850"/>
            <a:ext cx="307800" cy="30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2637450" y="77475"/>
            <a:ext cx="418800" cy="4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231425" y="384142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225" y="1178425"/>
            <a:ext cx="7717500" cy="3425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marL="914400" lvl="1"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marL="1371600" lvl="2"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marL="1828800" lvl="3"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marL="2286000" lvl="4"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marL="2743200" lvl="5"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marL="3200400" lvl="6"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marL="3657600" lvl="7"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marL="4114800" lvl="8"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7" r:id="rId6"/>
    <p:sldLayoutId id="214748365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oweraura.com/cake-delivery/trivandru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30"/>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Online Homemade Cake Booking </a:t>
            </a:r>
            <a:endParaRPr dirty="0"/>
          </a:p>
        </p:txBody>
      </p:sp>
      <p:sp>
        <p:nvSpPr>
          <p:cNvPr id="161" name="Google Shape;161;p30"/>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22pmc144     REVATHY S</a:t>
            </a:r>
            <a:endParaRPr dirty="0"/>
          </a:p>
        </p:txBody>
      </p:sp>
      <p:grpSp>
        <p:nvGrpSpPr>
          <p:cNvPr id="162" name="Google Shape;162;p30"/>
          <p:cNvGrpSpPr/>
          <p:nvPr/>
        </p:nvGrpSpPr>
        <p:grpSpPr>
          <a:xfrm>
            <a:off x="305498" y="2315002"/>
            <a:ext cx="3598324" cy="2117088"/>
            <a:chOff x="305498" y="2315002"/>
            <a:chExt cx="3598324" cy="2117088"/>
          </a:xfrm>
        </p:grpSpPr>
        <p:grpSp>
          <p:nvGrpSpPr>
            <p:cNvPr id="163" name="Google Shape;163;p30"/>
            <p:cNvGrpSpPr/>
            <p:nvPr/>
          </p:nvGrpSpPr>
          <p:grpSpPr>
            <a:xfrm flipH="1">
              <a:off x="305498" y="2315002"/>
              <a:ext cx="3598324" cy="2014420"/>
              <a:chOff x="266475" y="728850"/>
              <a:chExt cx="6979900" cy="3907500"/>
            </a:xfrm>
          </p:grpSpPr>
          <p:sp>
            <p:nvSpPr>
              <p:cNvPr id="164" name="Google Shape;164;p30"/>
              <p:cNvSpPr/>
              <p:nvPr/>
            </p:nvSpPr>
            <p:spPr>
              <a:xfrm>
                <a:off x="3798950" y="4009225"/>
                <a:ext cx="1191175" cy="627125"/>
              </a:xfrm>
              <a:custGeom>
                <a:avLst/>
                <a:gdLst/>
                <a:ahLst/>
                <a:cxnLst/>
                <a:rect l="l" t="t" r="r" b="b"/>
                <a:pathLst>
                  <a:path w="47647" h="25085" fill="none" extrusionOk="0">
                    <a:moveTo>
                      <a:pt x="1" y="25084"/>
                    </a:moveTo>
                    <a:lnTo>
                      <a:pt x="7690" y="1"/>
                    </a:lnTo>
                    <a:lnTo>
                      <a:pt x="38950" y="1"/>
                    </a:lnTo>
                    <a:lnTo>
                      <a:pt x="47647" y="25084"/>
                    </a:ln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1627800" y="908475"/>
                <a:ext cx="5448425" cy="2924325"/>
              </a:xfrm>
              <a:custGeom>
                <a:avLst/>
                <a:gdLst/>
                <a:ahLst/>
                <a:cxnLst/>
                <a:rect l="l" t="t" r="r" b="b"/>
                <a:pathLst>
                  <a:path w="217937" h="116973" fill="none" extrusionOk="0">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1457625" y="728850"/>
                <a:ext cx="5788750" cy="3280400"/>
              </a:xfrm>
              <a:custGeom>
                <a:avLst/>
                <a:gdLst/>
                <a:ahLst/>
                <a:cxnLst/>
                <a:rect l="l" t="t" r="r" b="b"/>
                <a:pathLst>
                  <a:path w="231550" h="131216" fill="none" extrusionOk="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2141425" y="1450475"/>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2141425" y="1781350"/>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2141425" y="2115375"/>
                <a:ext cx="245825" cy="245825"/>
              </a:xfrm>
              <a:custGeom>
                <a:avLst/>
                <a:gdLst/>
                <a:ahLst/>
                <a:cxnLst/>
                <a:rect l="l" t="t" r="r" b="b"/>
                <a:pathLst>
                  <a:path w="9833" h="9833" fill="none" extrusionOk="0">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141425" y="2446250"/>
                <a:ext cx="245825" cy="245825"/>
              </a:xfrm>
              <a:custGeom>
                <a:avLst/>
                <a:gdLst/>
                <a:ahLst/>
                <a:cxnLst/>
                <a:rect l="l" t="t" r="r" b="b"/>
                <a:pathLst>
                  <a:path w="9833" h="9833"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flipH="1">
                <a:off x="2077065" y="1456775"/>
                <a:ext cx="208000" cy="144975"/>
              </a:xfrm>
              <a:custGeom>
                <a:avLst/>
                <a:gdLst/>
                <a:ahLst/>
                <a:cxnLst/>
                <a:rect l="l" t="t" r="r" b="b"/>
                <a:pathLst>
                  <a:path w="8320" h="5799" fill="none" extrusionOk="0">
                    <a:moveTo>
                      <a:pt x="1" y="3404"/>
                    </a:moveTo>
                    <a:lnTo>
                      <a:pt x="2396" y="5799"/>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flipH="1">
                <a:off x="2077065" y="1784500"/>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flipH="1">
                <a:off x="2077065" y="2115375"/>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2595200" y="15733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2595200" y="19042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2595200" y="22382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2595200" y="25691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5617200" y="3397900"/>
                <a:ext cx="642875" cy="1068600"/>
              </a:xfrm>
              <a:custGeom>
                <a:avLst/>
                <a:gdLst/>
                <a:ahLst/>
                <a:cxnLst/>
                <a:rect l="l" t="t" r="r" b="b"/>
                <a:pathLst>
                  <a:path w="25715" h="42744" extrusionOk="0">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5604600" y="3325425"/>
                <a:ext cx="1099775" cy="1169125"/>
              </a:xfrm>
              <a:custGeom>
                <a:avLst/>
                <a:gdLst/>
                <a:ahLst/>
                <a:cxnLst/>
                <a:rect l="l" t="t" r="r" b="b"/>
                <a:pathLst>
                  <a:path w="43991" h="46765" fill="none" extrusionOk="0">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5021625" y="1475675"/>
                <a:ext cx="1632325" cy="1629200"/>
              </a:xfrm>
              <a:custGeom>
                <a:avLst/>
                <a:gdLst/>
                <a:ahLst/>
                <a:cxnLst/>
                <a:rect l="l" t="t" r="r" b="b"/>
                <a:pathLst>
                  <a:path w="65293" h="65168" fill="none" extrusionOk="0">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flipH="1">
                <a:off x="5511874" y="1995625"/>
                <a:ext cx="510525" cy="589300"/>
              </a:xfrm>
              <a:custGeom>
                <a:avLst/>
                <a:gdLst/>
                <a:ahLst/>
                <a:cxnLst/>
                <a:rect l="l" t="t" r="r" b="b"/>
                <a:pathLst>
                  <a:path w="20421" h="23572" fill="none" extrusionOk="0">
                    <a:moveTo>
                      <a:pt x="20421" y="11723"/>
                    </a:moveTo>
                    <a:lnTo>
                      <a:pt x="1" y="1"/>
                    </a:lnTo>
                    <a:lnTo>
                      <a:pt x="1" y="2357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2141425"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3395600"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266475" y="1078625"/>
                <a:ext cx="822475" cy="1329825"/>
              </a:xfrm>
              <a:custGeom>
                <a:avLst/>
                <a:gdLst/>
                <a:ahLst/>
                <a:cxnLst/>
                <a:rect l="l" t="t" r="r" b="b"/>
                <a:pathLst>
                  <a:path w="32899" h="53193" fill="none" extrusionOk="0">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66475" y="1516650"/>
                <a:ext cx="822475" cy="25"/>
              </a:xfrm>
              <a:custGeom>
                <a:avLst/>
                <a:gdLst/>
                <a:ahLst/>
                <a:cxnLst/>
                <a:rect l="l" t="t" r="r" b="b"/>
                <a:pathLst>
                  <a:path w="32899" h="1" fill="none" extrusionOk="0">
                    <a:moveTo>
                      <a:pt x="0" y="0"/>
                    </a:moveTo>
                    <a:lnTo>
                      <a:pt x="32899" y="0"/>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79275" y="1081775"/>
                <a:ext cx="25" cy="431750"/>
              </a:xfrm>
              <a:custGeom>
                <a:avLst/>
                <a:gdLst/>
                <a:ahLst/>
                <a:cxnLst/>
                <a:rect l="l" t="t" r="r" b="b"/>
                <a:pathLst>
                  <a:path w="1" h="17270" fill="none" extrusionOk="0">
                    <a:moveTo>
                      <a:pt x="1" y="1"/>
                    </a:moveTo>
                    <a:lnTo>
                      <a:pt x="1" y="17269"/>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54075" y="2408425"/>
                <a:ext cx="3252050" cy="1878150"/>
              </a:xfrm>
              <a:custGeom>
                <a:avLst/>
                <a:gdLst/>
                <a:ahLst/>
                <a:cxnLst/>
                <a:rect l="l" t="t" r="r" b="b"/>
                <a:pathLst>
                  <a:path w="130082" h="75126" fill="none" extrusionOk="0">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0"/>
            <p:cNvSpPr/>
            <p:nvPr/>
          </p:nvSpPr>
          <p:spPr>
            <a:xfrm flipH="1">
              <a:off x="1145474" y="4329419"/>
              <a:ext cx="1270334" cy="10267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368804" y="149176"/>
            <a:ext cx="8266770" cy="720677"/>
          </a:xfrm>
          <a:prstGeom prst="rect">
            <a:avLst/>
          </a:prstGeom>
        </p:spPr>
        <p:txBody>
          <a:bodyPr spcFirstLastPara="1" wrap="square" lIns="91425" tIns="91425" rIns="91425" bIns="91425" anchor="ctr" anchorCtr="0">
            <a:noAutofit/>
          </a:bodyPr>
          <a:lstStyle/>
          <a:p>
            <a:pPr algn="l"/>
            <a:r>
              <a:rPr lang="en-IN" sz="1600" b="0" dirty="0">
                <a:latin typeface="Signika" panose="020B0604020202020204" charset="0"/>
                <a:cs typeface="Palanquin" panose="020B0004020203020204" pitchFamily="34" charset="0"/>
              </a:rPr>
              <a:t>Screenshots</a:t>
            </a:r>
            <a:endParaRPr sz="1600" b="0" dirty="0">
              <a:latin typeface="Signika" panose="020B0604020202020204" charset="0"/>
              <a:cs typeface="Palanquin" panose="020B0004020203020204" pitchFamily="34" charset="0"/>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8722CC1-BDEB-520A-B065-8B24839FDD30}"/>
              </a:ext>
            </a:extLst>
          </p:cNvPr>
          <p:cNvPicPr>
            <a:picLocks noChangeAspect="1"/>
          </p:cNvPicPr>
          <p:nvPr/>
        </p:nvPicPr>
        <p:blipFill>
          <a:blip r:embed="rId3"/>
          <a:stretch>
            <a:fillRect/>
          </a:stretch>
        </p:blipFill>
        <p:spPr>
          <a:xfrm>
            <a:off x="918074" y="859556"/>
            <a:ext cx="7717500" cy="3673852"/>
          </a:xfrm>
          <a:prstGeom prst="rect">
            <a:avLst/>
          </a:prstGeom>
        </p:spPr>
      </p:pic>
      <p:sp>
        <p:nvSpPr>
          <p:cNvPr id="3" name="TextBox 2">
            <a:extLst>
              <a:ext uri="{FF2B5EF4-FFF2-40B4-BE49-F238E27FC236}">
                <a16:creationId xmlns:a16="http://schemas.microsoft.com/office/drawing/2014/main" id="{B9B3B6F9-1318-52DE-7DF1-F7D8C01E06D8}"/>
              </a:ext>
            </a:extLst>
          </p:cNvPr>
          <p:cNvSpPr txBox="1"/>
          <p:nvPr/>
        </p:nvSpPr>
        <p:spPr>
          <a:xfrm>
            <a:off x="2245112" y="4543705"/>
            <a:ext cx="7032703" cy="307777"/>
          </a:xfrm>
          <a:prstGeom prst="rect">
            <a:avLst/>
          </a:prstGeom>
          <a:noFill/>
        </p:spPr>
        <p:txBody>
          <a:bodyPr wrap="square" rtlCol="0">
            <a:spAutoFit/>
          </a:bodyPr>
          <a:lstStyle/>
          <a:p>
            <a:r>
              <a:rPr lang="en-IN" dirty="0"/>
              <a:t>Users can easily identify the variety of cakes by searching</a:t>
            </a:r>
          </a:p>
        </p:txBody>
      </p:sp>
    </p:spTree>
    <p:extLst>
      <p:ext uri="{BB962C8B-B14F-4D97-AF65-F5344CB8AC3E}">
        <p14:creationId xmlns:p14="http://schemas.microsoft.com/office/powerpoint/2010/main" val="379390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368804" y="149176"/>
            <a:ext cx="8266770" cy="720677"/>
          </a:xfrm>
          <a:prstGeom prst="rect">
            <a:avLst/>
          </a:prstGeom>
        </p:spPr>
        <p:txBody>
          <a:bodyPr spcFirstLastPara="1" wrap="square" lIns="91425" tIns="91425" rIns="91425" bIns="91425" anchor="ctr" anchorCtr="0">
            <a:noAutofit/>
          </a:bodyPr>
          <a:lstStyle/>
          <a:p>
            <a:pPr algn="l"/>
            <a:r>
              <a:rPr lang="en-IN" sz="1600" b="0" dirty="0" err="1">
                <a:latin typeface="Signika" panose="020B0604020202020204" charset="0"/>
                <a:cs typeface="Palanquin" panose="020B0004020203020204" pitchFamily="34" charset="0"/>
              </a:rPr>
              <a:t>Screenshorts</a:t>
            </a:r>
            <a:endParaRPr sz="1600" b="0" dirty="0">
              <a:latin typeface="Signika" panose="020B0604020202020204" charset="0"/>
              <a:cs typeface="Palanquin" panose="020B0004020203020204" pitchFamily="34" charset="0"/>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0CC87EF4-C939-3033-46E4-8590EEAAE03B}"/>
              </a:ext>
            </a:extLst>
          </p:cNvPr>
          <p:cNvPicPr>
            <a:picLocks noChangeAspect="1"/>
          </p:cNvPicPr>
          <p:nvPr/>
        </p:nvPicPr>
        <p:blipFill>
          <a:blip r:embed="rId3"/>
          <a:stretch>
            <a:fillRect/>
          </a:stretch>
        </p:blipFill>
        <p:spPr>
          <a:xfrm>
            <a:off x="572429" y="867408"/>
            <a:ext cx="7501054" cy="3676297"/>
          </a:xfrm>
          <a:prstGeom prst="rect">
            <a:avLst/>
          </a:prstGeom>
        </p:spPr>
      </p:pic>
      <p:sp>
        <p:nvSpPr>
          <p:cNvPr id="5" name="TextBox 4">
            <a:extLst>
              <a:ext uri="{FF2B5EF4-FFF2-40B4-BE49-F238E27FC236}">
                <a16:creationId xmlns:a16="http://schemas.microsoft.com/office/drawing/2014/main" id="{DB95C171-2004-3CE8-7B88-2595A80A2F05}"/>
              </a:ext>
            </a:extLst>
          </p:cNvPr>
          <p:cNvSpPr txBox="1"/>
          <p:nvPr/>
        </p:nvSpPr>
        <p:spPr>
          <a:xfrm>
            <a:off x="2562090" y="4625480"/>
            <a:ext cx="6884020" cy="307777"/>
          </a:xfrm>
          <a:prstGeom prst="rect">
            <a:avLst/>
          </a:prstGeom>
          <a:noFill/>
        </p:spPr>
        <p:txBody>
          <a:bodyPr wrap="square" rtlCol="0">
            <a:spAutoFit/>
          </a:bodyPr>
          <a:lstStyle/>
          <a:p>
            <a:r>
              <a:rPr lang="en-IN" dirty="0"/>
              <a:t>Users can read the recipe for the cake</a:t>
            </a:r>
          </a:p>
        </p:txBody>
      </p:sp>
    </p:spTree>
    <p:extLst>
      <p:ext uri="{BB962C8B-B14F-4D97-AF65-F5344CB8AC3E}">
        <p14:creationId xmlns:p14="http://schemas.microsoft.com/office/powerpoint/2010/main" val="224428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368804" y="149176"/>
            <a:ext cx="8266770" cy="720677"/>
          </a:xfrm>
          <a:prstGeom prst="rect">
            <a:avLst/>
          </a:prstGeom>
        </p:spPr>
        <p:txBody>
          <a:bodyPr spcFirstLastPara="1" wrap="square" lIns="91425" tIns="91425" rIns="91425" bIns="91425" anchor="ctr" anchorCtr="0">
            <a:noAutofit/>
          </a:bodyPr>
          <a:lstStyle/>
          <a:p>
            <a:pPr algn="l"/>
            <a:r>
              <a:rPr lang="en-IN" sz="1600" b="0" dirty="0">
                <a:latin typeface="Signika" panose="020B0604020202020204" charset="0"/>
                <a:cs typeface="Palanquin" panose="020B0004020203020204" pitchFamily="34" charset="0"/>
              </a:rPr>
              <a:t>Screenshots</a:t>
            </a:r>
            <a:br>
              <a:rPr lang="en-IN" sz="1600" b="0" dirty="0">
                <a:latin typeface="Signika" panose="020B0604020202020204" charset="0"/>
                <a:cs typeface="Palanquin" panose="020B0004020203020204" pitchFamily="34" charset="0"/>
              </a:rPr>
            </a:br>
            <a:endParaRPr sz="1600" b="0" dirty="0">
              <a:latin typeface="Signika" panose="020B0604020202020204" charset="0"/>
              <a:cs typeface="Palanquin" panose="020B0004020203020204" pitchFamily="34" charset="0"/>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A90C0CC-BE68-B600-03B8-1D6AB8EE9F0E}"/>
              </a:ext>
            </a:extLst>
          </p:cNvPr>
          <p:cNvPicPr>
            <a:picLocks noChangeAspect="1"/>
          </p:cNvPicPr>
          <p:nvPr/>
        </p:nvPicPr>
        <p:blipFill>
          <a:blip r:embed="rId3"/>
          <a:stretch>
            <a:fillRect/>
          </a:stretch>
        </p:blipFill>
        <p:spPr>
          <a:xfrm>
            <a:off x="917163" y="664345"/>
            <a:ext cx="7170051" cy="3814809"/>
          </a:xfrm>
          <a:prstGeom prst="rect">
            <a:avLst/>
          </a:prstGeom>
        </p:spPr>
      </p:pic>
      <p:sp>
        <p:nvSpPr>
          <p:cNvPr id="4" name="TextBox 3">
            <a:extLst>
              <a:ext uri="{FF2B5EF4-FFF2-40B4-BE49-F238E27FC236}">
                <a16:creationId xmlns:a16="http://schemas.microsoft.com/office/drawing/2014/main" id="{22A9BBBA-AC2F-FD0E-46FA-EAD78AEDC545}"/>
              </a:ext>
            </a:extLst>
          </p:cNvPr>
          <p:cNvSpPr txBox="1"/>
          <p:nvPr/>
        </p:nvSpPr>
        <p:spPr>
          <a:xfrm>
            <a:off x="2759666" y="4543705"/>
            <a:ext cx="7239262" cy="307777"/>
          </a:xfrm>
          <a:prstGeom prst="rect">
            <a:avLst/>
          </a:prstGeom>
          <a:noFill/>
        </p:spPr>
        <p:txBody>
          <a:bodyPr wrap="square" rtlCol="0">
            <a:spAutoFit/>
          </a:bodyPr>
          <a:lstStyle/>
          <a:p>
            <a:r>
              <a:rPr lang="en-IN" dirty="0"/>
              <a:t>Users can add and delete products easily  </a:t>
            </a:r>
          </a:p>
        </p:txBody>
      </p:sp>
    </p:spTree>
    <p:extLst>
      <p:ext uri="{BB962C8B-B14F-4D97-AF65-F5344CB8AC3E}">
        <p14:creationId xmlns:p14="http://schemas.microsoft.com/office/powerpoint/2010/main" val="27498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554550" y="2421944"/>
            <a:ext cx="8266770" cy="720677"/>
          </a:xfrm>
          <a:prstGeom prst="rect">
            <a:avLst/>
          </a:prstGeom>
        </p:spPr>
        <p:txBody>
          <a:bodyPr spcFirstLastPara="1" wrap="square" lIns="91425" tIns="91425" rIns="91425" bIns="91425" anchor="ctr" anchorCtr="0">
            <a:noAutofit/>
          </a:bodyPr>
          <a:lstStyle/>
          <a:p>
            <a:pPr algn="l"/>
            <a:r>
              <a:rPr lang="en-IN" sz="2000" b="0" dirty="0">
                <a:solidFill>
                  <a:schemeClr val="tx1">
                    <a:lumMod val="50000"/>
                  </a:schemeClr>
                </a:solidFill>
                <a:latin typeface="Signika" panose="020B0604020202020204" charset="0"/>
                <a:cs typeface="Palanquin" panose="020B0004020203020204" pitchFamily="34" charset="0"/>
              </a:rPr>
              <a:t>Future Enhancements</a:t>
            </a:r>
            <a:br>
              <a:rPr lang="en-IN" sz="2000" b="0" dirty="0">
                <a:solidFill>
                  <a:schemeClr val="tx1">
                    <a:lumMod val="50000"/>
                  </a:schemeClr>
                </a:solidFill>
                <a:latin typeface="Signika" panose="020B0604020202020204" charset="0"/>
                <a:cs typeface="Palanquin" panose="020B0004020203020204" pitchFamily="34" charset="0"/>
              </a:rPr>
            </a:br>
            <a:br>
              <a:rPr lang="en-IN" sz="1600" b="0" dirty="0">
                <a:solidFill>
                  <a:schemeClr val="tx1">
                    <a:lumMod val="50000"/>
                  </a:schemeClr>
                </a:solidFill>
                <a:latin typeface="Signika" panose="020B0604020202020204" charset="0"/>
                <a:cs typeface="Palanquin" panose="020B0004020203020204" pitchFamily="34" charset="0"/>
              </a:rPr>
            </a:br>
            <a:r>
              <a:rPr lang="en-IN" sz="1600" dirty="0">
                <a:solidFill>
                  <a:schemeClr val="tx1">
                    <a:lumMod val="50000"/>
                  </a:schemeClr>
                </a:solidFill>
                <a:latin typeface="Signika" panose="020B0604020202020204" charset="0"/>
                <a:cs typeface="Palanquin" panose="020B0004020203020204" pitchFamily="34" charset="0"/>
              </a:rPr>
              <a:t>1. </a:t>
            </a:r>
            <a:r>
              <a:rPr lang="en-US" sz="1600" i="0" dirty="0">
                <a:solidFill>
                  <a:schemeClr val="tx1">
                    <a:lumMod val="50000"/>
                  </a:schemeClr>
                </a:solidFill>
                <a:effectLst/>
                <a:latin typeface="Signika" panose="020B0604020202020204" charset="0"/>
              </a:rPr>
              <a:t>Improved User Experience</a:t>
            </a:r>
            <a:r>
              <a:rPr lang="en-US" sz="1600" b="0" i="0" dirty="0">
                <a:solidFill>
                  <a:schemeClr val="tx1">
                    <a:lumMod val="50000"/>
                  </a:schemeClr>
                </a:solidFill>
                <a:effectLst/>
                <a:latin typeface="Signika" panose="020B0604020202020204" charset="0"/>
              </a:rPr>
              <a:t>: Enhance the user interface and experience by adding interactive features such as search functionality, filters, sorting options, and pagination. Implement client-side validation to provide instant feedback to users when filling out forms</a:t>
            </a:r>
            <a:br>
              <a:rPr lang="en-US" sz="1600" b="0" i="0" dirty="0">
                <a:solidFill>
                  <a:schemeClr val="tx1">
                    <a:lumMod val="50000"/>
                  </a:schemeClr>
                </a:solidFill>
                <a:effectLst/>
                <a:latin typeface="Signika" panose="020B0604020202020204" charset="0"/>
              </a:rPr>
            </a:br>
            <a:r>
              <a:rPr lang="en-US" sz="1600" i="0" dirty="0">
                <a:solidFill>
                  <a:schemeClr val="tx1">
                    <a:lumMod val="50000"/>
                  </a:schemeClr>
                </a:solidFill>
                <a:effectLst/>
                <a:latin typeface="Signika" panose="020B0604020202020204" charset="0"/>
              </a:rPr>
              <a:t>2. Order Tracking</a:t>
            </a:r>
            <a:r>
              <a:rPr lang="en-US" sz="1600" b="0" i="0" dirty="0">
                <a:solidFill>
                  <a:schemeClr val="tx1">
                    <a:lumMod val="50000"/>
                  </a:schemeClr>
                </a:solidFill>
                <a:effectLst/>
                <a:latin typeface="Signika" panose="020B0604020202020204" charset="0"/>
              </a:rPr>
              <a:t>: Allow users to track the status of their orders in real time. Provide updates on order processing, shipping, and delivery through email notifications or a dedicated order tracking page.</a:t>
            </a:r>
            <a:br>
              <a:rPr lang="en-US" sz="1600" b="0" i="0" dirty="0">
                <a:solidFill>
                  <a:schemeClr val="tx1">
                    <a:lumMod val="50000"/>
                  </a:schemeClr>
                </a:solidFill>
                <a:effectLst/>
                <a:latin typeface="Signika" panose="020B0604020202020204" charset="0"/>
              </a:rPr>
            </a:br>
            <a:r>
              <a:rPr lang="en-US" sz="1600" i="0" dirty="0">
                <a:solidFill>
                  <a:schemeClr val="tx1">
                    <a:lumMod val="50000"/>
                  </a:schemeClr>
                </a:solidFill>
                <a:effectLst/>
                <a:latin typeface="Signika" panose="020B0604020202020204" charset="0"/>
              </a:rPr>
              <a:t>3. Payment Integration</a:t>
            </a:r>
            <a:r>
              <a:rPr lang="en-US" sz="1600" b="0" i="0" dirty="0">
                <a:solidFill>
                  <a:schemeClr val="tx1">
                    <a:lumMod val="50000"/>
                  </a:schemeClr>
                </a:solidFill>
                <a:effectLst/>
                <a:latin typeface="Signika" panose="020B0604020202020204" charset="0"/>
              </a:rPr>
              <a:t>: Integrate a secure payment gateway to enable users to make online payments for their orders. Implement features like order confirmation emails, invoice generation, and handling payment-related errors.</a:t>
            </a:r>
            <a:br>
              <a:rPr lang="en-US" sz="1600" b="0" i="0" dirty="0">
                <a:solidFill>
                  <a:schemeClr val="tx1">
                    <a:lumMod val="50000"/>
                  </a:schemeClr>
                </a:solidFill>
                <a:effectLst/>
                <a:latin typeface="Signika" panose="020B0604020202020204" charset="0"/>
              </a:rPr>
            </a:br>
            <a:r>
              <a:rPr lang="en-US" sz="1600" i="0" dirty="0">
                <a:solidFill>
                  <a:schemeClr val="tx1">
                    <a:lumMod val="50000"/>
                  </a:schemeClr>
                </a:solidFill>
                <a:effectLst/>
                <a:latin typeface="Signika" panose="020B0604020202020204" charset="0"/>
              </a:rPr>
              <a:t>4. Image Gallery</a:t>
            </a:r>
            <a:r>
              <a:rPr lang="en-US" sz="1600" b="0" i="0" dirty="0">
                <a:solidFill>
                  <a:schemeClr val="tx1">
                    <a:lumMod val="50000"/>
                  </a:schemeClr>
                </a:solidFill>
                <a:effectLst/>
                <a:latin typeface="Signika" panose="020B0604020202020204" charset="0"/>
              </a:rPr>
              <a:t>: Create an image gallery feature where users can view images of cakes, filter them by type or occasion, and view detailed descriptions. Add options for users to upload their cake images and share their creations.</a:t>
            </a:r>
            <a:br>
              <a:rPr lang="en-US" sz="1600" b="0" i="0" dirty="0">
                <a:solidFill>
                  <a:schemeClr val="tx1">
                    <a:lumMod val="50000"/>
                  </a:schemeClr>
                </a:solidFill>
                <a:effectLst/>
                <a:latin typeface="Signika" panose="020B0604020202020204" charset="0"/>
              </a:rPr>
            </a:br>
            <a:r>
              <a:rPr lang="en-US" sz="1600" i="0" dirty="0">
                <a:solidFill>
                  <a:schemeClr val="tx1">
                    <a:lumMod val="50000"/>
                  </a:schemeClr>
                </a:solidFill>
                <a:effectLst/>
                <a:latin typeface="Signika" panose="020B0604020202020204" charset="0"/>
              </a:rPr>
              <a:t>5. Improved User Experience</a:t>
            </a:r>
            <a:r>
              <a:rPr lang="en-US" sz="1600" b="0" i="0" dirty="0">
                <a:solidFill>
                  <a:schemeClr val="tx1">
                    <a:lumMod val="50000"/>
                  </a:schemeClr>
                </a:solidFill>
                <a:effectLst/>
                <a:latin typeface="Signika" panose="020B0604020202020204" charset="0"/>
              </a:rPr>
              <a:t>: Enhance the user interface and experience by adding interactive features such as search functionality, filters, sorting options, and pagination. Implement client-side validation to provide instant feedback to users when filling out forms</a:t>
            </a:r>
            <a:r>
              <a:rPr lang="en-US" sz="1600" b="0" i="0" dirty="0">
                <a:solidFill>
                  <a:srgbClr val="374151"/>
                </a:solidFill>
                <a:effectLst/>
                <a:latin typeface="Signika" panose="020B0604020202020204" charset="0"/>
              </a:rPr>
              <a:t>.</a:t>
            </a:r>
            <a:br>
              <a:rPr lang="en-US" sz="1600" b="0" i="0" dirty="0">
                <a:solidFill>
                  <a:srgbClr val="374151"/>
                </a:solidFill>
                <a:effectLst/>
                <a:latin typeface="Söhne"/>
              </a:rPr>
            </a:br>
            <a:br>
              <a:rPr lang="en-US" sz="1600" b="0" i="0" dirty="0">
                <a:solidFill>
                  <a:srgbClr val="374151"/>
                </a:solidFill>
                <a:effectLst/>
                <a:latin typeface="Söhne"/>
              </a:rPr>
            </a:br>
            <a:br>
              <a:rPr lang="en-US" sz="800" b="0" i="0" dirty="0">
                <a:solidFill>
                  <a:srgbClr val="374151"/>
                </a:solidFill>
                <a:effectLst/>
                <a:latin typeface="Söhne"/>
              </a:rPr>
            </a:br>
            <a:endParaRPr sz="1600" b="0" dirty="0">
              <a:latin typeface="Signika" panose="020B0604020202020204" charset="0"/>
              <a:cs typeface="Palanquin" panose="020B0004020203020204" pitchFamily="34" charset="0"/>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69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584394" y="1732649"/>
            <a:ext cx="8266770" cy="720677"/>
          </a:xfrm>
          <a:prstGeom prst="rect">
            <a:avLst/>
          </a:prstGeom>
        </p:spPr>
        <p:txBody>
          <a:bodyPr spcFirstLastPara="1" wrap="square" lIns="91425" tIns="91425" rIns="91425" bIns="91425" anchor="ctr" anchorCtr="0">
            <a:noAutofit/>
          </a:bodyPr>
          <a:lstStyle/>
          <a:p>
            <a:pPr algn="l"/>
            <a:r>
              <a:rPr lang="en-IN" sz="2400" dirty="0">
                <a:solidFill>
                  <a:schemeClr val="tx1">
                    <a:lumMod val="50000"/>
                  </a:schemeClr>
                </a:solidFill>
                <a:latin typeface="Signika" panose="020B0604020202020204" charset="0"/>
                <a:cs typeface="Palanquin" panose="020B0004020203020204" pitchFamily="34" charset="0"/>
              </a:rPr>
              <a:t>                                             Conclusion</a:t>
            </a:r>
            <a:br>
              <a:rPr lang="en-IN" sz="2400" dirty="0">
                <a:solidFill>
                  <a:schemeClr val="tx1">
                    <a:lumMod val="50000"/>
                  </a:schemeClr>
                </a:solidFill>
                <a:latin typeface="Signika" panose="020B0604020202020204" charset="0"/>
                <a:cs typeface="Palanquin" panose="020B0004020203020204" pitchFamily="34" charset="0"/>
              </a:rPr>
            </a:br>
            <a:br>
              <a:rPr lang="en-IN" sz="1600" b="0" dirty="0">
                <a:solidFill>
                  <a:schemeClr val="tx1">
                    <a:lumMod val="50000"/>
                  </a:schemeClr>
                </a:solidFill>
                <a:latin typeface="Signika" panose="020B0604020202020204" charset="0"/>
                <a:cs typeface="Palanquin" panose="020B0004020203020204" pitchFamily="34" charset="0"/>
              </a:rPr>
            </a:br>
            <a:r>
              <a:rPr lang="en-US" sz="1800" b="0" i="0" dirty="0">
                <a:solidFill>
                  <a:schemeClr val="tx1">
                    <a:lumMod val="50000"/>
                  </a:schemeClr>
                </a:solidFill>
                <a:effectLst/>
                <a:latin typeface="Signika" panose="020B0604020202020204" charset="0"/>
              </a:rPr>
              <a:t>The </a:t>
            </a:r>
            <a:r>
              <a:rPr lang="en-US" sz="1800" b="0" dirty="0">
                <a:solidFill>
                  <a:schemeClr val="tx1">
                    <a:lumMod val="50000"/>
                  </a:schemeClr>
                </a:solidFill>
                <a:latin typeface="Signika" panose="020B0604020202020204" charset="0"/>
              </a:rPr>
              <a:t>Devas</a:t>
            </a:r>
            <a:r>
              <a:rPr lang="en-US" sz="1800" b="0" i="0" dirty="0">
                <a:solidFill>
                  <a:schemeClr val="tx1">
                    <a:lumMod val="50000"/>
                  </a:schemeClr>
                </a:solidFill>
                <a:effectLst/>
                <a:latin typeface="Signika" panose="020B0604020202020204" charset="0"/>
              </a:rPr>
              <a:t> an online homemade cake booking system has transformed the home baking industry. This innovative system simplifies the cake ordering process, allowing customers to browse and select their desired cakes online. It brings efficiency and organization to bakers' businesses, enabling them to manage orders, track inventory, and schedule deliveries. Moreover, it expands the market reach for home bakers, attracting customers from different regions. The system fosters transparency and trusts through customer reviews and ratings. Overall, the online booking system has revolutionized homemade cake ordering, making it more convenient, efficient, and accessible for customers and bakers alike.</a:t>
            </a:r>
            <a:endParaRPr sz="1800" b="0" dirty="0">
              <a:solidFill>
                <a:schemeClr val="tx1">
                  <a:lumMod val="50000"/>
                </a:schemeClr>
              </a:solidFill>
              <a:latin typeface="Signika" panose="020B0604020202020204" charset="0"/>
              <a:cs typeface="Palanquin" panose="020B0004020203020204" pitchFamily="34" charset="0"/>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04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963536" y="1279165"/>
            <a:ext cx="8266770" cy="720677"/>
          </a:xfrm>
          <a:prstGeom prst="rect">
            <a:avLst/>
          </a:prstGeom>
        </p:spPr>
        <p:txBody>
          <a:bodyPr spcFirstLastPara="1" wrap="square" lIns="91425" tIns="91425" rIns="91425" bIns="91425" anchor="ctr" anchorCtr="0">
            <a:noAutofit/>
          </a:bodyPr>
          <a:lstStyle/>
          <a:p>
            <a:pPr algn="l"/>
            <a:r>
              <a:rPr lang="en-IN" sz="2800" dirty="0">
                <a:solidFill>
                  <a:schemeClr val="tx1">
                    <a:lumMod val="50000"/>
                  </a:schemeClr>
                </a:solidFill>
                <a:latin typeface="Signika" panose="020B0604020202020204" charset="0"/>
                <a:cs typeface="Palanquin" panose="020B0004020203020204" pitchFamily="34" charset="0"/>
              </a:rPr>
              <a:t>                         References</a:t>
            </a:r>
            <a:br>
              <a:rPr lang="en-IN" sz="1600" b="0" dirty="0">
                <a:solidFill>
                  <a:schemeClr val="tx1">
                    <a:lumMod val="50000"/>
                  </a:schemeClr>
                </a:solidFill>
                <a:latin typeface="Signika" panose="020B0604020202020204" charset="0"/>
                <a:cs typeface="Palanquin" panose="020B0004020203020204" pitchFamily="34" charset="0"/>
              </a:rPr>
            </a:br>
            <a:br>
              <a:rPr lang="en-IN" sz="1600" b="0" dirty="0">
                <a:solidFill>
                  <a:schemeClr val="tx1">
                    <a:lumMod val="50000"/>
                  </a:schemeClr>
                </a:solidFill>
                <a:latin typeface="Signika" panose="020B0604020202020204" charset="0"/>
                <a:cs typeface="Palanquin" panose="020B0004020203020204" pitchFamily="34" charset="0"/>
              </a:rPr>
            </a:br>
            <a:r>
              <a:rPr lang="en-IN" sz="1600" b="0" dirty="0">
                <a:solidFill>
                  <a:schemeClr val="tx1">
                    <a:lumMod val="50000"/>
                  </a:schemeClr>
                </a:solidFill>
                <a:latin typeface="Signika" panose="020B0604020202020204" charset="0"/>
                <a:cs typeface="Palanquin" panose="020B0004020203020204" pitchFamily="34" charset="0"/>
              </a:rPr>
              <a:t>1. </a:t>
            </a:r>
            <a:r>
              <a:rPr lang="en-IN" sz="1600" b="0" dirty="0">
                <a:solidFill>
                  <a:schemeClr val="tx1">
                    <a:lumMod val="50000"/>
                  </a:schemeClr>
                </a:solidFill>
                <a:latin typeface="Signika" panose="020B0604020202020204" charset="0"/>
                <a:cs typeface="Palanquin" panose="020B0004020203020204" pitchFamily="34" charset="0"/>
                <a:hlinkClick r:id="rId3">
                  <a:extLst>
                    <a:ext uri="{A12FA001-AC4F-418D-AE19-62706E023703}">
                      <ahyp:hlinkClr xmlns:ahyp="http://schemas.microsoft.com/office/drawing/2018/hyperlinkcolor" val="tx"/>
                    </a:ext>
                  </a:extLst>
                </a:hlinkClick>
              </a:rPr>
              <a:t>https://www.floweraura.com/cake-delivery/trivandrum</a:t>
            </a:r>
            <a:br>
              <a:rPr lang="en-IN" sz="1600" b="0" dirty="0">
                <a:solidFill>
                  <a:schemeClr val="tx1">
                    <a:lumMod val="50000"/>
                  </a:schemeClr>
                </a:solidFill>
                <a:latin typeface="Signika" panose="020B0604020202020204" charset="0"/>
                <a:cs typeface="Palanquin" panose="020B0004020203020204" pitchFamily="34" charset="0"/>
              </a:rPr>
            </a:br>
            <a:r>
              <a:rPr lang="en-IN" sz="1600" b="0" dirty="0">
                <a:solidFill>
                  <a:schemeClr val="tx1">
                    <a:lumMod val="50000"/>
                  </a:schemeClr>
                </a:solidFill>
                <a:latin typeface="Signika" panose="020B0604020202020204" charset="0"/>
                <a:cs typeface="Palanquin" panose="020B0004020203020204" pitchFamily="34" charset="0"/>
              </a:rPr>
              <a:t>2. https://youtu.be/qdNhWIlTZ0c</a:t>
            </a:r>
            <a:endParaRPr sz="1600" b="0" dirty="0">
              <a:solidFill>
                <a:schemeClr val="tx1">
                  <a:lumMod val="50000"/>
                </a:schemeClr>
              </a:solidFill>
              <a:latin typeface="Signika" panose="020B0604020202020204" charset="0"/>
              <a:cs typeface="Palanquin" panose="020B0004020203020204" pitchFamily="34" charset="0"/>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8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2219843" y="378883"/>
            <a:ext cx="3960900" cy="5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lumMod val="50000"/>
                  </a:schemeClr>
                </a:solidFill>
              </a:rPr>
              <a:t>Abstract</a:t>
            </a:r>
            <a:endParaRPr dirty="0">
              <a:solidFill>
                <a:schemeClr val="tx1">
                  <a:lumMod val="50000"/>
                </a:schemeClr>
              </a:solidFill>
            </a:endParaRPr>
          </a:p>
        </p:txBody>
      </p:sp>
      <p:grpSp>
        <p:nvGrpSpPr>
          <p:cNvPr id="205" name="Google Shape;205;p32"/>
          <p:cNvGrpSpPr/>
          <p:nvPr/>
        </p:nvGrpSpPr>
        <p:grpSpPr>
          <a:xfrm>
            <a:off x="7414692" y="2352747"/>
            <a:ext cx="1016081" cy="1413062"/>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 Placeholder 5">
            <a:extLst>
              <a:ext uri="{FF2B5EF4-FFF2-40B4-BE49-F238E27FC236}">
                <a16:creationId xmlns:a16="http://schemas.microsoft.com/office/drawing/2014/main" id="{5ADD01D0-8584-EF1D-9C6F-B2D3F620984C}"/>
              </a:ext>
            </a:extLst>
          </p:cNvPr>
          <p:cNvSpPr>
            <a:spLocks noGrp="1"/>
          </p:cNvSpPr>
          <p:nvPr>
            <p:ph type="body" idx="1"/>
          </p:nvPr>
        </p:nvSpPr>
        <p:spPr>
          <a:xfrm>
            <a:off x="1197432" y="2589338"/>
            <a:ext cx="5925806" cy="1176471"/>
          </a:xfrm>
        </p:spPr>
        <p:txBody>
          <a:bodyPr/>
          <a:lstStyle/>
          <a:p>
            <a:pPr algn="just"/>
            <a:r>
              <a:rPr lang="en-US" dirty="0">
                <a:solidFill>
                  <a:schemeClr val="tx1">
                    <a:lumMod val="50000"/>
                  </a:schemeClr>
                </a:solidFill>
                <a:latin typeface="Signika" panose="020B0604020202020204" charset="0"/>
              </a:rPr>
              <a:t>Deva's Online Homemade Cake Booking website is a user-friendly platform allowing users to register, browse through various homemade cakes, and place orders conveniently. Users can explore cake details, leave reviews, and rate cakes based on their experiences. The website offers categorization for easy cake selection and provides a secure payment system for hassle-free transactions. With features like a shopping cart, order tracking, and enticing cake images, Deva's website aims to provide customers with a seamless and delightful cake-booking experience.</a:t>
            </a:r>
          </a:p>
          <a:p>
            <a:endParaRPr lang="en-US" dirty="0"/>
          </a:p>
          <a:p>
            <a:endParaRPr lang="en-US" dirty="0"/>
          </a:p>
          <a:p>
            <a:endParaRPr lang="en-US" dirty="0"/>
          </a:p>
          <a:p>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728547" y="483220"/>
            <a:ext cx="7954536" cy="4575252"/>
          </a:xfrm>
          <a:prstGeom prst="rect">
            <a:avLst/>
          </a:prstGeom>
        </p:spPr>
        <p:txBody>
          <a:bodyPr spcFirstLastPara="1" wrap="square" lIns="91425" tIns="91425" rIns="91425" bIns="91425" anchor="ctr" anchorCtr="0">
            <a:noAutofit/>
          </a:bodyPr>
          <a:lstStyle/>
          <a:p>
            <a:pPr algn="l"/>
            <a:br>
              <a:rPr lang="en-US" sz="1600" b="0" i="0" dirty="0">
                <a:solidFill>
                  <a:srgbClr val="374151"/>
                </a:solidFill>
                <a:effectLst/>
                <a:latin typeface="Palace Script MT" panose="030303020206070C0B05" pitchFamily="66" charset="0"/>
              </a:rPr>
            </a:br>
            <a:endParaRPr sz="1600" dirty="0">
              <a:latin typeface="Palace Script MT" panose="030303020206070C0B05" pitchFamily="66" charset="0"/>
            </a:endParaRPr>
          </a:p>
        </p:txBody>
      </p:sp>
      <p:sp>
        <p:nvSpPr>
          <p:cNvPr id="260" name="Google Shape;260;p34"/>
          <p:cNvSpPr/>
          <p:nvPr/>
        </p:nvSpPr>
        <p:spPr>
          <a:xfrm>
            <a:off x="6704600" y="-390862"/>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8804225" y="2637600"/>
            <a:ext cx="433500" cy="43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09BB73B7-0E3F-7202-064F-0E9DC5675E5C}"/>
              </a:ext>
            </a:extLst>
          </p:cNvPr>
          <p:cNvSpPr txBox="1"/>
          <p:nvPr/>
        </p:nvSpPr>
        <p:spPr>
          <a:xfrm>
            <a:off x="1003610" y="1338603"/>
            <a:ext cx="5820937" cy="2308324"/>
          </a:xfrm>
          <a:prstGeom prst="rect">
            <a:avLst/>
          </a:prstGeom>
          <a:noFill/>
        </p:spPr>
        <p:txBody>
          <a:bodyPr wrap="square" rtlCol="0">
            <a:spAutoFit/>
          </a:bodyPr>
          <a:lstStyle/>
          <a:p>
            <a:r>
              <a:rPr lang="en-IN" sz="1800" b="0" dirty="0">
                <a:solidFill>
                  <a:schemeClr val="tx1">
                    <a:lumMod val="50000"/>
                  </a:schemeClr>
                </a:solidFill>
                <a:latin typeface="Signika" panose="020B0604020202020204" charset="0"/>
              </a:rPr>
              <a:t>1. User Registration</a:t>
            </a:r>
            <a:br>
              <a:rPr lang="en-IN" sz="1800" b="0" dirty="0">
                <a:solidFill>
                  <a:schemeClr val="tx1">
                    <a:lumMod val="50000"/>
                  </a:schemeClr>
                </a:solidFill>
                <a:latin typeface="Signika" panose="020B0604020202020204" charset="0"/>
              </a:rPr>
            </a:br>
            <a:r>
              <a:rPr lang="en-IN" sz="1800" b="0" dirty="0">
                <a:solidFill>
                  <a:schemeClr val="tx1">
                    <a:lumMod val="50000"/>
                  </a:schemeClr>
                </a:solidFill>
                <a:latin typeface="Signika" panose="020B0604020202020204" charset="0"/>
              </a:rPr>
              <a:t>2. Cake Details</a:t>
            </a:r>
            <a:br>
              <a:rPr lang="en-IN" sz="1800" b="0" dirty="0">
                <a:solidFill>
                  <a:schemeClr val="tx1">
                    <a:lumMod val="50000"/>
                  </a:schemeClr>
                </a:solidFill>
                <a:latin typeface="Signika" panose="020B0604020202020204" charset="0"/>
              </a:rPr>
            </a:br>
            <a:r>
              <a:rPr lang="en-IN" sz="1800" b="0" dirty="0">
                <a:solidFill>
                  <a:schemeClr val="tx1">
                    <a:lumMod val="50000"/>
                  </a:schemeClr>
                </a:solidFill>
                <a:latin typeface="Signika" panose="020B0604020202020204" charset="0"/>
              </a:rPr>
              <a:t>3. Feedback </a:t>
            </a:r>
            <a:br>
              <a:rPr lang="en-IN" sz="1800" b="0" dirty="0">
                <a:solidFill>
                  <a:schemeClr val="tx1">
                    <a:lumMod val="50000"/>
                  </a:schemeClr>
                </a:solidFill>
                <a:latin typeface="Signika" panose="020B0604020202020204" charset="0"/>
              </a:rPr>
            </a:br>
            <a:r>
              <a:rPr lang="en-IN" sz="1800" b="0" dirty="0">
                <a:solidFill>
                  <a:schemeClr val="tx1">
                    <a:lumMod val="50000"/>
                  </a:schemeClr>
                </a:solidFill>
                <a:latin typeface="Signika" panose="020B0604020202020204" charset="0"/>
              </a:rPr>
              <a:t>4. Cake Type </a:t>
            </a:r>
            <a:br>
              <a:rPr lang="en-IN" sz="1800" b="0" dirty="0">
                <a:solidFill>
                  <a:schemeClr val="tx1">
                    <a:lumMod val="50000"/>
                  </a:schemeClr>
                </a:solidFill>
                <a:latin typeface="Signika" panose="020B0604020202020204" charset="0"/>
              </a:rPr>
            </a:br>
            <a:r>
              <a:rPr lang="en-IN" sz="1800" b="0" dirty="0">
                <a:solidFill>
                  <a:schemeClr val="tx1">
                    <a:lumMod val="50000"/>
                  </a:schemeClr>
                </a:solidFill>
                <a:latin typeface="Signika" panose="020B0604020202020204" charset="0"/>
              </a:rPr>
              <a:t>5. Cart Management</a:t>
            </a:r>
            <a:br>
              <a:rPr lang="en-IN" sz="1800" b="0" dirty="0">
                <a:solidFill>
                  <a:schemeClr val="tx1">
                    <a:lumMod val="50000"/>
                  </a:schemeClr>
                </a:solidFill>
                <a:latin typeface="Signika" panose="020B0604020202020204" charset="0"/>
              </a:rPr>
            </a:br>
            <a:r>
              <a:rPr lang="en-IN" sz="1800" b="0" dirty="0">
                <a:solidFill>
                  <a:schemeClr val="tx1">
                    <a:lumMod val="50000"/>
                  </a:schemeClr>
                </a:solidFill>
                <a:latin typeface="Signika" panose="020B0604020202020204" charset="0"/>
              </a:rPr>
              <a:t>6. Orders</a:t>
            </a:r>
            <a:br>
              <a:rPr lang="en-IN" sz="1800" b="0" dirty="0">
                <a:solidFill>
                  <a:schemeClr val="tx1">
                    <a:lumMod val="50000"/>
                  </a:schemeClr>
                </a:solidFill>
                <a:latin typeface="Signika" panose="020B0604020202020204" charset="0"/>
              </a:rPr>
            </a:br>
            <a:r>
              <a:rPr lang="en-IN" sz="1800" b="0" dirty="0">
                <a:solidFill>
                  <a:schemeClr val="tx1">
                    <a:lumMod val="50000"/>
                  </a:schemeClr>
                </a:solidFill>
                <a:latin typeface="Signika" panose="020B0604020202020204" charset="0"/>
              </a:rPr>
              <a:t>7. Cake Payment  </a:t>
            </a:r>
            <a:br>
              <a:rPr lang="en-IN" sz="1800" dirty="0">
                <a:solidFill>
                  <a:schemeClr val="tx1">
                    <a:lumMod val="50000"/>
                  </a:schemeClr>
                </a:solidFill>
              </a:rPr>
            </a:br>
            <a:endParaRPr lang="en-IN" sz="1800" dirty="0">
              <a:solidFill>
                <a:schemeClr val="tx1">
                  <a:lumMod val="50000"/>
                </a:schemeClr>
              </a:solidFill>
            </a:endParaRPr>
          </a:p>
        </p:txBody>
      </p:sp>
      <p:sp>
        <p:nvSpPr>
          <p:cNvPr id="4" name="TextBox 3">
            <a:extLst>
              <a:ext uri="{FF2B5EF4-FFF2-40B4-BE49-F238E27FC236}">
                <a16:creationId xmlns:a16="http://schemas.microsoft.com/office/drawing/2014/main" id="{07D11F88-EE22-B8B2-9E2D-534F51AD6E9A}"/>
              </a:ext>
            </a:extLst>
          </p:cNvPr>
          <p:cNvSpPr txBox="1"/>
          <p:nvPr/>
        </p:nvSpPr>
        <p:spPr>
          <a:xfrm>
            <a:off x="728547" y="680079"/>
            <a:ext cx="4311804" cy="461665"/>
          </a:xfrm>
          <a:prstGeom prst="rect">
            <a:avLst/>
          </a:prstGeom>
          <a:noFill/>
        </p:spPr>
        <p:txBody>
          <a:bodyPr wrap="square" rtlCol="0">
            <a:spAutoFit/>
          </a:bodyPr>
          <a:lstStyle/>
          <a:p>
            <a:r>
              <a:rPr lang="en" sz="2400" b="1" dirty="0">
                <a:latin typeface="Signika" panose="020B0604020202020204" charset="0"/>
              </a:rPr>
              <a:t>Requirements</a:t>
            </a:r>
            <a:endParaRPr lang="en-IN" sz="2400" b="1" dirty="0">
              <a:latin typeface="Signika" panose="020B0604020202020204" charset="0"/>
            </a:endParaRPr>
          </a:p>
        </p:txBody>
      </p:sp>
    </p:spTree>
    <p:extLst>
      <p:ext uri="{BB962C8B-B14F-4D97-AF65-F5344CB8AC3E}">
        <p14:creationId xmlns:p14="http://schemas.microsoft.com/office/powerpoint/2010/main" val="137335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676508" y="349974"/>
            <a:ext cx="7954536" cy="4575252"/>
          </a:xfrm>
          <a:prstGeom prst="rect">
            <a:avLst/>
          </a:prstGeom>
        </p:spPr>
        <p:txBody>
          <a:bodyPr spcFirstLastPara="1" wrap="square" lIns="91425" tIns="91425" rIns="91425" bIns="91425" anchor="ctr" anchorCtr="0">
            <a:noAutofit/>
          </a:bodyPr>
          <a:lstStyle/>
          <a:p>
            <a:pPr algn="l"/>
            <a:br>
              <a:rPr lang="en-US" sz="1600" i="0" dirty="0">
                <a:solidFill>
                  <a:srgbClr val="374151"/>
                </a:solidFill>
                <a:effectLst/>
                <a:latin typeface="Signika" panose="020B0604020202020204" charset="0"/>
                <a:cs typeface="Palanquin" panose="020B0004020203020204" pitchFamily="34" charset="0"/>
              </a:rPr>
            </a:br>
            <a:r>
              <a:rPr lang="en-US" sz="1600" i="0" dirty="0">
                <a:solidFill>
                  <a:srgbClr val="374151"/>
                </a:solidFill>
                <a:effectLst/>
                <a:latin typeface="Signika" panose="020B0604020202020204" charset="0"/>
                <a:cs typeface="Palanquin" panose="020B0004020203020204" pitchFamily="34" charset="0"/>
              </a:rPr>
              <a:t>                                             </a:t>
            </a:r>
            <a:r>
              <a:rPr lang="en-US" sz="2400" i="0" dirty="0">
                <a:solidFill>
                  <a:srgbClr val="374151"/>
                </a:solidFill>
                <a:effectLst/>
                <a:latin typeface="Signika" panose="020B0604020202020204" charset="0"/>
                <a:cs typeface="Palanquin" panose="020B0004020203020204" pitchFamily="34" charset="0"/>
              </a:rPr>
              <a:t>Features and Highlights </a:t>
            </a:r>
            <a:br>
              <a:rPr lang="en-US" sz="1600" i="0" dirty="0">
                <a:solidFill>
                  <a:srgbClr val="374151"/>
                </a:solidFill>
                <a:effectLst/>
                <a:latin typeface="Signika" panose="020B0604020202020204" charset="0"/>
                <a:cs typeface="Palanquin" panose="020B0004020203020204" pitchFamily="34" charset="0"/>
              </a:rPr>
            </a:br>
            <a:br>
              <a:rPr lang="en-US" sz="1600" i="0" dirty="0">
                <a:solidFill>
                  <a:srgbClr val="374151"/>
                </a:solidFill>
                <a:effectLst/>
                <a:latin typeface="Signika" panose="020B0604020202020204" charset="0"/>
                <a:cs typeface="Palanquin" panose="020B0004020203020204" pitchFamily="34" charset="0"/>
              </a:rPr>
            </a:br>
            <a:r>
              <a:rPr lang="en-US" sz="1600" i="0" dirty="0">
                <a:solidFill>
                  <a:srgbClr val="374151"/>
                </a:solidFill>
                <a:effectLst/>
                <a:latin typeface="Signika" panose="020B0604020202020204" charset="0"/>
                <a:cs typeface="Palanquin" panose="020B0004020203020204" pitchFamily="34" charset="0"/>
              </a:rPr>
              <a:t>1. User Registration:</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          Users can create an account by providing their personal information and credentials.</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User authentication and password hashing ensure secure registration.</a:t>
            </a:r>
            <a:br>
              <a:rPr lang="en-US" sz="1600" b="0" i="0" dirty="0">
                <a:solidFill>
                  <a:srgbClr val="374151"/>
                </a:solidFill>
                <a:effectLst/>
                <a:latin typeface="Signika" panose="020B0604020202020204" charset="0"/>
                <a:cs typeface="Palanquin" panose="020B0004020203020204" pitchFamily="34" charset="0"/>
              </a:rPr>
            </a:br>
            <a:r>
              <a:rPr lang="en-US" sz="1600" i="0" dirty="0">
                <a:solidFill>
                  <a:srgbClr val="374151"/>
                </a:solidFill>
                <a:effectLst/>
                <a:latin typeface="Signika" panose="020B0604020202020204" charset="0"/>
                <a:cs typeface="Palanquin" panose="020B0004020203020204" pitchFamily="34" charset="0"/>
              </a:rPr>
              <a:t>2</a:t>
            </a:r>
            <a:r>
              <a:rPr lang="en-US" sz="1600" b="0" i="0" dirty="0">
                <a:solidFill>
                  <a:srgbClr val="374151"/>
                </a:solidFill>
                <a:effectLst/>
                <a:latin typeface="Signika" panose="020B0604020202020204" charset="0"/>
                <a:cs typeface="Palanquin" panose="020B0004020203020204" pitchFamily="34" charset="0"/>
              </a:rPr>
              <a:t>. </a:t>
            </a:r>
            <a:r>
              <a:rPr lang="en-US" sz="1600" i="0" dirty="0">
                <a:solidFill>
                  <a:srgbClr val="374151"/>
                </a:solidFill>
                <a:effectLst/>
                <a:latin typeface="Signika" panose="020B0604020202020204" charset="0"/>
                <a:cs typeface="Palanquin" panose="020B0004020203020204" pitchFamily="34" charset="0"/>
              </a:rPr>
              <a:t>Cake Catalog:</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         The project allows for the creation and management of a catalog of cakes.</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Each cake entry includes details such as name, description, quantity, price, picture, and type.</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Cakes can be categorized by flavor, type, and occasion.</a:t>
            </a:r>
            <a:br>
              <a:rPr lang="en-US" sz="1600" b="0" i="0" dirty="0">
                <a:solidFill>
                  <a:srgbClr val="374151"/>
                </a:solidFill>
                <a:effectLst/>
                <a:latin typeface="Signika" panose="020B0604020202020204" charset="0"/>
                <a:cs typeface="Palanquin" panose="020B0004020203020204" pitchFamily="34" charset="0"/>
              </a:rPr>
            </a:br>
            <a:r>
              <a:rPr lang="en-US" sz="1600" i="0" dirty="0">
                <a:solidFill>
                  <a:srgbClr val="374151"/>
                </a:solidFill>
                <a:effectLst/>
                <a:latin typeface="Signika" panose="020B0604020202020204" charset="0"/>
                <a:cs typeface="Palanquin" panose="020B0004020203020204" pitchFamily="34" charset="0"/>
              </a:rPr>
              <a:t>3</a:t>
            </a:r>
            <a:r>
              <a:rPr lang="en-US" sz="1600" b="0" i="0" dirty="0">
                <a:solidFill>
                  <a:srgbClr val="374151"/>
                </a:solidFill>
                <a:effectLst/>
                <a:latin typeface="Signika" panose="020B0604020202020204" charset="0"/>
                <a:cs typeface="Palanquin" panose="020B0004020203020204" pitchFamily="34" charset="0"/>
              </a:rPr>
              <a:t>. </a:t>
            </a:r>
            <a:r>
              <a:rPr lang="en-US" sz="1600" i="0" dirty="0">
                <a:solidFill>
                  <a:srgbClr val="374151"/>
                </a:solidFill>
                <a:effectLst/>
                <a:latin typeface="Signika" panose="020B0604020202020204" charset="0"/>
                <a:cs typeface="Palanquin" panose="020B0004020203020204" pitchFamily="34" charset="0"/>
              </a:rPr>
              <a:t>Customer Reviews :</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         Users can leave reviews for cakes they have purchased or tried.</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Reviews include a description and associated cake</a:t>
            </a:r>
            <a:r>
              <a:rPr lang="en-US" sz="1600" b="0" dirty="0">
                <a:solidFill>
                  <a:srgbClr val="374151"/>
                </a:solidFill>
                <a:latin typeface="Signika" panose="020B0604020202020204" charset="0"/>
                <a:cs typeface="Palanquin" panose="020B0004020203020204" pitchFamily="34" charset="0"/>
              </a:rPr>
              <a:t>.</a:t>
            </a:r>
            <a:br>
              <a:rPr lang="en-US" sz="1600" b="0" i="0" dirty="0">
                <a:solidFill>
                  <a:srgbClr val="374151"/>
                </a:solidFill>
                <a:effectLst/>
                <a:latin typeface="Signika" panose="020B0604020202020204" charset="0"/>
              </a:rPr>
            </a:br>
            <a:endParaRPr sz="1600" dirty="0">
              <a:latin typeface="Signika" panose="020B0604020202020204" charset="0"/>
            </a:endParaRPr>
          </a:p>
        </p:txBody>
      </p:sp>
      <p:sp>
        <p:nvSpPr>
          <p:cNvPr id="260" name="Google Shape;260;p34"/>
          <p:cNvSpPr/>
          <p:nvPr/>
        </p:nvSpPr>
        <p:spPr>
          <a:xfrm>
            <a:off x="6704600" y="-390862"/>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8804225" y="2637600"/>
            <a:ext cx="433500" cy="43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438615" y="548138"/>
            <a:ext cx="8266770" cy="4612423"/>
          </a:xfrm>
          <a:prstGeom prst="rect">
            <a:avLst/>
          </a:prstGeom>
        </p:spPr>
        <p:txBody>
          <a:bodyPr spcFirstLastPara="1" wrap="square" lIns="91425" tIns="91425" rIns="91425" bIns="91425" anchor="ctr" anchorCtr="0">
            <a:noAutofit/>
          </a:bodyPr>
          <a:lstStyle/>
          <a:p>
            <a:pPr algn="l"/>
            <a:r>
              <a:rPr lang="en-US" sz="1600" i="0" dirty="0">
                <a:solidFill>
                  <a:srgbClr val="374151"/>
                </a:solidFill>
                <a:effectLst/>
                <a:latin typeface="Signika" panose="020B0604020202020204" charset="0"/>
                <a:cs typeface="Palanquin" panose="020B0004020203020204" pitchFamily="34" charset="0"/>
              </a:rPr>
              <a:t>4. Order Placement and Tracking:</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         Customers can place orders based on the items in their shopping cart.</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Orders include details such as the customer, total amount, order status, address, and mobile number.</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         Orders can have different statuses, such as "order processing," "order on the way," "order completed," etc.</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         Customers can track the status of their orders.</a:t>
            </a:r>
            <a:br>
              <a:rPr lang="en-US" sz="1600" b="0" i="0" dirty="0">
                <a:solidFill>
                  <a:srgbClr val="374151"/>
                </a:solidFill>
                <a:effectLst/>
                <a:latin typeface="Signika" panose="020B0604020202020204" charset="0"/>
                <a:cs typeface="Palanquin" panose="020B0004020203020204" pitchFamily="34" charset="0"/>
              </a:rPr>
            </a:br>
            <a:r>
              <a:rPr lang="en-US" sz="1600" i="0" dirty="0">
                <a:solidFill>
                  <a:srgbClr val="374151"/>
                </a:solidFill>
                <a:effectLst/>
                <a:latin typeface="Signika" panose="020B0604020202020204" charset="0"/>
                <a:cs typeface="Palanquin" panose="020B0004020203020204" pitchFamily="34" charset="0"/>
              </a:rPr>
              <a:t>5</a:t>
            </a:r>
            <a:r>
              <a:rPr lang="en-US" sz="1600" b="0" i="0" dirty="0">
                <a:solidFill>
                  <a:srgbClr val="374151"/>
                </a:solidFill>
                <a:effectLst/>
                <a:latin typeface="Signika" panose="020B0604020202020204" charset="0"/>
                <a:cs typeface="Palanquin" panose="020B0004020203020204" pitchFamily="34" charset="0"/>
              </a:rPr>
              <a:t>. </a:t>
            </a:r>
            <a:r>
              <a:rPr lang="en-US" sz="1600" i="0" dirty="0">
                <a:solidFill>
                  <a:srgbClr val="374151"/>
                </a:solidFill>
                <a:effectLst/>
                <a:latin typeface="Signika" panose="020B0604020202020204" charset="0"/>
                <a:cs typeface="Palanquin" panose="020B0004020203020204" pitchFamily="34" charset="0"/>
              </a:rPr>
              <a:t>Secure Payment Integration:</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        The project includes a payment system where customers can securely make payments for their orders.</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         Payment details, such as user ID, cake type, amount, card number, CVV, and status, are stored.</a:t>
            </a:r>
            <a:br>
              <a:rPr lang="en-US" sz="1600" b="0" i="0" dirty="0">
                <a:solidFill>
                  <a:srgbClr val="374151"/>
                </a:solidFill>
                <a:effectLst/>
                <a:latin typeface="Signika" panose="020B0604020202020204" charset="0"/>
                <a:cs typeface="Palanquin" panose="020B0004020203020204" pitchFamily="34" charset="0"/>
              </a:rPr>
            </a:br>
            <a:r>
              <a:rPr lang="en-US" sz="1600" i="0" dirty="0">
                <a:solidFill>
                  <a:srgbClr val="374151"/>
                </a:solidFill>
                <a:effectLst/>
                <a:latin typeface="Signika" panose="020B0604020202020204" charset="0"/>
                <a:cs typeface="Palanquin" panose="020B0004020203020204" pitchFamily="34" charset="0"/>
              </a:rPr>
              <a:t>6</a:t>
            </a:r>
            <a:r>
              <a:rPr lang="en-US" sz="1600" b="0" i="0" dirty="0">
                <a:solidFill>
                  <a:srgbClr val="374151"/>
                </a:solidFill>
                <a:effectLst/>
                <a:latin typeface="Signika" panose="020B0604020202020204" charset="0"/>
                <a:cs typeface="Palanquin" panose="020B0004020203020204" pitchFamily="34" charset="0"/>
              </a:rPr>
              <a:t>. </a:t>
            </a:r>
            <a:r>
              <a:rPr lang="en-US" sz="1600" i="0" dirty="0">
                <a:solidFill>
                  <a:srgbClr val="374151"/>
                </a:solidFill>
                <a:effectLst/>
                <a:latin typeface="Signika" panose="020B0604020202020204" charset="0"/>
                <a:cs typeface="Palanquin" panose="020B0004020203020204" pitchFamily="34" charset="0"/>
              </a:rPr>
              <a:t>Cake Image Gallery:</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         An image gallery allows users to view images of cakes along with descriptions.</a:t>
            </a:r>
            <a:br>
              <a:rPr lang="en-US" sz="1600" b="0" i="0" dirty="0">
                <a:solidFill>
                  <a:srgbClr val="374151"/>
                </a:solidFill>
                <a:effectLst/>
                <a:latin typeface="Signika" panose="020B0604020202020204" charset="0"/>
                <a:cs typeface="Palanquin" panose="020B0004020203020204" pitchFamily="34" charset="0"/>
              </a:rPr>
            </a:br>
            <a:r>
              <a:rPr lang="en-US" sz="1600" b="0" i="0" dirty="0">
                <a:solidFill>
                  <a:srgbClr val="374151"/>
                </a:solidFill>
                <a:effectLst/>
                <a:latin typeface="Signika" panose="020B0604020202020204" charset="0"/>
                <a:cs typeface="Palanquin" panose="020B0004020203020204" pitchFamily="34" charset="0"/>
              </a:rPr>
              <a:t>    Images are uploaded and associated with cake entries</a:t>
            </a:r>
            <a:r>
              <a:rPr lang="en-US" sz="1600" b="0" i="0" dirty="0">
                <a:solidFill>
                  <a:srgbClr val="374151"/>
                </a:solidFill>
                <a:effectLst/>
                <a:latin typeface="Palanquin" panose="020B0004020203020204" pitchFamily="34" charset="0"/>
                <a:cs typeface="Palanquin" panose="020B0004020203020204" pitchFamily="34" charset="0"/>
              </a:rPr>
              <a:t>.</a:t>
            </a:r>
            <a:br>
              <a:rPr lang="en-US" sz="1600" b="0" i="0" dirty="0">
                <a:solidFill>
                  <a:srgbClr val="374151"/>
                </a:solidFill>
                <a:effectLst/>
                <a:latin typeface="Palanquin" panose="020B0004020203020204" pitchFamily="34" charset="0"/>
                <a:cs typeface="Palanquin" panose="020B0004020203020204" pitchFamily="34" charset="0"/>
              </a:rPr>
            </a:br>
            <a:br>
              <a:rPr lang="en-US" sz="1600" b="0" i="0" dirty="0">
                <a:solidFill>
                  <a:srgbClr val="374151"/>
                </a:solidFill>
                <a:effectLst/>
                <a:latin typeface="Palanquin" panose="020B0004020203020204" pitchFamily="34" charset="0"/>
                <a:cs typeface="Palanquin" panose="020B0004020203020204" pitchFamily="34" charset="0"/>
              </a:rPr>
            </a:br>
            <a:endParaRPr sz="1600" dirty="0">
              <a:latin typeface="Palanquin" panose="020B0004020203020204" pitchFamily="34" charset="0"/>
              <a:cs typeface="Palanquin" panose="020B0004020203020204" pitchFamily="34" charset="0"/>
            </a:endParaRPr>
          </a:p>
        </p:txBody>
      </p:sp>
      <p:sp>
        <p:nvSpPr>
          <p:cNvPr id="260" name="Google Shape;260;p34"/>
          <p:cNvSpPr/>
          <p:nvPr/>
        </p:nvSpPr>
        <p:spPr>
          <a:xfrm>
            <a:off x="6704600" y="-390862"/>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8804225" y="2637600"/>
            <a:ext cx="433500" cy="43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67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465341" y="933067"/>
            <a:ext cx="8266770" cy="4612423"/>
          </a:xfrm>
          <a:prstGeom prst="rect">
            <a:avLst/>
          </a:prstGeom>
        </p:spPr>
        <p:txBody>
          <a:bodyPr spcFirstLastPara="1" wrap="square" lIns="91425" tIns="91425" rIns="91425" bIns="91425" anchor="ctr" anchorCtr="0">
            <a:noAutofit/>
          </a:bodyPr>
          <a:lstStyle/>
          <a:p>
            <a:pPr algn="l"/>
            <a:r>
              <a:rPr lang="en-US" sz="2800" dirty="0">
                <a:solidFill>
                  <a:srgbClr val="374151"/>
                </a:solidFill>
                <a:latin typeface="Signika" panose="020B0604020202020204" charset="0"/>
                <a:cs typeface="Palanquin" panose="020B0004020203020204" pitchFamily="34" charset="0"/>
              </a:rPr>
              <a:t>                                  T</a:t>
            </a:r>
            <a:r>
              <a:rPr lang="en-US" sz="2800" i="0" dirty="0">
                <a:solidFill>
                  <a:srgbClr val="374151"/>
                </a:solidFill>
                <a:effectLst/>
                <a:latin typeface="Signika" panose="020B0604020202020204" charset="0"/>
                <a:cs typeface="Palanquin" panose="020B0004020203020204" pitchFamily="34" charset="0"/>
              </a:rPr>
              <a:t>echnical aspects</a:t>
            </a:r>
            <a:br>
              <a:rPr lang="en-US" sz="1600" i="0" dirty="0">
                <a:solidFill>
                  <a:srgbClr val="374151"/>
                </a:solidFill>
                <a:effectLst/>
                <a:latin typeface="Signika" panose="020B0604020202020204" charset="0"/>
                <a:cs typeface="Palanquin" panose="020B0004020203020204" pitchFamily="34" charset="0"/>
              </a:rPr>
            </a:br>
            <a:br>
              <a:rPr lang="en-US" sz="1600" b="0" i="0" dirty="0">
                <a:solidFill>
                  <a:srgbClr val="374151"/>
                </a:solidFill>
                <a:effectLst/>
                <a:latin typeface="Signika" panose="020B0604020202020204" charset="0"/>
                <a:cs typeface="Palanquin" panose="020B0004020203020204" pitchFamily="34" charset="0"/>
              </a:rPr>
            </a:br>
            <a:r>
              <a:rPr lang="en-US" sz="1600" i="0" dirty="0">
                <a:solidFill>
                  <a:srgbClr val="374151"/>
                </a:solidFill>
                <a:effectLst/>
                <a:latin typeface="Signika" panose="020B0604020202020204" charset="0"/>
              </a:rPr>
              <a:t>Django</a:t>
            </a:r>
            <a:r>
              <a:rPr lang="en-US" sz="1600" b="0" i="0" dirty="0">
                <a:solidFill>
                  <a:srgbClr val="374151"/>
                </a:solidFill>
                <a:effectLst/>
                <a:latin typeface="Signika" panose="020B0604020202020204" charset="0"/>
              </a:rPr>
              <a:t>: Django is a high-level Python web framework that follows the Model-View-Controller (MVC) architectural pattern. It provides a robust set of tools and features for building web applications efficiently.</a:t>
            </a:r>
            <a:br>
              <a:rPr lang="en-US" sz="1600" b="0" i="0" dirty="0">
                <a:solidFill>
                  <a:srgbClr val="374151"/>
                </a:solidFill>
                <a:effectLst/>
                <a:latin typeface="Signika" panose="020B0604020202020204" charset="0"/>
              </a:rPr>
            </a:br>
            <a:r>
              <a:rPr lang="en-US" sz="1600" i="0" dirty="0">
                <a:solidFill>
                  <a:srgbClr val="374151"/>
                </a:solidFill>
                <a:effectLst/>
                <a:latin typeface="Signika" panose="020B0604020202020204" charset="0"/>
              </a:rPr>
              <a:t>Python</a:t>
            </a:r>
            <a:r>
              <a:rPr lang="en-US" sz="1600" b="0" i="0" dirty="0">
                <a:solidFill>
                  <a:srgbClr val="374151"/>
                </a:solidFill>
                <a:effectLst/>
                <a:latin typeface="Signika" panose="020B0604020202020204" charset="0"/>
              </a:rPr>
              <a:t>: Django is based on the Python programming language, which is known for its simplicity and readability. Python offers a wide range of libraries and frameworks that can be integrated with Django for various functionalities.</a:t>
            </a:r>
            <a:br>
              <a:rPr lang="en-US" sz="1600" b="0" i="0" dirty="0">
                <a:solidFill>
                  <a:srgbClr val="374151"/>
                </a:solidFill>
                <a:effectLst/>
                <a:latin typeface="Signika" panose="020B0604020202020204" charset="0"/>
              </a:rPr>
            </a:br>
            <a:r>
              <a:rPr lang="en-US" sz="1600" i="0" dirty="0">
                <a:solidFill>
                  <a:srgbClr val="374151"/>
                </a:solidFill>
                <a:effectLst/>
                <a:latin typeface="Signika" panose="020B0604020202020204" charset="0"/>
              </a:rPr>
              <a:t>Static and Media Files:</a:t>
            </a:r>
            <a:br>
              <a:rPr lang="en-US" sz="1600" b="0" i="0" dirty="0">
                <a:solidFill>
                  <a:srgbClr val="374151"/>
                </a:solidFill>
                <a:effectLst/>
                <a:latin typeface="Signika" panose="020B0604020202020204" charset="0"/>
              </a:rPr>
            </a:br>
            <a:r>
              <a:rPr lang="en-US" sz="1600" b="0" i="0" dirty="0">
                <a:solidFill>
                  <a:srgbClr val="374151"/>
                </a:solidFill>
                <a:effectLst/>
                <a:latin typeface="Signika" panose="020B0604020202020204" charset="0"/>
              </a:rPr>
              <a:t>Static files (CSS, JavaScript, images, etc.) are typically served by Django during development or through a separate web server in production.</a:t>
            </a:r>
            <a:br>
              <a:rPr lang="en-US" sz="1600" b="0" i="0" dirty="0">
                <a:solidFill>
                  <a:srgbClr val="374151"/>
                </a:solidFill>
                <a:effectLst/>
                <a:latin typeface="Signika" panose="020B0604020202020204" charset="0"/>
              </a:rPr>
            </a:br>
            <a:r>
              <a:rPr lang="en-US" sz="1600" b="0" i="0" dirty="0">
                <a:solidFill>
                  <a:srgbClr val="374151"/>
                </a:solidFill>
                <a:effectLst/>
                <a:latin typeface="Signika" panose="020B0604020202020204" charset="0"/>
              </a:rPr>
              <a:t>Media files (user uploads, images, etc.) are usually stored and served separately using a dedicated storage backend.</a:t>
            </a:r>
            <a:br>
              <a:rPr lang="en-US" sz="1600" b="0" i="0" dirty="0">
                <a:solidFill>
                  <a:srgbClr val="374151"/>
                </a:solidFill>
                <a:effectLst/>
                <a:latin typeface="Signika" panose="020B0604020202020204" charset="0"/>
              </a:rPr>
            </a:br>
            <a:r>
              <a:rPr lang="en-US" sz="1600" i="0" dirty="0" err="1">
                <a:solidFill>
                  <a:srgbClr val="374151"/>
                </a:solidFill>
                <a:effectLst/>
                <a:latin typeface="Signika" panose="020B0604020202020204" charset="0"/>
              </a:rPr>
              <a:t>Jazzmin</a:t>
            </a:r>
            <a:r>
              <a:rPr lang="en-US" sz="1600" b="0" i="0" dirty="0">
                <a:solidFill>
                  <a:srgbClr val="374151"/>
                </a:solidFill>
                <a:effectLst/>
                <a:latin typeface="Signika" panose="020B0604020202020204" charset="0"/>
              </a:rPr>
              <a:t>: </a:t>
            </a:r>
            <a:r>
              <a:rPr lang="en-US" sz="1600" b="0" i="0" dirty="0" err="1">
                <a:solidFill>
                  <a:srgbClr val="374151"/>
                </a:solidFill>
                <a:effectLst/>
                <a:latin typeface="Signika" panose="020B0604020202020204" charset="0"/>
              </a:rPr>
              <a:t>Jazzmin</a:t>
            </a:r>
            <a:r>
              <a:rPr lang="en-US" sz="1600" b="0" i="0" dirty="0">
                <a:solidFill>
                  <a:srgbClr val="374151"/>
                </a:solidFill>
                <a:effectLst/>
                <a:latin typeface="Signika" panose="020B0604020202020204" charset="0"/>
              </a:rPr>
              <a:t> is a third-party Django package that provides an enhanced and customizable administration interface (admin panel) for Django projects.</a:t>
            </a:r>
            <a:br>
              <a:rPr lang="en-US" sz="1600" b="0" i="0" dirty="0">
                <a:solidFill>
                  <a:srgbClr val="374151"/>
                </a:solidFill>
                <a:effectLst/>
                <a:latin typeface="Signika" panose="020B0604020202020204" charset="0"/>
              </a:rPr>
            </a:br>
            <a:r>
              <a:rPr lang="en-US" sz="1600" i="0" dirty="0">
                <a:solidFill>
                  <a:srgbClr val="374151"/>
                </a:solidFill>
                <a:effectLst/>
                <a:latin typeface="Signika" panose="020B0604020202020204" charset="0"/>
              </a:rPr>
              <a:t>Skype</a:t>
            </a:r>
            <a:r>
              <a:rPr lang="en-US" sz="1600" b="0" i="0" dirty="0">
                <a:solidFill>
                  <a:srgbClr val="374151"/>
                </a:solidFill>
                <a:effectLst/>
                <a:latin typeface="Signika" panose="020B0604020202020204" charset="0"/>
              </a:rPr>
              <a:t> : skype is used for payment.</a:t>
            </a:r>
            <a:br>
              <a:rPr lang="en-US" b="0" i="0" dirty="0">
                <a:solidFill>
                  <a:srgbClr val="374151"/>
                </a:solidFill>
                <a:effectLst/>
                <a:latin typeface="Söhne"/>
              </a:rPr>
            </a:br>
            <a:br>
              <a:rPr lang="en-US" sz="1600" b="0" i="0" dirty="0">
                <a:solidFill>
                  <a:srgbClr val="374151"/>
                </a:solidFill>
                <a:effectLst/>
                <a:latin typeface="Signika" panose="020B0604020202020204" charset="0"/>
              </a:rPr>
            </a:br>
            <a:br>
              <a:rPr lang="en-US" sz="900" dirty="0"/>
            </a:br>
            <a:br>
              <a:rPr lang="en-US" sz="2400" b="0" i="0" dirty="0">
                <a:solidFill>
                  <a:srgbClr val="374151"/>
                </a:solidFill>
                <a:effectLst/>
                <a:latin typeface="Söhne"/>
              </a:rPr>
            </a:br>
            <a:br>
              <a:rPr lang="en-US" sz="1600" b="0" i="0" dirty="0">
                <a:solidFill>
                  <a:srgbClr val="374151"/>
                </a:solidFill>
                <a:effectLst/>
                <a:latin typeface="Palanquin" panose="020B0004020203020204" pitchFamily="34" charset="0"/>
                <a:cs typeface="Palanquin" panose="020B0004020203020204" pitchFamily="34" charset="0"/>
              </a:rPr>
            </a:br>
            <a:endParaRPr sz="1600" dirty="0">
              <a:latin typeface="Palanquin" panose="020B0004020203020204" pitchFamily="34" charset="0"/>
              <a:cs typeface="Palanquin" panose="020B0004020203020204" pitchFamily="34" charset="0"/>
            </a:endParaRPr>
          </a:p>
        </p:txBody>
      </p:sp>
      <p:sp>
        <p:nvSpPr>
          <p:cNvPr id="260" name="Google Shape;260;p34"/>
          <p:cNvSpPr/>
          <p:nvPr/>
        </p:nvSpPr>
        <p:spPr>
          <a:xfrm>
            <a:off x="6704600" y="-390862"/>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8804225" y="2637600"/>
            <a:ext cx="433500" cy="43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62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850978" y="665438"/>
            <a:ext cx="8266770" cy="4612423"/>
          </a:xfrm>
          <a:prstGeom prst="rect">
            <a:avLst/>
          </a:prstGeom>
        </p:spPr>
        <p:txBody>
          <a:bodyPr spcFirstLastPara="1" wrap="square" lIns="91425" tIns="91425" rIns="91425" bIns="91425" anchor="ctr" anchorCtr="0">
            <a:noAutofit/>
          </a:bodyPr>
          <a:lstStyle/>
          <a:p>
            <a:pPr algn="l"/>
            <a:r>
              <a:rPr lang="en-US" sz="5400" i="0" dirty="0">
                <a:solidFill>
                  <a:srgbClr val="374151"/>
                </a:solidFill>
                <a:effectLst/>
                <a:latin typeface="Signika" panose="020B0604020202020204" charset="0"/>
                <a:cs typeface="Palanquin" panose="020B0004020203020204" pitchFamily="34" charset="0"/>
              </a:rPr>
              <a:t>CLASS DIAGRAM</a:t>
            </a:r>
            <a:br>
              <a:rPr lang="en-US" sz="5400" b="0" i="0" dirty="0">
                <a:solidFill>
                  <a:srgbClr val="374151"/>
                </a:solidFill>
                <a:effectLst/>
                <a:latin typeface="Palanquin" panose="020B0004020203020204" pitchFamily="34" charset="0"/>
                <a:cs typeface="Palanquin" panose="020B0004020203020204" pitchFamily="34" charset="0"/>
              </a:rPr>
            </a:br>
            <a:endParaRPr sz="5400" dirty="0">
              <a:latin typeface="Palanquin" panose="020B0004020203020204" pitchFamily="34" charset="0"/>
              <a:cs typeface="Palanquin" panose="020B0004020203020204" pitchFamily="34" charset="0"/>
            </a:endParaRPr>
          </a:p>
        </p:txBody>
      </p:sp>
      <p:sp>
        <p:nvSpPr>
          <p:cNvPr id="260" name="Google Shape;260;p34"/>
          <p:cNvSpPr/>
          <p:nvPr/>
        </p:nvSpPr>
        <p:spPr>
          <a:xfrm>
            <a:off x="6704600" y="-390862"/>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8804225" y="2637600"/>
            <a:ext cx="433500" cy="43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87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4"/>
          <p:cNvSpPr txBox="1">
            <a:spLocks noGrp="1"/>
          </p:cNvSpPr>
          <p:nvPr>
            <p:ph type="title"/>
          </p:nvPr>
        </p:nvSpPr>
        <p:spPr>
          <a:xfrm>
            <a:off x="850978" y="665438"/>
            <a:ext cx="8266770" cy="4612423"/>
          </a:xfrm>
          <a:prstGeom prst="rect">
            <a:avLst/>
          </a:prstGeom>
        </p:spPr>
        <p:txBody>
          <a:bodyPr spcFirstLastPara="1" wrap="square" lIns="91425" tIns="91425" rIns="91425" bIns="91425" anchor="ctr" anchorCtr="0">
            <a:noAutofit/>
          </a:bodyPr>
          <a:lstStyle/>
          <a:p>
            <a:pPr algn="l"/>
            <a:br>
              <a:rPr lang="en-US" sz="1600" b="0" i="0" dirty="0">
                <a:solidFill>
                  <a:srgbClr val="374151"/>
                </a:solidFill>
                <a:effectLst/>
                <a:latin typeface="Palanquin" panose="020B0004020203020204" pitchFamily="34" charset="0"/>
                <a:cs typeface="Palanquin" panose="020B0004020203020204" pitchFamily="34" charset="0"/>
              </a:rPr>
            </a:br>
            <a:br>
              <a:rPr lang="en-US" sz="1600" b="0" i="0" dirty="0">
                <a:solidFill>
                  <a:srgbClr val="374151"/>
                </a:solidFill>
                <a:effectLst/>
                <a:latin typeface="Palanquin" panose="020B0004020203020204" pitchFamily="34" charset="0"/>
                <a:cs typeface="Palanquin" panose="020B0004020203020204" pitchFamily="34" charset="0"/>
              </a:rPr>
            </a:br>
            <a:endParaRPr sz="1600" dirty="0">
              <a:latin typeface="Palanquin" panose="020B0004020203020204" pitchFamily="34" charset="0"/>
              <a:cs typeface="Palanquin" panose="020B0004020203020204" pitchFamily="34" charset="0"/>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4D1221B-8BEA-1C90-8E73-3329DE98727E}"/>
              </a:ext>
            </a:extLst>
          </p:cNvPr>
          <p:cNvPicPr>
            <a:picLocks noChangeAspect="1"/>
          </p:cNvPicPr>
          <p:nvPr/>
        </p:nvPicPr>
        <p:blipFill>
          <a:blip r:embed="rId3"/>
          <a:stretch>
            <a:fillRect/>
          </a:stretch>
        </p:blipFill>
        <p:spPr>
          <a:xfrm>
            <a:off x="1506242" y="144500"/>
            <a:ext cx="6131516" cy="4854499"/>
          </a:xfrm>
          <a:prstGeom prst="rect">
            <a:avLst/>
          </a:prstGeom>
        </p:spPr>
      </p:pic>
    </p:spTree>
    <p:extLst>
      <p:ext uri="{BB962C8B-B14F-4D97-AF65-F5344CB8AC3E}">
        <p14:creationId xmlns:p14="http://schemas.microsoft.com/office/powerpoint/2010/main" val="60987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lumMod val="50000"/>
                  </a:schemeClr>
                </a:solidFill>
              </a:rPr>
              <a:t>Challenges faced during the development</a:t>
            </a:r>
            <a:endParaRPr dirty="0">
              <a:solidFill>
                <a:schemeClr val="tx1">
                  <a:lumMod val="50000"/>
                </a:schemeClr>
              </a:solidFill>
            </a:endParaRPr>
          </a:p>
        </p:txBody>
      </p:sp>
      <p:sp>
        <p:nvSpPr>
          <p:cNvPr id="309" name="Google Shape;309;p37"/>
          <p:cNvSpPr/>
          <p:nvPr/>
        </p:nvSpPr>
        <p:spPr>
          <a:xfrm>
            <a:off x="1130950" y="2181125"/>
            <a:ext cx="2751300" cy="1837500"/>
          </a:xfrm>
          <a:prstGeom prst="rect">
            <a:avLst/>
          </a:prstGeom>
          <a:solidFill>
            <a:schemeClr val="dk2"/>
          </a:solid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chemeClr val="dk1"/>
              </a:buClr>
              <a:buSzPts val="1600"/>
              <a:buFont typeface="Palanquin"/>
              <a:buChar char="●"/>
            </a:pPr>
            <a:r>
              <a:rPr lang="en-IN" sz="1600" dirty="0">
                <a:solidFill>
                  <a:schemeClr val="dk1"/>
                </a:solidFill>
                <a:latin typeface="Palanquin"/>
                <a:ea typeface="Palanquin"/>
                <a:cs typeface="Palanquin"/>
                <a:sym typeface="Palanquin"/>
              </a:rPr>
              <a:t>Technical knowledge gap</a:t>
            </a:r>
            <a:endParaRPr sz="1600" dirty="0">
              <a:solidFill>
                <a:schemeClr val="dk1"/>
              </a:solidFill>
              <a:latin typeface="Palanquin"/>
              <a:ea typeface="Palanquin"/>
              <a:cs typeface="Palanquin"/>
              <a:sym typeface="Palanquin"/>
            </a:endParaRPr>
          </a:p>
          <a:p>
            <a:pPr marL="457200" lvl="0" indent="-330200" algn="l" rtl="0">
              <a:lnSpc>
                <a:spcPct val="115000"/>
              </a:lnSpc>
              <a:spcBef>
                <a:spcPts val="0"/>
              </a:spcBef>
              <a:spcAft>
                <a:spcPts val="0"/>
              </a:spcAft>
              <a:buClr>
                <a:schemeClr val="dk1"/>
              </a:buClr>
              <a:buSzPts val="1600"/>
              <a:buFont typeface="Palanquin"/>
              <a:buChar char="●"/>
            </a:pPr>
            <a:r>
              <a:rPr lang="en-IN" sz="1600" dirty="0">
                <a:solidFill>
                  <a:schemeClr val="dk1"/>
                </a:solidFill>
                <a:latin typeface="Palanquin"/>
                <a:ea typeface="Palanquin"/>
                <a:cs typeface="Palanquin"/>
                <a:sym typeface="Palanquin"/>
              </a:rPr>
              <a:t>Time Management</a:t>
            </a:r>
            <a:endParaRPr sz="1600" dirty="0">
              <a:solidFill>
                <a:schemeClr val="dk1"/>
              </a:solidFill>
              <a:latin typeface="Palanquin"/>
              <a:ea typeface="Palanquin"/>
              <a:cs typeface="Palanquin"/>
              <a:sym typeface="Palanquin"/>
            </a:endParaRPr>
          </a:p>
          <a:p>
            <a:pPr marL="457200" lvl="0" indent="-330200" algn="l" rtl="0">
              <a:lnSpc>
                <a:spcPct val="115000"/>
              </a:lnSpc>
              <a:spcBef>
                <a:spcPts val="0"/>
              </a:spcBef>
              <a:spcAft>
                <a:spcPts val="0"/>
              </a:spcAft>
              <a:buClr>
                <a:schemeClr val="dk1"/>
              </a:buClr>
              <a:buSzPts val="1600"/>
              <a:buFont typeface="Palanquin"/>
              <a:buChar char="●"/>
            </a:pPr>
            <a:r>
              <a:rPr lang="en" sz="1600">
                <a:solidFill>
                  <a:schemeClr val="dk1"/>
                </a:solidFill>
                <a:latin typeface="Palanquin"/>
                <a:ea typeface="Palanquin"/>
                <a:cs typeface="Palanquin"/>
                <a:sym typeface="Palanquin"/>
              </a:rPr>
              <a:t>Dealing with Codes and Errors</a:t>
            </a:r>
            <a:endParaRPr sz="1600" dirty="0">
              <a:solidFill>
                <a:schemeClr val="dk1"/>
              </a:solidFill>
              <a:latin typeface="Palanquin"/>
              <a:ea typeface="Palanquin"/>
              <a:cs typeface="Palanquin"/>
              <a:sym typeface="Palanquin"/>
            </a:endParaRPr>
          </a:p>
        </p:txBody>
      </p:sp>
      <p:sp>
        <p:nvSpPr>
          <p:cNvPr id="310" name="Google Shape;310;p37"/>
          <p:cNvSpPr/>
          <p:nvPr/>
        </p:nvSpPr>
        <p:spPr>
          <a:xfrm>
            <a:off x="5281825" y="2181125"/>
            <a:ext cx="2751300" cy="1837500"/>
          </a:xfrm>
          <a:prstGeom prst="rect">
            <a:avLst/>
          </a:prstGeom>
          <a:solidFill>
            <a:schemeClr val="lt2"/>
          </a:solid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chemeClr val="dk1"/>
              </a:buClr>
              <a:buSzPts val="1600"/>
              <a:buFont typeface="Palanquin"/>
              <a:buChar char="●"/>
            </a:pPr>
            <a:r>
              <a:rPr lang="en-IN" sz="1600" dirty="0" err="1">
                <a:solidFill>
                  <a:schemeClr val="dk1"/>
                </a:solidFill>
                <a:latin typeface="Palanquin"/>
                <a:ea typeface="Palanquin"/>
                <a:cs typeface="Palanquin"/>
                <a:sym typeface="Palanquin"/>
              </a:rPr>
              <a:t>Intergrating</a:t>
            </a:r>
            <a:r>
              <a:rPr lang="en-IN" sz="1600" dirty="0">
                <a:solidFill>
                  <a:schemeClr val="dk1"/>
                </a:solidFill>
                <a:latin typeface="Palanquin"/>
                <a:ea typeface="Palanquin"/>
                <a:cs typeface="Palanquin"/>
                <a:sym typeface="Palanquin"/>
              </a:rPr>
              <a:t> third-party libraries</a:t>
            </a:r>
            <a:endParaRPr sz="1600" dirty="0">
              <a:solidFill>
                <a:schemeClr val="dk1"/>
              </a:solidFill>
              <a:latin typeface="Palanquin"/>
              <a:ea typeface="Palanquin"/>
              <a:cs typeface="Palanquin"/>
              <a:sym typeface="Palanquin"/>
            </a:endParaRPr>
          </a:p>
          <a:p>
            <a:pPr marL="457200" lvl="0" indent="-330200" algn="l" rtl="0">
              <a:lnSpc>
                <a:spcPct val="115000"/>
              </a:lnSpc>
              <a:spcBef>
                <a:spcPts val="0"/>
              </a:spcBef>
              <a:spcAft>
                <a:spcPts val="0"/>
              </a:spcAft>
              <a:buClr>
                <a:schemeClr val="dk1"/>
              </a:buClr>
              <a:buSzPts val="1600"/>
              <a:buFont typeface="Palanquin"/>
              <a:buChar char="●"/>
            </a:pPr>
            <a:r>
              <a:rPr lang="en" sz="1600" dirty="0">
                <a:solidFill>
                  <a:schemeClr val="dk1"/>
                </a:solidFill>
                <a:latin typeface="Palanquin"/>
                <a:ea typeface="Palanquin"/>
                <a:cs typeface="Palanquin"/>
                <a:sym typeface="Palanquin"/>
              </a:rPr>
              <a:t>Scalability</a:t>
            </a:r>
            <a:endParaRPr sz="1600" dirty="0">
              <a:solidFill>
                <a:schemeClr val="dk1"/>
              </a:solidFill>
              <a:latin typeface="Palanquin"/>
              <a:ea typeface="Palanquin"/>
              <a:cs typeface="Palanquin"/>
              <a:sym typeface="Palanquin"/>
            </a:endParaRPr>
          </a:p>
          <a:p>
            <a:pPr marL="457200" lvl="0" indent="-330200" algn="l" rtl="0">
              <a:lnSpc>
                <a:spcPct val="115000"/>
              </a:lnSpc>
              <a:spcBef>
                <a:spcPts val="0"/>
              </a:spcBef>
              <a:spcAft>
                <a:spcPts val="0"/>
              </a:spcAft>
              <a:buClr>
                <a:schemeClr val="dk1"/>
              </a:buClr>
              <a:buSzPts val="1600"/>
              <a:buFont typeface="Palanquin"/>
              <a:buChar char="●"/>
            </a:pPr>
            <a:r>
              <a:rPr lang="en-IN" sz="1600" dirty="0">
                <a:solidFill>
                  <a:schemeClr val="dk1"/>
                </a:solidFill>
                <a:latin typeface="Palanquin"/>
                <a:ea typeface="Palanquin"/>
                <a:cs typeface="Palanquin"/>
                <a:sym typeface="Palanquin"/>
              </a:rPr>
              <a:t>L</a:t>
            </a:r>
            <a:r>
              <a:rPr lang="en" sz="1600" dirty="0">
                <a:solidFill>
                  <a:schemeClr val="dk1"/>
                </a:solidFill>
                <a:latin typeface="Palanquin"/>
                <a:ea typeface="Palanquin"/>
                <a:cs typeface="Palanquin"/>
                <a:sym typeface="Palanquin"/>
              </a:rPr>
              <a:t>earning curve</a:t>
            </a:r>
            <a:endParaRPr sz="1600" dirty="0">
              <a:solidFill>
                <a:schemeClr val="dk1"/>
              </a:solidFill>
              <a:latin typeface="Palanquin"/>
              <a:ea typeface="Palanquin"/>
              <a:cs typeface="Palanquin"/>
              <a:sym typeface="Palanquin"/>
            </a:endParaRPr>
          </a:p>
        </p:txBody>
      </p:sp>
    </p:spTree>
  </p:cSld>
  <p:clrMapOvr>
    <a:masterClrMapping/>
  </p:clrMapOvr>
</p:sld>
</file>

<file path=ppt/theme/theme1.xml><?xml version="1.0" encoding="utf-8"?>
<a:theme xmlns:a="http://schemas.openxmlformats.org/drawingml/2006/main" name="University Digital Choice Boards by Slidesgo">
  <a:themeElements>
    <a:clrScheme name="Simple Light">
      <a:dk1>
        <a:srgbClr val="0C4F72"/>
      </a:dk1>
      <a:lt1>
        <a:srgbClr val="D62828"/>
      </a:lt1>
      <a:dk2>
        <a:srgbClr val="F77F00"/>
      </a:dk2>
      <a:lt2>
        <a:srgbClr val="FCBF49"/>
      </a:lt2>
      <a:accent1>
        <a:srgbClr val="EAE2B7"/>
      </a:accent1>
      <a:accent2>
        <a:srgbClr val="0C4F72"/>
      </a:accent2>
      <a:accent3>
        <a:srgbClr val="D62828"/>
      </a:accent3>
      <a:accent4>
        <a:srgbClr val="F77F00"/>
      </a:accent4>
      <a:accent5>
        <a:srgbClr val="FCBF49"/>
      </a:accent5>
      <a:accent6>
        <a:srgbClr val="EAE2B7"/>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TotalTime>
  <Words>1013</Words>
  <Application>Microsoft Office PowerPoint</Application>
  <PresentationFormat>On-screen Show (16:9)</PresentationFormat>
  <Paragraphs>31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Signika</vt:lpstr>
      <vt:lpstr>Palace Script MT</vt:lpstr>
      <vt:lpstr>Palanquin</vt:lpstr>
      <vt:lpstr>Söhne</vt:lpstr>
      <vt:lpstr>Arial</vt:lpstr>
      <vt:lpstr>University Digital Choice Boards by Slidesgo</vt:lpstr>
      <vt:lpstr>Online Homemade Cake Booking </vt:lpstr>
      <vt:lpstr>Abstract</vt:lpstr>
      <vt:lpstr> </vt:lpstr>
      <vt:lpstr>                                              Features and Highlights   1. User Registration:           Users can create an account by providing their personal information and credentials. User authentication and password hashing ensure secure registration. 2. Cake Catalog:          The project allows for the creation and management of a catalog of cakes. Each cake entry includes details such as name, description, quantity, price, picture, and type. Cakes can be categorized by flavor, type, and occasion. 3. Customer Reviews :          Users can leave reviews for cakes they have purchased or tried. Reviews include a description and associated cake. </vt:lpstr>
      <vt:lpstr>4. Order Placement and Tracking:          Customers can place orders based on the items in their shopping cart. Orders include details such as the customer, total amount, order status, address, and mobile number.          Orders can have different statuses, such as "order processing," "order on the way," "order completed," etc.          Customers can track the status of their orders. 5. Secure Payment Integration:         The project includes a payment system where customers can securely make payments for their orders.          Payment details, such as user ID, cake type, amount, card number, CVV, and status, are stored. 6. Cake Image Gallery:          An image gallery allows users to view images of cakes along with descriptions.     Images are uploaded and associated with cake entries.  </vt:lpstr>
      <vt:lpstr>                                  Technical aspects  Django: Django is a high-level Python web framework that follows the Model-View-Controller (MVC) architectural pattern. It provides a robust set of tools and features for building web applications efficiently. Python: Django is based on the Python programming language, which is known for its simplicity and readability. Python offers a wide range of libraries and frameworks that can be integrated with Django for various functionalities. Static and Media Files: Static files (CSS, JavaScript, images, etc.) are typically served by Django during development or through a separate web server in production. Media files (user uploads, images, etc.) are usually stored and served separately using a dedicated storage backend. Jazzmin: Jazzmin is a third-party Django package that provides an enhanced and customizable administration interface (admin panel) for Django projects. Skype : skype is used for payment.     </vt:lpstr>
      <vt:lpstr>CLASS DIAGRAM </vt:lpstr>
      <vt:lpstr>  </vt:lpstr>
      <vt:lpstr>Challenges faced during the development</vt:lpstr>
      <vt:lpstr>Screenshots</vt:lpstr>
      <vt:lpstr>Screenshorts</vt:lpstr>
      <vt:lpstr>Screenshots </vt:lpstr>
      <vt:lpstr>Future Enhancements  1. Improved User Experience: Enhance the user interface and experience by adding interactive features such as search functionality, filters, sorting options, and pagination. Implement client-side validation to provide instant feedback to users when filling out forms 2. Order Tracking: Allow users to track the status of their orders in real time. Provide updates on order processing, shipping, and delivery through email notifications or a dedicated order tracking page. 3. Payment Integration: Integrate a secure payment gateway to enable users to make online payments for their orders. Implement features like order confirmation emails, invoice generation, and handling payment-related errors. 4. Image Gallery: Create an image gallery feature where users can view images of cakes, filter them by type or occasion, and view detailed descriptions. Add options for users to upload their cake images and share their creations. 5. Improved User Experience: Enhance the user interface and experience by adding interactive features such as search functionality, filters, sorting options, and pagination. Implement client-side validation to provide instant feedback to users when filling out forms.   </vt:lpstr>
      <vt:lpstr>                                             Conclusion  The Devas an online homemade cake booking system has transformed the home baking industry. This innovative system simplifies the cake ordering process, allowing customers to browse and select their desired cakes online. It brings efficiency and organization to bakers' businesses, enabling them to manage orders, track inventory, and schedule deliveries. Moreover, it expands the market reach for home bakers, attracting customers from different regions. The system fosters transparency and trusts through customer reviews and ratings. Overall, the online booking system has revolutionized homemade cake ordering, making it more convenient, efficient, and accessible for customers and bakers alike.</vt:lpstr>
      <vt:lpstr>                         References  1. https://www.floweraura.com/cake-delivery/trivandrum 2. https://youtu.be/qdNhWIlTZ0c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Homemade Cake Booking</dc:title>
  <dc:creator>Revathy</dc:creator>
  <cp:lastModifiedBy>Revathy S</cp:lastModifiedBy>
  <cp:revision>2</cp:revision>
  <dcterms:modified xsi:type="dcterms:W3CDTF">2023-05-26T17:01:11Z</dcterms:modified>
</cp:coreProperties>
</file>