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ato" charset="1" panose="020F0502020204030203"/>
      <p:regular r:id="rId21"/>
    </p:embeddedFont>
    <p:embeddedFont>
      <p:font typeface="Helios Extended" charset="1" panose="02000505040000020004"/>
      <p:regular r:id="rId22"/>
    </p:embeddedFont>
    <p:embeddedFont>
      <p:font typeface="Heebo Bold" charset="1" panose="00000800000000000000"/>
      <p:regular r:id="rId23"/>
    </p:embeddedFont>
    <p:embeddedFont>
      <p:font typeface="Helios Extended Bold" charset="1" panose="02000805050000020004"/>
      <p:regular r:id="rId24"/>
    </p:embeddedFont>
    <p:embeddedFont>
      <p:font typeface="Lato Bold" charset="1" panose="020F05020202040302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6663104" y="7410191"/>
            <a:ext cx="3086100" cy="804358"/>
            <a:chOff x="0" y="0"/>
            <a:chExt cx="812800" cy="211847"/>
          </a:xfrm>
        </p:grpSpPr>
        <p:sp>
          <p:nvSpPr>
            <p:cNvPr name="Freeform 6" id="6"/>
            <p:cNvSpPr/>
            <p:nvPr/>
          </p:nvSpPr>
          <p:spPr>
            <a:xfrm flipH="false" flipV="false" rot="0">
              <a:off x="0" y="0"/>
              <a:ext cx="812800" cy="211847"/>
            </a:xfrm>
            <a:custGeom>
              <a:avLst/>
              <a:gdLst/>
              <a:ahLst/>
              <a:cxnLst/>
              <a:rect r="r" b="b" t="t" l="l"/>
              <a:pathLst>
                <a:path h="211847" w="812800">
                  <a:moveTo>
                    <a:pt x="50173" y="0"/>
                  </a:moveTo>
                  <a:lnTo>
                    <a:pt x="762627" y="0"/>
                  </a:lnTo>
                  <a:cubicBezTo>
                    <a:pt x="775934" y="0"/>
                    <a:pt x="788695" y="5286"/>
                    <a:pt x="798105" y="14695"/>
                  </a:cubicBezTo>
                  <a:cubicBezTo>
                    <a:pt x="807514" y="24105"/>
                    <a:pt x="812800" y="36866"/>
                    <a:pt x="812800" y="50173"/>
                  </a:cubicBezTo>
                  <a:lnTo>
                    <a:pt x="812800" y="161675"/>
                  </a:lnTo>
                  <a:cubicBezTo>
                    <a:pt x="812800" y="174981"/>
                    <a:pt x="807514" y="187743"/>
                    <a:pt x="798105" y="197152"/>
                  </a:cubicBezTo>
                  <a:cubicBezTo>
                    <a:pt x="788695" y="206561"/>
                    <a:pt x="775934" y="211847"/>
                    <a:pt x="762627" y="211847"/>
                  </a:cubicBezTo>
                  <a:lnTo>
                    <a:pt x="50173" y="211847"/>
                  </a:lnTo>
                  <a:cubicBezTo>
                    <a:pt x="36866" y="211847"/>
                    <a:pt x="24105" y="206561"/>
                    <a:pt x="14695" y="197152"/>
                  </a:cubicBezTo>
                  <a:cubicBezTo>
                    <a:pt x="5286" y="187743"/>
                    <a:pt x="0" y="174981"/>
                    <a:pt x="0" y="161675"/>
                  </a:cubicBezTo>
                  <a:lnTo>
                    <a:pt x="0" y="50173"/>
                  </a:lnTo>
                  <a:cubicBezTo>
                    <a:pt x="0" y="36866"/>
                    <a:pt x="5286" y="24105"/>
                    <a:pt x="14695" y="14695"/>
                  </a:cubicBezTo>
                  <a:cubicBezTo>
                    <a:pt x="24105" y="5286"/>
                    <a:pt x="36866" y="0"/>
                    <a:pt x="50173" y="0"/>
                  </a:cubicBezTo>
                  <a:close/>
                </a:path>
              </a:pathLst>
            </a:custGeom>
            <a:solidFill>
              <a:srgbClr val="4E6E81"/>
            </a:solidFill>
          </p:spPr>
        </p:sp>
        <p:sp>
          <p:nvSpPr>
            <p:cNvPr name="TextBox 7" id="7"/>
            <p:cNvSpPr txBox="true"/>
            <p:nvPr/>
          </p:nvSpPr>
          <p:spPr>
            <a:xfrm>
              <a:off x="0" y="-47625"/>
              <a:ext cx="812800" cy="259472"/>
            </a:xfrm>
            <a:prstGeom prst="rect">
              <a:avLst/>
            </a:prstGeom>
          </p:spPr>
          <p:txBody>
            <a:bodyPr anchor="ctr" rtlCol="false" tIns="50800" lIns="50800" bIns="50800" rIns="50800"/>
            <a:lstStyle/>
            <a:p>
              <a:pPr algn="ctr">
                <a:lnSpc>
                  <a:spcPts val="3079"/>
                </a:lnSpc>
              </a:pPr>
              <a:r>
                <a:rPr lang="en-US" sz="2199" spc="219">
                  <a:solidFill>
                    <a:srgbClr val="FFFFFF"/>
                  </a:solidFill>
                  <a:latin typeface="Lato"/>
                  <a:ea typeface="Lato"/>
                  <a:cs typeface="Lato"/>
                  <a:sym typeface="Lato"/>
                </a:rPr>
                <a:t>22nd Oct, 2024</a:t>
              </a:r>
            </a:p>
          </p:txBody>
        </p:sp>
      </p:grpSp>
      <p:sp>
        <p:nvSpPr>
          <p:cNvPr name="TextBox 8" id="8"/>
          <p:cNvSpPr txBox="true"/>
          <p:nvPr/>
        </p:nvSpPr>
        <p:spPr>
          <a:xfrm rot="0">
            <a:off x="2020279" y="2639028"/>
            <a:ext cx="12371749" cy="5343525"/>
          </a:xfrm>
          <a:prstGeom prst="rect">
            <a:avLst/>
          </a:prstGeom>
        </p:spPr>
        <p:txBody>
          <a:bodyPr anchor="t" rtlCol="false" tIns="0" lIns="0" bIns="0" rIns="0">
            <a:spAutoFit/>
          </a:bodyPr>
          <a:lstStyle/>
          <a:p>
            <a:pPr algn="ctr">
              <a:lnSpc>
                <a:spcPts val="8400"/>
              </a:lnSpc>
            </a:pPr>
            <a:r>
              <a:rPr lang="en-US" sz="6000" spc="300">
                <a:solidFill>
                  <a:srgbClr val="000000"/>
                </a:solidFill>
                <a:latin typeface="Helios Extended"/>
                <a:ea typeface="Helios Extended"/>
                <a:cs typeface="Helios Extended"/>
                <a:sym typeface="Helios Extended"/>
              </a:rPr>
              <a:t>AD-AUTOGPT: AN AUTONOMOUS GPT FOR ALZHEIMER’S DISEASE INFODEMIOLOGY</a:t>
            </a:r>
          </a:p>
          <a:p>
            <a:pPr algn="ctr" marL="0" indent="0" lvl="0">
              <a:lnSpc>
                <a:spcPts val="8400"/>
              </a:lnSpc>
            </a:pPr>
          </a:p>
        </p:txBody>
      </p:sp>
      <p:sp>
        <p:nvSpPr>
          <p:cNvPr name="TextBox 9" id="9"/>
          <p:cNvSpPr txBox="true"/>
          <p:nvPr/>
        </p:nvSpPr>
        <p:spPr>
          <a:xfrm rot="0">
            <a:off x="-627757" y="937175"/>
            <a:ext cx="12371749" cy="389255"/>
          </a:xfrm>
          <a:prstGeom prst="rect">
            <a:avLst/>
          </a:prstGeom>
        </p:spPr>
        <p:txBody>
          <a:bodyPr anchor="t" rtlCol="false" tIns="0" lIns="0" bIns="0" rIns="0">
            <a:spAutoFit/>
          </a:bodyPr>
          <a:lstStyle/>
          <a:p>
            <a:pPr algn="ctr" marL="0" indent="0" lvl="0">
              <a:lnSpc>
                <a:spcPts val="3219"/>
              </a:lnSpc>
            </a:pPr>
            <a:r>
              <a:rPr lang="en-US" b="true" sz="2299" spc="229">
                <a:solidFill>
                  <a:srgbClr val="000000"/>
                </a:solidFill>
                <a:latin typeface="Heebo Bold"/>
                <a:ea typeface="Heebo Bold"/>
                <a:cs typeface="Heebo Bold"/>
                <a:sym typeface="Heebo Bold"/>
              </a:rPr>
              <a:t> COGAI4SCI LAB NUS INTERNSHIP ASSIGNMENT BY DEV RISHI VERMA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708" y="3901440"/>
            <a:ext cx="13244812" cy="5993277"/>
          </a:xfrm>
          <a:custGeom>
            <a:avLst/>
            <a:gdLst/>
            <a:ahLst/>
            <a:cxnLst/>
            <a:rect r="r" b="b" t="t" l="l"/>
            <a:pathLst>
              <a:path h="5993277" w="13244812">
                <a:moveTo>
                  <a:pt x="0" y="0"/>
                </a:moveTo>
                <a:lnTo>
                  <a:pt x="13244812" y="0"/>
                </a:lnTo>
                <a:lnTo>
                  <a:pt x="13244812" y="5993277"/>
                </a:lnTo>
                <a:lnTo>
                  <a:pt x="0" y="5993277"/>
                </a:lnTo>
                <a:lnTo>
                  <a:pt x="0" y="0"/>
                </a:lnTo>
                <a:close/>
              </a:path>
            </a:pathLst>
          </a:custGeom>
          <a:blipFill>
            <a:blip r:embed="rId2"/>
            <a:stretch>
              <a:fillRect l="0" t="0" r="0" b="0"/>
            </a:stretch>
          </a:blipFill>
        </p:spPr>
      </p:sp>
      <p:sp>
        <p:nvSpPr>
          <p:cNvPr name="TextBox 3" id="3"/>
          <p:cNvSpPr txBox="true"/>
          <p:nvPr/>
        </p:nvSpPr>
        <p:spPr>
          <a:xfrm rot="0">
            <a:off x="296708" y="981075"/>
            <a:ext cx="11013246" cy="2920365"/>
          </a:xfrm>
          <a:prstGeom prst="rect">
            <a:avLst/>
          </a:prstGeom>
        </p:spPr>
        <p:txBody>
          <a:bodyPr anchor="t" rtlCol="false" tIns="0" lIns="0" bIns="0" rIns="0">
            <a:spAutoFit/>
          </a:bodyPr>
          <a:lstStyle/>
          <a:p>
            <a:pPr algn="l">
              <a:lnSpc>
                <a:spcPts val="3359"/>
              </a:lnSpc>
            </a:pPr>
            <a:r>
              <a:rPr lang="en-US" sz="2399" spc="239" b="true">
                <a:solidFill>
                  <a:srgbClr val="000000"/>
                </a:solidFill>
                <a:latin typeface="Lato Bold"/>
                <a:ea typeface="Lato Bold"/>
                <a:cs typeface="Lato Bold"/>
                <a:sym typeface="Lato Bold"/>
              </a:rPr>
              <a:t>LDA Topic Modeling and Hot Topic Analysis</a:t>
            </a:r>
          </a:p>
          <a:p>
            <a:pPr algn="l">
              <a:lnSpc>
                <a:spcPts val="3359"/>
              </a:lnSpc>
            </a:pPr>
            <a:r>
              <a:rPr lang="en-US" sz="2399" spc="239">
                <a:solidFill>
                  <a:srgbClr val="000000"/>
                </a:solidFill>
                <a:latin typeface="Lato"/>
                <a:ea typeface="Lato"/>
                <a:cs typeface="Lato"/>
                <a:sym typeface="Lato"/>
              </a:rPr>
              <a:t>Using Latent Dirichlet Allocation (LDA), AD-AutoGPT identified key research topics and monitored keyword trends, enabling users to quickly grasp prevailing research without sifting through lengthy reports, thus streamlining the extraction of valuable insights from extensive information.</a:t>
            </a:r>
          </a:p>
          <a:p>
            <a:pPr algn="l">
              <a:lnSpc>
                <a:spcPts val="33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94071" y="5664182"/>
            <a:ext cx="5993929" cy="4622818"/>
          </a:xfrm>
          <a:custGeom>
            <a:avLst/>
            <a:gdLst/>
            <a:ahLst/>
            <a:cxnLst/>
            <a:rect r="r" b="b" t="t" l="l"/>
            <a:pathLst>
              <a:path h="4622818" w="5993929">
                <a:moveTo>
                  <a:pt x="0" y="0"/>
                </a:moveTo>
                <a:lnTo>
                  <a:pt x="5993929" y="0"/>
                </a:lnTo>
                <a:lnTo>
                  <a:pt x="5993929" y="4622818"/>
                </a:lnTo>
                <a:lnTo>
                  <a:pt x="0" y="4622818"/>
                </a:lnTo>
                <a:lnTo>
                  <a:pt x="0" y="0"/>
                </a:lnTo>
                <a:close/>
              </a:path>
            </a:pathLst>
          </a:custGeom>
          <a:blipFill>
            <a:blip r:embed="rId2"/>
            <a:stretch>
              <a:fillRect l="0" t="0" r="0" b="0"/>
            </a:stretch>
          </a:blipFill>
        </p:spPr>
      </p:sp>
      <p:grpSp>
        <p:nvGrpSpPr>
          <p:cNvPr name="Group 3" id="3"/>
          <p:cNvGrpSpPr/>
          <p:nvPr/>
        </p:nvGrpSpPr>
        <p:grpSpPr>
          <a:xfrm rot="0">
            <a:off x="2990887" y="2394040"/>
            <a:ext cx="13312511" cy="2922621"/>
            <a:chOff x="0" y="0"/>
            <a:chExt cx="1851148" cy="406400"/>
          </a:xfrm>
        </p:grpSpPr>
        <p:sp>
          <p:nvSpPr>
            <p:cNvPr name="Freeform 4" id="4"/>
            <p:cNvSpPr/>
            <p:nvPr/>
          </p:nvSpPr>
          <p:spPr>
            <a:xfrm flipH="false" flipV="false" rot="0">
              <a:off x="0" y="0"/>
              <a:ext cx="1851148" cy="406400"/>
            </a:xfrm>
            <a:custGeom>
              <a:avLst/>
              <a:gdLst/>
              <a:ahLst/>
              <a:cxnLst/>
              <a:rect r="r" b="b" t="t" l="l"/>
              <a:pathLst>
                <a:path h="406400" w="1851148">
                  <a:moveTo>
                    <a:pt x="1647948" y="0"/>
                  </a:moveTo>
                  <a:cubicBezTo>
                    <a:pt x="1760173" y="0"/>
                    <a:pt x="1851148" y="90976"/>
                    <a:pt x="1851148" y="203200"/>
                  </a:cubicBezTo>
                  <a:cubicBezTo>
                    <a:pt x="1851148" y="315424"/>
                    <a:pt x="1760173" y="406400"/>
                    <a:pt x="1647948"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5" id="5"/>
            <p:cNvSpPr txBox="true"/>
            <p:nvPr/>
          </p:nvSpPr>
          <p:spPr>
            <a:xfrm>
              <a:off x="0" y="-47625"/>
              <a:ext cx="1851148" cy="454025"/>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4222444" y="3372133"/>
            <a:ext cx="11253319" cy="852134"/>
          </a:xfrm>
          <a:prstGeom prst="rect">
            <a:avLst/>
          </a:prstGeom>
        </p:spPr>
        <p:txBody>
          <a:bodyPr anchor="t" rtlCol="false" tIns="0" lIns="0" bIns="0" rIns="0">
            <a:spAutoFit/>
          </a:bodyPr>
          <a:lstStyle/>
          <a:p>
            <a:pPr algn="ctr">
              <a:lnSpc>
                <a:spcPts val="6778"/>
              </a:lnSpc>
              <a:spcBef>
                <a:spcPct val="0"/>
              </a:spcBef>
            </a:pPr>
            <a:r>
              <a:rPr lang="en-US" b="true" sz="4841" spc="242">
                <a:solidFill>
                  <a:srgbClr val="000000"/>
                </a:solidFill>
                <a:latin typeface="Helios Extended Bold"/>
                <a:ea typeface="Helios Extended Bold"/>
                <a:cs typeface="Helios Extended Bold"/>
                <a:sym typeface="Helios Extended Bold"/>
              </a:rPr>
              <a:t>POSSIBLE IMPROVEMENTS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64844" y="121884"/>
            <a:ext cx="6123156" cy="5466594"/>
          </a:xfrm>
          <a:custGeom>
            <a:avLst/>
            <a:gdLst/>
            <a:ahLst/>
            <a:cxnLst/>
            <a:rect r="r" b="b" t="t" l="l"/>
            <a:pathLst>
              <a:path h="5466594" w="6123156">
                <a:moveTo>
                  <a:pt x="0" y="0"/>
                </a:moveTo>
                <a:lnTo>
                  <a:pt x="6123156" y="0"/>
                </a:lnTo>
                <a:lnTo>
                  <a:pt x="6123156" y="5466594"/>
                </a:lnTo>
                <a:lnTo>
                  <a:pt x="0" y="5466594"/>
                </a:lnTo>
                <a:lnTo>
                  <a:pt x="0" y="0"/>
                </a:lnTo>
                <a:close/>
              </a:path>
            </a:pathLst>
          </a:custGeom>
          <a:blipFill>
            <a:blip r:embed="rId2"/>
            <a:stretch>
              <a:fillRect l="0" t="0" r="0" b="0"/>
            </a:stretch>
          </a:blipFill>
        </p:spPr>
      </p:sp>
      <p:sp>
        <p:nvSpPr>
          <p:cNvPr name="Freeform 3" id="3"/>
          <p:cNvSpPr/>
          <p:nvPr/>
        </p:nvSpPr>
        <p:spPr>
          <a:xfrm flipH="false" flipV="false" rot="0">
            <a:off x="371079" y="2855181"/>
            <a:ext cx="5948567" cy="3753833"/>
          </a:xfrm>
          <a:custGeom>
            <a:avLst/>
            <a:gdLst/>
            <a:ahLst/>
            <a:cxnLst/>
            <a:rect r="r" b="b" t="t" l="l"/>
            <a:pathLst>
              <a:path h="3753833" w="5948567">
                <a:moveTo>
                  <a:pt x="0" y="0"/>
                </a:moveTo>
                <a:lnTo>
                  <a:pt x="5948567" y="0"/>
                </a:lnTo>
                <a:lnTo>
                  <a:pt x="5948567" y="3753833"/>
                </a:lnTo>
                <a:lnTo>
                  <a:pt x="0" y="3753833"/>
                </a:lnTo>
                <a:lnTo>
                  <a:pt x="0" y="0"/>
                </a:lnTo>
                <a:close/>
              </a:path>
            </a:pathLst>
          </a:custGeom>
          <a:blipFill>
            <a:blip r:embed="rId3"/>
            <a:stretch>
              <a:fillRect l="0" t="0" r="0" b="0"/>
            </a:stretch>
          </a:blipFill>
        </p:spPr>
      </p:sp>
      <p:sp>
        <p:nvSpPr>
          <p:cNvPr name="Freeform 4" id="4"/>
          <p:cNvSpPr/>
          <p:nvPr/>
        </p:nvSpPr>
        <p:spPr>
          <a:xfrm flipH="false" flipV="false" rot="0">
            <a:off x="711305" y="6609014"/>
            <a:ext cx="5608341" cy="3376110"/>
          </a:xfrm>
          <a:custGeom>
            <a:avLst/>
            <a:gdLst/>
            <a:ahLst/>
            <a:cxnLst/>
            <a:rect r="r" b="b" t="t" l="l"/>
            <a:pathLst>
              <a:path h="3376110" w="5608341">
                <a:moveTo>
                  <a:pt x="0" y="0"/>
                </a:moveTo>
                <a:lnTo>
                  <a:pt x="5608341" y="0"/>
                </a:lnTo>
                <a:lnTo>
                  <a:pt x="5608341" y="3376110"/>
                </a:lnTo>
                <a:lnTo>
                  <a:pt x="0" y="3376110"/>
                </a:lnTo>
                <a:lnTo>
                  <a:pt x="0" y="0"/>
                </a:lnTo>
                <a:close/>
              </a:path>
            </a:pathLst>
          </a:custGeom>
          <a:blipFill>
            <a:blip r:embed="rId4"/>
            <a:stretch>
              <a:fillRect l="0" t="0" r="0" b="0"/>
            </a:stretch>
          </a:blipFill>
        </p:spPr>
      </p:sp>
      <p:sp>
        <p:nvSpPr>
          <p:cNvPr name="Freeform 5" id="5"/>
          <p:cNvSpPr/>
          <p:nvPr/>
        </p:nvSpPr>
        <p:spPr>
          <a:xfrm flipH="false" flipV="false" rot="0">
            <a:off x="11549249" y="5565304"/>
            <a:ext cx="7058071" cy="4419820"/>
          </a:xfrm>
          <a:custGeom>
            <a:avLst/>
            <a:gdLst/>
            <a:ahLst/>
            <a:cxnLst/>
            <a:rect r="r" b="b" t="t" l="l"/>
            <a:pathLst>
              <a:path h="4419820" w="7058071">
                <a:moveTo>
                  <a:pt x="0" y="0"/>
                </a:moveTo>
                <a:lnTo>
                  <a:pt x="7058071" y="0"/>
                </a:lnTo>
                <a:lnTo>
                  <a:pt x="7058071" y="4419820"/>
                </a:lnTo>
                <a:lnTo>
                  <a:pt x="0" y="4419820"/>
                </a:lnTo>
                <a:lnTo>
                  <a:pt x="0" y="0"/>
                </a:lnTo>
                <a:close/>
              </a:path>
            </a:pathLst>
          </a:custGeom>
          <a:blipFill>
            <a:blip r:embed="rId5"/>
            <a:stretch>
              <a:fillRect l="-2336" t="0" r="0" b="0"/>
            </a:stretch>
          </a:blipFill>
        </p:spPr>
      </p:sp>
      <p:sp>
        <p:nvSpPr>
          <p:cNvPr name="Freeform 6" id="6"/>
          <p:cNvSpPr/>
          <p:nvPr/>
        </p:nvSpPr>
        <p:spPr>
          <a:xfrm flipH="false" flipV="false" rot="0">
            <a:off x="6745833" y="3023805"/>
            <a:ext cx="4992823" cy="3744617"/>
          </a:xfrm>
          <a:custGeom>
            <a:avLst/>
            <a:gdLst/>
            <a:ahLst/>
            <a:cxnLst/>
            <a:rect r="r" b="b" t="t" l="l"/>
            <a:pathLst>
              <a:path h="3744617" w="4992823">
                <a:moveTo>
                  <a:pt x="0" y="0"/>
                </a:moveTo>
                <a:lnTo>
                  <a:pt x="4992823" y="0"/>
                </a:lnTo>
                <a:lnTo>
                  <a:pt x="4992823" y="3744618"/>
                </a:lnTo>
                <a:lnTo>
                  <a:pt x="0" y="3744618"/>
                </a:lnTo>
                <a:lnTo>
                  <a:pt x="0" y="0"/>
                </a:lnTo>
                <a:close/>
              </a:path>
            </a:pathLst>
          </a:custGeom>
          <a:blipFill>
            <a:blip r:embed="rId6"/>
            <a:stretch>
              <a:fillRect l="0" t="0" r="0" b="0"/>
            </a:stretch>
          </a:blipFill>
        </p:spPr>
      </p:sp>
      <p:sp>
        <p:nvSpPr>
          <p:cNvPr name="TextBox 7" id="7"/>
          <p:cNvSpPr txBox="true"/>
          <p:nvPr/>
        </p:nvSpPr>
        <p:spPr>
          <a:xfrm rot="0">
            <a:off x="371079" y="438227"/>
            <a:ext cx="11013246" cy="2082165"/>
          </a:xfrm>
          <a:prstGeom prst="rect">
            <a:avLst/>
          </a:prstGeom>
        </p:spPr>
        <p:txBody>
          <a:bodyPr anchor="t" rtlCol="false" tIns="0" lIns="0" bIns="0" rIns="0">
            <a:spAutoFit/>
          </a:bodyPr>
          <a:lstStyle/>
          <a:p>
            <a:pPr algn="l">
              <a:lnSpc>
                <a:spcPts val="3359"/>
              </a:lnSpc>
              <a:spcBef>
                <a:spcPct val="0"/>
              </a:spcBef>
            </a:pPr>
            <a:r>
              <a:rPr lang="en-US" sz="2399" spc="239">
                <a:solidFill>
                  <a:srgbClr val="000000"/>
                </a:solidFill>
                <a:latin typeface="Lato"/>
                <a:ea typeface="Lato"/>
                <a:cs typeface="Lato"/>
                <a:sym typeface="Lato"/>
              </a:rPr>
              <a:t>While the visualizations offer useful insights, they lack precision in addressing user queries, highlighting room for improvement. Instead of static plots generated from predefined commands, we could use GPT-4 for dynamic, query-driven visualizations, enhancing user experience with clearer, actionable insights.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7930" y="3861751"/>
            <a:ext cx="10073318" cy="6067853"/>
          </a:xfrm>
          <a:custGeom>
            <a:avLst/>
            <a:gdLst/>
            <a:ahLst/>
            <a:cxnLst/>
            <a:rect r="r" b="b" t="t" l="l"/>
            <a:pathLst>
              <a:path h="6067853" w="10073318">
                <a:moveTo>
                  <a:pt x="0" y="0"/>
                </a:moveTo>
                <a:lnTo>
                  <a:pt x="10073318" y="0"/>
                </a:lnTo>
                <a:lnTo>
                  <a:pt x="10073318" y="6067853"/>
                </a:lnTo>
                <a:lnTo>
                  <a:pt x="0" y="6067853"/>
                </a:lnTo>
                <a:lnTo>
                  <a:pt x="0" y="0"/>
                </a:lnTo>
                <a:close/>
              </a:path>
            </a:pathLst>
          </a:custGeom>
          <a:blipFill>
            <a:blip r:embed="rId2"/>
            <a:stretch>
              <a:fillRect l="0" t="0" r="0" b="0"/>
            </a:stretch>
          </a:blipFill>
        </p:spPr>
      </p:sp>
      <p:sp>
        <p:nvSpPr>
          <p:cNvPr name="Freeform 3" id="3"/>
          <p:cNvSpPr/>
          <p:nvPr/>
        </p:nvSpPr>
        <p:spPr>
          <a:xfrm flipH="false" flipV="false" rot="0">
            <a:off x="3372880" y="5005231"/>
            <a:ext cx="1691581" cy="1494743"/>
          </a:xfrm>
          <a:custGeom>
            <a:avLst/>
            <a:gdLst/>
            <a:ahLst/>
            <a:cxnLst/>
            <a:rect r="r" b="b" t="t" l="l"/>
            <a:pathLst>
              <a:path h="1494743" w="1691581">
                <a:moveTo>
                  <a:pt x="0" y="0"/>
                </a:moveTo>
                <a:lnTo>
                  <a:pt x="1691581" y="0"/>
                </a:lnTo>
                <a:lnTo>
                  <a:pt x="1691581" y="1494742"/>
                </a:lnTo>
                <a:lnTo>
                  <a:pt x="0" y="14947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96708" y="608092"/>
            <a:ext cx="16002194" cy="2920365"/>
          </a:xfrm>
          <a:prstGeom prst="rect">
            <a:avLst/>
          </a:prstGeom>
        </p:spPr>
        <p:txBody>
          <a:bodyPr anchor="t" rtlCol="false" tIns="0" lIns="0" bIns="0" rIns="0">
            <a:spAutoFit/>
          </a:bodyPr>
          <a:lstStyle/>
          <a:p>
            <a:pPr algn="l">
              <a:lnSpc>
                <a:spcPts val="3359"/>
              </a:lnSpc>
              <a:spcBef>
                <a:spcPct val="0"/>
              </a:spcBef>
            </a:pPr>
            <a:r>
              <a:rPr lang="en-US" sz="2399" spc="239">
                <a:solidFill>
                  <a:srgbClr val="000000"/>
                </a:solidFill>
                <a:latin typeface="Lato"/>
                <a:ea typeface="Lato"/>
                <a:cs typeface="Lato"/>
                <a:sym typeface="Lato"/>
              </a:rPr>
              <a:t>AD-AutoGPT currently relies on a limited set of news sources, such as BBC, Mayo Clinic, Alzheimer’s Association, and the National Institute on Aging (NIA), primarily from the US and UK. This narrow focus restricts the global scope of the data, as seen in the visualization map, which shows sparse representation from Asian countries and other regions, while the US and UK are densely populated with data points. Expanding the range of news sources and including research articles from various regions would provide a more comprehensive and accurate global perspective on Alzheimer’s disease trends and discussions.</a:t>
            </a:r>
          </a:p>
        </p:txBody>
      </p:sp>
      <p:sp>
        <p:nvSpPr>
          <p:cNvPr name="Freeform 5" id="5"/>
          <p:cNvSpPr/>
          <p:nvPr/>
        </p:nvSpPr>
        <p:spPr>
          <a:xfrm flipH="false" flipV="false" rot="0">
            <a:off x="6019754" y="4662859"/>
            <a:ext cx="1691581" cy="1494743"/>
          </a:xfrm>
          <a:custGeom>
            <a:avLst/>
            <a:gdLst/>
            <a:ahLst/>
            <a:cxnLst/>
            <a:rect r="r" b="b" t="t" l="l"/>
            <a:pathLst>
              <a:path h="1494743" w="1691581">
                <a:moveTo>
                  <a:pt x="0" y="0"/>
                </a:moveTo>
                <a:lnTo>
                  <a:pt x="1691581" y="0"/>
                </a:lnTo>
                <a:lnTo>
                  <a:pt x="1691581" y="1494743"/>
                </a:lnTo>
                <a:lnTo>
                  <a:pt x="0" y="14947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6618" y="2482715"/>
            <a:ext cx="5753958" cy="4698105"/>
          </a:xfrm>
          <a:custGeom>
            <a:avLst/>
            <a:gdLst/>
            <a:ahLst/>
            <a:cxnLst/>
            <a:rect r="r" b="b" t="t" l="l"/>
            <a:pathLst>
              <a:path h="4698105" w="5753958">
                <a:moveTo>
                  <a:pt x="0" y="0"/>
                </a:moveTo>
                <a:lnTo>
                  <a:pt x="5753958" y="0"/>
                </a:lnTo>
                <a:lnTo>
                  <a:pt x="5753958" y="4698106"/>
                </a:lnTo>
                <a:lnTo>
                  <a:pt x="0" y="4698106"/>
                </a:lnTo>
                <a:lnTo>
                  <a:pt x="0" y="0"/>
                </a:lnTo>
                <a:close/>
              </a:path>
            </a:pathLst>
          </a:custGeom>
          <a:blipFill>
            <a:blip r:embed="rId2"/>
            <a:stretch>
              <a:fillRect l="-793" t="0" r="-793" b="0"/>
            </a:stretch>
          </a:blipFill>
        </p:spPr>
      </p:sp>
      <p:sp>
        <p:nvSpPr>
          <p:cNvPr name="Freeform 3" id="3"/>
          <p:cNvSpPr/>
          <p:nvPr/>
        </p:nvSpPr>
        <p:spPr>
          <a:xfrm flipH="false" flipV="false" rot="0">
            <a:off x="6528831" y="5758259"/>
            <a:ext cx="5578375" cy="4204701"/>
          </a:xfrm>
          <a:custGeom>
            <a:avLst/>
            <a:gdLst/>
            <a:ahLst/>
            <a:cxnLst/>
            <a:rect r="r" b="b" t="t" l="l"/>
            <a:pathLst>
              <a:path h="4204701" w="5578375">
                <a:moveTo>
                  <a:pt x="0" y="0"/>
                </a:moveTo>
                <a:lnTo>
                  <a:pt x="5578376" y="0"/>
                </a:lnTo>
                <a:lnTo>
                  <a:pt x="5578376" y="4204701"/>
                </a:lnTo>
                <a:lnTo>
                  <a:pt x="0" y="4204701"/>
                </a:lnTo>
                <a:lnTo>
                  <a:pt x="0" y="0"/>
                </a:lnTo>
                <a:close/>
              </a:path>
            </a:pathLst>
          </a:custGeom>
          <a:blipFill>
            <a:blip r:embed="rId3"/>
            <a:stretch>
              <a:fillRect l="0" t="0" r="0" b="0"/>
            </a:stretch>
          </a:blipFill>
        </p:spPr>
      </p:sp>
      <p:sp>
        <p:nvSpPr>
          <p:cNvPr name="Freeform 4" id="4"/>
          <p:cNvSpPr/>
          <p:nvPr/>
        </p:nvSpPr>
        <p:spPr>
          <a:xfrm flipH="false" flipV="false" rot="0">
            <a:off x="12326282" y="2482715"/>
            <a:ext cx="5753958" cy="4416163"/>
          </a:xfrm>
          <a:custGeom>
            <a:avLst/>
            <a:gdLst/>
            <a:ahLst/>
            <a:cxnLst/>
            <a:rect r="r" b="b" t="t" l="l"/>
            <a:pathLst>
              <a:path h="4416163" w="5753958">
                <a:moveTo>
                  <a:pt x="0" y="0"/>
                </a:moveTo>
                <a:lnTo>
                  <a:pt x="5753958" y="0"/>
                </a:lnTo>
                <a:lnTo>
                  <a:pt x="5753958" y="4416163"/>
                </a:lnTo>
                <a:lnTo>
                  <a:pt x="0" y="4416163"/>
                </a:lnTo>
                <a:lnTo>
                  <a:pt x="0" y="0"/>
                </a:lnTo>
                <a:close/>
              </a:path>
            </a:pathLst>
          </a:custGeom>
          <a:blipFill>
            <a:blip r:embed="rId4"/>
            <a:stretch>
              <a:fillRect l="0" t="0" r="0" b="0"/>
            </a:stretch>
          </a:blipFill>
        </p:spPr>
      </p:sp>
      <p:sp>
        <p:nvSpPr>
          <p:cNvPr name="TextBox 5" id="5"/>
          <p:cNvSpPr txBox="true"/>
          <p:nvPr/>
        </p:nvSpPr>
        <p:spPr>
          <a:xfrm rot="0">
            <a:off x="751749" y="265720"/>
            <a:ext cx="16784502" cy="2216995"/>
          </a:xfrm>
          <a:prstGeom prst="rect">
            <a:avLst/>
          </a:prstGeom>
        </p:spPr>
        <p:txBody>
          <a:bodyPr anchor="t" rtlCol="false" tIns="0" lIns="0" bIns="0" rIns="0">
            <a:spAutoFit/>
          </a:bodyPr>
          <a:lstStyle/>
          <a:p>
            <a:pPr algn="l">
              <a:lnSpc>
                <a:spcPts val="2537"/>
              </a:lnSpc>
            </a:pPr>
            <a:r>
              <a:rPr lang="en-US" sz="1812" spc="181">
                <a:solidFill>
                  <a:srgbClr val="000000"/>
                </a:solidFill>
                <a:latin typeface="Lato"/>
                <a:ea typeface="Lato"/>
                <a:cs typeface="Lato"/>
                <a:sym typeface="Lato"/>
              </a:rPr>
              <a:t>One key issue of using AD-AutoGPT is its complexity, which makes it difficult for the average user to navigate and apply properly. Given this, making it a user-friendly website could significantly improve accessibility. This platform would allow consumers to simply enter their queries and obtain responses, without having to comprehend the underlying technological details. A web interface might incorporate guided workflows, intuitive visualisations, and built-in tutorials, changing AD-AutoGPT from a technical tool to a useful resource for public health practitioners and researchers. This technique would allow a larger audience to profit from the benefits of advanced data analysis without having to deal with the complexities of the underlying model.</a:t>
            </a:r>
          </a:p>
          <a:p>
            <a:pPr algn="l">
              <a:lnSpc>
                <a:spcPts val="2537"/>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0" y="5870879"/>
            <a:ext cx="4466367" cy="4416121"/>
          </a:xfrm>
          <a:custGeom>
            <a:avLst/>
            <a:gdLst/>
            <a:ahLst/>
            <a:cxnLst/>
            <a:rect r="r" b="b" t="t" l="l"/>
            <a:pathLst>
              <a:path h="4416121" w="4466367">
                <a:moveTo>
                  <a:pt x="0" y="0"/>
                </a:moveTo>
                <a:lnTo>
                  <a:pt x="4466367" y="0"/>
                </a:lnTo>
                <a:lnTo>
                  <a:pt x="4466367" y="4416121"/>
                </a:lnTo>
                <a:lnTo>
                  <a:pt x="0" y="4416121"/>
                </a:lnTo>
                <a:lnTo>
                  <a:pt x="0" y="0"/>
                </a:lnTo>
                <a:close/>
              </a:path>
            </a:pathLst>
          </a:custGeom>
          <a:blipFill>
            <a:blip r:embed="rId2"/>
            <a:stretch>
              <a:fillRect l="0" t="0" r="0" b="0"/>
            </a:stretch>
          </a:blipFill>
        </p:spPr>
      </p:sp>
      <p:sp>
        <p:nvSpPr>
          <p:cNvPr name="TextBox 6" id="6"/>
          <p:cNvSpPr txBox="true"/>
          <p:nvPr/>
        </p:nvSpPr>
        <p:spPr>
          <a:xfrm rot="0">
            <a:off x="2958126" y="3970422"/>
            <a:ext cx="12371749" cy="2060405"/>
          </a:xfrm>
          <a:prstGeom prst="rect">
            <a:avLst/>
          </a:prstGeom>
        </p:spPr>
        <p:txBody>
          <a:bodyPr anchor="t" rtlCol="false" tIns="0" lIns="0" bIns="0" rIns="0">
            <a:spAutoFit/>
          </a:bodyPr>
          <a:lstStyle/>
          <a:p>
            <a:pPr algn="ctr" marL="0" indent="0" lvl="0">
              <a:lnSpc>
                <a:spcPts val="16238"/>
              </a:lnSpc>
            </a:pPr>
            <a:r>
              <a:rPr lang="en-US" b="true" sz="11598" spc="579">
                <a:solidFill>
                  <a:srgbClr val="000000"/>
                </a:solidFill>
                <a:latin typeface="Helios Extended Bold"/>
                <a:ea typeface="Helios Extended Bold"/>
                <a:cs typeface="Helios Extended Bold"/>
                <a:sym typeface="Helios Extende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927058" y="650005"/>
            <a:ext cx="14523548"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CONTENT</a:t>
            </a:r>
          </a:p>
        </p:txBody>
      </p:sp>
      <p:sp>
        <p:nvSpPr>
          <p:cNvPr name="AutoShape 3" id="3"/>
          <p:cNvSpPr/>
          <p:nvPr/>
        </p:nvSpPr>
        <p:spPr>
          <a:xfrm flipV="true">
            <a:off x="0" y="1697755"/>
            <a:ext cx="11491617" cy="28575"/>
          </a:xfrm>
          <a:prstGeom prst="line">
            <a:avLst/>
          </a:prstGeom>
          <a:ln cap="flat" w="57150">
            <a:solidFill>
              <a:srgbClr val="4E6E81"/>
            </a:solidFill>
            <a:prstDash val="sysDash"/>
            <a:headEnd type="none" len="sm" w="sm"/>
            <a:tailEnd type="none" len="sm" w="sm"/>
          </a:ln>
        </p:spPr>
      </p:sp>
      <p:sp>
        <p:nvSpPr>
          <p:cNvPr name="Freeform 4" id="4"/>
          <p:cNvSpPr/>
          <p:nvPr/>
        </p:nvSpPr>
        <p:spPr>
          <a:xfrm flipH="false" flipV="false" rot="0">
            <a:off x="13817726" y="5125828"/>
            <a:ext cx="4470274" cy="5190449"/>
          </a:xfrm>
          <a:custGeom>
            <a:avLst/>
            <a:gdLst/>
            <a:ahLst/>
            <a:cxnLst/>
            <a:rect r="r" b="b" t="t" l="l"/>
            <a:pathLst>
              <a:path h="5190449" w="4470274">
                <a:moveTo>
                  <a:pt x="0" y="0"/>
                </a:moveTo>
                <a:lnTo>
                  <a:pt x="4470274" y="0"/>
                </a:lnTo>
                <a:lnTo>
                  <a:pt x="4470274" y="5190449"/>
                </a:lnTo>
                <a:lnTo>
                  <a:pt x="0" y="5190449"/>
                </a:lnTo>
                <a:lnTo>
                  <a:pt x="0" y="0"/>
                </a:lnTo>
                <a:close/>
              </a:path>
            </a:pathLst>
          </a:custGeom>
          <a:blipFill>
            <a:blip r:embed="rId2"/>
            <a:stretch>
              <a:fillRect l="0" t="0" r="0" b="0"/>
            </a:stretch>
          </a:blipFill>
        </p:spPr>
      </p:sp>
      <p:sp>
        <p:nvSpPr>
          <p:cNvPr name="TextBox 5" id="5"/>
          <p:cNvSpPr txBox="true"/>
          <p:nvPr/>
        </p:nvSpPr>
        <p:spPr>
          <a:xfrm rot="0">
            <a:off x="504373" y="1954930"/>
            <a:ext cx="4102024" cy="928269"/>
          </a:xfrm>
          <a:prstGeom prst="rect">
            <a:avLst/>
          </a:prstGeom>
        </p:spPr>
        <p:txBody>
          <a:bodyPr anchor="t" rtlCol="false" tIns="0" lIns="0" bIns="0" rIns="0">
            <a:spAutoFit/>
          </a:bodyPr>
          <a:lstStyle/>
          <a:p>
            <a:pPr algn="l" marL="0" indent="0" lvl="0">
              <a:lnSpc>
                <a:spcPts val="7215"/>
              </a:lnSpc>
            </a:pPr>
            <a:r>
              <a:rPr lang="en-US" b="true" sz="5153" spc="257">
                <a:solidFill>
                  <a:srgbClr val="A79E9C"/>
                </a:solidFill>
                <a:latin typeface="Helios Extended Bold"/>
                <a:ea typeface="Helios Extended Bold"/>
                <a:cs typeface="Helios Extended Bold"/>
                <a:sym typeface="Helios Extended Bold"/>
              </a:rPr>
              <a:t>01</a:t>
            </a:r>
          </a:p>
        </p:txBody>
      </p:sp>
      <p:sp>
        <p:nvSpPr>
          <p:cNvPr name="TextBox 6" id="6"/>
          <p:cNvSpPr txBox="true"/>
          <p:nvPr/>
        </p:nvSpPr>
        <p:spPr>
          <a:xfrm rot="0">
            <a:off x="504373" y="8549384"/>
            <a:ext cx="4442306" cy="1002946"/>
          </a:xfrm>
          <a:prstGeom prst="rect">
            <a:avLst/>
          </a:prstGeom>
        </p:spPr>
        <p:txBody>
          <a:bodyPr anchor="t" rtlCol="false" tIns="0" lIns="0" bIns="0" rIns="0">
            <a:spAutoFit/>
          </a:bodyPr>
          <a:lstStyle/>
          <a:p>
            <a:pPr algn="l" marL="0" indent="0" lvl="0">
              <a:lnSpc>
                <a:spcPts val="7814"/>
              </a:lnSpc>
            </a:pPr>
            <a:r>
              <a:rPr lang="en-US" b="true" sz="5581" spc="279">
                <a:solidFill>
                  <a:srgbClr val="A79E9C"/>
                </a:solidFill>
                <a:latin typeface="Helios Extended Bold"/>
                <a:ea typeface="Helios Extended Bold"/>
                <a:cs typeface="Helios Extended Bold"/>
                <a:sym typeface="Helios Extended Bold"/>
              </a:rPr>
              <a:t>05</a:t>
            </a:r>
          </a:p>
        </p:txBody>
      </p:sp>
      <p:sp>
        <p:nvSpPr>
          <p:cNvPr name="TextBox 7" id="7"/>
          <p:cNvSpPr txBox="true"/>
          <p:nvPr/>
        </p:nvSpPr>
        <p:spPr>
          <a:xfrm rot="0">
            <a:off x="504373" y="3532279"/>
            <a:ext cx="4102024" cy="928269"/>
          </a:xfrm>
          <a:prstGeom prst="rect">
            <a:avLst/>
          </a:prstGeom>
        </p:spPr>
        <p:txBody>
          <a:bodyPr anchor="t" rtlCol="false" tIns="0" lIns="0" bIns="0" rIns="0">
            <a:spAutoFit/>
          </a:bodyPr>
          <a:lstStyle/>
          <a:p>
            <a:pPr algn="l" marL="0" indent="0" lvl="0">
              <a:lnSpc>
                <a:spcPts val="7215"/>
              </a:lnSpc>
            </a:pPr>
            <a:r>
              <a:rPr lang="en-US" b="true" sz="5153" spc="257">
                <a:solidFill>
                  <a:srgbClr val="A79E9C"/>
                </a:solidFill>
                <a:latin typeface="Helios Extended Bold"/>
                <a:ea typeface="Helios Extended Bold"/>
                <a:cs typeface="Helios Extended Bold"/>
                <a:sym typeface="Helios Extended Bold"/>
              </a:rPr>
              <a:t>02</a:t>
            </a:r>
          </a:p>
        </p:txBody>
      </p:sp>
      <p:sp>
        <p:nvSpPr>
          <p:cNvPr name="TextBox 8" id="8"/>
          <p:cNvSpPr txBox="true"/>
          <p:nvPr/>
        </p:nvSpPr>
        <p:spPr>
          <a:xfrm rot="0">
            <a:off x="504373" y="5112346"/>
            <a:ext cx="4102024" cy="928269"/>
          </a:xfrm>
          <a:prstGeom prst="rect">
            <a:avLst/>
          </a:prstGeom>
        </p:spPr>
        <p:txBody>
          <a:bodyPr anchor="t" rtlCol="false" tIns="0" lIns="0" bIns="0" rIns="0">
            <a:spAutoFit/>
          </a:bodyPr>
          <a:lstStyle/>
          <a:p>
            <a:pPr algn="l" marL="0" indent="0" lvl="0">
              <a:lnSpc>
                <a:spcPts val="7215"/>
              </a:lnSpc>
            </a:pPr>
            <a:r>
              <a:rPr lang="en-US" b="true" sz="5153" spc="257">
                <a:solidFill>
                  <a:srgbClr val="A79E9C"/>
                </a:solidFill>
                <a:latin typeface="Helios Extended Bold"/>
                <a:ea typeface="Helios Extended Bold"/>
                <a:cs typeface="Helios Extended Bold"/>
                <a:sym typeface="Helios Extended Bold"/>
              </a:rPr>
              <a:t>03</a:t>
            </a:r>
          </a:p>
        </p:txBody>
      </p:sp>
      <p:sp>
        <p:nvSpPr>
          <p:cNvPr name="TextBox 9" id="9"/>
          <p:cNvSpPr txBox="true"/>
          <p:nvPr/>
        </p:nvSpPr>
        <p:spPr>
          <a:xfrm rot="0">
            <a:off x="504373" y="2945469"/>
            <a:ext cx="4102024" cy="331556"/>
          </a:xfrm>
          <a:prstGeom prst="rect">
            <a:avLst/>
          </a:prstGeom>
        </p:spPr>
        <p:txBody>
          <a:bodyPr anchor="t" rtlCol="false" tIns="0" lIns="0" bIns="0" rIns="0">
            <a:spAutoFit/>
          </a:bodyPr>
          <a:lstStyle/>
          <a:p>
            <a:pPr algn="l" marL="0" indent="0" lvl="0">
              <a:lnSpc>
                <a:spcPts val="2765"/>
              </a:lnSpc>
            </a:pPr>
            <a:r>
              <a:rPr lang="en-US" b="true" sz="1975" spc="197">
                <a:solidFill>
                  <a:srgbClr val="000000"/>
                </a:solidFill>
                <a:latin typeface="Heebo Bold"/>
                <a:ea typeface="Heebo Bold"/>
                <a:cs typeface="Heebo Bold"/>
                <a:sym typeface="Heebo Bold"/>
              </a:rPr>
              <a:t>OVERVIEW</a:t>
            </a:r>
          </a:p>
        </p:txBody>
      </p:sp>
      <p:sp>
        <p:nvSpPr>
          <p:cNvPr name="TextBox 10" id="10"/>
          <p:cNvSpPr txBox="true"/>
          <p:nvPr/>
        </p:nvSpPr>
        <p:spPr>
          <a:xfrm rot="0">
            <a:off x="504373" y="9514230"/>
            <a:ext cx="4083797" cy="672363"/>
          </a:xfrm>
          <a:prstGeom prst="rect">
            <a:avLst/>
          </a:prstGeom>
        </p:spPr>
        <p:txBody>
          <a:bodyPr anchor="t" rtlCol="false" tIns="0" lIns="0" bIns="0" rIns="0">
            <a:spAutoFit/>
          </a:bodyPr>
          <a:lstStyle/>
          <a:p>
            <a:pPr algn="l">
              <a:lnSpc>
                <a:spcPts val="2753"/>
              </a:lnSpc>
            </a:pPr>
            <a:r>
              <a:rPr lang="en-US" b="true" sz="1966" spc="196">
                <a:solidFill>
                  <a:srgbClr val="000000"/>
                </a:solidFill>
                <a:latin typeface="Heebo Bold"/>
                <a:ea typeface="Heebo Bold"/>
                <a:cs typeface="Heebo Bold"/>
                <a:sym typeface="Heebo Bold"/>
              </a:rPr>
              <a:t>POTENTIAL IMPROVEMENTS </a:t>
            </a:r>
          </a:p>
          <a:p>
            <a:pPr algn="l" marL="0" indent="0" lvl="0">
              <a:lnSpc>
                <a:spcPts val="2753"/>
              </a:lnSpc>
            </a:pPr>
          </a:p>
        </p:txBody>
      </p:sp>
      <p:sp>
        <p:nvSpPr>
          <p:cNvPr name="TextBox 11" id="11"/>
          <p:cNvSpPr txBox="true"/>
          <p:nvPr/>
        </p:nvSpPr>
        <p:spPr>
          <a:xfrm rot="0">
            <a:off x="504373" y="4522818"/>
            <a:ext cx="4102024" cy="331556"/>
          </a:xfrm>
          <a:prstGeom prst="rect">
            <a:avLst/>
          </a:prstGeom>
        </p:spPr>
        <p:txBody>
          <a:bodyPr anchor="t" rtlCol="false" tIns="0" lIns="0" bIns="0" rIns="0">
            <a:spAutoFit/>
          </a:bodyPr>
          <a:lstStyle/>
          <a:p>
            <a:pPr algn="l" marL="0" indent="0" lvl="0">
              <a:lnSpc>
                <a:spcPts val="2765"/>
              </a:lnSpc>
            </a:pPr>
            <a:r>
              <a:rPr lang="en-US" b="true" sz="1975" spc="197">
                <a:solidFill>
                  <a:srgbClr val="000000"/>
                </a:solidFill>
                <a:latin typeface="Heebo Bold"/>
                <a:ea typeface="Heebo Bold"/>
                <a:cs typeface="Heebo Bold"/>
                <a:sym typeface="Heebo Bold"/>
              </a:rPr>
              <a:t>PROBLEM TO BE ADDRESSED</a:t>
            </a:r>
          </a:p>
        </p:txBody>
      </p:sp>
      <p:sp>
        <p:nvSpPr>
          <p:cNvPr name="TextBox 12" id="12"/>
          <p:cNvSpPr txBox="true"/>
          <p:nvPr/>
        </p:nvSpPr>
        <p:spPr>
          <a:xfrm rot="0">
            <a:off x="504373" y="6102885"/>
            <a:ext cx="4102024" cy="331556"/>
          </a:xfrm>
          <a:prstGeom prst="rect">
            <a:avLst/>
          </a:prstGeom>
        </p:spPr>
        <p:txBody>
          <a:bodyPr anchor="t" rtlCol="false" tIns="0" lIns="0" bIns="0" rIns="0">
            <a:spAutoFit/>
          </a:bodyPr>
          <a:lstStyle/>
          <a:p>
            <a:pPr algn="l" marL="0" indent="0" lvl="0">
              <a:lnSpc>
                <a:spcPts val="2765"/>
              </a:lnSpc>
            </a:pPr>
            <a:r>
              <a:rPr lang="en-US" b="true" sz="1975" spc="197">
                <a:solidFill>
                  <a:srgbClr val="000000"/>
                </a:solidFill>
                <a:latin typeface="Heebo Bold"/>
                <a:ea typeface="Heebo Bold"/>
                <a:cs typeface="Heebo Bold"/>
                <a:sym typeface="Heebo Bold"/>
              </a:rPr>
              <a:t>AD-AUTOGPT ARCHITECTURE</a:t>
            </a:r>
          </a:p>
        </p:txBody>
      </p:sp>
      <p:sp>
        <p:nvSpPr>
          <p:cNvPr name="TextBox 13" id="13"/>
          <p:cNvSpPr txBox="true"/>
          <p:nvPr/>
        </p:nvSpPr>
        <p:spPr>
          <a:xfrm rot="0">
            <a:off x="504373" y="6692413"/>
            <a:ext cx="4102024" cy="928269"/>
          </a:xfrm>
          <a:prstGeom prst="rect">
            <a:avLst/>
          </a:prstGeom>
        </p:spPr>
        <p:txBody>
          <a:bodyPr anchor="t" rtlCol="false" tIns="0" lIns="0" bIns="0" rIns="0">
            <a:spAutoFit/>
          </a:bodyPr>
          <a:lstStyle/>
          <a:p>
            <a:pPr algn="l" marL="0" indent="0" lvl="0">
              <a:lnSpc>
                <a:spcPts val="7215"/>
              </a:lnSpc>
            </a:pPr>
            <a:r>
              <a:rPr lang="en-US" b="true" sz="5153" spc="257">
                <a:solidFill>
                  <a:srgbClr val="A79E9C"/>
                </a:solidFill>
                <a:latin typeface="Helios Extended Bold"/>
                <a:ea typeface="Helios Extended Bold"/>
                <a:cs typeface="Helios Extended Bold"/>
                <a:sym typeface="Helios Extended Bold"/>
              </a:rPr>
              <a:t>04</a:t>
            </a:r>
          </a:p>
        </p:txBody>
      </p:sp>
      <p:sp>
        <p:nvSpPr>
          <p:cNvPr name="TextBox 14" id="14"/>
          <p:cNvSpPr txBox="true"/>
          <p:nvPr/>
        </p:nvSpPr>
        <p:spPr>
          <a:xfrm rot="0">
            <a:off x="504373" y="7682952"/>
            <a:ext cx="4102024" cy="1018832"/>
          </a:xfrm>
          <a:prstGeom prst="rect">
            <a:avLst/>
          </a:prstGeom>
        </p:spPr>
        <p:txBody>
          <a:bodyPr anchor="t" rtlCol="false" tIns="0" lIns="0" bIns="0" rIns="0">
            <a:spAutoFit/>
          </a:bodyPr>
          <a:lstStyle/>
          <a:p>
            <a:pPr algn="l">
              <a:lnSpc>
                <a:spcPts val="2765"/>
              </a:lnSpc>
            </a:pPr>
            <a:r>
              <a:rPr lang="en-US" b="true" sz="1975" spc="197">
                <a:solidFill>
                  <a:srgbClr val="000000"/>
                </a:solidFill>
                <a:latin typeface="Heebo Bold"/>
                <a:ea typeface="Heebo Bold"/>
                <a:cs typeface="Heebo Bold"/>
                <a:sym typeface="Heebo Bold"/>
              </a:rPr>
              <a:t>CASE STUDY AND EXPERIMENTAL RESULTS</a:t>
            </a:r>
          </a:p>
          <a:p>
            <a:pPr algn="l" marL="0" indent="0" lvl="0">
              <a:lnSpc>
                <a:spcPts val="276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043" y="0"/>
            <a:ext cx="0" cy="3768928"/>
          </a:xfrm>
          <a:prstGeom prst="line">
            <a:avLst/>
          </a:prstGeom>
          <a:ln cap="flat" w="57150">
            <a:solidFill>
              <a:srgbClr val="4E6E81"/>
            </a:solidFill>
            <a:prstDash val="sysDash"/>
            <a:headEnd type="none" len="sm" w="sm"/>
            <a:tailEnd type="none" len="sm" w="sm"/>
          </a:ln>
        </p:spPr>
      </p:sp>
      <p:sp>
        <p:nvSpPr>
          <p:cNvPr name="Freeform 3" id="3"/>
          <p:cNvSpPr/>
          <p:nvPr/>
        </p:nvSpPr>
        <p:spPr>
          <a:xfrm flipH="false" flipV="false" rot="0">
            <a:off x="550043" y="2156104"/>
            <a:ext cx="7214182" cy="4869573"/>
          </a:xfrm>
          <a:custGeom>
            <a:avLst/>
            <a:gdLst/>
            <a:ahLst/>
            <a:cxnLst/>
            <a:rect r="r" b="b" t="t" l="l"/>
            <a:pathLst>
              <a:path h="4869573" w="7214182">
                <a:moveTo>
                  <a:pt x="0" y="0"/>
                </a:moveTo>
                <a:lnTo>
                  <a:pt x="7214181" y="0"/>
                </a:lnTo>
                <a:lnTo>
                  <a:pt x="7214181" y="4869572"/>
                </a:lnTo>
                <a:lnTo>
                  <a:pt x="0" y="4869572"/>
                </a:lnTo>
                <a:lnTo>
                  <a:pt x="0" y="0"/>
                </a:lnTo>
                <a:close/>
              </a:path>
            </a:pathLst>
          </a:custGeom>
          <a:blipFill>
            <a:blip r:embed="rId2"/>
            <a:stretch>
              <a:fillRect l="0" t="0" r="0" b="0"/>
            </a:stretch>
          </a:blipFill>
        </p:spPr>
      </p:sp>
      <p:sp>
        <p:nvSpPr>
          <p:cNvPr name="TextBox 4" id="4"/>
          <p:cNvSpPr txBox="true"/>
          <p:nvPr/>
        </p:nvSpPr>
        <p:spPr>
          <a:xfrm rot="0">
            <a:off x="8590063" y="866775"/>
            <a:ext cx="8693050" cy="1076325"/>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Helios Extended Bold"/>
                <a:ea typeface="Helios Extended Bold"/>
                <a:cs typeface="Helios Extended Bold"/>
                <a:sym typeface="Helios Extended Bold"/>
              </a:rPr>
              <a:t>ALZHEIMER’S </a:t>
            </a:r>
          </a:p>
        </p:txBody>
      </p:sp>
      <p:sp>
        <p:nvSpPr>
          <p:cNvPr name="TextBox 5" id="5"/>
          <p:cNvSpPr txBox="true"/>
          <p:nvPr/>
        </p:nvSpPr>
        <p:spPr>
          <a:xfrm rot="0">
            <a:off x="8590063" y="3089646"/>
            <a:ext cx="8693050" cy="6259196"/>
          </a:xfrm>
          <a:prstGeom prst="rect">
            <a:avLst/>
          </a:prstGeom>
        </p:spPr>
        <p:txBody>
          <a:bodyPr anchor="t" rtlCol="false" tIns="0" lIns="0" bIns="0" rIns="0">
            <a:spAutoFit/>
          </a:bodyPr>
          <a:lstStyle/>
          <a:p>
            <a:pPr algn="l" marL="0" indent="0" lvl="0">
              <a:lnSpc>
                <a:spcPts val="4159"/>
              </a:lnSpc>
            </a:pPr>
            <a:r>
              <a:rPr lang="en-US" sz="2599" spc="259">
                <a:solidFill>
                  <a:srgbClr val="000000"/>
                </a:solidFill>
                <a:latin typeface="Lato"/>
                <a:ea typeface="Lato"/>
                <a:cs typeface="Lato"/>
                <a:sym typeface="Lato"/>
              </a:rPr>
              <a:t>Alzheimer's disease occurs due to abnormal changes in the brain, primarily involving two types of proteins: beta-amyloid and tau. Beta-amyloid proteins accumulate between nerve cells, forming plaques, while tau proteins inside the cells twist into tangles. These changes disrupt communication between brain cells and eventually lead to cell death, causing a decline in memory, thinking, and overall cognitive function. Over time, this damage spreads throughout the brain, leading to the progressive symptoms associated with Alzheimer's.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10810" y="1028700"/>
            <a:ext cx="248490" cy="2484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7236036" y="2979969"/>
            <a:ext cx="3284359" cy="4114800"/>
          </a:xfrm>
          <a:custGeom>
            <a:avLst/>
            <a:gdLst/>
            <a:ahLst/>
            <a:cxnLst/>
            <a:rect r="r" b="b" t="t" l="l"/>
            <a:pathLst>
              <a:path h="4114800" w="3284359">
                <a:moveTo>
                  <a:pt x="0" y="0"/>
                </a:moveTo>
                <a:lnTo>
                  <a:pt x="3284359" y="0"/>
                </a:lnTo>
                <a:lnTo>
                  <a:pt x="328435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79470" y="409575"/>
            <a:ext cx="15529061"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THE ISSUE </a:t>
            </a:r>
          </a:p>
        </p:txBody>
      </p:sp>
      <p:sp>
        <p:nvSpPr>
          <p:cNvPr name="TextBox 7" id="7"/>
          <p:cNvSpPr txBox="true"/>
          <p:nvPr/>
        </p:nvSpPr>
        <p:spPr>
          <a:xfrm rot="0">
            <a:off x="390172" y="3287688"/>
            <a:ext cx="6080023" cy="3343858"/>
          </a:xfrm>
          <a:prstGeom prst="rect">
            <a:avLst/>
          </a:prstGeom>
        </p:spPr>
        <p:txBody>
          <a:bodyPr anchor="t" rtlCol="false" tIns="0" lIns="0" bIns="0" rIns="0">
            <a:spAutoFit/>
          </a:bodyPr>
          <a:lstStyle/>
          <a:p>
            <a:pPr algn="just" marL="0" indent="0" lvl="0">
              <a:lnSpc>
                <a:spcPts val="4481"/>
              </a:lnSpc>
            </a:pPr>
            <a:r>
              <a:rPr lang="en-US" sz="2801" spc="280">
                <a:solidFill>
                  <a:srgbClr val="000000"/>
                </a:solidFill>
                <a:latin typeface="Lato"/>
                <a:ea typeface="Lato"/>
                <a:cs typeface="Lato"/>
                <a:sym typeface="Lato"/>
              </a:rPr>
              <a:t>Despite the severity of Alzheimer's Disease (AD), a significant gap in data-driven public understanding persists, hindering the grasp of its complexities.</a:t>
            </a:r>
          </a:p>
        </p:txBody>
      </p:sp>
      <p:sp>
        <p:nvSpPr>
          <p:cNvPr name="TextBox 8" id="8"/>
          <p:cNvSpPr txBox="true"/>
          <p:nvPr/>
        </p:nvSpPr>
        <p:spPr>
          <a:xfrm rot="0">
            <a:off x="11840507" y="3406382"/>
            <a:ext cx="6261953" cy="2879286"/>
          </a:xfrm>
          <a:prstGeom prst="rect">
            <a:avLst/>
          </a:prstGeom>
        </p:spPr>
        <p:txBody>
          <a:bodyPr anchor="t" rtlCol="false" tIns="0" lIns="0" bIns="0" rIns="0">
            <a:spAutoFit/>
          </a:bodyPr>
          <a:lstStyle/>
          <a:p>
            <a:pPr algn="just" marL="0" indent="0" lvl="0">
              <a:lnSpc>
                <a:spcPts val="4615"/>
              </a:lnSpc>
            </a:pPr>
            <a:r>
              <a:rPr lang="en-US" sz="2884" spc="288">
                <a:solidFill>
                  <a:srgbClr val="000000"/>
                </a:solidFill>
                <a:latin typeface="Lato"/>
                <a:ea typeface="Lato"/>
                <a:cs typeface="Lato"/>
                <a:sym typeface="Lato"/>
              </a:rPr>
              <a:t> Public health professionals rely on labor-intensive methods like web scraping and API data collection to gather insights from various sources.</a:t>
            </a:r>
          </a:p>
        </p:txBody>
      </p:sp>
      <p:sp>
        <p:nvSpPr>
          <p:cNvPr name="TextBox 9" id="9"/>
          <p:cNvSpPr txBox="true"/>
          <p:nvPr/>
        </p:nvSpPr>
        <p:spPr>
          <a:xfrm rot="0">
            <a:off x="0" y="7767889"/>
            <a:ext cx="18219988" cy="1498996"/>
          </a:xfrm>
          <a:prstGeom prst="rect">
            <a:avLst/>
          </a:prstGeom>
        </p:spPr>
        <p:txBody>
          <a:bodyPr anchor="t" rtlCol="false" tIns="0" lIns="0" bIns="0" rIns="0">
            <a:spAutoFit/>
          </a:bodyPr>
          <a:lstStyle/>
          <a:p>
            <a:pPr algn="ctr">
              <a:lnSpc>
                <a:spcPts val="4003"/>
              </a:lnSpc>
              <a:spcBef>
                <a:spcPct val="0"/>
              </a:spcBef>
            </a:pPr>
            <a:r>
              <a:rPr lang="en-US" sz="2859" spc="285">
                <a:solidFill>
                  <a:srgbClr val="000000"/>
                </a:solidFill>
                <a:latin typeface="Lato"/>
                <a:ea typeface="Lato"/>
                <a:cs typeface="Lato"/>
                <a:sym typeface="Lato"/>
              </a:rPr>
              <a:t> The vast scale of global data necessitates innovative approaches to efficiently extract actionable insights, while the required technical expertise limits access for many public health professionals.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89229" y="1907736"/>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2054933" y="290056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79470" y="409575"/>
            <a:ext cx="15529061"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WHY NOT AUTOGPT?</a:t>
            </a:r>
          </a:p>
        </p:txBody>
      </p:sp>
      <p:sp>
        <p:nvSpPr>
          <p:cNvPr name="TextBox 7" id="7"/>
          <p:cNvSpPr txBox="true"/>
          <p:nvPr/>
        </p:nvSpPr>
        <p:spPr>
          <a:xfrm rot="0">
            <a:off x="194501" y="2384515"/>
            <a:ext cx="7478598" cy="6589658"/>
          </a:xfrm>
          <a:prstGeom prst="rect">
            <a:avLst/>
          </a:prstGeom>
        </p:spPr>
        <p:txBody>
          <a:bodyPr anchor="t" rtlCol="false" tIns="0" lIns="0" bIns="0" rIns="0">
            <a:spAutoFit/>
          </a:bodyPr>
          <a:lstStyle/>
          <a:p>
            <a:pPr algn="just">
              <a:lnSpc>
                <a:spcPts val="4411"/>
              </a:lnSpc>
              <a:spcBef>
                <a:spcPct val="0"/>
              </a:spcBef>
            </a:pPr>
            <a:r>
              <a:rPr lang="en-US" sz="3151" spc="315">
                <a:solidFill>
                  <a:srgbClr val="000000"/>
                </a:solidFill>
                <a:latin typeface="Lato"/>
                <a:ea typeface="Lato"/>
                <a:cs typeface="Lato"/>
                <a:sym typeface="Lato"/>
              </a:rPr>
              <a:t>AutoGPT offers promise by automating data collection and analysis, but it faces challenges like inconsistent handling of unstructured data, limited understanding of nuanced topics, and a heavy reliance on computing power. These issues can hinder its broad application, underscoring the need for further improvements to better serve the public health community.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89229" y="1907736"/>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64924" y="2787690"/>
            <a:ext cx="11553421" cy="5527786"/>
          </a:xfrm>
          <a:prstGeom prst="rect">
            <a:avLst/>
          </a:prstGeom>
        </p:spPr>
        <p:txBody>
          <a:bodyPr anchor="t" rtlCol="false" tIns="0" lIns="0" bIns="0" rIns="0">
            <a:spAutoFit/>
          </a:bodyPr>
          <a:lstStyle/>
          <a:p>
            <a:pPr algn="just" marL="489042" indent="-244521" lvl="1">
              <a:lnSpc>
                <a:spcPts val="3171"/>
              </a:lnSpc>
              <a:buFont typeface="Arial"/>
              <a:buChar char="•"/>
            </a:pPr>
            <a:r>
              <a:rPr lang="en-US" sz="2265" spc="226">
                <a:solidFill>
                  <a:srgbClr val="000000"/>
                </a:solidFill>
                <a:latin typeface="Lato"/>
                <a:ea typeface="Lato"/>
                <a:cs typeface="Lato"/>
                <a:sym typeface="Lato"/>
              </a:rPr>
              <a:t>Targeted Focus: AD-AutoGPT is specifically designed for Alzheimer's Disease, allowing for more relevant and precise insights in the public health domain.</a:t>
            </a:r>
          </a:p>
          <a:p>
            <a:pPr algn="just">
              <a:lnSpc>
                <a:spcPts val="3171"/>
              </a:lnSpc>
            </a:pPr>
          </a:p>
          <a:p>
            <a:pPr algn="just">
              <a:lnSpc>
                <a:spcPts val="3171"/>
              </a:lnSpc>
            </a:pPr>
          </a:p>
          <a:p>
            <a:pPr algn="just" marL="489042" indent="-244521" lvl="1">
              <a:lnSpc>
                <a:spcPts val="3171"/>
              </a:lnSpc>
              <a:buFont typeface="Arial"/>
              <a:buChar char="•"/>
            </a:pPr>
            <a:r>
              <a:rPr lang="en-US" sz="2265" spc="226">
                <a:solidFill>
                  <a:srgbClr val="000000"/>
                </a:solidFill>
                <a:latin typeface="Lato"/>
                <a:ea typeface="Lato"/>
                <a:cs typeface="Lato"/>
                <a:sym typeface="Lato"/>
              </a:rPr>
              <a:t>Enhanced Data Processing: It improves efficiency and accuracy in data retrieval, summarization, and analysis, offering deeper insights into complex health narratives.</a:t>
            </a:r>
          </a:p>
          <a:p>
            <a:pPr algn="just">
              <a:lnSpc>
                <a:spcPts val="3171"/>
              </a:lnSpc>
            </a:pPr>
          </a:p>
          <a:p>
            <a:pPr algn="just">
              <a:lnSpc>
                <a:spcPts val="3171"/>
              </a:lnSpc>
            </a:pPr>
          </a:p>
          <a:p>
            <a:pPr algn="just" marL="489042" indent="-244521" lvl="1">
              <a:lnSpc>
                <a:spcPts val="3171"/>
              </a:lnSpc>
              <a:buFont typeface="Arial"/>
              <a:buChar char="•"/>
            </a:pPr>
            <a:r>
              <a:rPr lang="en-US" sz="2265" spc="226">
                <a:solidFill>
                  <a:srgbClr val="000000"/>
                </a:solidFill>
                <a:latin typeface="Lato"/>
                <a:ea typeface="Lato"/>
                <a:cs typeface="Lato"/>
                <a:sym typeface="Lato"/>
              </a:rPr>
              <a:t>Dynamic Visualizations: AD-AutoGPT features robust visualization capabilities, enabling effective communication and interpretation of complex data.</a:t>
            </a:r>
          </a:p>
          <a:p>
            <a:pPr algn="just">
              <a:lnSpc>
                <a:spcPts val="3171"/>
              </a:lnSpc>
              <a:spcBef>
                <a:spcPct val="0"/>
              </a:spcBef>
            </a:pPr>
          </a:p>
        </p:txBody>
      </p:sp>
      <p:grpSp>
        <p:nvGrpSpPr>
          <p:cNvPr name="Group 6" id="6"/>
          <p:cNvGrpSpPr/>
          <p:nvPr/>
        </p:nvGrpSpPr>
        <p:grpSpPr>
          <a:xfrm rot="0">
            <a:off x="12352779" y="2865624"/>
            <a:ext cx="4555751" cy="45557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8" id="8"/>
          <p:cNvSpPr txBox="true"/>
          <p:nvPr/>
        </p:nvSpPr>
        <p:spPr>
          <a:xfrm rot="0">
            <a:off x="1379470" y="409575"/>
            <a:ext cx="15529061"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WHY AD-AUTOGPT?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34471" y="2610907"/>
            <a:ext cx="7848278" cy="3086100"/>
            <a:chOff x="0" y="0"/>
            <a:chExt cx="2067036" cy="812800"/>
          </a:xfrm>
        </p:grpSpPr>
        <p:sp>
          <p:nvSpPr>
            <p:cNvPr name="Freeform 3" id="3"/>
            <p:cNvSpPr/>
            <p:nvPr/>
          </p:nvSpPr>
          <p:spPr>
            <a:xfrm flipH="false" flipV="false" rot="0">
              <a:off x="0" y="0"/>
              <a:ext cx="2067036" cy="812800"/>
            </a:xfrm>
            <a:custGeom>
              <a:avLst/>
              <a:gdLst/>
              <a:ahLst/>
              <a:cxnLst/>
              <a:rect r="r" b="b" t="t" l="l"/>
              <a:pathLst>
                <a:path h="812800" w="2067036">
                  <a:moveTo>
                    <a:pt x="0" y="0"/>
                  </a:moveTo>
                  <a:lnTo>
                    <a:pt x="2067036" y="0"/>
                  </a:lnTo>
                  <a:lnTo>
                    <a:pt x="2067036" y="812800"/>
                  </a:lnTo>
                  <a:lnTo>
                    <a:pt x="0" y="812800"/>
                  </a:lnTo>
                  <a:close/>
                </a:path>
              </a:pathLst>
            </a:custGeom>
            <a:solidFill>
              <a:srgbClr val="443469"/>
            </a:solidFill>
          </p:spPr>
        </p:sp>
        <p:sp>
          <p:nvSpPr>
            <p:cNvPr name="TextBox 4" id="4"/>
            <p:cNvSpPr txBox="true"/>
            <p:nvPr/>
          </p:nvSpPr>
          <p:spPr>
            <a:xfrm>
              <a:off x="0" y="-95250"/>
              <a:ext cx="2067036" cy="908050"/>
            </a:xfrm>
            <a:prstGeom prst="rect">
              <a:avLst/>
            </a:prstGeom>
          </p:spPr>
          <p:txBody>
            <a:bodyPr anchor="ctr" rtlCol="false" tIns="50800" lIns="50800" bIns="50800" rIns="50800"/>
            <a:lstStyle/>
            <a:p>
              <a:pPr algn="ctr">
                <a:lnSpc>
                  <a:spcPts val="6719"/>
                </a:lnSpc>
              </a:pPr>
              <a:r>
                <a:rPr lang="en-US" sz="4799" spc="479">
                  <a:solidFill>
                    <a:srgbClr val="FFFFFF"/>
                  </a:solidFill>
                  <a:latin typeface="Lato"/>
                  <a:ea typeface="Lato"/>
                  <a:cs typeface="Lato"/>
                  <a:sym typeface="Lato"/>
                </a:rPr>
                <a:t>ARCHITECUTRE</a:t>
              </a:r>
            </a:p>
          </p:txBody>
        </p:sp>
      </p:grpSp>
      <p:sp>
        <p:nvSpPr>
          <p:cNvPr name="Freeform 5" id="5"/>
          <p:cNvSpPr/>
          <p:nvPr/>
        </p:nvSpPr>
        <p:spPr>
          <a:xfrm flipH="false" flipV="false" rot="0">
            <a:off x="3746113" y="4426107"/>
            <a:ext cx="11208083" cy="9047980"/>
          </a:xfrm>
          <a:custGeom>
            <a:avLst/>
            <a:gdLst/>
            <a:ahLst/>
            <a:cxnLst/>
            <a:rect r="r" b="b" t="t" l="l"/>
            <a:pathLst>
              <a:path h="9047980" w="11208083">
                <a:moveTo>
                  <a:pt x="0" y="0"/>
                </a:moveTo>
                <a:lnTo>
                  <a:pt x="11208084" y="0"/>
                </a:lnTo>
                <a:lnTo>
                  <a:pt x="11208084" y="9047980"/>
                </a:lnTo>
                <a:lnTo>
                  <a:pt x="0" y="90479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34471" y="2610907"/>
            <a:ext cx="1252084" cy="1711734"/>
          </a:xfrm>
          <a:custGeom>
            <a:avLst/>
            <a:gdLst/>
            <a:ahLst/>
            <a:cxnLst/>
            <a:rect r="r" b="b" t="t" l="l"/>
            <a:pathLst>
              <a:path h="1711734" w="1252084">
                <a:moveTo>
                  <a:pt x="0" y="0"/>
                </a:moveTo>
                <a:lnTo>
                  <a:pt x="1252084" y="0"/>
                </a:lnTo>
                <a:lnTo>
                  <a:pt x="1252084" y="1711733"/>
                </a:lnTo>
                <a:lnTo>
                  <a:pt x="0" y="171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680" y="540116"/>
            <a:ext cx="10580321" cy="6255615"/>
          </a:xfrm>
          <a:custGeom>
            <a:avLst/>
            <a:gdLst/>
            <a:ahLst/>
            <a:cxnLst/>
            <a:rect r="r" b="b" t="t" l="l"/>
            <a:pathLst>
              <a:path h="6255615" w="10580321">
                <a:moveTo>
                  <a:pt x="0" y="0"/>
                </a:moveTo>
                <a:lnTo>
                  <a:pt x="10580321" y="0"/>
                </a:lnTo>
                <a:lnTo>
                  <a:pt x="10580321" y="6255615"/>
                </a:lnTo>
                <a:lnTo>
                  <a:pt x="0" y="6255615"/>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0" y="6988784"/>
            <a:ext cx="11013246" cy="2920365"/>
          </a:xfrm>
          <a:prstGeom prst="rect">
            <a:avLst/>
          </a:prstGeom>
        </p:spPr>
        <p:txBody>
          <a:bodyPr anchor="t" rtlCol="false" tIns="0" lIns="0" bIns="0" rIns="0">
            <a:spAutoFit/>
          </a:bodyPr>
          <a:lstStyle/>
          <a:p>
            <a:pPr algn="l">
              <a:lnSpc>
                <a:spcPts val="3359"/>
              </a:lnSpc>
              <a:spcBef>
                <a:spcPct val="0"/>
              </a:spcBef>
            </a:pPr>
            <a:r>
              <a:rPr lang="en-US" sz="2399" spc="239">
                <a:solidFill>
                  <a:srgbClr val="000000"/>
                </a:solidFill>
                <a:latin typeface="Lato"/>
                <a:ea typeface="Lato"/>
                <a:cs typeface="Lato"/>
                <a:sym typeface="Lato"/>
              </a:rPr>
              <a:t>AD-AutoGPT's framework features an instruction library of commands designed for public health infodemiology tasks, allowing for future expansion. It accesses GPT-4 to break down the main goal into smaller tasks, selecting and executing the most appropriate command for each sub-task. If the objective is not achieved, it continues to divide the task further until the final answer is returned.</a:t>
            </a:r>
          </a:p>
        </p:txBody>
      </p:sp>
      <p:sp>
        <p:nvSpPr>
          <p:cNvPr name="TextBox 4" id="4"/>
          <p:cNvSpPr txBox="true"/>
          <p:nvPr/>
        </p:nvSpPr>
        <p:spPr>
          <a:xfrm rot="0">
            <a:off x="11013246" y="492491"/>
            <a:ext cx="6831198" cy="9392120"/>
          </a:xfrm>
          <a:prstGeom prst="rect">
            <a:avLst/>
          </a:prstGeom>
        </p:spPr>
        <p:txBody>
          <a:bodyPr anchor="t" rtlCol="false" tIns="0" lIns="0" bIns="0" rIns="0">
            <a:spAutoFit/>
          </a:bodyPr>
          <a:lstStyle/>
          <a:p>
            <a:pPr algn="l">
              <a:lnSpc>
                <a:spcPts val="3264"/>
              </a:lnSpc>
            </a:pPr>
            <a:r>
              <a:rPr lang="en-US" b="true" sz="2331" spc="233">
                <a:solidFill>
                  <a:srgbClr val="000000"/>
                </a:solidFill>
                <a:latin typeface="Lato Bold"/>
                <a:ea typeface="Lato Bold"/>
                <a:cs typeface="Lato Bold"/>
                <a:sym typeface="Lato Bold"/>
              </a:rPr>
              <a:t>Input Prompt Components:</a:t>
            </a:r>
          </a:p>
          <a:p>
            <a:pPr algn="l">
              <a:lnSpc>
                <a:spcPts val="2984"/>
              </a:lnSpc>
            </a:pPr>
            <a:r>
              <a:rPr lang="en-US" b="true" sz="2131" spc="213">
                <a:solidFill>
                  <a:srgbClr val="000000"/>
                </a:solidFill>
                <a:latin typeface="Lato Bold"/>
                <a:ea typeface="Lato Bold"/>
                <a:cs typeface="Lato Bold"/>
                <a:sym typeface="Lato Bold"/>
              </a:rPr>
              <a:t>Question:</a:t>
            </a:r>
            <a:r>
              <a:rPr lang="en-US" sz="2131" spc="213">
                <a:solidFill>
                  <a:srgbClr val="000000"/>
                </a:solidFill>
                <a:latin typeface="Lato"/>
                <a:ea typeface="Lato"/>
                <a:cs typeface="Lato"/>
                <a:sym typeface="Lato"/>
              </a:rPr>
              <a:t> Defines the problem the AI needs to solve.</a:t>
            </a:r>
          </a:p>
          <a:p>
            <a:pPr algn="l">
              <a:lnSpc>
                <a:spcPts val="2984"/>
              </a:lnSpc>
            </a:pPr>
          </a:p>
          <a:p>
            <a:pPr algn="l">
              <a:lnSpc>
                <a:spcPts val="2984"/>
              </a:lnSpc>
            </a:pPr>
            <a:r>
              <a:rPr lang="en-US" b="true" sz="2131" spc="213">
                <a:solidFill>
                  <a:srgbClr val="000000"/>
                </a:solidFill>
                <a:latin typeface="Lato Bold"/>
                <a:ea typeface="Lato Bold"/>
                <a:cs typeface="Lato Bold"/>
                <a:sym typeface="Lato Bold"/>
              </a:rPr>
              <a:t>Thought</a:t>
            </a:r>
            <a:r>
              <a:rPr lang="en-US" sz="2131" spc="213">
                <a:solidFill>
                  <a:srgbClr val="000000"/>
                </a:solidFill>
                <a:latin typeface="Lato"/>
                <a:ea typeface="Lato"/>
                <a:cs typeface="Lato"/>
                <a:sym typeface="Lato"/>
              </a:rPr>
              <a:t>: Outlines the reasoning and thought process used to address the problem.</a:t>
            </a:r>
          </a:p>
          <a:p>
            <a:pPr algn="l">
              <a:lnSpc>
                <a:spcPts val="2984"/>
              </a:lnSpc>
            </a:pPr>
          </a:p>
          <a:p>
            <a:pPr algn="l">
              <a:lnSpc>
                <a:spcPts val="2984"/>
              </a:lnSpc>
            </a:pPr>
            <a:r>
              <a:rPr lang="en-US" b="true" sz="2131" spc="213">
                <a:solidFill>
                  <a:srgbClr val="000000"/>
                </a:solidFill>
                <a:latin typeface="Lato Bold"/>
                <a:ea typeface="Lato Bold"/>
                <a:cs typeface="Lato Bold"/>
                <a:sym typeface="Lato Bold"/>
              </a:rPr>
              <a:t>Action:</a:t>
            </a:r>
            <a:r>
              <a:rPr lang="en-US" sz="2131" spc="213">
                <a:solidFill>
                  <a:srgbClr val="000000"/>
                </a:solidFill>
                <a:latin typeface="Lato"/>
                <a:ea typeface="Lato"/>
                <a:cs typeface="Lato"/>
                <a:sym typeface="Lato"/>
              </a:rPr>
              <a:t> Identifies the operation selected as the best solution.</a:t>
            </a:r>
          </a:p>
          <a:p>
            <a:pPr algn="l">
              <a:lnSpc>
                <a:spcPts val="2984"/>
              </a:lnSpc>
            </a:pPr>
          </a:p>
          <a:p>
            <a:pPr algn="l">
              <a:lnSpc>
                <a:spcPts val="2984"/>
              </a:lnSpc>
            </a:pPr>
            <a:r>
              <a:rPr lang="en-US" b="true" sz="2131" spc="213">
                <a:solidFill>
                  <a:srgbClr val="000000"/>
                </a:solidFill>
                <a:latin typeface="Lato Bold"/>
                <a:ea typeface="Lato Bold"/>
                <a:cs typeface="Lato Bold"/>
                <a:sym typeface="Lato Bold"/>
              </a:rPr>
              <a:t>Action Input:</a:t>
            </a:r>
            <a:r>
              <a:rPr lang="en-US" sz="2131" spc="213">
                <a:solidFill>
                  <a:srgbClr val="000000"/>
                </a:solidFill>
                <a:latin typeface="Lato"/>
                <a:ea typeface="Lato"/>
                <a:cs typeface="Lato"/>
                <a:sym typeface="Lato"/>
              </a:rPr>
              <a:t> Provides the input needed for the function execution.</a:t>
            </a:r>
          </a:p>
          <a:p>
            <a:pPr algn="l">
              <a:lnSpc>
                <a:spcPts val="2984"/>
              </a:lnSpc>
            </a:pPr>
          </a:p>
          <a:p>
            <a:pPr algn="l">
              <a:lnSpc>
                <a:spcPts val="2984"/>
              </a:lnSpc>
            </a:pPr>
          </a:p>
          <a:p>
            <a:pPr algn="l">
              <a:lnSpc>
                <a:spcPts val="3264"/>
              </a:lnSpc>
            </a:pPr>
            <a:r>
              <a:rPr lang="en-US" b="true" sz="2331" spc="233">
                <a:solidFill>
                  <a:srgbClr val="000000"/>
                </a:solidFill>
                <a:latin typeface="Lato Bold"/>
                <a:ea typeface="Lato Bold"/>
                <a:cs typeface="Lato Bold"/>
                <a:sym typeface="Lato Bold"/>
              </a:rPr>
              <a:t>Output Prompt Components:</a:t>
            </a:r>
          </a:p>
          <a:p>
            <a:pPr algn="l">
              <a:lnSpc>
                <a:spcPts val="3264"/>
              </a:lnSpc>
            </a:pPr>
          </a:p>
          <a:p>
            <a:pPr algn="l">
              <a:lnSpc>
                <a:spcPts val="2984"/>
              </a:lnSpc>
            </a:pPr>
            <a:r>
              <a:rPr lang="en-US" b="true" sz="2131" spc="213">
                <a:solidFill>
                  <a:srgbClr val="000000"/>
                </a:solidFill>
                <a:latin typeface="Lato Bold"/>
                <a:ea typeface="Lato Bold"/>
                <a:cs typeface="Lato Bold"/>
                <a:sym typeface="Lato Bold"/>
              </a:rPr>
              <a:t>Observation:</a:t>
            </a:r>
            <a:r>
              <a:rPr lang="en-US" sz="2131" spc="213">
                <a:solidFill>
                  <a:srgbClr val="000000"/>
                </a:solidFill>
                <a:latin typeface="Lato"/>
                <a:ea typeface="Lato"/>
                <a:cs typeface="Lato"/>
                <a:sym typeface="Lato"/>
              </a:rPr>
              <a:t> Presents the result of the function, guiding the AI’s next step.</a:t>
            </a:r>
          </a:p>
          <a:p>
            <a:pPr algn="l">
              <a:lnSpc>
                <a:spcPts val="2984"/>
              </a:lnSpc>
            </a:pPr>
          </a:p>
          <a:p>
            <a:pPr algn="l">
              <a:lnSpc>
                <a:spcPts val="2984"/>
              </a:lnSpc>
            </a:pPr>
            <a:r>
              <a:rPr lang="en-US" b="true" sz="2131" spc="213">
                <a:solidFill>
                  <a:srgbClr val="000000"/>
                </a:solidFill>
                <a:latin typeface="Lato Bold"/>
                <a:ea typeface="Lato Bold"/>
                <a:cs typeface="Lato Bold"/>
                <a:sym typeface="Lato Bold"/>
              </a:rPr>
              <a:t>Thought:</a:t>
            </a:r>
            <a:r>
              <a:rPr lang="en-US" sz="2131" spc="213">
                <a:solidFill>
                  <a:srgbClr val="000000"/>
                </a:solidFill>
                <a:latin typeface="Lato"/>
                <a:ea typeface="Lato"/>
                <a:cs typeface="Lato"/>
                <a:sym typeface="Lato"/>
              </a:rPr>
              <a:t> Evaluates the observation and its influence on the next move.</a:t>
            </a:r>
          </a:p>
          <a:p>
            <a:pPr algn="l">
              <a:lnSpc>
                <a:spcPts val="2984"/>
              </a:lnSpc>
            </a:pPr>
          </a:p>
          <a:p>
            <a:pPr algn="l">
              <a:lnSpc>
                <a:spcPts val="2984"/>
              </a:lnSpc>
            </a:pPr>
            <a:r>
              <a:rPr lang="en-US" b="true" sz="2131" spc="213">
                <a:solidFill>
                  <a:srgbClr val="000000"/>
                </a:solidFill>
                <a:latin typeface="Lato Bold"/>
                <a:ea typeface="Lato Bold"/>
                <a:cs typeface="Lato Bold"/>
                <a:sym typeface="Lato Bold"/>
              </a:rPr>
              <a:t>Final Answer:</a:t>
            </a:r>
            <a:r>
              <a:rPr lang="en-US" sz="2131" spc="213">
                <a:solidFill>
                  <a:srgbClr val="000000"/>
                </a:solidFill>
                <a:latin typeface="Lato"/>
                <a:ea typeface="Lato"/>
                <a:cs typeface="Lato"/>
                <a:sym typeface="Lato"/>
              </a:rPr>
              <a:t> Offers a conclusive judgment, with an iterative loop continuing until a satisfactory solution is reached.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02932" y="648600"/>
            <a:ext cx="6942339" cy="4077067"/>
          </a:xfrm>
          <a:custGeom>
            <a:avLst/>
            <a:gdLst/>
            <a:ahLst/>
            <a:cxnLst/>
            <a:rect r="r" b="b" t="t" l="l"/>
            <a:pathLst>
              <a:path h="4077067" w="6942339">
                <a:moveTo>
                  <a:pt x="0" y="0"/>
                </a:moveTo>
                <a:lnTo>
                  <a:pt x="6942339" y="0"/>
                </a:lnTo>
                <a:lnTo>
                  <a:pt x="6942339" y="4077067"/>
                </a:lnTo>
                <a:lnTo>
                  <a:pt x="0" y="4077067"/>
                </a:lnTo>
                <a:lnTo>
                  <a:pt x="0" y="0"/>
                </a:lnTo>
                <a:close/>
              </a:path>
            </a:pathLst>
          </a:custGeom>
          <a:blipFill>
            <a:blip r:embed="rId2"/>
            <a:stretch>
              <a:fillRect l="0" t="0" r="0" b="0"/>
            </a:stretch>
          </a:blipFill>
        </p:spPr>
      </p:sp>
      <p:sp>
        <p:nvSpPr>
          <p:cNvPr name="Freeform 3" id="3"/>
          <p:cNvSpPr/>
          <p:nvPr/>
        </p:nvSpPr>
        <p:spPr>
          <a:xfrm flipH="false" flipV="false" rot="0">
            <a:off x="10702932" y="5143500"/>
            <a:ext cx="6942339" cy="4511918"/>
          </a:xfrm>
          <a:custGeom>
            <a:avLst/>
            <a:gdLst/>
            <a:ahLst/>
            <a:cxnLst/>
            <a:rect r="r" b="b" t="t" l="l"/>
            <a:pathLst>
              <a:path h="4511918" w="6942339">
                <a:moveTo>
                  <a:pt x="0" y="0"/>
                </a:moveTo>
                <a:lnTo>
                  <a:pt x="6942339" y="0"/>
                </a:lnTo>
                <a:lnTo>
                  <a:pt x="6942339" y="4511918"/>
                </a:lnTo>
                <a:lnTo>
                  <a:pt x="0" y="4511918"/>
                </a:lnTo>
                <a:lnTo>
                  <a:pt x="0" y="0"/>
                </a:lnTo>
                <a:close/>
              </a:path>
            </a:pathLst>
          </a:custGeom>
          <a:blipFill>
            <a:blip r:embed="rId3"/>
            <a:stretch>
              <a:fillRect l="0" t="0" r="0" b="0"/>
            </a:stretch>
          </a:blipFill>
        </p:spPr>
      </p:sp>
      <p:sp>
        <p:nvSpPr>
          <p:cNvPr name="TextBox 4" id="4"/>
          <p:cNvSpPr txBox="true"/>
          <p:nvPr/>
        </p:nvSpPr>
        <p:spPr>
          <a:xfrm rot="0">
            <a:off x="1028700" y="109001"/>
            <a:ext cx="16075686" cy="539599"/>
          </a:xfrm>
          <a:prstGeom prst="rect">
            <a:avLst/>
          </a:prstGeom>
        </p:spPr>
        <p:txBody>
          <a:bodyPr anchor="t" rtlCol="false" tIns="0" lIns="0" bIns="0" rIns="0">
            <a:spAutoFit/>
          </a:bodyPr>
          <a:lstStyle/>
          <a:p>
            <a:pPr algn="ctr">
              <a:lnSpc>
                <a:spcPts val="4169"/>
              </a:lnSpc>
              <a:spcBef>
                <a:spcPct val="0"/>
              </a:spcBef>
            </a:pPr>
            <a:r>
              <a:rPr lang="en-US" b="true" sz="2978" spc="148">
                <a:solidFill>
                  <a:srgbClr val="000000"/>
                </a:solidFill>
                <a:latin typeface="Helios Extended Bold"/>
                <a:ea typeface="Helios Extended Bold"/>
                <a:cs typeface="Helios Extended Bold"/>
                <a:sym typeface="Helios Extended Bold"/>
              </a:rPr>
              <a:t>CASE STUDY AND EXPERIMENTAL RESULTS</a:t>
            </a:r>
          </a:p>
        </p:txBody>
      </p:sp>
      <p:sp>
        <p:nvSpPr>
          <p:cNvPr name="TextBox 5" id="5"/>
          <p:cNvSpPr txBox="true"/>
          <p:nvPr/>
        </p:nvSpPr>
        <p:spPr>
          <a:xfrm rot="0">
            <a:off x="185539" y="1436111"/>
            <a:ext cx="9636063" cy="6680838"/>
          </a:xfrm>
          <a:prstGeom prst="rect">
            <a:avLst/>
          </a:prstGeom>
        </p:spPr>
        <p:txBody>
          <a:bodyPr anchor="t" rtlCol="false" tIns="0" lIns="0" bIns="0" rIns="0">
            <a:spAutoFit/>
          </a:bodyPr>
          <a:lstStyle/>
          <a:p>
            <a:pPr algn="l">
              <a:lnSpc>
                <a:spcPts val="2939"/>
              </a:lnSpc>
            </a:pPr>
            <a:r>
              <a:rPr lang="en-US" sz="2099" spc="209" b="true">
                <a:solidFill>
                  <a:srgbClr val="000000"/>
                </a:solidFill>
                <a:latin typeface="Lato Bold"/>
                <a:ea typeface="Lato Bold"/>
                <a:cs typeface="Lato Bold"/>
                <a:sym typeface="Lato Bold"/>
              </a:rPr>
              <a:t> Alzheimer's Disease News Information Retrieval</a:t>
            </a:r>
          </a:p>
          <a:p>
            <a:pPr algn="l">
              <a:lnSpc>
                <a:spcPts val="2939"/>
              </a:lnSpc>
            </a:pPr>
            <a:r>
              <a:rPr lang="en-US" sz="2099" spc="209">
                <a:solidFill>
                  <a:srgbClr val="000000"/>
                </a:solidFill>
                <a:latin typeface="Lato"/>
                <a:ea typeface="Lato"/>
                <a:cs typeface="Lato"/>
                <a:sym typeface="Lato"/>
              </a:rPr>
              <a:t>AD-AutoGPT autonomously gathered 277 news articles from reputable Alzheimer’s sources over a year, managing all aspects of the process—including text extraction, summarization, spatiotemporal analysis, topic modeling, and visualization—without human oversight.</a:t>
            </a:r>
          </a:p>
          <a:p>
            <a:pPr algn="l">
              <a:lnSpc>
                <a:spcPts val="2939"/>
              </a:lnSpc>
            </a:pPr>
          </a:p>
          <a:p>
            <a:pPr algn="l">
              <a:lnSpc>
                <a:spcPts val="2939"/>
              </a:lnSpc>
            </a:pPr>
          </a:p>
          <a:p>
            <a:pPr algn="l">
              <a:lnSpc>
                <a:spcPts val="2939"/>
              </a:lnSpc>
            </a:pPr>
            <a:r>
              <a:rPr lang="en-US" sz="2099" spc="209" b="true">
                <a:solidFill>
                  <a:srgbClr val="000000"/>
                </a:solidFill>
                <a:latin typeface="Lato Bold"/>
                <a:ea typeface="Lato Bold"/>
                <a:cs typeface="Lato Bold"/>
                <a:sym typeface="Lato Bold"/>
              </a:rPr>
              <a:t>Visualization of Spatiotemporal Data</a:t>
            </a:r>
          </a:p>
          <a:p>
            <a:pPr algn="l">
              <a:lnSpc>
                <a:spcPts val="2939"/>
              </a:lnSpc>
            </a:pPr>
            <a:r>
              <a:rPr lang="en-US" sz="2099" spc="209">
                <a:solidFill>
                  <a:srgbClr val="000000"/>
                </a:solidFill>
                <a:latin typeface="Lato"/>
                <a:ea typeface="Lato"/>
                <a:cs typeface="Lato"/>
                <a:sym typeface="Lato"/>
              </a:rPr>
              <a:t>The model visualized the geographical distribution of Alzheimer’s-related articles, revealing a significant concentration in the U.S. and Western Europe. A temporal analysis showed a notable surge in coverage during September 2022, demonstrating the model's ability to track trends over time.</a:t>
            </a:r>
          </a:p>
          <a:p>
            <a:pPr algn="l">
              <a:lnSpc>
                <a:spcPts val="2939"/>
              </a:lnSpc>
            </a:pPr>
          </a:p>
          <a:p>
            <a:pPr algn="l">
              <a:lnSpc>
                <a:spcPts val="2939"/>
              </a:lnSpc>
            </a:pPr>
          </a:p>
          <a:p>
            <a:pPr algn="l">
              <a:lnSpc>
                <a:spcPts val="2939"/>
              </a:lnSpc>
            </a:pPr>
          </a:p>
          <a:p>
            <a:pPr algn="l">
              <a:lnSpc>
                <a:spcPts val="293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DAGUNju9Jh8</dc:identifier>
  <dcterms:modified xsi:type="dcterms:W3CDTF">2011-08-01T06:04:30Z</dcterms:modified>
  <cp:revision>1</cp:revision>
  <dc:title>AD-AutoGPT: An Autonomous GPT for Alzheimer’s Disease Infodemiology</dc:title>
</cp:coreProperties>
</file>