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m</a:t>
            </a:r>
            <a:r>
              <a:rPr b="0" lang="en-US" sz="4400" spc="-1" strike="noStrike">
                <a:latin typeface="Arial"/>
              </a:rPr>
              <a:t>o</a:t>
            </a:r>
            <a:r>
              <a:rPr b="0" lang="en-US" sz="4400" spc="-1" strike="noStrike">
                <a:latin typeface="Arial"/>
              </a:rPr>
              <a:t>v</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s</a:t>
            </a:r>
            <a:r>
              <a:rPr b="0" lang="en-US" sz="4400" spc="-1" strike="noStrike">
                <a:latin typeface="Arial"/>
              </a:rPr>
              <a:t>l</a:t>
            </a:r>
            <a:r>
              <a:rPr b="0" lang="en-US" sz="4400" spc="-1" strike="noStrike">
                <a:latin typeface="Arial"/>
              </a:rPr>
              <a:t>i</a:t>
            </a:r>
            <a:r>
              <a:rPr b="0" lang="en-US" sz="4400" spc="-1" strike="noStrike">
                <a:latin typeface="Arial"/>
              </a:rPr>
              <a:t>d</a:t>
            </a:r>
            <a:r>
              <a:rPr b="0" lang="en-US" sz="4400" spc="-1" strike="noStrike">
                <a:latin typeface="Arial"/>
              </a:rPr>
              <a:t>e</a:t>
            </a:r>
            <a:endParaRPr b="0" lang="en-US" sz="4400" spc="-1" strike="noStrike">
              <a:latin typeface="Arial"/>
            </a:endParaRPr>
          </a:p>
        </p:txBody>
      </p:sp>
      <p:sp>
        <p:nvSpPr>
          <p:cNvPr id="4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a:t>
            </a:r>
            <a:r>
              <a:rPr b="0" lang="en-US" sz="2000" spc="-1" strike="noStrike">
                <a:latin typeface="Arial"/>
              </a:rPr>
              <a:t>l</a:t>
            </a:r>
            <a:r>
              <a:rPr b="0" lang="en-US" sz="2000" spc="-1" strike="noStrike">
                <a:latin typeface="Arial"/>
              </a:rPr>
              <a:t>i</a:t>
            </a:r>
            <a:r>
              <a:rPr b="0" lang="en-US" sz="2000" spc="-1" strike="noStrike">
                <a:latin typeface="Arial"/>
              </a:rPr>
              <a:t>c</a:t>
            </a:r>
            <a:r>
              <a:rPr b="0" lang="en-US" sz="2000" spc="-1" strike="noStrike">
                <a:latin typeface="Arial"/>
              </a:rPr>
              <a:t>k</a:t>
            </a:r>
            <a:r>
              <a:rPr b="0" lang="en-US" sz="2000" spc="-1" strike="noStrike">
                <a:latin typeface="Arial"/>
              </a:rPr>
              <a:t> </a:t>
            </a:r>
            <a:r>
              <a:rPr b="0" lang="en-US" sz="2000" spc="-1" strike="noStrike">
                <a:latin typeface="Arial"/>
              </a:rPr>
              <a:t>t</a:t>
            </a:r>
            <a:r>
              <a:rPr b="0" lang="en-US" sz="2000" spc="-1" strike="noStrike">
                <a:latin typeface="Arial"/>
              </a:rPr>
              <a:t>o</a:t>
            </a:r>
            <a:r>
              <a:rPr b="0" lang="en-US" sz="2000" spc="-1" strike="noStrike">
                <a:latin typeface="Arial"/>
              </a:rPr>
              <a:t> </a:t>
            </a:r>
            <a:r>
              <a:rPr b="0" lang="en-US" sz="2000" spc="-1" strike="noStrike">
                <a:latin typeface="Arial"/>
              </a:rPr>
              <a:t>e</a:t>
            </a:r>
            <a:r>
              <a:rPr b="0" lang="en-US" sz="2000" spc="-1" strike="noStrike">
                <a:latin typeface="Arial"/>
              </a:rPr>
              <a:t>d</a:t>
            </a:r>
            <a:r>
              <a:rPr b="0" lang="en-US" sz="2000" spc="-1" strike="noStrike">
                <a:latin typeface="Arial"/>
              </a:rPr>
              <a:t>i</a:t>
            </a:r>
            <a:r>
              <a:rPr b="0" lang="en-US" sz="2000" spc="-1" strike="noStrike">
                <a:latin typeface="Arial"/>
              </a:rPr>
              <a:t>t</a:t>
            </a:r>
            <a:r>
              <a:rPr b="0" lang="en-US" sz="2000" spc="-1" strike="noStrike">
                <a:latin typeface="Arial"/>
              </a:rPr>
              <a:t> </a:t>
            </a:r>
            <a:r>
              <a:rPr b="0" lang="en-US" sz="2000" spc="-1" strike="noStrike">
                <a:latin typeface="Arial"/>
              </a:rPr>
              <a:t>t</a:t>
            </a:r>
            <a:r>
              <a:rPr b="0" lang="en-US" sz="2000" spc="-1" strike="noStrike">
                <a:latin typeface="Arial"/>
              </a:rPr>
              <a:t>h</a:t>
            </a:r>
            <a:r>
              <a:rPr b="0" lang="en-US" sz="2000" spc="-1" strike="noStrike">
                <a:latin typeface="Arial"/>
              </a:rPr>
              <a:t>e</a:t>
            </a:r>
            <a:r>
              <a:rPr b="0" lang="en-US" sz="2000" spc="-1" strike="noStrike">
                <a:latin typeface="Arial"/>
              </a:rPr>
              <a:t> </a:t>
            </a:r>
            <a:r>
              <a:rPr b="0" lang="en-US" sz="2000" spc="-1" strike="noStrike">
                <a:latin typeface="Arial"/>
              </a:rPr>
              <a:t>n</a:t>
            </a:r>
            <a:r>
              <a:rPr b="0" lang="en-US" sz="2000" spc="-1" strike="noStrike">
                <a:latin typeface="Arial"/>
              </a:rPr>
              <a:t>o</a:t>
            </a:r>
            <a:r>
              <a:rPr b="0" lang="en-US" sz="2000" spc="-1" strike="noStrike">
                <a:latin typeface="Arial"/>
              </a:rPr>
              <a:t>t</a:t>
            </a:r>
            <a:r>
              <a:rPr b="0" lang="en-US" sz="2000" spc="-1" strike="noStrike">
                <a:latin typeface="Arial"/>
              </a:rPr>
              <a:t>e</a:t>
            </a:r>
            <a:r>
              <a:rPr b="0" lang="en-US" sz="2000" spc="-1" strike="noStrike">
                <a:latin typeface="Arial"/>
              </a:rPr>
              <a:t>s</a:t>
            </a:r>
            <a:r>
              <a:rPr b="0" lang="en-US" sz="2000" spc="-1" strike="noStrike">
                <a:latin typeface="Arial"/>
              </a:rPr>
              <a:t> </a:t>
            </a:r>
            <a:r>
              <a:rPr b="0" lang="en-US" sz="2000" spc="-1" strike="noStrike">
                <a:latin typeface="Arial"/>
              </a:rPr>
              <a:t>f</a:t>
            </a:r>
            <a:r>
              <a:rPr b="0" lang="en-US" sz="2000" spc="-1" strike="noStrike">
                <a:latin typeface="Arial"/>
              </a:rPr>
              <a:t>o</a:t>
            </a:r>
            <a:r>
              <a:rPr b="0" lang="en-US" sz="2000" spc="-1" strike="noStrike">
                <a:latin typeface="Arial"/>
              </a:rPr>
              <a:t>r</a:t>
            </a:r>
            <a:r>
              <a:rPr b="0" lang="en-US" sz="2000" spc="-1" strike="noStrike">
                <a:latin typeface="Arial"/>
              </a:rPr>
              <a:t>m</a:t>
            </a:r>
            <a:r>
              <a:rPr b="0" lang="en-US" sz="2000" spc="-1" strike="noStrike">
                <a:latin typeface="Arial"/>
              </a:rPr>
              <a:t>a</a:t>
            </a:r>
            <a:r>
              <a:rPr b="0" lang="en-US" sz="2000" spc="-1" strike="noStrike">
                <a:latin typeface="Arial"/>
              </a:rPr>
              <a:t>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632E376-711F-45D6-9133-87163243E09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949C1F26-D396-4485-96CE-DD8B120A4F07}" type="slidenum">
              <a:rPr b="0" lang="en-AU" sz="1800" spc="-1" strike="noStrike">
                <a:solidFill>
                  <a:srgbClr val="000000"/>
                </a:solidFill>
                <a:latin typeface="Times New Roman"/>
              </a:rPr>
              <a:t>&lt;number&gt;</a:t>
            </a:fld>
            <a:endParaRPr b="0" lang="en-US" sz="1800" spc="-1" strike="noStrike">
              <a:latin typeface="Arial"/>
            </a:endParaRPr>
          </a:p>
        </p:txBody>
      </p:sp>
      <p:sp>
        <p:nvSpPr>
          <p:cNvPr id="180" name="PlaceHolder 2"/>
          <p:cNvSpPr>
            <a:spLocks noGrp="1"/>
          </p:cNvSpPr>
          <p:nvPr>
            <p:ph type="sldImg"/>
          </p:nvPr>
        </p:nvSpPr>
        <p:spPr>
          <a:xfrm>
            <a:off x="-2319480" y="1265400"/>
            <a:ext cx="11197440" cy="8397000"/>
          </a:xfrm>
          <a:prstGeom prst="rect">
            <a:avLst/>
          </a:prstGeom>
        </p:spPr>
      </p:sp>
      <p:sp>
        <p:nvSpPr>
          <p:cNvPr id="181"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DEBCB97B-F828-4055-AAA1-ABFF24C55368}" type="slidenum">
              <a:rPr b="0" lang="en-AU" sz="1800" spc="-1" strike="noStrike">
                <a:solidFill>
                  <a:srgbClr val="000000"/>
                </a:solidFill>
                <a:latin typeface="Times New Roman"/>
              </a:rPr>
              <a:t>&lt;number&gt;</a:t>
            </a:fld>
            <a:endParaRPr b="0" lang="en-US" sz="1800" spc="-1" strike="noStrike">
              <a:latin typeface="Arial"/>
            </a:endParaRPr>
          </a:p>
        </p:txBody>
      </p:sp>
      <p:sp>
        <p:nvSpPr>
          <p:cNvPr id="207" name="PlaceHolder 2"/>
          <p:cNvSpPr>
            <a:spLocks noGrp="1"/>
          </p:cNvSpPr>
          <p:nvPr>
            <p:ph type="sldImg"/>
          </p:nvPr>
        </p:nvSpPr>
        <p:spPr>
          <a:xfrm>
            <a:off x="-2319480" y="1265400"/>
            <a:ext cx="11197440" cy="8397000"/>
          </a:xfrm>
          <a:prstGeom prst="rect">
            <a:avLst/>
          </a:prstGeom>
        </p:spPr>
      </p:sp>
      <p:sp>
        <p:nvSpPr>
          <p:cNvPr id="208"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95BF5152-37B1-400B-A82A-9826581BE27F}" type="slidenum">
              <a:rPr b="0" lang="en-AU" sz="1800" spc="-1" strike="noStrike">
                <a:solidFill>
                  <a:srgbClr val="000000"/>
                </a:solidFill>
                <a:latin typeface="Times New Roman"/>
              </a:rPr>
              <a:t>&lt;number&gt;</a:t>
            </a:fld>
            <a:endParaRPr b="0" lang="en-US" sz="1800" spc="-1" strike="noStrike">
              <a:latin typeface="Arial"/>
            </a:endParaRPr>
          </a:p>
        </p:txBody>
      </p:sp>
      <p:sp>
        <p:nvSpPr>
          <p:cNvPr id="183" name="PlaceHolder 2"/>
          <p:cNvSpPr>
            <a:spLocks noGrp="1"/>
          </p:cNvSpPr>
          <p:nvPr>
            <p:ph type="sldImg"/>
          </p:nvPr>
        </p:nvSpPr>
        <p:spPr>
          <a:xfrm>
            <a:off x="-2319480" y="1265400"/>
            <a:ext cx="11197440" cy="8397000"/>
          </a:xfrm>
          <a:prstGeom prst="rect">
            <a:avLst/>
          </a:prstGeom>
        </p:spPr>
      </p:sp>
      <p:sp>
        <p:nvSpPr>
          <p:cNvPr id="184"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76DED774-79C7-4255-A447-738D06279B02}" type="slidenum">
              <a:rPr b="0" lang="en-AU" sz="1800" spc="-1" strike="noStrike">
                <a:solidFill>
                  <a:srgbClr val="000000"/>
                </a:solidFill>
                <a:latin typeface="Times New Roman"/>
              </a:rPr>
              <a:t>&lt;number&gt;</a:t>
            </a:fld>
            <a:endParaRPr b="0" lang="en-US" sz="1800" spc="-1" strike="noStrike">
              <a:latin typeface="Arial"/>
            </a:endParaRPr>
          </a:p>
        </p:txBody>
      </p:sp>
      <p:sp>
        <p:nvSpPr>
          <p:cNvPr id="186" name="PlaceHolder 2"/>
          <p:cNvSpPr>
            <a:spLocks noGrp="1"/>
          </p:cNvSpPr>
          <p:nvPr>
            <p:ph type="sldImg"/>
          </p:nvPr>
        </p:nvSpPr>
        <p:spPr>
          <a:xfrm>
            <a:off x="-2319480" y="1265400"/>
            <a:ext cx="11197440" cy="8397000"/>
          </a:xfrm>
          <a:prstGeom prst="rect">
            <a:avLst/>
          </a:prstGeom>
        </p:spPr>
      </p:sp>
      <p:sp>
        <p:nvSpPr>
          <p:cNvPr id="187"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8BE087D4-4FF6-4465-8EFA-2A4DE2F9689A}" type="slidenum">
              <a:rPr b="0" lang="en-AU" sz="1800" spc="-1" strike="noStrike">
                <a:solidFill>
                  <a:srgbClr val="000000"/>
                </a:solidFill>
                <a:latin typeface="Times New Roman"/>
              </a:rPr>
              <a:t>&lt;number&gt;</a:t>
            </a:fld>
            <a:endParaRPr b="0" lang="en-US" sz="1800" spc="-1" strike="noStrike">
              <a:latin typeface="Arial"/>
            </a:endParaRPr>
          </a:p>
        </p:txBody>
      </p:sp>
      <p:sp>
        <p:nvSpPr>
          <p:cNvPr id="189" name="PlaceHolder 2"/>
          <p:cNvSpPr>
            <a:spLocks noGrp="1"/>
          </p:cNvSpPr>
          <p:nvPr>
            <p:ph type="sldImg"/>
          </p:nvPr>
        </p:nvSpPr>
        <p:spPr>
          <a:xfrm>
            <a:off x="-2319480" y="1265400"/>
            <a:ext cx="11197440" cy="8397000"/>
          </a:xfrm>
          <a:prstGeom prst="rect">
            <a:avLst/>
          </a:prstGeom>
        </p:spPr>
      </p:sp>
      <p:sp>
        <p:nvSpPr>
          <p:cNvPr id="190"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9FCCEF0F-1527-441C-8AD8-D1649193E3C4}" type="slidenum">
              <a:rPr b="0" lang="en-AU" sz="1800" spc="-1" strike="noStrike">
                <a:solidFill>
                  <a:srgbClr val="000000"/>
                </a:solidFill>
                <a:latin typeface="Times New Roman"/>
              </a:rPr>
              <a:t>&lt;number&gt;</a:t>
            </a:fld>
            <a:endParaRPr b="0" lang="en-US" sz="1800" spc="-1" strike="noStrike">
              <a:latin typeface="Arial"/>
            </a:endParaRPr>
          </a:p>
        </p:txBody>
      </p:sp>
      <p:sp>
        <p:nvSpPr>
          <p:cNvPr id="192" name="PlaceHolder 2"/>
          <p:cNvSpPr>
            <a:spLocks noGrp="1"/>
          </p:cNvSpPr>
          <p:nvPr>
            <p:ph type="sldImg"/>
          </p:nvPr>
        </p:nvSpPr>
        <p:spPr>
          <a:xfrm>
            <a:off x="-2319480" y="1265400"/>
            <a:ext cx="11197440" cy="8397000"/>
          </a:xfrm>
          <a:prstGeom prst="rect">
            <a:avLst/>
          </a:prstGeom>
        </p:spPr>
      </p:sp>
      <p:sp>
        <p:nvSpPr>
          <p:cNvPr id="193"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ED30EE8A-0210-45C3-8CE2-08DD5298D2E0}" type="slidenum">
              <a:rPr b="0" lang="en-AU" sz="1800" spc="-1" strike="noStrike">
                <a:solidFill>
                  <a:srgbClr val="000000"/>
                </a:solidFill>
                <a:latin typeface="Times New Roman"/>
              </a:rPr>
              <a:t>&lt;number&gt;</a:t>
            </a:fld>
            <a:endParaRPr b="0" lang="en-US" sz="1800" spc="-1" strike="noStrike">
              <a:latin typeface="Arial"/>
            </a:endParaRPr>
          </a:p>
        </p:txBody>
      </p:sp>
      <p:sp>
        <p:nvSpPr>
          <p:cNvPr id="195" name="PlaceHolder 2"/>
          <p:cNvSpPr>
            <a:spLocks noGrp="1"/>
          </p:cNvSpPr>
          <p:nvPr>
            <p:ph type="sldImg"/>
          </p:nvPr>
        </p:nvSpPr>
        <p:spPr>
          <a:xfrm>
            <a:off x="-2319480" y="1265400"/>
            <a:ext cx="11197440" cy="8397000"/>
          </a:xfrm>
          <a:prstGeom prst="rect">
            <a:avLst/>
          </a:prstGeom>
        </p:spPr>
      </p:sp>
      <p:sp>
        <p:nvSpPr>
          <p:cNvPr id="196"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71483866-788E-441E-8262-00C9CE6154A7}" type="slidenum">
              <a:rPr b="0" lang="en-AU" sz="1800" spc="-1" strike="noStrike">
                <a:solidFill>
                  <a:srgbClr val="000000"/>
                </a:solidFill>
                <a:latin typeface="Times New Roman"/>
              </a:rPr>
              <a:t>&lt;number&gt;</a:t>
            </a:fld>
            <a:endParaRPr b="0" lang="en-US" sz="1800" spc="-1" strike="noStrike">
              <a:latin typeface="Arial"/>
            </a:endParaRPr>
          </a:p>
        </p:txBody>
      </p:sp>
      <p:sp>
        <p:nvSpPr>
          <p:cNvPr id="198" name="PlaceHolder 2"/>
          <p:cNvSpPr>
            <a:spLocks noGrp="1"/>
          </p:cNvSpPr>
          <p:nvPr>
            <p:ph type="sldImg"/>
          </p:nvPr>
        </p:nvSpPr>
        <p:spPr>
          <a:xfrm>
            <a:off x="-2319480" y="1265400"/>
            <a:ext cx="11197440" cy="8397000"/>
          </a:xfrm>
          <a:prstGeom prst="rect">
            <a:avLst/>
          </a:prstGeom>
        </p:spPr>
      </p:sp>
      <p:sp>
        <p:nvSpPr>
          <p:cNvPr id="199"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45C5574B-E88D-45A3-BA29-6AE8C133F425}" type="slidenum">
              <a:rPr b="0" lang="en-AU" sz="1800" spc="-1" strike="noStrike">
                <a:solidFill>
                  <a:srgbClr val="000000"/>
                </a:solidFill>
                <a:latin typeface="Times New Roman"/>
              </a:rPr>
              <a:t>&lt;number&gt;</a:t>
            </a:fld>
            <a:endParaRPr b="0" lang="en-US" sz="1800" spc="-1" strike="noStrike">
              <a:latin typeface="Arial"/>
            </a:endParaRPr>
          </a:p>
        </p:txBody>
      </p:sp>
      <p:sp>
        <p:nvSpPr>
          <p:cNvPr id="201" name="PlaceHolder 2"/>
          <p:cNvSpPr>
            <a:spLocks noGrp="1"/>
          </p:cNvSpPr>
          <p:nvPr>
            <p:ph type="sldImg"/>
          </p:nvPr>
        </p:nvSpPr>
        <p:spPr>
          <a:xfrm>
            <a:off x="-2319480" y="1265400"/>
            <a:ext cx="11197440" cy="8397000"/>
          </a:xfrm>
          <a:prstGeom prst="rect">
            <a:avLst/>
          </a:prstGeom>
        </p:spPr>
      </p:sp>
      <p:sp>
        <p:nvSpPr>
          <p:cNvPr id="202"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042240" y="9493560"/>
            <a:ext cx="165960" cy="1807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046EFEE0-CAD3-4444-BEC0-0DDC8483991F}" type="slidenum">
              <a:rPr b="0" lang="en-AU" sz="1800" spc="-1" strike="noStrike">
                <a:solidFill>
                  <a:srgbClr val="000000"/>
                </a:solidFill>
                <a:latin typeface="Times New Roman"/>
              </a:rPr>
              <a:t>&lt;number&gt;</a:t>
            </a:fld>
            <a:endParaRPr b="0" lang="en-US" sz="1800" spc="-1" strike="noStrike">
              <a:latin typeface="Arial"/>
            </a:endParaRPr>
          </a:p>
        </p:txBody>
      </p:sp>
      <p:sp>
        <p:nvSpPr>
          <p:cNvPr id="204" name="PlaceHolder 2"/>
          <p:cNvSpPr>
            <a:spLocks noGrp="1"/>
          </p:cNvSpPr>
          <p:nvPr>
            <p:ph type="sldImg"/>
          </p:nvPr>
        </p:nvSpPr>
        <p:spPr>
          <a:xfrm>
            <a:off x="-2319480" y="1265400"/>
            <a:ext cx="11197440" cy="8397000"/>
          </a:xfrm>
          <a:prstGeom prst="rect">
            <a:avLst/>
          </a:prstGeom>
        </p:spPr>
      </p:sp>
      <p:sp>
        <p:nvSpPr>
          <p:cNvPr id="205" name="PlaceHolder 3"/>
          <p:cNvSpPr>
            <a:spLocks noGrp="1"/>
          </p:cNvSpPr>
          <p:nvPr>
            <p:ph type="body"/>
          </p:nvPr>
        </p:nvSpPr>
        <p:spPr>
          <a:xfrm>
            <a:off x="789480" y="605160"/>
            <a:ext cx="5466960" cy="242280"/>
          </a:xfrm>
          <a:prstGeom prst="rect">
            <a:avLst/>
          </a:prstGeom>
        </p:spPr>
        <p:txBody>
          <a:bodyPr lIns="0" rIns="0" tIns="0" bIns="0">
            <a:noAutofit/>
          </a:bodyPr>
          <a:p>
            <a:pPr marL="216000" indent="-212760">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2760">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2760">
              <a:lnSpc>
                <a:spcPct val="100000"/>
              </a:lnSpc>
              <a:tabLst>
                <a:tab algn="l" pos="0"/>
              </a:tabLst>
            </a:pPr>
            <a:endParaRPr b="0" lang="en-US" sz="1200" spc="-1" strike="noStrike">
              <a:latin typeface="Arial"/>
            </a:endParaRPr>
          </a:p>
          <a:p>
            <a:pPr marL="216000" indent="-212760">
              <a:lnSpc>
                <a:spcPct val="100000"/>
              </a:lnSpc>
              <a:tabLst>
                <a:tab algn="l" pos="0"/>
              </a:tabLst>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298360" y="37080"/>
            <a:ext cx="666720" cy="120600"/>
          </a:xfrm>
          <a:prstGeom prst="rect">
            <a:avLst/>
          </a:prstGeom>
          <a:noFill/>
          <a:ln>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5050800" y="1650240"/>
            <a:ext cx="3593520" cy="220320"/>
          </a:xfrm>
          <a:prstGeom prst="rect">
            <a:avLst/>
          </a:prstGeom>
          <a:noFill/>
          <a:ln>
            <a:noFill/>
          </a:ln>
        </p:spPr>
        <p:style>
          <a:lnRef idx="0"/>
          <a:fillRef idx="0"/>
          <a:effectRef idx="0"/>
          <a:fontRef idx="minor"/>
        </p:style>
      </p:sp>
      <p:sp>
        <p:nvSpPr>
          <p:cNvPr id="46" name="CustomShape 2"/>
          <p:cNvSpPr/>
          <p:nvPr/>
        </p:nvSpPr>
        <p:spPr>
          <a:xfrm>
            <a:off x="5016240" y="5072400"/>
            <a:ext cx="3593520" cy="220320"/>
          </a:xfrm>
          <a:prstGeom prst="rect">
            <a:avLst/>
          </a:prstGeom>
          <a:noFill/>
          <a:ln>
            <a:noFill/>
          </a:ln>
        </p:spPr>
        <p:style>
          <a:lnRef idx="0"/>
          <a:fillRef idx="0"/>
          <a:effectRef idx="0"/>
          <a:fontRef idx="minor"/>
        </p:style>
      </p:sp>
      <p:sp>
        <p:nvSpPr>
          <p:cNvPr id="47" name="CustomShape 3"/>
          <p:cNvSpPr/>
          <p:nvPr/>
        </p:nvSpPr>
        <p:spPr>
          <a:xfrm>
            <a:off x="186840" y="4917600"/>
            <a:ext cx="4291200" cy="1150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48" name="CustomShape 4"/>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49" name="CustomShape 5"/>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50" name="CustomShape 6"/>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51" name="CustomShape 7"/>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52" name="CustomShape 8"/>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53" name="CustomShape 9"/>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54" name="CustomShape 10"/>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   </a:t>
            </a:r>
            <a:r>
              <a:rPr b="1" lang="en-AU" sz="2000" spc="-1" strike="noStrike">
                <a:solidFill>
                  <a:srgbClr val="29748d"/>
                </a:solidFill>
                <a:latin typeface="Quattrocento Sans"/>
                <a:ea typeface="Quattrocento Sans"/>
              </a:rPr>
              <a:t>Big Mountain Resort </a:t>
            </a:r>
            <a:endParaRPr b="0" lang="en-US" sz="2000" spc="-1" strike="noStrike">
              <a:latin typeface="Arial"/>
            </a:endParaRPr>
          </a:p>
        </p:txBody>
      </p:sp>
      <p:sp>
        <p:nvSpPr>
          <p:cNvPr id="55" name="CustomShape 11"/>
          <p:cNvSpPr/>
          <p:nvPr/>
        </p:nvSpPr>
        <p:spPr>
          <a:xfrm>
            <a:off x="184320" y="541080"/>
            <a:ext cx="8580600" cy="488520"/>
          </a:xfrm>
          <a:prstGeom prst="rect">
            <a:avLst/>
          </a:prstGeom>
          <a:noFill/>
          <a:ln>
            <a:noFill/>
          </a:ln>
        </p:spPr>
        <p:style>
          <a:lnRef idx="0"/>
          <a:fillRef idx="0"/>
          <a:effectRef idx="0"/>
          <a:fontRef idx="minor"/>
        </p:style>
      </p:sp>
      <p:sp>
        <p:nvSpPr>
          <p:cNvPr id="56" name="CustomShape 12"/>
          <p:cNvSpPr/>
          <p:nvPr/>
        </p:nvSpPr>
        <p:spPr>
          <a:xfrm>
            <a:off x="2743200" y="2743200"/>
            <a:ext cx="4388040" cy="601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Dev Joshi</a:t>
            </a:r>
            <a:endParaRPr b="0" lang="en-US" sz="1800" spc="-1" strike="noStrike">
              <a:latin typeface="Arial"/>
            </a:endParaRPr>
          </a:p>
          <a:p>
            <a:pPr>
              <a:lnSpc>
                <a:spcPct val="100000"/>
              </a:lnSpc>
              <a:tabLst>
                <a:tab algn="l" pos="408240"/>
              </a:tabLst>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Spring-Board Data Science Boot-camp</a:t>
            </a:r>
            <a:endParaRPr b="0" lang="en-US" sz="1800" spc="-1" strike="noStrike">
              <a:latin typeface="Arial"/>
            </a:endParaRPr>
          </a:p>
        </p:txBody>
      </p:sp>
      <p:sp>
        <p:nvSpPr>
          <p:cNvPr id="57" name="CustomShape 13"/>
          <p:cNvSpPr/>
          <p:nvPr/>
        </p:nvSpPr>
        <p:spPr>
          <a:xfrm>
            <a:off x="914400" y="274320"/>
            <a:ext cx="307800" cy="3452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r>
              <a:rPr b="0" lang="en-US" sz="1800" spc="-1" strike="noStrike">
                <a:solidFill>
                  <a:srgbClr val="000000"/>
                </a:solidFill>
                <a:latin typeface="Arial"/>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5050800" y="1650240"/>
            <a:ext cx="3593520" cy="220320"/>
          </a:xfrm>
          <a:prstGeom prst="rect">
            <a:avLst/>
          </a:prstGeom>
          <a:noFill/>
          <a:ln>
            <a:noFill/>
          </a:ln>
        </p:spPr>
        <p:style>
          <a:lnRef idx="0"/>
          <a:fillRef idx="0"/>
          <a:effectRef idx="0"/>
          <a:fontRef idx="minor"/>
        </p:style>
      </p:sp>
      <p:sp>
        <p:nvSpPr>
          <p:cNvPr id="167" name="CustomShape 2"/>
          <p:cNvSpPr/>
          <p:nvPr/>
        </p:nvSpPr>
        <p:spPr>
          <a:xfrm>
            <a:off x="5016240" y="5072400"/>
            <a:ext cx="3593520" cy="220320"/>
          </a:xfrm>
          <a:prstGeom prst="rect">
            <a:avLst/>
          </a:prstGeom>
          <a:noFill/>
          <a:ln>
            <a:noFill/>
          </a:ln>
        </p:spPr>
        <p:style>
          <a:lnRef idx="0"/>
          <a:fillRef idx="0"/>
          <a:effectRef idx="0"/>
          <a:fontRef idx="minor"/>
        </p:style>
      </p:sp>
      <p:sp>
        <p:nvSpPr>
          <p:cNvPr id="168" name="CustomShape 3"/>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169" name="CustomShape 4"/>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170" name="CustomShape 5"/>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171" name="CustomShape 6"/>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172" name="CustomShape 7"/>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173" name="CustomShape 8"/>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174" name="CustomShape 9"/>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Conclusions</a:t>
            </a:r>
            <a:endParaRPr b="0" lang="en-US" sz="2000" spc="-1" strike="noStrike">
              <a:latin typeface="Arial"/>
            </a:endParaRPr>
          </a:p>
        </p:txBody>
      </p:sp>
      <p:sp>
        <p:nvSpPr>
          <p:cNvPr id="175" name="CustomShape 10"/>
          <p:cNvSpPr/>
          <p:nvPr/>
        </p:nvSpPr>
        <p:spPr>
          <a:xfrm>
            <a:off x="184320" y="541080"/>
            <a:ext cx="8580600" cy="488520"/>
          </a:xfrm>
          <a:prstGeom prst="rect">
            <a:avLst/>
          </a:prstGeom>
          <a:noFill/>
          <a:ln>
            <a:noFill/>
          </a:ln>
        </p:spPr>
        <p:style>
          <a:lnRef idx="0"/>
          <a:fillRef idx="0"/>
          <a:effectRef idx="0"/>
          <a:fontRef idx="minor"/>
        </p:style>
      </p:sp>
      <p:sp>
        <p:nvSpPr>
          <p:cNvPr id="176" name="CustomShape 11"/>
          <p:cNvSpPr/>
          <p:nvPr/>
        </p:nvSpPr>
        <p:spPr>
          <a:xfrm>
            <a:off x="182880" y="1684080"/>
            <a:ext cx="4228200" cy="4184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p:txBody>
      </p:sp>
      <p:pic>
        <p:nvPicPr>
          <p:cNvPr id="177" name="" descr=""/>
          <p:cNvPicPr/>
          <p:nvPr/>
        </p:nvPicPr>
        <p:blipFill>
          <a:blip r:embed="rId1"/>
          <a:stretch/>
        </p:blipFill>
        <p:spPr>
          <a:xfrm>
            <a:off x="4663440" y="1432800"/>
            <a:ext cx="3683160" cy="4236480"/>
          </a:xfrm>
          <a:prstGeom prst="rect">
            <a:avLst/>
          </a:prstGeom>
          <a:ln>
            <a:noFill/>
          </a:ln>
        </p:spPr>
      </p:pic>
      <p:sp>
        <p:nvSpPr>
          <p:cNvPr id="178" name="CustomShape 12"/>
          <p:cNvSpPr/>
          <p:nvPr/>
        </p:nvSpPr>
        <p:spPr>
          <a:xfrm>
            <a:off x="91440" y="1301760"/>
            <a:ext cx="4228200" cy="4184640"/>
          </a:xfrm>
          <a:prstGeom prst="rect">
            <a:avLst/>
          </a:prstGeom>
          <a:noFill/>
          <a:ln>
            <a:noFill/>
          </a:ln>
        </p:spPr>
        <p:style>
          <a:lnRef idx="0"/>
          <a:fillRef idx="0"/>
          <a:effectRef idx="0"/>
          <a:fontRef idx="minor"/>
        </p:style>
        <p:txBody>
          <a:bodyPr lIns="90000" rIns="90000" tIns="45000" bIns="45000">
            <a:noAutofit/>
          </a:bodyPr>
          <a:p>
            <a:pPr algn="just">
              <a:lnSpc>
                <a:spcPct val="100000"/>
              </a:lnSpc>
              <a:tabLst>
                <a:tab algn="l" pos="408240"/>
              </a:tabLst>
            </a:pPr>
            <a:r>
              <a:rPr b="0" lang="en-US" sz="1600" spc="-1" strike="noStrike">
                <a:solidFill>
                  <a:srgbClr val="000000"/>
                </a:solidFill>
                <a:latin typeface="Arial"/>
                <a:ea typeface="DejaVu Sans"/>
              </a:rPr>
              <a:t>After applying our Model for ski resort ticket price and leverage it to explore Big Mountain Resort’s potential scenarios for increasing revenue, we conclude that </a:t>
            </a:r>
            <a:r>
              <a:rPr b="0" lang="en-US" sz="1800" spc="-1" strike="noStrike">
                <a:solidFill>
                  <a:srgbClr val="000000"/>
                </a:solidFill>
                <a:latin typeface="Arial"/>
                <a:ea typeface="DejaVu Sans"/>
              </a:rPr>
              <a:t>: </a:t>
            </a:r>
            <a:endParaRPr b="0" lang="en-US" sz="1800" spc="-1" strike="noStrike">
              <a:latin typeface="Arial"/>
            </a:endParaRPr>
          </a:p>
          <a:p>
            <a:pPr marL="216000" indent="-214920" algn="just">
              <a:lnSpc>
                <a:spcPct val="100000"/>
              </a:lnSpc>
              <a:buClr>
                <a:srgbClr val="000000"/>
              </a:buClr>
              <a:buSzPct val="45000"/>
              <a:buFont typeface="Wingdings" charset="2"/>
              <a:buChar char=""/>
              <a:tabLst>
                <a:tab algn="l" pos="408240"/>
              </a:tabLst>
            </a:pPr>
            <a:r>
              <a:rPr b="0" lang="en-US" sz="1600" spc="-1" strike="noStrike">
                <a:solidFill>
                  <a:srgbClr val="000000"/>
                </a:solidFill>
                <a:latin typeface="Arial"/>
                <a:ea typeface="DejaVu Sans"/>
              </a:rPr>
              <a:t>Increasing the vertical drop by 150 ft. and installing an addition chair lift would increase the ticket price by $1.99 resulting in revenue increase by </a:t>
            </a:r>
            <a:r>
              <a:rPr b="0" lang="en-US" sz="1600" spc="-1" strike="noStrike">
                <a:solidFill>
                  <a:srgbClr val="000000"/>
                </a:solidFill>
                <a:latin typeface="Arial"/>
                <a:ea typeface="DejaVu Sans"/>
              </a:rPr>
              <a:t>$3474638. </a:t>
            </a:r>
            <a:r>
              <a:rPr b="0" lang="en-US" sz="1600" spc="-1" strike="noStrike">
                <a:solidFill>
                  <a:srgbClr val="000000"/>
                </a:solidFill>
                <a:latin typeface="Arial"/>
                <a:ea typeface="DejaVu Sans"/>
              </a:rPr>
              <a:t>Repeating the previous one but adding 2 acres of snow making : Such a small increase in the snow making area made no difference.</a:t>
            </a:r>
            <a:endParaRPr b="0" lang="en-US" sz="1600" spc="-1" strike="noStrike">
              <a:latin typeface="Arial"/>
            </a:endParaRPr>
          </a:p>
          <a:p>
            <a:pPr marL="216000" indent="-214920" algn="just">
              <a:lnSpc>
                <a:spcPct val="100000"/>
              </a:lnSpc>
              <a:buClr>
                <a:srgbClr val="000000"/>
              </a:buClr>
              <a:buSzPct val="45000"/>
              <a:buFont typeface="Wingdings" charset="2"/>
              <a:buChar char=""/>
              <a:tabLst>
                <a:tab algn="l" pos="408240"/>
              </a:tabLst>
            </a:pPr>
            <a:r>
              <a:rPr b="0" lang="en-US" sz="1600" spc="-1" strike="noStrike">
                <a:solidFill>
                  <a:srgbClr val="000000"/>
                </a:solidFill>
                <a:latin typeface="Arial"/>
                <a:ea typeface="DejaVu Sans"/>
              </a:rPr>
              <a:t>Due to lack of data with respect to operating cost per used run and weekdays ticket price, the model cannot recommend closing down used runs or implementing a dynamic ticket pricing.</a:t>
            </a:r>
            <a:endParaRPr b="0" lang="en-US" sz="1600" spc="-1" strike="noStrike">
              <a:latin typeface="Arial"/>
            </a:endParaRPr>
          </a:p>
          <a:p>
            <a:pPr marL="216000" indent="-214920">
              <a:lnSpc>
                <a:spcPct val="100000"/>
              </a:lnSpc>
              <a:buClr>
                <a:srgbClr val="000000"/>
              </a:buClr>
              <a:buSzPct val="45000"/>
              <a:buFont typeface="Wingdings" charset="2"/>
              <a:buChar char=""/>
              <a:tabLst>
                <a:tab algn="l" pos="40824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5050800" y="1650240"/>
            <a:ext cx="3593520" cy="220320"/>
          </a:xfrm>
          <a:prstGeom prst="rect">
            <a:avLst/>
          </a:prstGeom>
          <a:noFill/>
          <a:ln>
            <a:noFill/>
          </a:ln>
        </p:spPr>
        <p:style>
          <a:lnRef idx="0"/>
          <a:fillRef idx="0"/>
          <a:effectRef idx="0"/>
          <a:fontRef idx="minor"/>
        </p:style>
      </p:sp>
      <p:sp>
        <p:nvSpPr>
          <p:cNvPr id="59" name="CustomShape 2"/>
          <p:cNvSpPr/>
          <p:nvPr/>
        </p:nvSpPr>
        <p:spPr>
          <a:xfrm>
            <a:off x="5016240" y="5072400"/>
            <a:ext cx="3593520" cy="220320"/>
          </a:xfrm>
          <a:prstGeom prst="rect">
            <a:avLst/>
          </a:prstGeom>
          <a:noFill/>
          <a:ln>
            <a:noFill/>
          </a:ln>
        </p:spPr>
        <p:style>
          <a:lnRef idx="0"/>
          <a:fillRef idx="0"/>
          <a:effectRef idx="0"/>
          <a:fontRef idx="minor"/>
        </p:style>
      </p:sp>
      <p:sp>
        <p:nvSpPr>
          <p:cNvPr id="60" name="CustomShape 3"/>
          <p:cNvSpPr/>
          <p:nvPr/>
        </p:nvSpPr>
        <p:spPr>
          <a:xfrm>
            <a:off x="186840" y="4917600"/>
            <a:ext cx="4291200" cy="1150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61" name="CustomShape 4"/>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62" name="CustomShape 5"/>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63" name="CustomShape 6"/>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64" name="CustomShape 7"/>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65" name="CustomShape 8"/>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66" name="CustomShape 9"/>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67" name="CustomShape 10"/>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   </a:t>
            </a:r>
            <a:r>
              <a:rPr b="1" lang="en-AU" sz="2000" spc="-1" strike="noStrike">
                <a:solidFill>
                  <a:srgbClr val="29748d"/>
                </a:solidFill>
                <a:latin typeface="Quattrocento Sans"/>
                <a:ea typeface="Quattrocento Sans"/>
              </a:rPr>
              <a:t>Big Mountain Resort </a:t>
            </a:r>
            <a:endParaRPr b="0" lang="en-US" sz="2000" spc="-1" strike="noStrike">
              <a:latin typeface="Arial"/>
            </a:endParaRPr>
          </a:p>
        </p:txBody>
      </p:sp>
      <p:sp>
        <p:nvSpPr>
          <p:cNvPr id="68" name="CustomShape 11"/>
          <p:cNvSpPr/>
          <p:nvPr/>
        </p:nvSpPr>
        <p:spPr>
          <a:xfrm>
            <a:off x="184320" y="541080"/>
            <a:ext cx="8580600" cy="488520"/>
          </a:xfrm>
          <a:prstGeom prst="rect">
            <a:avLst/>
          </a:prstGeom>
          <a:noFill/>
          <a:ln>
            <a:noFill/>
          </a:ln>
        </p:spPr>
        <p:style>
          <a:lnRef idx="0"/>
          <a:fillRef idx="0"/>
          <a:effectRef idx="0"/>
          <a:fontRef idx="minor"/>
        </p:style>
      </p:sp>
      <p:sp>
        <p:nvSpPr>
          <p:cNvPr id="69" name="CustomShape 12"/>
          <p:cNvSpPr/>
          <p:nvPr/>
        </p:nvSpPr>
        <p:spPr>
          <a:xfrm>
            <a:off x="1188720" y="1374480"/>
            <a:ext cx="7131240" cy="264888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r>
              <a:rPr b="1" lang="en-US" sz="1800" spc="-1" strike="noStrike">
                <a:solidFill>
                  <a:srgbClr val="000000"/>
                </a:solidFill>
                <a:latin typeface="Arial"/>
                <a:ea typeface="DejaVu Sans"/>
              </a:rPr>
              <a:t>Problem Statement:</a:t>
            </a:r>
            <a:r>
              <a:rPr b="0" lang="en-US" sz="1800" spc="-1" strike="noStrike">
                <a:solidFill>
                  <a:srgbClr val="000000"/>
                </a:solidFill>
                <a:latin typeface="Arial"/>
                <a:ea typeface="DejaVu Sans"/>
              </a:rPr>
              <a:t> </a:t>
            </a:r>
            <a:endParaRPr b="0" lang="en-US" sz="1800" spc="-1" strike="noStrike">
              <a:latin typeface="Arial"/>
            </a:endParaRPr>
          </a:p>
          <a:p>
            <a:pPr algn="just">
              <a:lnSpc>
                <a:spcPct val="100000"/>
              </a:lnSpc>
              <a:tabLst>
                <a:tab algn="l" pos="0"/>
              </a:tabLst>
            </a:pPr>
            <a:r>
              <a:rPr b="1" lang="en-AU" sz="1400" spc="-1" strike="noStrike">
                <a:solidFill>
                  <a:srgbClr val="000000"/>
                </a:solidFill>
                <a:latin typeface="Arial"/>
                <a:ea typeface="Arial"/>
              </a:rPr>
              <a:t>What opportunities exist for Big Moutain Resort to implement a more data-driven business  strategy to increase the revenue for recouping the increased operational cost of $1.54MM  for installing new chair list this season, while keeping the profit margins at 9.2% and give  an insight on annual revenue for the season over the next year ?</a:t>
            </a:r>
            <a:endParaRPr b="0" lang="en-US" sz="1400" spc="-1" strike="noStrike">
              <a:latin typeface="Arial"/>
            </a:endParaRPr>
          </a:p>
          <a:p>
            <a:pPr>
              <a:lnSpc>
                <a:spcPct val="100000"/>
              </a:lnSpc>
              <a:tabLst>
                <a:tab algn="l" pos="408240"/>
              </a:tabLst>
            </a:pPr>
            <a:endParaRPr b="0" lang="en-US" sz="1400" spc="-1" strike="noStrike">
              <a:latin typeface="Arial"/>
            </a:endParaRPr>
          </a:p>
          <a:p>
            <a:pPr>
              <a:lnSpc>
                <a:spcPct val="100000"/>
              </a:lnSpc>
              <a:tabLst>
                <a:tab algn="l" pos="408240"/>
              </a:tabLst>
            </a:pPr>
            <a:endParaRPr b="0" lang="en-US" sz="1400" spc="-1" strike="noStrike">
              <a:latin typeface="Arial"/>
            </a:endParaRPr>
          </a:p>
        </p:txBody>
      </p:sp>
      <p:pic>
        <p:nvPicPr>
          <p:cNvPr id="70" name="" descr=""/>
          <p:cNvPicPr/>
          <p:nvPr/>
        </p:nvPicPr>
        <p:blipFill>
          <a:blip r:embed="rId1"/>
          <a:stretch/>
        </p:blipFill>
        <p:spPr>
          <a:xfrm>
            <a:off x="1280160" y="3200400"/>
            <a:ext cx="7040880" cy="30175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5050800" y="1650240"/>
            <a:ext cx="3593520" cy="220320"/>
          </a:xfrm>
          <a:prstGeom prst="rect">
            <a:avLst/>
          </a:prstGeom>
          <a:noFill/>
          <a:ln>
            <a:noFill/>
          </a:ln>
        </p:spPr>
        <p:style>
          <a:lnRef idx="0"/>
          <a:fillRef idx="0"/>
          <a:effectRef idx="0"/>
          <a:fontRef idx="minor"/>
        </p:style>
      </p:sp>
      <p:sp>
        <p:nvSpPr>
          <p:cNvPr id="72" name="CustomShape 2"/>
          <p:cNvSpPr/>
          <p:nvPr/>
        </p:nvSpPr>
        <p:spPr>
          <a:xfrm>
            <a:off x="5016240" y="5072400"/>
            <a:ext cx="3593520" cy="220320"/>
          </a:xfrm>
          <a:prstGeom prst="rect">
            <a:avLst/>
          </a:prstGeom>
          <a:noFill/>
          <a:ln>
            <a:noFill/>
          </a:ln>
        </p:spPr>
        <p:style>
          <a:lnRef idx="0"/>
          <a:fillRef idx="0"/>
          <a:effectRef idx="0"/>
          <a:fontRef idx="minor"/>
        </p:style>
      </p:sp>
      <p:sp>
        <p:nvSpPr>
          <p:cNvPr id="73" name="CustomShape 3"/>
          <p:cNvSpPr/>
          <p:nvPr/>
        </p:nvSpPr>
        <p:spPr>
          <a:xfrm>
            <a:off x="186840" y="4917600"/>
            <a:ext cx="4291200" cy="1150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74" name="CustomShape 4"/>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75" name="CustomShape 5"/>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76" name="CustomShape 6"/>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77" name="CustomShape 7"/>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78" name="CustomShape 8"/>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79" name="CustomShape 9"/>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80" name="CustomShape 10"/>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   </a:t>
            </a:r>
            <a:r>
              <a:rPr b="1" lang="en-AU" sz="2000" spc="-1" strike="noStrike">
                <a:solidFill>
                  <a:srgbClr val="29748d"/>
                </a:solidFill>
                <a:latin typeface="Quattrocento Sans"/>
                <a:ea typeface="Quattrocento Sans"/>
              </a:rPr>
              <a:t>Big Mountain Resort  : Context of the Problem</a:t>
            </a:r>
            <a:endParaRPr b="0" lang="en-US" sz="2000" spc="-1" strike="noStrike">
              <a:latin typeface="Arial"/>
            </a:endParaRPr>
          </a:p>
        </p:txBody>
      </p:sp>
      <p:sp>
        <p:nvSpPr>
          <p:cNvPr id="81" name="CustomShape 11"/>
          <p:cNvSpPr/>
          <p:nvPr/>
        </p:nvSpPr>
        <p:spPr>
          <a:xfrm>
            <a:off x="184320" y="541080"/>
            <a:ext cx="8580600" cy="488520"/>
          </a:xfrm>
          <a:prstGeom prst="rect">
            <a:avLst/>
          </a:prstGeom>
          <a:noFill/>
          <a:ln>
            <a:noFill/>
          </a:ln>
        </p:spPr>
        <p:style>
          <a:lnRef idx="0"/>
          <a:fillRef idx="0"/>
          <a:effectRef idx="0"/>
          <a:fontRef idx="minor"/>
        </p:style>
      </p:sp>
      <p:sp>
        <p:nvSpPr>
          <p:cNvPr id="82" name="CustomShape 12"/>
          <p:cNvSpPr/>
          <p:nvPr/>
        </p:nvSpPr>
        <p:spPr>
          <a:xfrm>
            <a:off x="91440" y="1448280"/>
            <a:ext cx="4235400" cy="5208480"/>
          </a:xfrm>
          <a:prstGeom prst="rect">
            <a:avLst/>
          </a:prstGeom>
          <a:noFill/>
          <a:ln>
            <a:noFill/>
          </a:ln>
        </p:spPr>
        <p:style>
          <a:lnRef idx="0"/>
          <a:fillRef idx="0"/>
          <a:effectRef idx="0"/>
          <a:fontRef idx="minor"/>
        </p:style>
        <p:txBody>
          <a:bodyPr lIns="90000" rIns="90000" tIns="45000" bIns="45000">
            <a:noAutofit/>
          </a:bodyPr>
          <a:p>
            <a:pPr algn="just">
              <a:lnSpc>
                <a:spcPct val="100000"/>
              </a:lnSpc>
              <a:tabLst>
                <a:tab algn="l" pos="408240"/>
              </a:tabLst>
            </a:pPr>
            <a:r>
              <a:rPr b="0" lang="en-US" sz="1400" spc="-1" strike="noStrike">
                <a:solidFill>
                  <a:srgbClr val="000000"/>
                </a:solidFill>
                <a:latin typeface="Arial"/>
                <a:ea typeface="DejaVu Sans"/>
              </a:rPr>
              <a:t>Big Mountain Resort, a ski resort located in Montana, offers spectacular views of Glacier National Park and Flathead National Forest, with access to 105 trails. Every year about 350000 people ski or snowboard at Big Mountain. Although Big Mountain offers a variety of facilities at the resort including recently added chair lift, the resort’s pricing strategy has been to charge a premium above the average price of resorts in its market segment. Big Mountain is seeking to implement a more data-driven business strategy to review the current approach. The Resort is seeking guidance from a new data-science team to select  a better value for their  ticket price so that a more judicious business strategy and investment strategy could be adopted in the future.</a:t>
            </a:r>
            <a:endParaRPr b="0" lang="en-US" sz="1400" spc="-1" strike="noStrike">
              <a:latin typeface="Arial"/>
            </a:endParaRPr>
          </a:p>
          <a:p>
            <a:pPr algn="just">
              <a:lnSpc>
                <a:spcPct val="100000"/>
              </a:lnSpc>
              <a:tabLst>
                <a:tab algn="l" pos="408240"/>
              </a:tabLst>
            </a:pPr>
            <a:endParaRPr b="0" lang="en-US" sz="1400" spc="-1" strike="noStrike">
              <a:latin typeface="Arial"/>
            </a:endParaRPr>
          </a:p>
          <a:p>
            <a:pPr algn="just">
              <a:lnSpc>
                <a:spcPct val="100000"/>
              </a:lnSpc>
              <a:tabLst>
                <a:tab algn="l" pos="408240"/>
              </a:tabLst>
            </a:pPr>
            <a:endParaRPr b="0" lang="en-US" sz="1400" spc="-1" strike="noStrike">
              <a:latin typeface="Arial"/>
            </a:endParaRPr>
          </a:p>
        </p:txBody>
      </p:sp>
      <p:pic>
        <p:nvPicPr>
          <p:cNvPr id="83" name="" descr=""/>
          <p:cNvPicPr/>
          <p:nvPr/>
        </p:nvPicPr>
        <p:blipFill>
          <a:blip r:embed="rId1"/>
          <a:stretch/>
        </p:blipFill>
        <p:spPr>
          <a:xfrm>
            <a:off x="4455000" y="1463040"/>
            <a:ext cx="3957480" cy="37814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50800" y="1650240"/>
            <a:ext cx="3593520" cy="220320"/>
          </a:xfrm>
          <a:prstGeom prst="rect">
            <a:avLst/>
          </a:prstGeom>
          <a:noFill/>
          <a:ln>
            <a:noFill/>
          </a:ln>
        </p:spPr>
        <p:style>
          <a:lnRef idx="0"/>
          <a:fillRef idx="0"/>
          <a:effectRef idx="0"/>
          <a:fontRef idx="minor"/>
        </p:style>
      </p:sp>
      <p:sp>
        <p:nvSpPr>
          <p:cNvPr id="85" name="CustomShape 2"/>
          <p:cNvSpPr/>
          <p:nvPr/>
        </p:nvSpPr>
        <p:spPr>
          <a:xfrm>
            <a:off x="5016240" y="5072400"/>
            <a:ext cx="3593520" cy="220320"/>
          </a:xfrm>
          <a:prstGeom prst="rect">
            <a:avLst/>
          </a:prstGeom>
          <a:noFill/>
          <a:ln>
            <a:noFill/>
          </a:ln>
        </p:spPr>
        <p:style>
          <a:lnRef idx="0"/>
          <a:fillRef idx="0"/>
          <a:effectRef idx="0"/>
          <a:fontRef idx="minor"/>
        </p:style>
      </p:sp>
      <p:sp>
        <p:nvSpPr>
          <p:cNvPr id="86" name="CustomShape 3"/>
          <p:cNvSpPr/>
          <p:nvPr/>
        </p:nvSpPr>
        <p:spPr>
          <a:xfrm>
            <a:off x="186840" y="4917600"/>
            <a:ext cx="4291200" cy="1150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87" name="CustomShape 4"/>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88" name="CustomShape 5"/>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89" name="CustomShape 6"/>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90" name="CustomShape 7"/>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91" name="CustomShape 8"/>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92" name="CustomShape 9"/>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93" name="CustomShape 10"/>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Recommendations</a:t>
            </a:r>
            <a:endParaRPr b="0" lang="en-US" sz="2000" spc="-1" strike="noStrike">
              <a:latin typeface="Arial"/>
            </a:endParaRPr>
          </a:p>
        </p:txBody>
      </p:sp>
      <p:sp>
        <p:nvSpPr>
          <p:cNvPr id="94" name="CustomShape 11"/>
          <p:cNvSpPr/>
          <p:nvPr/>
        </p:nvSpPr>
        <p:spPr>
          <a:xfrm>
            <a:off x="184320" y="541080"/>
            <a:ext cx="8580600" cy="488520"/>
          </a:xfrm>
          <a:prstGeom prst="rect">
            <a:avLst/>
          </a:prstGeom>
          <a:noFill/>
          <a:ln>
            <a:noFill/>
          </a:ln>
        </p:spPr>
        <p:style>
          <a:lnRef idx="0"/>
          <a:fillRef idx="0"/>
          <a:effectRef idx="0"/>
          <a:fontRef idx="minor"/>
        </p:style>
      </p:sp>
      <p:sp>
        <p:nvSpPr>
          <p:cNvPr id="95" name="CustomShape 12"/>
          <p:cNvSpPr/>
          <p:nvPr/>
        </p:nvSpPr>
        <p:spPr>
          <a:xfrm>
            <a:off x="365760" y="1393200"/>
            <a:ext cx="7589520" cy="4184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r>
              <a:rPr b="1" lang="en-US" sz="1600" spc="-1" strike="noStrike">
                <a:solidFill>
                  <a:srgbClr val="000000"/>
                </a:solidFill>
                <a:latin typeface="Arial"/>
                <a:ea typeface="DejaVu Sans"/>
              </a:rPr>
              <a:t>Resort's Current Pricing Strategy:</a:t>
            </a:r>
            <a:endParaRPr b="0" lang="en-US" sz="1600" spc="-1" strike="noStrike">
              <a:latin typeface="Arial"/>
            </a:endParaRPr>
          </a:p>
          <a:p>
            <a:pPr algn="just">
              <a:lnSpc>
                <a:spcPct val="100000"/>
              </a:lnSpc>
              <a:tabLst>
                <a:tab algn="l" pos="408240"/>
              </a:tabLst>
            </a:pPr>
            <a:r>
              <a:rPr b="0" lang="en-US" sz="1600" spc="-1" strike="noStrike">
                <a:solidFill>
                  <a:srgbClr val="000000"/>
                </a:solidFill>
                <a:latin typeface="Arial"/>
                <a:ea typeface="DejaVu Sans"/>
              </a:rPr>
              <a:t>For Big Mountain Resort to base their pricing mainly on just the market average won’t be enough to maximize their capitalization investment and can’t be sustainable to gain an edge over the competition. </a:t>
            </a:r>
            <a:endParaRPr b="0" lang="en-US" sz="1600" spc="-1" strike="noStrike">
              <a:latin typeface="Arial"/>
            </a:endParaRPr>
          </a:p>
          <a:p>
            <a:pPr>
              <a:lnSpc>
                <a:spcPct val="100000"/>
              </a:lnSpc>
              <a:tabLst>
                <a:tab algn="l" pos="408240"/>
              </a:tabLst>
            </a:pPr>
            <a:endParaRPr b="0" lang="en-US" sz="1600" spc="-1" strike="noStrike">
              <a:latin typeface="Arial"/>
            </a:endParaRPr>
          </a:p>
          <a:p>
            <a:pPr>
              <a:lnSpc>
                <a:spcPct val="100000"/>
              </a:lnSpc>
              <a:tabLst>
                <a:tab algn="l" pos="408240"/>
              </a:tabLst>
            </a:pPr>
            <a:r>
              <a:rPr b="1" lang="en-US" sz="1600" spc="-1" strike="noStrike">
                <a:solidFill>
                  <a:srgbClr val="000000"/>
                </a:solidFill>
                <a:latin typeface="Arial"/>
                <a:ea typeface="DejaVu Sans"/>
              </a:rPr>
              <a:t>Recommendations: </a:t>
            </a:r>
            <a:endParaRPr b="0" lang="en-US" sz="1600" spc="-1" strike="noStrike">
              <a:latin typeface="Arial"/>
            </a:endParaRPr>
          </a:p>
          <a:p>
            <a:pPr algn="just">
              <a:lnSpc>
                <a:spcPct val="100000"/>
              </a:lnSpc>
              <a:tabLst>
                <a:tab algn="l" pos="408240"/>
              </a:tabLst>
            </a:pPr>
            <a:r>
              <a:rPr b="0" lang="en-US" sz="1600" spc="-1" strike="noStrike">
                <a:solidFill>
                  <a:srgbClr val="000000"/>
                </a:solidFill>
                <a:latin typeface="Arial"/>
                <a:ea typeface="DejaVu Sans"/>
              </a:rPr>
              <a:t>Our Model suggests that Mountain Resort’s ticket price is lower than the predicted model by 16.3 %, and the resort have many potential scenarios for either cutting costs by closing runs or increasing ticket price by increasing vertical drop, adding acres of snow making or increasing the longest run. </a:t>
            </a:r>
            <a:endParaRPr b="0" lang="en-US" sz="1600" spc="-1" strike="noStrike">
              <a:latin typeface="Arial"/>
            </a:endParaRPr>
          </a:p>
          <a:p>
            <a:pPr>
              <a:lnSpc>
                <a:spcPct val="100000"/>
              </a:lnSpc>
              <a:tabLst>
                <a:tab algn="l" pos="408240"/>
              </a:tabLst>
            </a:pPr>
            <a:endParaRPr b="0" lang="en-US" sz="1600" spc="-1" strike="noStrike">
              <a:latin typeface="Arial"/>
            </a:endParaRPr>
          </a:p>
          <a:p>
            <a:pPr algn="just">
              <a:lnSpc>
                <a:spcPct val="100000"/>
              </a:lnSpc>
              <a:tabLst>
                <a:tab algn="l" pos="408240"/>
              </a:tabLst>
            </a:pPr>
            <a:r>
              <a:rPr b="0" lang="en-US" sz="1600" spc="-1" strike="noStrike">
                <a:solidFill>
                  <a:srgbClr val="000000"/>
                </a:solidFill>
                <a:latin typeface="Arial"/>
                <a:ea typeface="DejaVu Sans"/>
              </a:rPr>
              <a:t>Increasing the vertical drop by 150 ft. and installing an addition chair lift would increase the ticket price by $1.99 resulting in revenue increase by </a:t>
            </a:r>
            <a:r>
              <a:rPr b="0" lang="en-US" sz="1600" spc="-1" strike="noStrike">
                <a:solidFill>
                  <a:srgbClr val="000000"/>
                </a:solidFill>
                <a:latin typeface="Arial"/>
                <a:ea typeface="DejaVu Sans"/>
              </a:rPr>
              <a:t>$3474638. </a:t>
            </a:r>
            <a:r>
              <a:rPr b="0" lang="en-US" sz="1600" spc="-1" strike="noStrike">
                <a:solidFill>
                  <a:srgbClr val="000000"/>
                </a:solidFill>
                <a:latin typeface="Arial"/>
                <a:ea typeface="DejaVu Sans"/>
              </a:rPr>
              <a:t>Repeating the previous one but adding 2 acres of snow making : Such a small increase in the snow making area made no difference.</a:t>
            </a:r>
            <a:endParaRPr b="0" lang="en-US" sz="1600" spc="-1" strike="noStrike">
              <a:latin typeface="Arial"/>
            </a:endParaRPr>
          </a:p>
          <a:p>
            <a:pPr algn="just">
              <a:lnSpc>
                <a:spcPct val="100000"/>
              </a:lnSpc>
              <a:tabLst>
                <a:tab algn="l" pos="408240"/>
              </a:tabLst>
            </a:pPr>
            <a:endParaRPr b="0" lang="en-US" sz="1600" spc="-1" strike="noStrike">
              <a:latin typeface="Arial"/>
            </a:endParaRPr>
          </a:p>
          <a:p>
            <a:pPr algn="just">
              <a:lnSpc>
                <a:spcPct val="100000"/>
              </a:lnSpc>
              <a:tabLst>
                <a:tab algn="l" pos="408240"/>
              </a:tabLst>
            </a:pPr>
            <a:r>
              <a:rPr b="0" lang="en-US" sz="1600" spc="-1" strike="noStrike">
                <a:solidFill>
                  <a:srgbClr val="000000"/>
                </a:solidFill>
                <a:latin typeface="Arial"/>
                <a:ea typeface="DejaVu Sans"/>
              </a:rPr>
              <a:t>Closing 2 and 3 number of runs successively reduces support for ticket price and so revenue. If Big Mountain closes down 3 runs, it seems they may as well close down 4 or 5 as there’s no further loss in ticket price. Increasing the closures down to 6 or more leads to a large drop. </a:t>
            </a:r>
            <a:endParaRPr b="0" lang="en-US" sz="1600" spc="-1" strike="noStrike">
              <a:latin typeface="Arial"/>
            </a:endParaRPr>
          </a:p>
          <a:p>
            <a:pPr>
              <a:lnSpc>
                <a:spcPct val="100000"/>
              </a:lnSpc>
              <a:tabLst>
                <a:tab algn="l" pos="408240"/>
              </a:tabLst>
            </a:pPr>
            <a:endParaRPr b="0" lang="en-US" sz="1600" spc="-1" strike="noStrike">
              <a:latin typeface="Arial"/>
            </a:endParaRPr>
          </a:p>
          <a:p>
            <a:pPr algn="just">
              <a:tabLst>
                <a:tab algn="l" pos="408240"/>
              </a:tabLst>
            </a:pPr>
            <a:endParaRPr b="0" lang="en-US" sz="1600" spc="-1" strike="noStrike">
              <a:latin typeface="Arial"/>
            </a:endParaRPr>
          </a:p>
          <a:p>
            <a:pPr>
              <a:lnSpc>
                <a:spcPct val="100000"/>
              </a:lnSpc>
              <a:tabLst>
                <a:tab algn="l" pos="408240"/>
              </a:tabLst>
            </a:pPr>
            <a:endParaRPr b="0" lang="en-US" sz="1600" spc="-1" strike="noStrike">
              <a:latin typeface="Arial"/>
            </a:endParaRPr>
          </a:p>
          <a:p>
            <a:pPr>
              <a:lnSpc>
                <a:spcPct val="100000"/>
              </a:lnSpc>
              <a:tabLst>
                <a:tab algn="l" pos="408240"/>
              </a:tabLst>
            </a:pPr>
            <a:endParaRPr b="0" lang="en-US" sz="1600" spc="-1" strike="noStrike">
              <a:latin typeface="Arial"/>
            </a:endParaRPr>
          </a:p>
          <a:p>
            <a:pPr>
              <a:lnSpc>
                <a:spcPct val="100000"/>
              </a:lnSpc>
              <a:tabLst>
                <a:tab algn="l" pos="40824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50800" y="1650240"/>
            <a:ext cx="3593520" cy="220320"/>
          </a:xfrm>
          <a:prstGeom prst="rect">
            <a:avLst/>
          </a:prstGeom>
          <a:noFill/>
          <a:ln>
            <a:noFill/>
          </a:ln>
        </p:spPr>
        <p:style>
          <a:lnRef idx="0"/>
          <a:fillRef idx="0"/>
          <a:effectRef idx="0"/>
          <a:fontRef idx="minor"/>
        </p:style>
      </p:sp>
      <p:sp>
        <p:nvSpPr>
          <p:cNvPr id="97" name="CustomShape 2"/>
          <p:cNvSpPr/>
          <p:nvPr/>
        </p:nvSpPr>
        <p:spPr>
          <a:xfrm>
            <a:off x="5016240" y="5072400"/>
            <a:ext cx="3593520" cy="220320"/>
          </a:xfrm>
          <a:prstGeom prst="rect">
            <a:avLst/>
          </a:prstGeom>
          <a:noFill/>
          <a:ln>
            <a:noFill/>
          </a:ln>
        </p:spPr>
        <p:style>
          <a:lnRef idx="0"/>
          <a:fillRef idx="0"/>
          <a:effectRef idx="0"/>
          <a:fontRef idx="minor"/>
        </p:style>
      </p:sp>
      <p:sp>
        <p:nvSpPr>
          <p:cNvPr id="98" name="CustomShape 3"/>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99" name="CustomShape 4"/>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100" name="CustomShape 5"/>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101" name="CustomShape 6"/>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102" name="CustomShape 7"/>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103" name="CustomShape 8"/>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104" name="CustomShape 9"/>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Adult Weekday and Weekend Prices</a:t>
            </a:r>
            <a:endParaRPr b="0" lang="en-US" sz="2000" spc="-1" strike="noStrike">
              <a:latin typeface="Arial"/>
            </a:endParaRPr>
          </a:p>
        </p:txBody>
      </p:sp>
      <p:sp>
        <p:nvSpPr>
          <p:cNvPr id="105" name="CustomShape 10"/>
          <p:cNvSpPr/>
          <p:nvPr/>
        </p:nvSpPr>
        <p:spPr>
          <a:xfrm>
            <a:off x="184320" y="541080"/>
            <a:ext cx="8580600" cy="488520"/>
          </a:xfrm>
          <a:prstGeom prst="rect">
            <a:avLst/>
          </a:prstGeom>
          <a:noFill/>
          <a:ln>
            <a:noFill/>
          </a:ln>
        </p:spPr>
        <p:style>
          <a:lnRef idx="0"/>
          <a:fillRef idx="0"/>
          <a:effectRef idx="0"/>
          <a:fontRef idx="minor"/>
        </p:style>
      </p:sp>
      <p:sp>
        <p:nvSpPr>
          <p:cNvPr id="106" name="CustomShape 11"/>
          <p:cNvSpPr/>
          <p:nvPr/>
        </p:nvSpPr>
        <p:spPr>
          <a:xfrm>
            <a:off x="365760" y="1393200"/>
            <a:ext cx="7589520" cy="4184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gn="just">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p:txBody>
      </p:sp>
      <p:pic>
        <p:nvPicPr>
          <p:cNvPr id="107" name="" descr=""/>
          <p:cNvPicPr/>
          <p:nvPr/>
        </p:nvPicPr>
        <p:blipFill>
          <a:blip r:embed="rId1"/>
          <a:stretch/>
        </p:blipFill>
        <p:spPr>
          <a:xfrm>
            <a:off x="2775600" y="1396080"/>
            <a:ext cx="5819760" cy="4184640"/>
          </a:xfrm>
          <a:prstGeom prst="rect">
            <a:avLst/>
          </a:prstGeom>
          <a:ln>
            <a:noFill/>
          </a:ln>
        </p:spPr>
      </p:pic>
      <p:sp>
        <p:nvSpPr>
          <p:cNvPr id="108" name="TextShape 12"/>
          <p:cNvSpPr txBox="1"/>
          <p:nvPr/>
        </p:nvSpPr>
        <p:spPr>
          <a:xfrm>
            <a:off x="365760" y="1554480"/>
            <a:ext cx="2194560" cy="2651760"/>
          </a:xfrm>
          <a:prstGeom prst="rect">
            <a:avLst/>
          </a:prstGeom>
          <a:noFill/>
          <a:ln>
            <a:noFill/>
          </a:ln>
        </p:spPr>
        <p:txBody>
          <a:bodyPr lIns="90000" rIns="90000" tIns="45000" bIns="45000">
            <a:noAutofit/>
          </a:bodyPr>
          <a:p>
            <a:pPr algn="just">
              <a:lnSpc>
                <a:spcPct val="100000"/>
              </a:lnSpc>
              <a:spcAft>
                <a:spcPts val="601"/>
              </a:spcAft>
              <a:tabLst>
                <a:tab algn="l" pos="408240"/>
              </a:tabLst>
            </a:pPr>
            <a:r>
              <a:rPr b="0" lang="en-US" sz="1600" spc="-1" strike="noStrike">
                <a:latin typeface="apple-system;BlinkMacSystemFont"/>
                <a:ea typeface="Noto Sans CJK SC"/>
              </a:rPr>
              <a:t>Average prices of Adult Weekday and Adult Weekend ticket. This showed how the average ticket price varied from state to state. </a:t>
            </a:r>
            <a:endParaRPr b="1" lang="en-US" sz="1600" spc="-1" strike="noStrike">
              <a:latin typeface="apple-system;BlinkMacSystemFon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50800" y="1650240"/>
            <a:ext cx="3593520" cy="220320"/>
          </a:xfrm>
          <a:prstGeom prst="rect">
            <a:avLst/>
          </a:prstGeom>
          <a:noFill/>
          <a:ln>
            <a:noFill/>
          </a:ln>
        </p:spPr>
        <p:style>
          <a:lnRef idx="0"/>
          <a:fillRef idx="0"/>
          <a:effectRef idx="0"/>
          <a:fontRef idx="minor"/>
        </p:style>
      </p:sp>
      <p:sp>
        <p:nvSpPr>
          <p:cNvPr id="110" name="CustomShape 2"/>
          <p:cNvSpPr/>
          <p:nvPr/>
        </p:nvSpPr>
        <p:spPr>
          <a:xfrm>
            <a:off x="5016240" y="5072400"/>
            <a:ext cx="3593520" cy="220320"/>
          </a:xfrm>
          <a:prstGeom prst="rect">
            <a:avLst/>
          </a:prstGeom>
          <a:noFill/>
          <a:ln>
            <a:noFill/>
          </a:ln>
        </p:spPr>
        <p:style>
          <a:lnRef idx="0"/>
          <a:fillRef idx="0"/>
          <a:effectRef idx="0"/>
          <a:fontRef idx="minor"/>
        </p:style>
      </p:sp>
      <p:sp>
        <p:nvSpPr>
          <p:cNvPr id="111" name="CustomShape 3"/>
          <p:cNvSpPr/>
          <p:nvPr/>
        </p:nvSpPr>
        <p:spPr>
          <a:xfrm>
            <a:off x="186840" y="4917600"/>
            <a:ext cx="4291200" cy="1150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12" name="CustomShape 4"/>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113" name="CustomShape 5"/>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114" name="CustomShape 6"/>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115" name="CustomShape 7"/>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116" name="CustomShape 8"/>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117" name="CustomShape 9"/>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118" name="CustomShape 10"/>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Model Ticket Price Target Plot</a:t>
            </a:r>
            <a:endParaRPr b="0" lang="en-US" sz="2000" spc="-1" strike="noStrike">
              <a:latin typeface="Arial"/>
            </a:endParaRPr>
          </a:p>
        </p:txBody>
      </p:sp>
      <p:sp>
        <p:nvSpPr>
          <p:cNvPr id="119" name="CustomShape 11"/>
          <p:cNvSpPr/>
          <p:nvPr/>
        </p:nvSpPr>
        <p:spPr>
          <a:xfrm>
            <a:off x="184320" y="541080"/>
            <a:ext cx="8580600" cy="488520"/>
          </a:xfrm>
          <a:prstGeom prst="rect">
            <a:avLst/>
          </a:prstGeom>
          <a:noFill/>
          <a:ln>
            <a:noFill/>
          </a:ln>
        </p:spPr>
        <p:style>
          <a:lnRef idx="0"/>
          <a:fillRef idx="0"/>
          <a:effectRef idx="0"/>
          <a:fontRef idx="minor"/>
        </p:style>
      </p:sp>
      <p:sp>
        <p:nvSpPr>
          <p:cNvPr id="120" name="CustomShape 12"/>
          <p:cNvSpPr/>
          <p:nvPr/>
        </p:nvSpPr>
        <p:spPr>
          <a:xfrm>
            <a:off x="365760" y="1393200"/>
            <a:ext cx="7589520" cy="4184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gn="just">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p:txBody>
      </p:sp>
      <p:sp>
        <p:nvSpPr>
          <p:cNvPr id="121" name="TextShape 13"/>
          <p:cNvSpPr txBox="1"/>
          <p:nvPr/>
        </p:nvSpPr>
        <p:spPr>
          <a:xfrm>
            <a:off x="365760" y="1554480"/>
            <a:ext cx="2194560" cy="3539520"/>
          </a:xfrm>
          <a:prstGeom prst="rect">
            <a:avLst/>
          </a:prstGeom>
          <a:noFill/>
          <a:ln>
            <a:noFill/>
          </a:ln>
        </p:spPr>
        <p:txBody>
          <a:bodyPr lIns="90000" rIns="90000" tIns="45000" bIns="45000">
            <a:noAutofit/>
          </a:bodyPr>
          <a:p>
            <a:pPr algn="just">
              <a:lnSpc>
                <a:spcPct val="100000"/>
              </a:lnSpc>
              <a:spcAft>
                <a:spcPts val="601"/>
              </a:spcAft>
              <a:tabLst>
                <a:tab algn="l" pos="408240"/>
              </a:tabLst>
            </a:pPr>
            <a:r>
              <a:rPr b="0" lang="en-US" sz="1800" spc="-1" strike="noStrike">
                <a:latin typeface="apple-system;BlinkMacSystemFont"/>
                <a:ea typeface="Noto Sans CJK SC"/>
              </a:rPr>
              <a:t>In the model ticket price target plot, there is a clear line where weekend and weekday prices are equal. Weekend prices being higher than weekday prices are restricted to sub $ 100 resorts.</a:t>
            </a:r>
            <a:endParaRPr b="1" lang="en-US" sz="1800" spc="-1" strike="noStrike">
              <a:latin typeface="apple-system;BlinkMacSystemFont"/>
            </a:endParaRPr>
          </a:p>
        </p:txBody>
      </p:sp>
      <p:pic>
        <p:nvPicPr>
          <p:cNvPr id="122" name="" descr=""/>
          <p:cNvPicPr/>
          <p:nvPr/>
        </p:nvPicPr>
        <p:blipFill>
          <a:blip r:embed="rId1"/>
          <a:stretch/>
        </p:blipFill>
        <p:spPr>
          <a:xfrm>
            <a:off x="2834640" y="1280160"/>
            <a:ext cx="5851800" cy="43887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50800" y="1650240"/>
            <a:ext cx="3593520" cy="220320"/>
          </a:xfrm>
          <a:prstGeom prst="rect">
            <a:avLst/>
          </a:prstGeom>
          <a:noFill/>
          <a:ln>
            <a:noFill/>
          </a:ln>
        </p:spPr>
        <p:style>
          <a:lnRef idx="0"/>
          <a:fillRef idx="0"/>
          <a:effectRef idx="0"/>
          <a:fontRef idx="minor"/>
        </p:style>
      </p:sp>
      <p:sp>
        <p:nvSpPr>
          <p:cNvPr id="124" name="CustomShape 2"/>
          <p:cNvSpPr/>
          <p:nvPr/>
        </p:nvSpPr>
        <p:spPr>
          <a:xfrm>
            <a:off x="5016240" y="5072400"/>
            <a:ext cx="3593520" cy="220320"/>
          </a:xfrm>
          <a:prstGeom prst="rect">
            <a:avLst/>
          </a:prstGeom>
          <a:noFill/>
          <a:ln>
            <a:noFill/>
          </a:ln>
        </p:spPr>
        <p:style>
          <a:lnRef idx="0"/>
          <a:fillRef idx="0"/>
          <a:effectRef idx="0"/>
          <a:fontRef idx="minor"/>
        </p:style>
      </p:sp>
      <p:sp>
        <p:nvSpPr>
          <p:cNvPr id="125" name="CustomShape 3"/>
          <p:cNvSpPr/>
          <p:nvPr/>
        </p:nvSpPr>
        <p:spPr>
          <a:xfrm>
            <a:off x="186840" y="4917600"/>
            <a:ext cx="4291200" cy="1150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26" name="CustomShape 4"/>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127" name="CustomShape 5"/>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128" name="CustomShape 6"/>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129" name="CustomShape 7"/>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130" name="CustomShape 8"/>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131" name="CustomShape 9"/>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132" name="CustomShape 10"/>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Dominant Features</a:t>
            </a:r>
            <a:endParaRPr b="0" lang="en-US" sz="2000" spc="-1" strike="noStrike">
              <a:latin typeface="Arial"/>
            </a:endParaRPr>
          </a:p>
        </p:txBody>
      </p:sp>
      <p:sp>
        <p:nvSpPr>
          <p:cNvPr id="133" name="CustomShape 11"/>
          <p:cNvSpPr/>
          <p:nvPr/>
        </p:nvSpPr>
        <p:spPr>
          <a:xfrm>
            <a:off x="184320" y="541080"/>
            <a:ext cx="8580600" cy="488520"/>
          </a:xfrm>
          <a:prstGeom prst="rect">
            <a:avLst/>
          </a:prstGeom>
          <a:noFill/>
          <a:ln>
            <a:noFill/>
          </a:ln>
        </p:spPr>
        <p:style>
          <a:lnRef idx="0"/>
          <a:fillRef idx="0"/>
          <a:effectRef idx="0"/>
          <a:fontRef idx="minor"/>
        </p:style>
      </p:sp>
      <p:sp>
        <p:nvSpPr>
          <p:cNvPr id="134" name="CustomShape 12"/>
          <p:cNvSpPr/>
          <p:nvPr/>
        </p:nvSpPr>
        <p:spPr>
          <a:xfrm>
            <a:off x="365760" y="1393200"/>
            <a:ext cx="7589520" cy="4184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gn="just">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p:txBody>
      </p:sp>
      <p:pic>
        <p:nvPicPr>
          <p:cNvPr id="135" name="" descr=""/>
          <p:cNvPicPr/>
          <p:nvPr/>
        </p:nvPicPr>
        <p:blipFill>
          <a:blip r:embed="rId1"/>
          <a:stretch/>
        </p:blipFill>
        <p:spPr>
          <a:xfrm>
            <a:off x="3122640" y="1387080"/>
            <a:ext cx="5838480" cy="4647960"/>
          </a:xfrm>
          <a:prstGeom prst="rect">
            <a:avLst/>
          </a:prstGeom>
          <a:ln>
            <a:noFill/>
          </a:ln>
        </p:spPr>
      </p:pic>
      <p:sp>
        <p:nvSpPr>
          <p:cNvPr id="136" name="TextShape 13"/>
          <p:cNvSpPr txBox="1"/>
          <p:nvPr/>
        </p:nvSpPr>
        <p:spPr>
          <a:xfrm>
            <a:off x="365760" y="1554480"/>
            <a:ext cx="2468880" cy="4480560"/>
          </a:xfrm>
          <a:prstGeom prst="rect">
            <a:avLst/>
          </a:prstGeom>
          <a:noFill/>
          <a:ln>
            <a:noFill/>
          </a:ln>
        </p:spPr>
        <p:txBody>
          <a:bodyPr lIns="90000" rIns="90000" tIns="45000" bIns="45000">
            <a:noAutofit/>
          </a:bodyPr>
          <a:p>
            <a:pPr algn="just">
              <a:lnSpc>
                <a:spcPct val="100000"/>
              </a:lnSpc>
              <a:spcAft>
                <a:spcPts val="601"/>
              </a:spcAft>
              <a:tabLst>
                <a:tab algn="l" pos="408240"/>
              </a:tabLst>
            </a:pPr>
            <a:endParaRPr b="0" lang="en-US" sz="1800" spc="-1" strike="noStrike">
              <a:latin typeface="apple-system;BlinkMacSystemFont"/>
            </a:endParaRPr>
          </a:p>
          <a:p>
            <a:pPr algn="just">
              <a:lnSpc>
                <a:spcPct val="100000"/>
              </a:lnSpc>
              <a:spcAft>
                <a:spcPts val="601"/>
              </a:spcAft>
              <a:tabLst>
                <a:tab algn="l" pos="408240"/>
              </a:tabLst>
            </a:pPr>
            <a:r>
              <a:rPr b="0" lang="en-US" sz="1800" spc="-1" strike="noStrike">
                <a:latin typeface="apple-system;BlinkMacSystemFont"/>
                <a:ea typeface="Noto Sans CJK SC"/>
              </a:rPr>
              <a:t>Using random forest model, we found the dominant top four features in common with the linear model: fastQuads, Runs, Snow Making_ac, vertical_drop.</a:t>
            </a:r>
            <a:endParaRPr b="0" lang="en-US" sz="1800" spc="-1" strike="noStrike">
              <a:latin typeface="apple-system;BlinkMacSystemFon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50800" y="1650240"/>
            <a:ext cx="3593520" cy="220320"/>
          </a:xfrm>
          <a:prstGeom prst="rect">
            <a:avLst/>
          </a:prstGeom>
          <a:noFill/>
          <a:ln>
            <a:noFill/>
          </a:ln>
        </p:spPr>
        <p:style>
          <a:lnRef idx="0"/>
          <a:fillRef idx="0"/>
          <a:effectRef idx="0"/>
          <a:fontRef idx="minor"/>
        </p:style>
      </p:sp>
      <p:sp>
        <p:nvSpPr>
          <p:cNvPr id="138" name="CustomShape 2"/>
          <p:cNvSpPr/>
          <p:nvPr/>
        </p:nvSpPr>
        <p:spPr>
          <a:xfrm>
            <a:off x="5016240" y="5072400"/>
            <a:ext cx="3593520" cy="220320"/>
          </a:xfrm>
          <a:prstGeom prst="rect">
            <a:avLst/>
          </a:prstGeom>
          <a:noFill/>
          <a:ln>
            <a:noFill/>
          </a:ln>
        </p:spPr>
        <p:style>
          <a:lnRef idx="0"/>
          <a:fillRef idx="0"/>
          <a:effectRef idx="0"/>
          <a:fontRef idx="minor"/>
        </p:style>
      </p:sp>
      <p:sp>
        <p:nvSpPr>
          <p:cNvPr id="139" name="CustomShape 3"/>
          <p:cNvSpPr/>
          <p:nvPr/>
        </p:nvSpPr>
        <p:spPr>
          <a:xfrm>
            <a:off x="186840" y="4917600"/>
            <a:ext cx="4291200" cy="1150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40" name="CustomShape 4"/>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141" name="CustomShape 5"/>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142" name="CustomShape 6"/>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143" name="CustomShape 7"/>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144" name="CustomShape 8"/>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145" name="CustomShape 9"/>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146" name="CustomShape 10"/>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Adult Weekend Ticket Price</a:t>
            </a:r>
            <a:endParaRPr b="0" lang="en-US" sz="2000" spc="-1" strike="noStrike">
              <a:latin typeface="Arial"/>
            </a:endParaRPr>
          </a:p>
        </p:txBody>
      </p:sp>
      <p:sp>
        <p:nvSpPr>
          <p:cNvPr id="147" name="CustomShape 11"/>
          <p:cNvSpPr/>
          <p:nvPr/>
        </p:nvSpPr>
        <p:spPr>
          <a:xfrm>
            <a:off x="184320" y="541080"/>
            <a:ext cx="8580600" cy="488520"/>
          </a:xfrm>
          <a:prstGeom prst="rect">
            <a:avLst/>
          </a:prstGeom>
          <a:noFill/>
          <a:ln>
            <a:noFill/>
          </a:ln>
        </p:spPr>
        <p:style>
          <a:lnRef idx="0"/>
          <a:fillRef idx="0"/>
          <a:effectRef idx="0"/>
          <a:fontRef idx="minor"/>
        </p:style>
      </p:sp>
      <p:sp>
        <p:nvSpPr>
          <p:cNvPr id="148" name="CustomShape 12"/>
          <p:cNvSpPr/>
          <p:nvPr/>
        </p:nvSpPr>
        <p:spPr>
          <a:xfrm>
            <a:off x="365760" y="1393200"/>
            <a:ext cx="7589520" cy="4184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gn="just">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p:txBody>
      </p:sp>
      <p:sp>
        <p:nvSpPr>
          <p:cNvPr id="149" name="TextShape 13"/>
          <p:cNvSpPr txBox="1"/>
          <p:nvPr/>
        </p:nvSpPr>
        <p:spPr>
          <a:xfrm>
            <a:off x="640080" y="1393200"/>
            <a:ext cx="3200400" cy="3447000"/>
          </a:xfrm>
          <a:prstGeom prst="rect">
            <a:avLst/>
          </a:prstGeom>
          <a:noFill/>
          <a:ln>
            <a:noFill/>
          </a:ln>
        </p:spPr>
        <p:txBody>
          <a:bodyPr lIns="90000" rIns="90000" tIns="45000" bIns="45000">
            <a:noAutofit/>
          </a:bodyPr>
          <a:p>
            <a:pPr algn="just">
              <a:lnSpc>
                <a:spcPct val="100000"/>
              </a:lnSpc>
              <a:spcAft>
                <a:spcPts val="601"/>
              </a:spcAft>
              <a:tabLst>
                <a:tab algn="l" pos="408240"/>
              </a:tabLst>
            </a:pPr>
            <a:endParaRPr b="0" lang="en-US" sz="1600" spc="-1" strike="noStrike">
              <a:latin typeface="apple-system;BlinkMacSystemFont"/>
            </a:endParaRPr>
          </a:p>
          <a:p>
            <a:pPr algn="just">
              <a:lnSpc>
                <a:spcPct val="100000"/>
              </a:lnSpc>
              <a:spcAft>
                <a:spcPts val="601"/>
              </a:spcAft>
              <a:tabLst>
                <a:tab algn="l" pos="408240"/>
              </a:tabLst>
            </a:pPr>
            <a:r>
              <a:rPr b="0" lang="en-US" sz="1600" spc="-1" strike="noStrike">
                <a:latin typeface="apple-system;BlinkMacSystemFont"/>
                <a:ea typeface="Noto Sans CJK SC"/>
              </a:rPr>
              <a:t>Big Mountain’s adult weekend ticket price is higher than many resorts nationally but there are still resorts with higher ticket prices (top figure).</a:t>
            </a:r>
            <a:endParaRPr b="0" lang="en-US" sz="1600" spc="-1" strike="noStrike">
              <a:latin typeface="apple-system;BlinkMacSystemFont"/>
            </a:endParaRPr>
          </a:p>
          <a:p>
            <a:pPr algn="just">
              <a:lnSpc>
                <a:spcPct val="100000"/>
              </a:lnSpc>
              <a:spcAft>
                <a:spcPts val="601"/>
              </a:spcAft>
              <a:tabLst>
                <a:tab algn="l" pos="408240"/>
              </a:tabLst>
            </a:pPr>
            <a:endParaRPr b="0" lang="en-US" sz="1600" spc="-1" strike="noStrike">
              <a:latin typeface="apple-system;BlinkMacSystemFont"/>
            </a:endParaRPr>
          </a:p>
          <a:p>
            <a:pPr algn="just">
              <a:lnSpc>
                <a:spcPct val="100000"/>
              </a:lnSpc>
              <a:spcAft>
                <a:spcPts val="601"/>
              </a:spcAft>
              <a:tabLst>
                <a:tab algn="l" pos="408240"/>
              </a:tabLst>
            </a:pPr>
            <a:endParaRPr b="0" lang="en-US" sz="1600" spc="-1" strike="noStrike">
              <a:latin typeface="apple-system;BlinkMacSystemFont"/>
            </a:endParaRPr>
          </a:p>
          <a:p>
            <a:pPr algn="just">
              <a:lnSpc>
                <a:spcPct val="100000"/>
              </a:lnSpc>
              <a:spcAft>
                <a:spcPts val="601"/>
              </a:spcAft>
              <a:tabLst>
                <a:tab algn="l" pos="408240"/>
              </a:tabLst>
            </a:pPr>
            <a:r>
              <a:rPr b="0" lang="en-US" sz="1600" spc="-1" strike="noStrike">
                <a:latin typeface="apple-system;BlinkMacSystemFont"/>
                <a:ea typeface="Noto Sans CJK SC"/>
              </a:rPr>
              <a:t>Big Mountain is very high up in the adult weekend ticket price in the state of Montana (below figure).</a:t>
            </a:r>
            <a:endParaRPr b="0" lang="en-US" sz="1600" spc="-1" strike="noStrike">
              <a:latin typeface="apple-system;BlinkMacSystemFont"/>
            </a:endParaRPr>
          </a:p>
        </p:txBody>
      </p:sp>
      <p:pic>
        <p:nvPicPr>
          <p:cNvPr id="150" name="" descr=""/>
          <p:cNvPicPr/>
          <p:nvPr/>
        </p:nvPicPr>
        <p:blipFill>
          <a:blip r:embed="rId1"/>
          <a:stretch/>
        </p:blipFill>
        <p:spPr>
          <a:xfrm>
            <a:off x="4210200" y="1315800"/>
            <a:ext cx="3840480" cy="2813040"/>
          </a:xfrm>
          <a:prstGeom prst="rect">
            <a:avLst/>
          </a:prstGeom>
          <a:ln>
            <a:noFill/>
          </a:ln>
        </p:spPr>
      </p:pic>
      <p:pic>
        <p:nvPicPr>
          <p:cNvPr id="151" name="" descr=""/>
          <p:cNvPicPr/>
          <p:nvPr/>
        </p:nvPicPr>
        <p:blipFill>
          <a:blip r:embed="rId2"/>
          <a:stretch/>
        </p:blipFill>
        <p:spPr>
          <a:xfrm>
            <a:off x="4312080" y="4050360"/>
            <a:ext cx="3931920" cy="26121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5050800" y="1650240"/>
            <a:ext cx="3593520" cy="220320"/>
          </a:xfrm>
          <a:prstGeom prst="rect">
            <a:avLst/>
          </a:prstGeom>
          <a:noFill/>
          <a:ln>
            <a:noFill/>
          </a:ln>
        </p:spPr>
        <p:style>
          <a:lnRef idx="0"/>
          <a:fillRef idx="0"/>
          <a:effectRef idx="0"/>
          <a:fontRef idx="minor"/>
        </p:style>
      </p:sp>
      <p:sp>
        <p:nvSpPr>
          <p:cNvPr id="153" name="CustomShape 2"/>
          <p:cNvSpPr/>
          <p:nvPr/>
        </p:nvSpPr>
        <p:spPr>
          <a:xfrm>
            <a:off x="186840" y="4917600"/>
            <a:ext cx="4291200" cy="115020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154" name="CustomShape 3"/>
          <p:cNvSpPr/>
          <p:nvPr/>
        </p:nvSpPr>
        <p:spPr>
          <a:xfrm>
            <a:off x="6633360" y="6524280"/>
            <a:ext cx="428040" cy="2012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155" name="CustomShape 4"/>
          <p:cNvSpPr/>
          <p:nvPr/>
        </p:nvSpPr>
        <p:spPr>
          <a:xfrm>
            <a:off x="7028640" y="65138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156" name="CustomShape 5"/>
          <p:cNvSpPr/>
          <p:nvPr/>
        </p:nvSpPr>
        <p:spPr>
          <a:xfrm>
            <a:off x="745236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157" name="CustomShape 6"/>
          <p:cNvSpPr/>
          <p:nvPr/>
        </p:nvSpPr>
        <p:spPr>
          <a:xfrm>
            <a:off x="7846560" y="650808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158" name="CustomShape 7"/>
          <p:cNvSpPr/>
          <p:nvPr/>
        </p:nvSpPr>
        <p:spPr>
          <a:xfrm>
            <a:off x="8245800" y="6503040"/>
            <a:ext cx="428040" cy="21204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159" name="CustomShape 8"/>
          <p:cNvSpPr/>
          <p:nvPr/>
        </p:nvSpPr>
        <p:spPr>
          <a:xfrm>
            <a:off x="121680" y="116640"/>
            <a:ext cx="7720920" cy="1133280"/>
          </a:xfrm>
          <a:prstGeom prst="wedgeRectCallout">
            <a:avLst>
              <a:gd name="adj1" fmla="val 53513"/>
              <a:gd name="adj2" fmla="val 6588"/>
            </a:avLst>
          </a:prstGeom>
          <a:solidFill>
            <a:srgbClr val="fef2da"/>
          </a:solidFill>
          <a:ln>
            <a:noFill/>
          </a:ln>
        </p:spPr>
        <p:style>
          <a:lnRef idx="0"/>
          <a:fillRef idx="0"/>
          <a:effectRef idx="0"/>
          <a:fontRef idx="minor"/>
        </p:style>
      </p:sp>
      <p:sp>
        <p:nvSpPr>
          <p:cNvPr id="160" name="CustomShape 9"/>
          <p:cNvSpPr/>
          <p:nvPr/>
        </p:nvSpPr>
        <p:spPr>
          <a:xfrm>
            <a:off x="184320" y="189720"/>
            <a:ext cx="8789760" cy="3038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Closing up Runs</a:t>
            </a:r>
            <a:endParaRPr b="0" lang="en-US" sz="2000" spc="-1" strike="noStrike">
              <a:latin typeface="Arial"/>
            </a:endParaRPr>
          </a:p>
        </p:txBody>
      </p:sp>
      <p:sp>
        <p:nvSpPr>
          <p:cNvPr id="161" name="CustomShape 10"/>
          <p:cNvSpPr/>
          <p:nvPr/>
        </p:nvSpPr>
        <p:spPr>
          <a:xfrm>
            <a:off x="184320" y="541080"/>
            <a:ext cx="8580600" cy="488520"/>
          </a:xfrm>
          <a:prstGeom prst="rect">
            <a:avLst/>
          </a:prstGeom>
          <a:noFill/>
          <a:ln>
            <a:noFill/>
          </a:ln>
        </p:spPr>
        <p:style>
          <a:lnRef idx="0"/>
          <a:fillRef idx="0"/>
          <a:effectRef idx="0"/>
          <a:fontRef idx="minor"/>
        </p:style>
      </p:sp>
      <p:sp>
        <p:nvSpPr>
          <p:cNvPr id="162" name="CustomShape 11"/>
          <p:cNvSpPr/>
          <p:nvPr/>
        </p:nvSpPr>
        <p:spPr>
          <a:xfrm>
            <a:off x="365760" y="1393200"/>
            <a:ext cx="7589520" cy="418464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gn="just">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a:p>
            <a:pPr>
              <a:lnSpc>
                <a:spcPct val="100000"/>
              </a:lnSpc>
              <a:tabLst>
                <a:tab algn="l" pos="408240"/>
              </a:tabLst>
            </a:pPr>
            <a:endParaRPr b="0" lang="en-US" sz="1800" spc="-1" strike="noStrike">
              <a:latin typeface="Arial"/>
            </a:endParaRPr>
          </a:p>
        </p:txBody>
      </p:sp>
      <p:sp>
        <p:nvSpPr>
          <p:cNvPr id="163" name="TextShape 12"/>
          <p:cNvSpPr txBox="1"/>
          <p:nvPr/>
        </p:nvSpPr>
        <p:spPr>
          <a:xfrm>
            <a:off x="548640" y="1371600"/>
            <a:ext cx="3200400" cy="4620600"/>
          </a:xfrm>
          <a:prstGeom prst="rect">
            <a:avLst/>
          </a:prstGeom>
          <a:noFill/>
          <a:ln>
            <a:noFill/>
          </a:ln>
        </p:spPr>
        <p:txBody>
          <a:bodyPr lIns="90000" rIns="90000" tIns="45000" bIns="45000">
            <a:noAutofit/>
          </a:bodyPr>
          <a:p>
            <a:pPr algn="just">
              <a:lnSpc>
                <a:spcPct val="100000"/>
              </a:lnSpc>
              <a:spcAft>
                <a:spcPts val="601"/>
              </a:spcAft>
              <a:tabLst>
                <a:tab algn="l" pos="408240"/>
              </a:tabLst>
            </a:pPr>
            <a:r>
              <a:rPr b="0" lang="en-US" sz="1600" spc="-1" strike="noStrike">
                <a:latin typeface="apple-system;BlinkMacSystemFont"/>
                <a:ea typeface="Noto Sans CJK SC"/>
              </a:rPr>
              <a:t>Big Mountain compares well for the number of runs. There are some resorts with more, but not many.</a:t>
            </a:r>
            <a:endParaRPr b="0" lang="en-US" sz="1600" spc="-1" strike="noStrike">
              <a:latin typeface="apple-system;BlinkMacSystemFont"/>
            </a:endParaRPr>
          </a:p>
          <a:p>
            <a:pPr algn="just">
              <a:lnSpc>
                <a:spcPct val="100000"/>
              </a:lnSpc>
              <a:spcAft>
                <a:spcPts val="601"/>
              </a:spcAft>
              <a:tabLst>
                <a:tab algn="l" pos="408240"/>
              </a:tabLst>
            </a:pPr>
            <a:endParaRPr b="0" lang="en-US" sz="1600" spc="-1" strike="noStrike">
              <a:latin typeface="apple-system;BlinkMacSystemFont"/>
            </a:endParaRPr>
          </a:p>
          <a:p>
            <a:pPr algn="just">
              <a:lnSpc>
                <a:spcPct val="100000"/>
              </a:lnSpc>
              <a:spcAft>
                <a:spcPts val="601"/>
              </a:spcAft>
              <a:tabLst>
                <a:tab algn="l" pos="408240"/>
              </a:tabLst>
            </a:pPr>
            <a:r>
              <a:rPr b="0" lang="en-US" sz="1600" spc="-1" strike="noStrike">
                <a:latin typeface="apple-system;BlinkMacSystemFont"/>
                <a:ea typeface="Noto Sans CJK SC"/>
              </a:rPr>
              <a:t>The model says closing one run makes no difference. Closing 2 and 3 successively reduces support for ticket price and so revenue. </a:t>
            </a:r>
            <a:endParaRPr b="0" lang="en-US" sz="1600" spc="-1" strike="noStrike">
              <a:latin typeface="apple-system;BlinkMacSystemFont"/>
            </a:endParaRPr>
          </a:p>
          <a:p>
            <a:pPr algn="just">
              <a:lnSpc>
                <a:spcPct val="100000"/>
              </a:lnSpc>
              <a:spcAft>
                <a:spcPts val="601"/>
              </a:spcAft>
              <a:tabLst>
                <a:tab algn="l" pos="408240"/>
              </a:tabLst>
            </a:pPr>
            <a:r>
              <a:rPr b="0" lang="en-US" sz="1600" spc="-1" strike="noStrike">
                <a:latin typeface="apple-system;BlinkMacSystemFont"/>
                <a:ea typeface="Noto Sans CJK SC"/>
              </a:rPr>
              <a:t>If Big Mountain closes down 3 runs, it seems they may as well close down 4 or 5 as there's no further loss in ticket price. </a:t>
            </a:r>
            <a:endParaRPr b="0" lang="en-US" sz="1600" spc="-1" strike="noStrike">
              <a:latin typeface="apple-system;BlinkMacSystemFont"/>
            </a:endParaRPr>
          </a:p>
          <a:p>
            <a:pPr algn="just">
              <a:lnSpc>
                <a:spcPct val="100000"/>
              </a:lnSpc>
              <a:spcAft>
                <a:spcPts val="601"/>
              </a:spcAft>
              <a:tabLst>
                <a:tab algn="l" pos="408240"/>
              </a:tabLst>
            </a:pPr>
            <a:r>
              <a:rPr b="0" lang="en-US" sz="1600" spc="-1" strike="noStrike">
                <a:latin typeface="apple-system;BlinkMacSystemFont"/>
                <a:ea typeface="Noto Sans CJK SC"/>
              </a:rPr>
              <a:t>Increasing the closures down to 6 or more leads to a large drop.</a:t>
            </a:r>
            <a:endParaRPr b="0" lang="en-US" sz="1600" spc="-1" strike="noStrike">
              <a:latin typeface="apple-system;BlinkMacSystemFont"/>
            </a:endParaRPr>
          </a:p>
        </p:txBody>
      </p:sp>
      <p:pic>
        <p:nvPicPr>
          <p:cNvPr id="164" name="" descr=""/>
          <p:cNvPicPr/>
          <p:nvPr/>
        </p:nvPicPr>
        <p:blipFill>
          <a:blip r:embed="rId1"/>
          <a:stretch/>
        </p:blipFill>
        <p:spPr>
          <a:xfrm>
            <a:off x="4389120" y="1393200"/>
            <a:ext cx="3931920" cy="2503080"/>
          </a:xfrm>
          <a:prstGeom prst="rect">
            <a:avLst/>
          </a:prstGeom>
          <a:ln>
            <a:noFill/>
          </a:ln>
        </p:spPr>
      </p:pic>
      <p:pic>
        <p:nvPicPr>
          <p:cNvPr id="165" name="" descr=""/>
          <p:cNvPicPr/>
          <p:nvPr/>
        </p:nvPicPr>
        <p:blipFill>
          <a:blip r:embed="rId2"/>
          <a:stretch/>
        </p:blipFill>
        <p:spPr>
          <a:xfrm>
            <a:off x="4292640" y="3840480"/>
            <a:ext cx="4211280" cy="2286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Dev Joshi</cp:lastModifiedBy>
  <dcterms:modified xsi:type="dcterms:W3CDTF">2022-12-21T00:42:14Z</dcterms:modified>
  <cp:revision>20</cp:revision>
  <dc:subject/>
  <dc:title/>
</cp:coreProperties>
</file>