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4" r:id="rId5"/>
    <p:sldId id="289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8DD51-D43F-4CCF-97B6-76E211EBE3BE}" v="40" dt="2022-07-05T17:46:08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5033" autoAdjust="0"/>
  </p:normalViewPr>
  <p:slideViewPr>
    <p:cSldViewPr snapToGrid="0" showGuides="1">
      <p:cViewPr varScale="1">
        <p:scale>
          <a:sx n="68" d="100"/>
          <a:sy n="68" d="100"/>
        </p:scale>
        <p:origin x="738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case for CICD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7755A1F-547A-4EC7-BFFA-DD19655A5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6" r="2" b="2"/>
          <a:stretch/>
        </p:blipFill>
        <p:spPr>
          <a:xfrm>
            <a:off x="707917" y="492573"/>
            <a:ext cx="6027034" cy="5880796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22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5400" dirty="0"/>
              <a:t>WHAT IS CICD?</a:t>
            </a:r>
          </a:p>
        </p:txBody>
      </p:sp>
      <p:sp>
        <p:nvSpPr>
          <p:cNvPr id="104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A8C7673-61E5-48A6-8536-4517829A8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" r="170" b="1866"/>
          <a:stretch/>
        </p:blipFill>
        <p:spPr>
          <a:xfrm>
            <a:off x="923925" y="2002117"/>
            <a:ext cx="6127022" cy="40938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F019342-8954-4E9D-A7A1-AD16C8DC31E3}"/>
              </a:ext>
            </a:extLst>
          </p:cNvPr>
          <p:cNvSpPr txBox="1"/>
          <p:nvPr/>
        </p:nvSpPr>
        <p:spPr>
          <a:xfrm>
            <a:off x="7533314" y="1999578"/>
            <a:ext cx="3823525" cy="4171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</a:rPr>
              <a:t>Continuous integration - </a:t>
            </a:r>
            <a:r>
              <a:rPr lang="en-US" sz="1000" b="0" i="0" dirty="0">
                <a:effectLst/>
              </a:rPr>
              <a:t>is the process by which every time a developer on the team checks in new code, automated builds and tests run. This is the first step in a series of quicker feedback loops that can help notify the developer of issues with their code, so they can make changes faster and continue focusing their time on what matters.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</a:rPr>
              <a:t>Continuous Delivery - </a:t>
            </a:r>
            <a:r>
              <a:rPr lang="en-US" sz="1000" b="0" i="0" dirty="0">
                <a:effectLst/>
              </a:rPr>
              <a:t>is the process by which every time a developer on the team checks in new code, automated builds and tests run. This is the first step in a series of quicker feedback loops that can help notify the developer of issues with their code, so they can make changes faster and continue focusing their time on what matters.</a:t>
            </a: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effectLst/>
              </a:rPr>
              <a:t>Continuous Deployment -</a:t>
            </a:r>
            <a:r>
              <a:rPr lang="en-US" sz="1000" b="0" dirty="0">
                <a:effectLst/>
              </a:rPr>
              <a:t>A software engineering approach in which the value is delivered frequently through automated deployments. Everything related to deploying the artifact fits here. It's the process of "</a:t>
            </a:r>
            <a:r>
              <a:rPr lang="en-US" sz="1000" b="1" dirty="0">
                <a:effectLst/>
              </a:rPr>
              <a:t>Moving</a:t>
            </a:r>
            <a:r>
              <a:rPr lang="en-US" sz="1000" b="0" dirty="0">
                <a:effectLst/>
              </a:rPr>
              <a:t>" the artifact from the shelf to the spotlight. Some common CD-related phases might include</a:t>
            </a:r>
            <a:r>
              <a:rPr lang="en-US" sz="1000" b="0" i="1" dirty="0">
                <a:effectLst/>
              </a:rPr>
              <a:t>:</a:t>
            </a:r>
            <a:endParaRPr lang="en-US" sz="1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44">
            <a:extLst>
              <a:ext uri="{FF2B5EF4-FFF2-40B4-BE49-F238E27FC236}">
                <a16:creationId xmlns:a16="http://schemas.microsoft.com/office/drawing/2014/main" id="{E23B54D5-0C89-4497-8082-3512D531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cicd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EF3ED9D-3212-44B6-B7D4-C72175E1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637" y="1357312"/>
            <a:ext cx="69056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6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841C0C6-3E54-471A-BCDA-F33B69A1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Benefits of cicd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95A1FEB-6AE5-450F-BECB-D163E72F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51043"/>
              </p:ext>
            </p:extLst>
          </p:nvPr>
        </p:nvGraphicFramePr>
        <p:xfrm>
          <a:off x="162141" y="2298654"/>
          <a:ext cx="11503786" cy="455934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98039">
                  <a:extLst>
                    <a:ext uri="{9D8B030D-6E8A-4147-A177-3AD203B41FA5}">
                      <a16:colId xmlns:a16="http://schemas.microsoft.com/office/drawing/2014/main" val="3034923069"/>
                    </a:ext>
                  </a:extLst>
                </a:gridCol>
                <a:gridCol w="1260709">
                  <a:extLst>
                    <a:ext uri="{9D8B030D-6E8A-4147-A177-3AD203B41FA5}">
                      <a16:colId xmlns:a16="http://schemas.microsoft.com/office/drawing/2014/main" val="1356228734"/>
                    </a:ext>
                  </a:extLst>
                </a:gridCol>
                <a:gridCol w="3629607">
                  <a:extLst>
                    <a:ext uri="{9D8B030D-6E8A-4147-A177-3AD203B41FA5}">
                      <a16:colId xmlns:a16="http://schemas.microsoft.com/office/drawing/2014/main" val="4215416129"/>
                    </a:ext>
                  </a:extLst>
                </a:gridCol>
                <a:gridCol w="3629607">
                  <a:extLst>
                    <a:ext uri="{9D8B030D-6E8A-4147-A177-3AD203B41FA5}">
                      <a16:colId xmlns:a16="http://schemas.microsoft.com/office/drawing/2014/main" val="1325970710"/>
                    </a:ext>
                  </a:extLst>
                </a:gridCol>
                <a:gridCol w="485824">
                  <a:extLst>
                    <a:ext uri="{9D8B030D-6E8A-4147-A177-3AD203B41FA5}">
                      <a16:colId xmlns:a16="http://schemas.microsoft.com/office/drawing/2014/main" val="3128821773"/>
                    </a:ext>
                  </a:extLst>
                </a:gridCol>
              </a:tblGrid>
              <a:tr h="435978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cap="none" spc="0">
                          <a:solidFill>
                            <a:schemeClr val="tx1"/>
                          </a:solidFill>
                          <a:effectLst/>
                        </a:rPr>
                        <a:t>Technical Language</a:t>
                      </a:r>
                    </a:p>
                  </a:txBody>
                  <a:tcPr marL="60939" marR="93726" marT="17412" marB="13058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cap="none" spc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</a:p>
                  </a:txBody>
                  <a:tcPr marL="60939" marR="93726" marT="17412" marB="13058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cap="none" spc="0">
                          <a:solidFill>
                            <a:schemeClr val="tx1"/>
                          </a:solidFill>
                          <a:effectLst/>
                        </a:rPr>
                        <a:t>Translation</a:t>
                      </a:r>
                    </a:p>
                  </a:txBody>
                  <a:tcPr marL="60939" marR="93726" marT="17412" marB="13058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6760"/>
                  </a:ext>
                </a:extLst>
              </a:tr>
              <a:tr h="516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Catch Compile Errors After Merge</a:t>
                      </a:r>
                    </a:p>
                  </a:txBody>
                  <a:tcPr marL="60939" marR="93726" marT="17412" marB="130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Reduce Cost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Less developer time on issues from new developer code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                           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656309"/>
                  </a:ext>
                </a:extLst>
              </a:tr>
              <a:tr h="385162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</a:rPr>
                        <a:t>Catch Unit Test Failures</a:t>
                      </a:r>
                    </a:p>
                  </a:txBody>
                  <a:tcPr marL="60939" marR="93726" marT="17412" marB="130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</a:rPr>
                        <a:t>Avoid Cost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Less bugs in production and less time in testing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t"/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15599"/>
                  </a:ext>
                </a:extLst>
              </a:tr>
              <a:tr h="385162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Detect Security Vulnerabilities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</a:rPr>
                        <a:t>Avoid Cost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Prevent embarrassing or costly security holes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558487"/>
                  </a:ext>
                </a:extLst>
              </a:tr>
              <a:tr h="385162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Automate Infrastructure Creation</a:t>
                      </a:r>
                    </a:p>
                  </a:txBody>
                  <a:tcPr marL="60939" marR="93726" marT="17412" marB="130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Avoid Cost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Less human error, Faster deployments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96621"/>
                  </a:ext>
                </a:extLst>
              </a:tr>
              <a:tr h="385162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cap="none" spc="0" dirty="0">
                          <a:solidFill>
                            <a:schemeClr val="tx1"/>
                          </a:solidFill>
                          <a:effectLst/>
                        </a:rPr>
                        <a:t>Automate Infrastructure </a:t>
                      </a:r>
                      <a:r>
                        <a:rPr lang="en-GB" sz="1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Cleanup</a:t>
                      </a:r>
                      <a:endParaRPr lang="en-GB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Reduce Cost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Less infrastructure costs from unused resources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279452"/>
                  </a:ext>
                </a:extLst>
              </a:tr>
              <a:tr h="516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Faster and More Frequent Production Deployments</a:t>
                      </a:r>
                    </a:p>
                  </a:txBody>
                  <a:tcPr marL="60939" marR="93726" marT="17412" marB="130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Increase Revenue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New value-generating features released more quickly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2918"/>
                  </a:ext>
                </a:extLst>
              </a:tr>
              <a:tr h="516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Deploy to Production Without Manual Checks</a:t>
                      </a:r>
                    </a:p>
                  </a:txBody>
                  <a:tcPr marL="60939" marR="93726" marT="17412" marB="130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Increase Revenue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Less time to market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616706"/>
                  </a:ext>
                </a:extLst>
              </a:tr>
              <a:tr h="51654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Automated Smoke Tests</a:t>
                      </a:r>
                    </a:p>
                  </a:txBody>
                  <a:tcPr marL="60939" marR="93726" marT="17412" marB="130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Protect Revenue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Reduced downtime from a deploy-related crash or major bug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85124"/>
                  </a:ext>
                </a:extLst>
              </a:tr>
              <a:tr h="516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Automated Rollback Triggered by Job Failure</a:t>
                      </a:r>
                    </a:p>
                  </a:txBody>
                  <a:tcPr marL="60939" marR="93726" marT="17412" marB="13058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100" cap="none" spc="0">
                          <a:solidFill>
                            <a:schemeClr val="tx1"/>
                          </a:solidFill>
                          <a:effectLst/>
                        </a:rPr>
                        <a:t>Protect Revenue</a:t>
                      </a: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Quick undo to return production to working state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39" marR="93726" marT="17412" marB="1305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270399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0704F67E-33AC-498E-B069-847A5738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315" y="2661982"/>
            <a:ext cx="447619" cy="44761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7FFC46D-5CA3-4FD8-B5DE-9BCA2E12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13" y="3461423"/>
            <a:ext cx="447619" cy="44761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E27BF9B-2A9B-4F17-9CE7-08D7D44A6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12" y="4178860"/>
            <a:ext cx="447619" cy="44761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25CB11D-B57D-4A07-9267-0E66B4CC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312" y="4741306"/>
            <a:ext cx="447619" cy="44761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F11196D-479D-4C65-9572-48543B6E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311" y="5234933"/>
            <a:ext cx="447619" cy="44761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F4A832E-685C-482B-A81C-8AC29D6A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310" y="5746886"/>
            <a:ext cx="447619" cy="44761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45E11E9-3D52-4F8C-B222-E18E06AA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309" y="6321481"/>
            <a:ext cx="447619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7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2218D-E95F-4809-AD36-C4F8B5C1A4AD}"/>
              </a:ext>
            </a:extLst>
          </p:cNvPr>
          <p:cNvSpPr txBox="1"/>
          <p:nvPr/>
        </p:nvSpPr>
        <p:spPr>
          <a:xfrm>
            <a:off x="6072445" y="3640254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Graphic 36" descr="Question mark">
            <a:extLst>
              <a:ext uri="{FF2B5EF4-FFF2-40B4-BE49-F238E27FC236}">
                <a16:creationId xmlns:a16="http://schemas.microsoft.com/office/drawing/2014/main" id="{AD166105-35F9-64BD-AE4E-EA27FAC3B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{3E599A90-4CD4-45A5-98EE-C2A3D28349F2}tf16411242_win32</Template>
  <TotalTime>641</TotalTime>
  <Words>321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Speak Pro</vt:lpstr>
      <vt:lpstr>2_Office Theme</vt:lpstr>
      <vt:lpstr>Business case for CICD</vt:lpstr>
      <vt:lpstr>WHAT IS CICD?</vt:lpstr>
      <vt:lpstr>Benefits of cicd</vt:lpstr>
      <vt:lpstr>Benefits of cicd</vt:lpstr>
      <vt:lpstr>PowerPoint Presentation</vt:lpstr>
    </vt:vector>
  </TitlesOfParts>
  <Company>NLNG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for CICD</dc:title>
  <dc:creator>Anyaoku, Nodebechukwu (NSF/21) NSMLPHC</dc:creator>
  <cp:lastModifiedBy>Nodebechukwu Anyaoku</cp:lastModifiedBy>
  <cp:revision>5</cp:revision>
  <dcterms:created xsi:type="dcterms:W3CDTF">2022-07-05T11:01:11Z</dcterms:created>
  <dcterms:modified xsi:type="dcterms:W3CDTF">2022-07-05T21:42:35Z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9961b8e0-b6c1-41d8-b7bb-a3855b55efbf_Enabled">
    <vt:lpwstr>true</vt:lpwstr>
  </property>
  <property fmtid="{D5CDD505-2E9C-101B-9397-08002B2CF9AE}" pid="4" name="MSIP_Label_9961b8e0-b6c1-41d8-b7bb-a3855b55efbf_SetDate">
    <vt:lpwstr>2022-07-05T11:01:13Z</vt:lpwstr>
  </property>
  <property fmtid="{D5CDD505-2E9C-101B-9397-08002B2CF9AE}" pid="5" name="MSIP_Label_9961b8e0-b6c1-41d8-b7bb-a3855b55efbf_Method">
    <vt:lpwstr>Standard</vt:lpwstr>
  </property>
  <property fmtid="{D5CDD505-2E9C-101B-9397-08002B2CF9AE}" pid="6" name="MSIP_Label_9961b8e0-b6c1-41d8-b7bb-a3855b55efbf_Name">
    <vt:lpwstr>Personal</vt:lpwstr>
  </property>
  <property fmtid="{D5CDD505-2E9C-101B-9397-08002B2CF9AE}" pid="7" name="MSIP_Label_9961b8e0-b6c1-41d8-b7bb-a3855b55efbf_SiteId">
    <vt:lpwstr>27610e39-e1af-42c6-b20f-80ca8c8579c6</vt:lpwstr>
  </property>
  <property fmtid="{D5CDD505-2E9C-101B-9397-08002B2CF9AE}" pid="8" name="MSIP_Label_9961b8e0-b6c1-41d8-b7bb-a3855b55efbf_ActionId">
    <vt:lpwstr>8d5e02df-8689-46ac-8c8b-867bdb289350</vt:lpwstr>
  </property>
  <property fmtid="{D5CDD505-2E9C-101B-9397-08002B2CF9AE}" pid="9" name="MSIP_Label_9961b8e0-b6c1-41d8-b7bb-a3855b55efbf_ContentBits">
    <vt:lpwstr>0</vt:lpwstr>
  </property>
</Properties>
</file>