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Garamond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26885D-9784-42DE-BDCB-7CD2E6C05E73}">
  <a:tblStyle styleId="{0126885D-9784-42DE-BDCB-7CD2E6C05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Topic + Purpose: explain the work we’ve done for our final project, so you can assess our progress and any setbacks</a:t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our project is, How we’re going to implement it, timeline When we’ve set our goals, and What we’ve completed and what we still have to do</a:t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Need statement - UVic needs to cut down on wasted electricity (-8% overall by 2019)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Goal - research how to reduce energy consumption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Benefits - reduce electricity costs &amp; wasted electricity before 2019</a:t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721950" y="558225"/>
            <a:ext cx="107481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Helvetica Neue"/>
                <a:ea typeface="Helvetica Neue"/>
                <a:cs typeface="Helvetica Neue"/>
                <a:sym typeface="Helvetica Neue"/>
              </a:rPr>
              <a:t>Modernizing Clearihue with Energy-Saving Technology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184900" y="4670000"/>
            <a:ext cx="7822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2000">
                <a:latin typeface="Garamond"/>
                <a:ea typeface="Garamond"/>
                <a:cs typeface="Garamond"/>
                <a:sym typeface="Garamond"/>
              </a:rPr>
              <a:t>Devroop Banerjee</a:t>
            </a:r>
            <a:br>
              <a:rPr lang="en-CA" sz="2000">
                <a:latin typeface="Garamond"/>
                <a:ea typeface="Garamond"/>
                <a:cs typeface="Garamond"/>
                <a:sym typeface="Garamond"/>
              </a:rPr>
            </a:br>
            <a:r>
              <a:rPr lang="en-CA" sz="2000">
                <a:latin typeface="Garamond"/>
                <a:ea typeface="Garamond"/>
                <a:cs typeface="Garamond"/>
                <a:sym typeface="Garamond"/>
              </a:rPr>
              <a:t>Alina Chin</a:t>
            </a:r>
            <a:br>
              <a:rPr lang="en-CA" sz="2000">
                <a:latin typeface="Garamond"/>
                <a:ea typeface="Garamond"/>
                <a:cs typeface="Garamond"/>
                <a:sym typeface="Garamond"/>
              </a:rPr>
            </a:br>
            <a:r>
              <a:rPr lang="en-CA" sz="2000">
                <a:latin typeface="Garamond"/>
                <a:ea typeface="Garamond"/>
                <a:cs typeface="Garamond"/>
                <a:sym typeface="Garamond"/>
              </a:rPr>
              <a:t>Peter Kihaile</a:t>
            </a:r>
            <a:br>
              <a:rPr lang="en-CA" sz="2000">
                <a:latin typeface="Garamond"/>
                <a:ea typeface="Garamond"/>
                <a:cs typeface="Garamond"/>
                <a:sym typeface="Garamond"/>
              </a:rPr>
            </a:br>
            <a:r>
              <a:rPr lang="en-CA" sz="2000">
                <a:latin typeface="Garamond"/>
                <a:ea typeface="Garamond"/>
                <a:cs typeface="Garamond"/>
                <a:sym typeface="Garamond"/>
              </a:rPr>
              <a:t>Thomas Watkin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clearihue_extended.jp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50" y="3108313"/>
            <a:ext cx="3988301" cy="29353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589950" y="6125900"/>
            <a:ext cx="24153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Garamond"/>
                <a:ea typeface="Garamond"/>
                <a:cs typeface="Garamond"/>
                <a:sym typeface="Garamond"/>
              </a:rPr>
              <a:t>Source: UVAC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380999"/>
            <a:ext cx="12192000" cy="994800"/>
          </a:xfrm>
          <a:prstGeom prst="rect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177143" y="424543"/>
            <a:ext cx="783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solidFill>
                  <a:srgbClr val="1515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b="1" sz="5000">
              <a:solidFill>
                <a:srgbClr val="1515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1063925" y="1615975"/>
            <a:ext cx="10204500" cy="4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 it stands, less than a week behind schedule, however we’re catching up in spite of being under a budget.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•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currently at a point to be making recommendations for Clearihue.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•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Timeline for plans must be condensed and we will coordinate our work better.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•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Each part of the project weaves into the next and that helps maintain cohesion.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•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Any suggestions/advice?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380999"/>
            <a:ext cx="12192000" cy="994800"/>
          </a:xfrm>
          <a:prstGeom prst="rect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77143" y="424543"/>
            <a:ext cx="783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solidFill>
                  <a:srgbClr val="1515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r>
              <a:rPr b="1" lang="en-CA" sz="5000">
                <a:solidFill>
                  <a:srgbClr val="1515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5000">
              <a:solidFill>
                <a:srgbClr val="1515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077750" y="1825963"/>
            <a:ext cx="39957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AutoNum type="arabicPeriod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Background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AutoNum type="arabicPeriod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Methods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AutoNum type="arabicPeriod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Problems &amp; Expected Outcomes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AutoNum type="arabicPeriod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Timeline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AutoNum type="arabicPeriod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Work Completed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AutoNum type="arabicPeriod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Work Remaining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AutoNum type="arabicPeriod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250" y="1500175"/>
            <a:ext cx="4589676" cy="45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8491325" y="6074975"/>
            <a:ext cx="24153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Garamond"/>
                <a:ea typeface="Garamond"/>
                <a:cs typeface="Garamond"/>
                <a:sym typeface="Garamond"/>
              </a:rPr>
              <a:t>Source: UVic HCMC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380999"/>
            <a:ext cx="12192000" cy="994800"/>
          </a:xfrm>
          <a:prstGeom prst="rect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968829" y="424543"/>
            <a:ext cx="1025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solidFill>
                  <a:srgbClr val="1515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 b="1" sz="5000">
              <a:solidFill>
                <a:srgbClr val="1515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138950" y="1588975"/>
            <a:ext cx="99141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UVic Energy Action Plan goals for 2019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Different infrastructures, different needs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Older buildings - not LEED Gold rated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Clearihue electricity consumption: 2.5 million kWh (2015)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266600" y="4181600"/>
            <a:ext cx="96588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Goal: Research how to reduce Clearihue’s energy consumption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Benefits: No need to wait for a major renovation or a replacement building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380999"/>
            <a:ext cx="12192000" cy="994800"/>
          </a:xfrm>
          <a:prstGeom prst="rect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2177143" y="424543"/>
            <a:ext cx="783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solidFill>
                  <a:srgbClr val="1515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 sz="5000">
              <a:solidFill>
                <a:srgbClr val="1515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510350" y="1648500"/>
            <a:ext cx="91713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General Research:</a:t>
            </a: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Collect raw data about Clearihue’s energy usage from David Adams and administrative services.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Surveying:</a:t>
            </a: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Survey students at Clearihue and observe their occupancy patterns.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Analysis:</a:t>
            </a: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the data to identify the most essential changes Clearihue has to undergo and how much energy it saves in the long run.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Output:</a:t>
            </a: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Write a report based on our findings and ideas.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747000" y="360950"/>
            <a:ext cx="106980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latin typeface="Helvetica Neue"/>
                <a:ea typeface="Helvetica Neue"/>
                <a:cs typeface="Helvetica Neue"/>
                <a:sym typeface="Helvetica Neue"/>
              </a:rPr>
              <a:t>Problems encountered &amp; Expected outcomes</a:t>
            </a:r>
            <a:endParaRPr b="1" sz="5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112850" y="2346175"/>
            <a:ext cx="99663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Garamond"/>
              <a:buChar char="●"/>
            </a:pPr>
            <a:r>
              <a:rPr lang="en-CA" sz="3000">
                <a:latin typeface="Garamond"/>
                <a:ea typeface="Garamond"/>
                <a:cs typeface="Garamond"/>
                <a:sym typeface="Garamond"/>
              </a:rPr>
              <a:t>The only problems the team has run into is a late start, which we are making up for through online collaboration.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Garamond"/>
              <a:buChar char="●"/>
            </a:pPr>
            <a:r>
              <a:rPr lang="en-CA" sz="3000">
                <a:latin typeface="Garamond"/>
                <a:ea typeface="Garamond"/>
                <a:cs typeface="Garamond"/>
                <a:sym typeface="Garamond"/>
              </a:rPr>
              <a:t>Although drawing conclusions and making promises at this stage would be unwise, it is clear that our ideas are feasible. Our calculations so far support our claim. 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Garamond"/>
              <a:buChar char="●"/>
            </a:pPr>
            <a:r>
              <a:rPr lang="en-CA" sz="3000">
                <a:latin typeface="Garamond"/>
                <a:ea typeface="Garamond"/>
                <a:cs typeface="Garamond"/>
                <a:sym typeface="Garamond"/>
              </a:rPr>
              <a:t>We expect to complete the project by the deadline </a:t>
            </a:r>
            <a:r>
              <a:rPr b="1" lang="en-CA" sz="3000">
                <a:latin typeface="Garamond"/>
                <a:ea typeface="Garamond"/>
                <a:cs typeface="Garamond"/>
                <a:sym typeface="Garamond"/>
              </a:rPr>
              <a:t>(Dec. 4).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Garamond"/>
              <a:buChar char="●"/>
            </a:pPr>
            <a:r>
              <a:rPr lang="en-CA" sz="3000">
                <a:latin typeface="Garamond"/>
                <a:ea typeface="Garamond"/>
                <a:cs typeface="Garamond"/>
                <a:sym typeface="Garamond"/>
              </a:rPr>
              <a:t>A reduction of our research and survey time has reduced our expected budget.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380999"/>
            <a:ext cx="12192000" cy="994800"/>
          </a:xfrm>
          <a:prstGeom prst="rect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486150" y="424543"/>
            <a:ext cx="5219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solidFill>
                  <a:srgbClr val="1515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</a:t>
            </a:r>
            <a:endParaRPr b="1" i="0" sz="5000" u="none" cap="none" strike="noStrike">
              <a:solidFill>
                <a:srgbClr val="1515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26150" y="1663300"/>
            <a:ext cx="52197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Garamond"/>
              <a:buChar char="●"/>
            </a:pPr>
            <a:r>
              <a:rPr lang="en-CA" sz="3000">
                <a:latin typeface="Garamond"/>
                <a:ea typeface="Garamond"/>
                <a:cs typeface="Garamond"/>
                <a:sym typeface="Garamond"/>
              </a:rPr>
              <a:t>Behind schedule by nearly a week.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Garamond"/>
              <a:buChar char="●"/>
            </a:pPr>
            <a:r>
              <a:rPr lang="en-CA" sz="3000">
                <a:latin typeface="Garamond"/>
                <a:ea typeface="Garamond"/>
                <a:cs typeface="Garamond"/>
                <a:sym typeface="Garamond"/>
              </a:rPr>
              <a:t>Recently received data from David Adams which speeds things up.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Garamond"/>
              <a:buChar char="●"/>
            </a:pPr>
            <a:r>
              <a:rPr lang="en-CA" sz="3000">
                <a:latin typeface="Garamond"/>
                <a:ea typeface="Garamond"/>
                <a:cs typeface="Garamond"/>
                <a:sym typeface="Garamond"/>
              </a:rPr>
              <a:t>Minimize the damage by reducing the amount of time dedicated to data collection/observation and processing by 15%.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125" name="Shape 125"/>
          <p:cNvGraphicFramePr/>
          <p:nvPr/>
        </p:nvGraphicFramePr>
        <p:xfrm>
          <a:off x="6041850" y="262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{0126885D-9784-42DE-BDCB-7CD2E6C05E73}</a:tableStyleId>
              </a:tblPr>
              <a:tblGrid>
                <a:gridCol w="2266575"/>
                <a:gridCol w="1037950"/>
                <a:gridCol w="1071250"/>
                <a:gridCol w="988000"/>
              </a:tblGrid>
              <a:tr h="42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Tasks</a:t>
                      </a:r>
                      <a:endParaRPr b="1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E066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20th  - 25th Nov</a:t>
                      </a:r>
                      <a:endParaRPr b="1">
                        <a:highlight>
                          <a:srgbClr val="E066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E066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26th - 30th Nov</a:t>
                      </a:r>
                      <a:endParaRPr b="1">
                        <a:highlight>
                          <a:srgbClr val="E066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E066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- 4th Dec</a:t>
                      </a:r>
                      <a:endParaRPr b="1">
                        <a:highlight>
                          <a:srgbClr val="E066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5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FFD9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Background Research</a:t>
                      </a:r>
                      <a:endParaRPr b="1">
                        <a:highlight>
                          <a:srgbClr val="FFD9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FFD9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time Observation</a:t>
                      </a:r>
                      <a:endParaRPr b="1">
                        <a:highlight>
                          <a:srgbClr val="FFD9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00FF00"/>
                          </a:highlight>
                        </a:rPr>
                        <a:t> </a:t>
                      </a:r>
                      <a:endParaRPr sz="1100">
                        <a:highlight>
                          <a:srgbClr val="00FF00"/>
                        </a:highlight>
                      </a:endParaRPr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 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 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FFD9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Conduct Surveys</a:t>
                      </a:r>
                      <a:endParaRPr b="1">
                        <a:highlight>
                          <a:srgbClr val="FFD9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00FFFF"/>
                          </a:highlight>
                        </a:rPr>
                        <a:t> </a:t>
                      </a:r>
                      <a:endParaRPr sz="1100">
                        <a:highlight>
                          <a:srgbClr val="00FFFF"/>
                        </a:highlight>
                      </a:endParaRPr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00FFFF"/>
                          </a:highlight>
                        </a:rPr>
                        <a:t> </a:t>
                      </a:r>
                      <a:endParaRPr sz="1100">
                        <a:highlight>
                          <a:srgbClr val="00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 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FFD9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Analysis</a:t>
                      </a:r>
                      <a:endParaRPr b="1">
                        <a:highlight>
                          <a:srgbClr val="FFD9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4A86E8"/>
                          </a:highlight>
                        </a:rPr>
                        <a:t> </a:t>
                      </a:r>
                      <a:endParaRPr sz="1100">
                        <a:highlight>
                          <a:srgbClr val="4A86E8"/>
                        </a:highlight>
                      </a:endParaRPr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4A86E8"/>
                          </a:highlight>
                        </a:rPr>
                        <a:t> </a:t>
                      </a:r>
                      <a:endParaRPr sz="1100">
                        <a:highlight>
                          <a:srgbClr val="4A86E8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 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FFD9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Draft Report</a:t>
                      </a:r>
                      <a:endParaRPr b="1">
                        <a:highlight>
                          <a:srgbClr val="FFD9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0000FF"/>
                          </a:highlight>
                        </a:rPr>
                        <a:t> </a:t>
                      </a:r>
                      <a:endParaRPr sz="1100">
                        <a:highlight>
                          <a:srgbClr val="0000FF"/>
                        </a:highlight>
                      </a:endParaRPr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0000FF"/>
                          </a:highlight>
                        </a:rPr>
                        <a:t> </a:t>
                      </a:r>
                      <a:endParaRPr sz="1100">
                        <a:highlight>
                          <a:srgbClr val="0000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0000FF"/>
                          </a:highlight>
                        </a:rPr>
                        <a:t> </a:t>
                      </a:r>
                      <a:endParaRPr sz="1100">
                        <a:highlight>
                          <a:srgbClr val="0000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7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FFD9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and Proofread Report</a:t>
                      </a:r>
                      <a:endParaRPr b="1">
                        <a:highlight>
                          <a:srgbClr val="FFD9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 </a:t>
                      </a:r>
                      <a:endParaRPr sz="1100"/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 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9900FF"/>
                          </a:highlight>
                        </a:rPr>
                        <a:t> </a:t>
                      </a:r>
                      <a:endParaRPr sz="1100">
                        <a:highlight>
                          <a:srgbClr val="9900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36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highlight>
                            <a:srgbClr val="FFD9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Report</a:t>
                      </a:r>
                      <a:endParaRPr b="1">
                        <a:highlight>
                          <a:srgbClr val="FFD9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 </a:t>
                      </a:r>
                      <a:endParaRPr sz="1100"/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 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highlight>
                            <a:srgbClr val="FF00FF"/>
                          </a:highlight>
                        </a:rPr>
                        <a:t> </a:t>
                      </a:r>
                      <a:endParaRPr sz="1100">
                        <a:highlight>
                          <a:srgbClr val="FF00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5945850" y="2173425"/>
            <a:ext cx="4526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Garamond"/>
                <a:ea typeface="Garamond"/>
                <a:cs typeface="Garamond"/>
                <a:sym typeface="Garamond"/>
              </a:rPr>
              <a:t>Table 1: Updated Timeline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380999"/>
            <a:ext cx="12192000" cy="994679"/>
          </a:xfrm>
          <a:prstGeom prst="rect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423400" y="447388"/>
            <a:ext cx="734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solidFill>
                  <a:srgbClr val="1515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Completed</a:t>
            </a:r>
            <a:endParaRPr b="1" i="0" sz="5000" u="none" cap="none" strike="noStrike">
              <a:solidFill>
                <a:srgbClr val="1515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097275" y="2249425"/>
            <a:ext cx="44439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Discussing and refining the problem statement </a:t>
            </a: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(Nov. 14)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Collection of raw data as a part of background research </a:t>
            </a: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(Nov. 17)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Observe Clearihue Light Usage </a:t>
            </a: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(Nov. 23)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912850" y="2249525"/>
            <a:ext cx="4512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Brainstorming for stable and permanent solutions to improve Clearihue’s power consumption </a:t>
            </a: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(Nov. 17)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Proposals, team reports and progress reports.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380999"/>
            <a:ext cx="12192000" cy="994800"/>
          </a:xfrm>
          <a:prstGeom prst="rect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423400" y="447388"/>
            <a:ext cx="734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solidFill>
                  <a:srgbClr val="1515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Remaining</a:t>
            </a:r>
            <a:endParaRPr b="1" i="0" sz="5000" u="none" cap="none" strike="noStrike">
              <a:solidFill>
                <a:srgbClr val="1515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902375" y="2035300"/>
            <a:ext cx="5113500" cy="4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Surveys and observations to find how much time students spend in the building. When are they in the building? Do they switch off lights? </a:t>
            </a: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(Nov. 25)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652250" y="2035300"/>
            <a:ext cx="4602300" cy="3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Propose energy-saving policies for the building’s occupants. </a:t>
            </a: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(Nov. 30)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Write a report based on our findings. </a:t>
            </a: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(Dec. 2)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Edit and proofread the report to finalize it. </a:t>
            </a:r>
            <a:r>
              <a:rPr b="1"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(Dec. 4)</a:t>
            </a:r>
            <a:endParaRPr b="1"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80999"/>
            <a:ext cx="12192000" cy="994800"/>
          </a:xfrm>
          <a:prstGeom prst="rect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423400" y="447388"/>
            <a:ext cx="734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solidFill>
                  <a:srgbClr val="1515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Projected Savings</a:t>
            </a:r>
            <a:endParaRPr b="1" i="0" sz="5000" u="none" cap="none" strike="noStrike">
              <a:solidFill>
                <a:srgbClr val="1515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697075" y="2249425"/>
            <a:ext cx="67977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~1400 bulbs by initial survey count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 18 watts per bulb over 8 hours gives us 144 Wh per day per bulb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144 * 365 days = 52.56kWh per year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52.56kWh = $6 per year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CA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~$8400 per year in total savings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