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7" r:id="rId12"/>
    <p:sldId id="269" r:id="rId13"/>
    <p:sldId id="268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99" autoAdjust="0"/>
    <p:restoredTop sz="94660"/>
  </p:normalViewPr>
  <p:slideViewPr>
    <p:cSldViewPr snapToGrid="0">
      <p:cViewPr varScale="1">
        <p:scale>
          <a:sx n="90" d="100"/>
          <a:sy n="90" d="100"/>
        </p:scale>
        <p:origin x="34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A7CDADE-2DC5-44AC-B852-C8D1DB904929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0768367-B2D1-48D4-87CA-603DE111B97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085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DADE-2DC5-44AC-B852-C8D1DB904929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68367-B2D1-48D4-87CA-603DE111B9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80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DADE-2DC5-44AC-B852-C8D1DB904929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68367-B2D1-48D4-87CA-603DE111B97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564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DADE-2DC5-44AC-B852-C8D1DB904929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68367-B2D1-48D4-87CA-603DE111B9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544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DADE-2DC5-44AC-B852-C8D1DB904929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68367-B2D1-48D4-87CA-603DE111B9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38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DADE-2DC5-44AC-B852-C8D1DB904929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68367-B2D1-48D4-87CA-603DE111B9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070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DADE-2DC5-44AC-B852-C8D1DB904929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68367-B2D1-48D4-87CA-603DE111B97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2512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DADE-2DC5-44AC-B852-C8D1DB904929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68367-B2D1-48D4-87CA-603DE111B97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045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DADE-2DC5-44AC-B852-C8D1DB904929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68367-B2D1-48D4-87CA-603DE111B97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62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DADE-2DC5-44AC-B852-C8D1DB904929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68367-B2D1-48D4-87CA-603DE111B9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65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DADE-2DC5-44AC-B852-C8D1DB904929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68367-B2D1-48D4-87CA-603DE111B97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65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DADE-2DC5-44AC-B852-C8D1DB904929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68367-B2D1-48D4-87CA-603DE111B9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87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DADE-2DC5-44AC-B852-C8D1DB904929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68367-B2D1-48D4-87CA-603DE111B97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478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DADE-2DC5-44AC-B852-C8D1DB904929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68367-B2D1-48D4-87CA-603DE111B97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570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DADE-2DC5-44AC-B852-C8D1DB904929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68367-B2D1-48D4-87CA-603DE111B9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5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DADE-2DC5-44AC-B852-C8D1DB904929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68367-B2D1-48D4-87CA-603DE111B97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48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DADE-2DC5-44AC-B852-C8D1DB904929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68367-B2D1-48D4-87CA-603DE111B9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8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A7CDADE-2DC5-44AC-B852-C8D1DB904929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0768367-B2D1-48D4-87CA-603DE111B9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59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~ Alotta Cyclists ~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Prediction of Bike Sharing Demands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65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AdaBoost</a:t>
            </a:r>
            <a:r>
              <a:rPr lang="en-US" dirty="0"/>
              <a:t> on regression Tree </a:t>
            </a:r>
          </a:p>
        </p:txBody>
      </p:sp>
      <p:pic>
        <p:nvPicPr>
          <p:cNvPr id="8" name="Content Placeholder 7" descr="adaBoostOverallday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826035" y="2452960"/>
            <a:ext cx="5165293" cy="3841687"/>
          </a:xfrm>
        </p:spPr>
      </p:pic>
      <p:sp>
        <p:nvSpPr>
          <p:cNvPr id="9" name="TextBox 8"/>
          <p:cNvSpPr txBox="1"/>
          <p:nvPr/>
        </p:nvSpPr>
        <p:spPr>
          <a:xfrm>
            <a:off x="1489166" y="2743200"/>
            <a:ext cx="25995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Max Tree height: 8</a:t>
            </a:r>
          </a:p>
          <a:p>
            <a:endParaRPr lang="en-CA" dirty="0"/>
          </a:p>
          <a:p>
            <a:r>
              <a:rPr lang="en-CA" dirty="0"/>
              <a:t>R squared: 0.84</a:t>
            </a:r>
          </a:p>
          <a:p>
            <a:endParaRPr lang="en-CA" dirty="0"/>
          </a:p>
          <a:p>
            <a:r>
              <a:rPr lang="en-CA" dirty="0"/>
              <a:t>RMSE: </a:t>
            </a:r>
          </a:p>
        </p:txBody>
      </p:sp>
    </p:spTree>
    <p:extLst>
      <p:ext uri="{BB962C8B-B14F-4D97-AF65-F5344CB8AC3E}">
        <p14:creationId xmlns:p14="http://schemas.microsoft.com/office/powerpoint/2010/main" val="2129142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Comments on </a:t>
            </a:r>
            <a:r>
              <a:rPr lang="en-CA" dirty="0" err="1"/>
              <a:t>adaBoost</a:t>
            </a:r>
            <a:endParaRPr lang="en-CA" dirty="0"/>
          </a:p>
        </p:txBody>
      </p:sp>
      <p:pic>
        <p:nvPicPr>
          <p:cNvPr id="4" name="Picture 8" descr="https://lh6.googleusercontent.com/602lz-5FHHf8IStR4KqpkLGEL5oxOLfzH52iy7FoWFZOcoA6wrPVBWYdYgXp9nOT5_zyvkWFyT7GnVatMp_vGmSClkzTtjMEXIVumivYFYoO2o-xB7VD6MHp-l-oc9OzGCRK4BzV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670" y="2495006"/>
            <a:ext cx="4955078" cy="368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daRegres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1480" y="2428379"/>
            <a:ext cx="5095181" cy="378954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DCB52-7056-4650-A007-89968229E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CD327-3F4F-4E6C-BE52-1B721F319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Our models take a while to run because it is coded in python. We could code in other programs such as R to improve performance.</a:t>
            </a:r>
          </a:p>
          <a:p>
            <a:r>
              <a:rPr lang="en-CA" dirty="0"/>
              <a:t>We could apply the same model to other modes of transportation</a:t>
            </a:r>
          </a:p>
        </p:txBody>
      </p:sp>
    </p:spTree>
    <p:extLst>
      <p:ext uri="{BB962C8B-B14F-4D97-AF65-F5344CB8AC3E}">
        <p14:creationId xmlns:p14="http://schemas.microsoft.com/office/powerpoint/2010/main" val="3961203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295400" y="2557463"/>
          <a:ext cx="9601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 squared 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146.6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Kernel ridge(polynomial kernel)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122.5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Neural</a:t>
                      </a:r>
                      <a:r>
                        <a:rPr lang="en-CA" baseline="0" dirty="0"/>
                        <a:t> net MLP regression 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115.8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Regression trees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85.2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AdaBoost</a:t>
                      </a:r>
                      <a:r>
                        <a:rPr lang="en-CA" dirty="0"/>
                        <a:t> on Regression 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77.1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413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Bike sharing data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012" y="2557463"/>
            <a:ext cx="4931976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65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 </a:t>
            </a:r>
          </a:p>
        </p:txBody>
      </p:sp>
      <p:pic>
        <p:nvPicPr>
          <p:cNvPr id="4" name="Content Placeholder 3" descr="untitl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859383" y="2439897"/>
            <a:ext cx="5606075" cy="3737383"/>
          </a:xfrm>
        </p:spPr>
      </p:pic>
      <p:sp>
        <p:nvSpPr>
          <p:cNvPr id="5" name="TextBox 4"/>
          <p:cNvSpPr txBox="1"/>
          <p:nvPr/>
        </p:nvSpPr>
        <p:spPr>
          <a:xfrm>
            <a:off x="1567544" y="2808512"/>
            <a:ext cx="2860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Predicting the number of bike rentals for a particular time and date </a:t>
            </a:r>
          </a:p>
        </p:txBody>
      </p:sp>
    </p:spTree>
    <p:extLst>
      <p:ext uri="{BB962C8B-B14F-4D97-AF65-F5344CB8AC3E}">
        <p14:creationId xmlns:p14="http://schemas.microsoft.com/office/powerpoint/2010/main" val="3473129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 Attributes</a:t>
            </a:r>
          </a:p>
          <a:p>
            <a:r>
              <a:rPr lang="en-US" dirty="0"/>
              <a:t>4 discrete</a:t>
            </a:r>
          </a:p>
          <a:p>
            <a:r>
              <a:rPr lang="en-US" dirty="0"/>
              <a:t>5 continuous </a:t>
            </a:r>
          </a:p>
          <a:p>
            <a:endParaRPr lang="en-US" dirty="0"/>
          </a:p>
        </p:txBody>
      </p:sp>
      <p:pic>
        <p:nvPicPr>
          <p:cNvPr id="4" name="Picture 3" descr="cycling-in-the-rai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58933" y="2377438"/>
            <a:ext cx="6248553" cy="377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329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RMSE </a:t>
            </a:r>
          </a:p>
          <a:p>
            <a:r>
              <a:rPr lang="en-US" dirty="0" err="1">
                <a:solidFill>
                  <a:schemeClr val="tx1"/>
                </a:solidFill>
              </a:rPr>
              <a:t>R_squared</a:t>
            </a:r>
            <a:r>
              <a:rPr lang="en-US" dirty="0">
                <a:solidFill>
                  <a:schemeClr val="tx1"/>
                </a:solidFill>
              </a:rPr>
              <a:t> value, or c</a:t>
            </a:r>
            <a:r>
              <a:rPr lang="en-CA" dirty="0">
                <a:solidFill>
                  <a:schemeClr val="tx1"/>
                </a:solidFill>
              </a:rPr>
              <a:t>coefficient of determination, is a statistical measure of how well the regression line approximates the real data points.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319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attempt: linear regression</a:t>
            </a:r>
          </a:p>
        </p:txBody>
      </p:sp>
      <p:pic>
        <p:nvPicPr>
          <p:cNvPr id="4" name="Content Placeholder 3" descr="00bs7te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84212" y="2329470"/>
            <a:ext cx="5997593" cy="3934318"/>
          </a:xfrm>
        </p:spPr>
      </p:pic>
      <p:sp>
        <p:nvSpPr>
          <p:cNvPr id="5" name="TextBox 4"/>
          <p:cNvSpPr txBox="1"/>
          <p:nvPr/>
        </p:nvSpPr>
        <p:spPr>
          <a:xfrm>
            <a:off x="1449977" y="2756263"/>
            <a:ext cx="34094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 squared value: 0.32</a:t>
            </a:r>
          </a:p>
          <a:p>
            <a:endParaRPr lang="en-CA" dirty="0"/>
          </a:p>
          <a:p>
            <a:r>
              <a:rPr lang="en-CA" dirty="0"/>
              <a:t>RMSE: 146.6</a:t>
            </a:r>
          </a:p>
          <a:p>
            <a:endParaRPr lang="en-CA" dirty="0"/>
          </a:p>
          <a:p>
            <a:r>
              <a:rPr lang="en-CA" dirty="0"/>
              <a:t>Serve as baseline model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21216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ridge: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kernel</a:t>
            </a:r>
          </a:p>
          <a:p>
            <a:r>
              <a:rPr lang="en-US" dirty="0"/>
              <a:t>Tune –hyper parameters</a:t>
            </a:r>
          </a:p>
          <a:p>
            <a:r>
              <a:rPr lang="en-US" dirty="0"/>
              <a:t>Tuning failed</a:t>
            </a:r>
          </a:p>
          <a:p>
            <a:r>
              <a:rPr lang="en-US" dirty="0"/>
              <a:t>R^2 = 0.53</a:t>
            </a:r>
          </a:p>
        </p:txBody>
      </p:sp>
      <p:pic>
        <p:nvPicPr>
          <p:cNvPr id="1026" name="Picture 2" descr="https://lh4.googleusercontent.com/gUQtsNqzhI-XezOkKy0Xp-Tym7HMtorYYdnG4n5_CGu8RxmsgjAmBSC0ivlejd8xpQayJYErBID13sp72S1xEI9s8pEiJ3dlf3tKy2QiZK6sY-Ep5S_zFiPDxGopfknTVaJQJ7A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842" y="2515901"/>
            <a:ext cx="5000896" cy="371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966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NN : MLP regression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Kernel selection</a:t>
            </a:r>
          </a:p>
          <a:p>
            <a:r>
              <a:rPr lang="en-US" dirty="0"/>
              <a:t>Parameter tuning</a:t>
            </a:r>
          </a:p>
          <a:p>
            <a:r>
              <a:rPr lang="en-US" dirty="0"/>
              <a:t>Unpredictable behavior</a:t>
            </a:r>
          </a:p>
          <a:p>
            <a:r>
              <a:rPr lang="en-US" dirty="0"/>
              <a:t> R^2 = 0.61</a:t>
            </a:r>
          </a:p>
          <a:p>
            <a:r>
              <a:rPr lang="en-US" dirty="0"/>
              <a:t>RMSE = 115.8</a:t>
            </a:r>
          </a:p>
        </p:txBody>
      </p:sp>
      <p:pic>
        <p:nvPicPr>
          <p:cNvPr id="5" name="Picture 4" descr="kob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7943" y="2364377"/>
            <a:ext cx="6753497" cy="386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968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Trees</a:t>
            </a:r>
          </a:p>
        </p:txBody>
      </p:sp>
      <p:pic>
        <p:nvPicPr>
          <p:cNvPr id="2056" name="Picture 8" descr="https://lh6.googleusercontent.com/602lz-5FHHf8IStR4KqpkLGEL5oxOLfzH52iy7FoWFZOcoA6wrPVBWYdYgXp9nOT5_zyvkWFyT7GnVatMp_vGmSClkzTtjMEXIVumivYFYoO2o-xB7VD6MHp-l-oc9OzGCRK4BzV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798" y="2073954"/>
            <a:ext cx="5778500" cy="429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54480" y="2952206"/>
            <a:ext cx="24950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 squared:  0.79</a:t>
            </a:r>
          </a:p>
          <a:p>
            <a:endParaRPr lang="en-CA" dirty="0"/>
          </a:p>
          <a:p>
            <a:r>
              <a:rPr lang="en-CA" dirty="0"/>
              <a:t>RMSE: 85.2</a:t>
            </a:r>
          </a:p>
          <a:p>
            <a:endParaRPr lang="en-CA" dirty="0"/>
          </a:p>
          <a:p>
            <a:r>
              <a:rPr lang="en-CA" dirty="0"/>
              <a:t>Note: model performance decreases when height of tree becomes too large. Sign of overfitting</a:t>
            </a:r>
          </a:p>
        </p:txBody>
      </p:sp>
    </p:spTree>
    <p:extLst>
      <p:ext uri="{BB962C8B-B14F-4D97-AF65-F5344CB8AC3E}">
        <p14:creationId xmlns:p14="http://schemas.microsoft.com/office/powerpoint/2010/main" val="39524969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780</TotalTime>
  <Words>234</Words>
  <Application>Microsoft Office PowerPoint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Garamond</vt:lpstr>
      <vt:lpstr>Organic</vt:lpstr>
      <vt:lpstr>~ Alotta Cyclists ~</vt:lpstr>
      <vt:lpstr>Bike sharing data</vt:lpstr>
      <vt:lpstr>Project description </vt:lpstr>
      <vt:lpstr>Data description</vt:lpstr>
      <vt:lpstr>Model evaluation</vt:lpstr>
      <vt:lpstr>Naïve attempt: linear regression</vt:lpstr>
      <vt:lpstr>Kernel ridge: </vt:lpstr>
      <vt:lpstr>NN : MLP regression </vt:lpstr>
      <vt:lpstr>Regression Trees</vt:lpstr>
      <vt:lpstr>AdaBoost on regression Tree </vt:lpstr>
      <vt:lpstr>Comments on adaBoost</vt:lpstr>
      <vt:lpstr>Future Work</vt:lpstr>
      <vt:lpstr>Summary</vt:lpstr>
      <vt:lpstr>Questions</vt:lpstr>
    </vt:vector>
  </TitlesOfParts>
  <Company>University Of Victoria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%username%</dc:creator>
  <cp:lastModifiedBy>Devroop Banerjee</cp:lastModifiedBy>
  <cp:revision>58</cp:revision>
  <dcterms:created xsi:type="dcterms:W3CDTF">2018-03-31T21:40:38Z</dcterms:created>
  <dcterms:modified xsi:type="dcterms:W3CDTF">2018-04-05T21:20:57Z</dcterms:modified>
</cp:coreProperties>
</file>