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 id="214748366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30" roundtripDataSignature="AMtx7mgNZdGE+pjsWFdcKqGPKPUyOBAyT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5134EA6-D016-4B70-8FC3-D7BEF8103E64}">
  <a:tblStyle styleId="{85134EA6-D016-4B70-8FC3-D7BEF8103E64}"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0" Type="http://customschemas.google.com/relationships/presentationmetadata" Target="meta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6bca9048c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g36bca9048c1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1100"/>
              <a:buNone/>
            </a:pPr>
            <a:r>
              <a:rPr b="1" lang="en">
                <a:solidFill>
                  <a:schemeClr val="dk1"/>
                </a:solidFill>
              </a:rPr>
              <a:t>Good afternoon everyone,</a:t>
            </a:r>
            <a:br>
              <a:rPr b="1" lang="en">
                <a:solidFill>
                  <a:schemeClr val="dk1"/>
                </a:solidFill>
              </a:rPr>
            </a:br>
            <a:r>
              <a:rPr lang="en">
                <a:solidFill>
                  <a:schemeClr val="dk1"/>
                </a:solidFill>
              </a:rPr>
              <a:t>I am Devroop Das, a B.Tech student in Computer Science and Engineering with a specialization in IT at SRM Institute of Science and Technology, Kattankulathur, and I’m delighted to present our research titled </a:t>
            </a:r>
            <a:r>
              <a:rPr i="1" lang="en">
                <a:solidFill>
                  <a:schemeClr val="dk1"/>
                </a:solidFill>
              </a:rPr>
              <a:t>"Landslide Detection and Mapping with Satellite Imagery: A Machine Learning Approach"</a:t>
            </a:r>
            <a:r>
              <a:rPr lang="en">
                <a:solidFill>
                  <a:schemeClr val="dk1"/>
                </a:solidFill>
              </a:rPr>
              <a:t>. This project is a collaborative effort by our team at SRM KTR, and it addresses one of the critical challenges in disaster management which is landslide detection.</a:t>
            </a:r>
            <a:endParaRPr>
              <a:solidFill>
                <a:schemeClr val="dk1"/>
              </a:solidFill>
            </a:endParaRPr>
          </a:p>
          <a:p>
            <a:pPr indent="0" lvl="0" marL="0" rtl="0" algn="l">
              <a:lnSpc>
                <a:spcPct val="115000"/>
              </a:lnSpc>
              <a:spcBef>
                <a:spcPts val="1200"/>
              </a:spcBef>
              <a:spcAft>
                <a:spcPts val="0"/>
              </a:spcAft>
              <a:buSzPts val="1100"/>
              <a:buNone/>
            </a:pPr>
            <a:r>
              <a:rPr lang="en">
                <a:solidFill>
                  <a:schemeClr val="dk1"/>
                </a:solidFill>
              </a:rPr>
              <a:t>Before diving into the details, let me briefly outline the flow of today’s presentation.</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b="1">
              <a:solidFill>
                <a:schemeClr val="dk1"/>
              </a:solidFill>
            </a:endParaRPr>
          </a:p>
          <a:p>
            <a:pPr indent="0" lvl="0" marL="0" rtl="0" algn="l">
              <a:lnSpc>
                <a:spcPct val="100000"/>
              </a:lnSpc>
              <a:spcBef>
                <a:spcPts val="120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1100"/>
              <a:buNone/>
            </a:pPr>
            <a:r>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b="1">
              <a:solidFill>
                <a:schemeClr val="dk1"/>
              </a:solidFill>
            </a:endParaRPr>
          </a:p>
          <a:p>
            <a:pPr indent="0" lvl="0" marL="0" rtl="0" algn="l">
              <a:lnSpc>
                <a:spcPct val="100000"/>
              </a:lnSpc>
              <a:spcBef>
                <a:spcPts val="120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1100"/>
              <a:buNone/>
            </a:pPr>
            <a:r>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b="1">
              <a:solidFill>
                <a:schemeClr val="dk1"/>
              </a:solidFill>
            </a:endParaRPr>
          </a:p>
          <a:p>
            <a:pPr indent="0" lvl="0" marL="0" rtl="0" algn="l">
              <a:lnSpc>
                <a:spcPct val="100000"/>
              </a:lnSpc>
              <a:spcBef>
                <a:spcPts val="120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1100"/>
              <a:buNone/>
            </a:pPr>
            <a:r>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b="1">
              <a:solidFill>
                <a:schemeClr val="dk1"/>
              </a:solidFill>
            </a:endParaRPr>
          </a:p>
          <a:p>
            <a:pPr indent="0" lvl="0" marL="0" rtl="0" algn="l">
              <a:lnSpc>
                <a:spcPct val="100000"/>
              </a:lnSpc>
              <a:spcBef>
                <a:spcPts val="120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1100"/>
              <a:buNone/>
            </a:pPr>
            <a:r>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b="1">
              <a:solidFill>
                <a:schemeClr val="dk1"/>
              </a:solidFill>
            </a:endParaRPr>
          </a:p>
          <a:p>
            <a:pPr indent="0" lvl="0" marL="0" rtl="0" algn="l">
              <a:lnSpc>
                <a:spcPct val="100000"/>
              </a:lnSpc>
              <a:spcBef>
                <a:spcPts val="120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1100"/>
              <a:buNone/>
            </a:pPr>
            <a:r>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b="1">
              <a:solidFill>
                <a:schemeClr val="dk1"/>
              </a:solidFill>
            </a:endParaRPr>
          </a:p>
          <a:p>
            <a:pPr indent="0" lvl="0" marL="0" rtl="0" algn="l">
              <a:lnSpc>
                <a:spcPct val="100000"/>
              </a:lnSpc>
              <a:spcBef>
                <a:spcPts val="120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1100"/>
              <a:buNone/>
            </a:pPr>
            <a:r>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b="1">
              <a:solidFill>
                <a:schemeClr val="dk1"/>
              </a:solidFill>
            </a:endParaRPr>
          </a:p>
          <a:p>
            <a:pPr indent="0" lvl="0" marL="0" rtl="0" algn="l">
              <a:lnSpc>
                <a:spcPct val="100000"/>
              </a:lnSpc>
              <a:spcBef>
                <a:spcPts val="120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3051f0fe75f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Google Shape;244;g3051f0fe75f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200"/>
              </a:spcBef>
              <a:spcAft>
                <a:spcPts val="1200"/>
              </a:spcAft>
              <a:buSzPts val="1100"/>
              <a:buNone/>
            </a:pPr>
            <a:r>
              <a:t/>
            </a:r>
            <a:endParaRPr b="1">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200"/>
              </a:spcBef>
              <a:spcAft>
                <a:spcPts val="1200"/>
              </a:spcAft>
              <a:buSzPts val="1100"/>
              <a:buNone/>
            </a:pPr>
            <a:r>
              <a:t/>
            </a:r>
            <a:endParaRPr b="1">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1100"/>
              <a:buNone/>
            </a:pPr>
            <a:r>
              <a:t/>
            </a:r>
            <a:endParaRPr>
              <a:solidFill>
                <a:schemeClr val="dk1"/>
              </a:solidFill>
            </a:endParaRPr>
          </a:p>
          <a:p>
            <a:pPr indent="0" lvl="0" marL="0" rtl="0" algn="l">
              <a:lnSpc>
                <a:spcPct val="115000"/>
              </a:lnSpc>
              <a:spcBef>
                <a:spcPts val="1200"/>
              </a:spcBef>
              <a:spcAft>
                <a:spcPts val="0"/>
              </a:spcAft>
              <a:buSzPts val="1100"/>
              <a:buNone/>
            </a:pPr>
            <a:r>
              <a:t/>
            </a:r>
            <a:endParaRPr b="1">
              <a:solidFill>
                <a:schemeClr val="dk1"/>
              </a:solidFill>
            </a:endParaRPr>
          </a:p>
          <a:p>
            <a:pPr indent="0" lvl="0" marL="0" rtl="0" algn="l">
              <a:lnSpc>
                <a:spcPct val="115000"/>
              </a:lnSpc>
              <a:spcBef>
                <a:spcPts val="1200"/>
              </a:spcBef>
              <a:spcAft>
                <a:spcPts val="0"/>
              </a:spcAft>
              <a:buSzPts val="1100"/>
              <a:buNone/>
            </a:pPr>
            <a:r>
              <a:t/>
            </a:r>
            <a:endParaRPr b="1">
              <a:solidFill>
                <a:schemeClr val="dk1"/>
              </a:solidFill>
            </a:endParaRPr>
          </a:p>
          <a:p>
            <a:pPr indent="0" lvl="0" marL="0" rtl="0" algn="l">
              <a:lnSpc>
                <a:spcPct val="115000"/>
              </a:lnSpc>
              <a:spcBef>
                <a:spcPts val="1200"/>
              </a:spcBef>
              <a:spcAft>
                <a:spcPts val="1200"/>
              </a:spcAft>
              <a:buSzPts val="1100"/>
              <a:buNone/>
            </a:pPr>
            <a:r>
              <a:t/>
            </a:r>
            <a:endParaRPr b="1">
              <a:solidFill>
                <a:schemeClr val="dk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1200"/>
              </a:spcBef>
              <a:spcAft>
                <a:spcPts val="0"/>
              </a:spcAft>
              <a:buSzPts val="1100"/>
              <a:buNone/>
            </a:pPr>
            <a:r>
              <a:t/>
            </a:r>
            <a:endParaRPr>
              <a:solidFill>
                <a:schemeClr val="dk1"/>
              </a:solidFill>
            </a:endParaRPr>
          </a:p>
          <a:p>
            <a:pPr indent="0" lvl="0" marL="0" rtl="0" algn="l">
              <a:lnSpc>
                <a:spcPct val="100000"/>
              </a:lnSpc>
              <a:spcBef>
                <a:spcPts val="120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1200"/>
              </a:spcBef>
              <a:spcAft>
                <a:spcPts val="0"/>
              </a:spcAft>
              <a:buSzPts val="1100"/>
              <a:buNone/>
            </a:pPr>
            <a:r>
              <a:t/>
            </a:r>
            <a:endParaRPr>
              <a:solidFill>
                <a:schemeClr val="dk1"/>
              </a:solidFill>
            </a:endParaRPr>
          </a:p>
          <a:p>
            <a:pPr indent="0" lvl="0" marL="0" rtl="0" algn="l">
              <a:lnSpc>
                <a:spcPct val="100000"/>
              </a:lnSpc>
              <a:spcBef>
                <a:spcPts val="120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1100"/>
              <a:buNone/>
            </a:pPr>
            <a:r>
              <a:t/>
            </a:r>
            <a:endParaRPr>
              <a:solidFill>
                <a:schemeClr val="dk1"/>
              </a:solidFill>
            </a:endParaRPr>
          </a:p>
          <a:p>
            <a:pPr indent="0" lvl="0" marL="0" rtl="0" algn="l">
              <a:lnSpc>
                <a:spcPct val="115000"/>
              </a:lnSpc>
              <a:spcBef>
                <a:spcPts val="1200"/>
              </a:spcBef>
              <a:spcAft>
                <a:spcPts val="1200"/>
              </a:spcAft>
              <a:buSzPts val="1100"/>
              <a:buNone/>
            </a:pPr>
            <a:r>
              <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1100"/>
              <a:buNone/>
            </a:pPr>
            <a:r>
              <a:t/>
            </a:r>
            <a:endParaRPr>
              <a:solidFill>
                <a:schemeClr val="dk1"/>
              </a:solidFill>
            </a:endParaRPr>
          </a:p>
          <a:p>
            <a:pPr indent="0" lvl="0" marL="0" rtl="0" algn="l">
              <a:lnSpc>
                <a:spcPct val="115000"/>
              </a:lnSpc>
              <a:spcBef>
                <a:spcPts val="1200"/>
              </a:spcBef>
              <a:spcAft>
                <a:spcPts val="0"/>
              </a:spcAft>
              <a:buSzPts val="1100"/>
              <a:buNone/>
            </a:pPr>
            <a:r>
              <a:t/>
            </a:r>
            <a:endParaRPr b="1">
              <a:solidFill>
                <a:schemeClr val="dk1"/>
              </a:solidFill>
            </a:endParaRPr>
          </a:p>
          <a:p>
            <a:pPr indent="0" lvl="0" marL="0" rtl="0" algn="l">
              <a:lnSpc>
                <a:spcPct val="115000"/>
              </a:lnSpc>
              <a:spcBef>
                <a:spcPts val="1200"/>
              </a:spcBef>
              <a:spcAft>
                <a:spcPts val="0"/>
              </a:spcAft>
              <a:buSzPts val="1100"/>
              <a:buNone/>
            </a:pPr>
            <a:r>
              <a:t/>
            </a:r>
            <a:endParaRPr b="1">
              <a:solidFill>
                <a:schemeClr val="dk1"/>
              </a:solidFill>
            </a:endParaRPr>
          </a:p>
          <a:p>
            <a:pPr indent="0" lvl="0" marL="0" rtl="0" algn="l">
              <a:lnSpc>
                <a:spcPct val="115000"/>
              </a:lnSpc>
              <a:spcBef>
                <a:spcPts val="1200"/>
              </a:spcBef>
              <a:spcAft>
                <a:spcPts val="1200"/>
              </a:spcAft>
              <a:buSzPts val="1100"/>
              <a:buNone/>
            </a:pPr>
            <a:r>
              <a:t/>
            </a:r>
            <a:endParaRPr b="1">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1100"/>
              <a:buNone/>
            </a:pPr>
            <a:r>
              <a:t/>
            </a:r>
            <a:endParaRPr>
              <a:solidFill>
                <a:schemeClr val="dk1"/>
              </a:solidFill>
            </a:endParaRPr>
          </a:p>
          <a:p>
            <a:pPr indent="0" lvl="0" marL="0" rtl="0" algn="l">
              <a:lnSpc>
                <a:spcPct val="115000"/>
              </a:lnSpc>
              <a:spcBef>
                <a:spcPts val="1200"/>
              </a:spcBef>
              <a:spcAft>
                <a:spcPts val="0"/>
              </a:spcAft>
              <a:buSzPts val="1100"/>
              <a:buNone/>
            </a:pPr>
            <a:r>
              <a:t/>
            </a:r>
            <a:endParaRPr b="1">
              <a:solidFill>
                <a:schemeClr val="dk1"/>
              </a:solidFill>
            </a:endParaRPr>
          </a:p>
          <a:p>
            <a:pPr indent="0" lvl="0" marL="0" rtl="0" algn="l">
              <a:lnSpc>
                <a:spcPct val="115000"/>
              </a:lnSpc>
              <a:spcBef>
                <a:spcPts val="1200"/>
              </a:spcBef>
              <a:spcAft>
                <a:spcPts val="0"/>
              </a:spcAft>
              <a:buSzPts val="1100"/>
              <a:buNone/>
            </a:pPr>
            <a:r>
              <a:t/>
            </a:r>
            <a:endParaRPr b="1">
              <a:solidFill>
                <a:schemeClr val="dk1"/>
              </a:solidFill>
            </a:endParaRPr>
          </a:p>
          <a:p>
            <a:pPr indent="0" lvl="0" marL="0" rtl="0" algn="l">
              <a:lnSpc>
                <a:spcPct val="115000"/>
              </a:lnSpc>
              <a:spcBef>
                <a:spcPts val="1200"/>
              </a:spcBef>
              <a:spcAft>
                <a:spcPts val="1200"/>
              </a:spcAft>
              <a:buSzPts val="1100"/>
              <a:buNone/>
            </a:pPr>
            <a:r>
              <a:t/>
            </a:r>
            <a:endParaRPr b="1">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1100"/>
              <a:buNone/>
            </a:pPr>
            <a:r>
              <a:t/>
            </a:r>
            <a:endParaRPr>
              <a:solidFill>
                <a:schemeClr val="dk1"/>
              </a:solidFill>
            </a:endParaRPr>
          </a:p>
          <a:p>
            <a:pPr indent="0" lvl="0" marL="0" rtl="0" algn="l">
              <a:lnSpc>
                <a:spcPct val="115000"/>
              </a:lnSpc>
              <a:spcBef>
                <a:spcPts val="1200"/>
              </a:spcBef>
              <a:spcAft>
                <a:spcPts val="0"/>
              </a:spcAft>
              <a:buSzPts val="1100"/>
              <a:buNone/>
            </a:pPr>
            <a:r>
              <a:t/>
            </a:r>
            <a:endParaRPr b="1">
              <a:solidFill>
                <a:schemeClr val="dk1"/>
              </a:solidFill>
            </a:endParaRPr>
          </a:p>
          <a:p>
            <a:pPr indent="0" lvl="0" marL="0" rtl="0" algn="l">
              <a:lnSpc>
                <a:spcPct val="115000"/>
              </a:lnSpc>
              <a:spcBef>
                <a:spcPts val="1200"/>
              </a:spcBef>
              <a:spcAft>
                <a:spcPts val="0"/>
              </a:spcAft>
              <a:buSzPts val="1100"/>
              <a:buNone/>
            </a:pPr>
            <a:r>
              <a:t/>
            </a:r>
            <a:endParaRPr b="1">
              <a:solidFill>
                <a:schemeClr val="dk1"/>
              </a:solidFill>
            </a:endParaRPr>
          </a:p>
          <a:p>
            <a:pPr indent="0" lvl="0" marL="0" rtl="0" algn="l">
              <a:lnSpc>
                <a:spcPct val="115000"/>
              </a:lnSpc>
              <a:spcBef>
                <a:spcPts val="1200"/>
              </a:spcBef>
              <a:spcAft>
                <a:spcPts val="1200"/>
              </a:spcAft>
              <a:buSzPts val="1100"/>
              <a:buNone/>
            </a:pPr>
            <a:r>
              <a:t/>
            </a:r>
            <a:endParaRPr b="1">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1100"/>
              <a:buNone/>
            </a:pPr>
            <a:r>
              <a:t/>
            </a:r>
            <a:endParaRPr>
              <a:solidFill>
                <a:schemeClr val="dk1"/>
              </a:solidFill>
            </a:endParaRPr>
          </a:p>
          <a:p>
            <a:pPr indent="0" lvl="0" marL="0" rtl="0" algn="l">
              <a:lnSpc>
                <a:spcPct val="115000"/>
              </a:lnSpc>
              <a:spcBef>
                <a:spcPts val="1200"/>
              </a:spcBef>
              <a:spcAft>
                <a:spcPts val="0"/>
              </a:spcAft>
              <a:buSzPts val="1100"/>
              <a:buNone/>
            </a:pPr>
            <a:r>
              <a:t/>
            </a:r>
            <a:endParaRPr b="1">
              <a:solidFill>
                <a:schemeClr val="dk1"/>
              </a:solidFill>
            </a:endParaRPr>
          </a:p>
          <a:p>
            <a:pPr indent="0" lvl="0" marL="0" rtl="0" algn="l">
              <a:lnSpc>
                <a:spcPct val="115000"/>
              </a:lnSpc>
              <a:spcBef>
                <a:spcPts val="1200"/>
              </a:spcBef>
              <a:spcAft>
                <a:spcPts val="0"/>
              </a:spcAft>
              <a:buSzPts val="1100"/>
              <a:buNone/>
            </a:pPr>
            <a:r>
              <a:t/>
            </a:r>
            <a:endParaRPr b="1">
              <a:solidFill>
                <a:schemeClr val="dk1"/>
              </a:solidFill>
            </a:endParaRPr>
          </a:p>
          <a:p>
            <a:pPr indent="0" lvl="0" marL="0" rtl="0" algn="l">
              <a:lnSpc>
                <a:spcPct val="115000"/>
              </a:lnSpc>
              <a:spcBef>
                <a:spcPts val="1200"/>
              </a:spcBef>
              <a:spcAft>
                <a:spcPts val="1200"/>
              </a:spcAft>
              <a:buSzPts val="1100"/>
              <a:buNone/>
            </a:pPr>
            <a:r>
              <a:t/>
            </a:r>
            <a:endParaRPr b="1">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1100"/>
              <a:buNone/>
            </a:pPr>
            <a:r>
              <a:t/>
            </a:r>
            <a:endParaRPr>
              <a:solidFill>
                <a:schemeClr val="dk1"/>
              </a:solidFill>
            </a:endParaRPr>
          </a:p>
          <a:p>
            <a:pPr indent="0" lvl="0" marL="0" rtl="0" algn="l">
              <a:lnSpc>
                <a:spcPct val="115000"/>
              </a:lnSpc>
              <a:spcBef>
                <a:spcPts val="1200"/>
              </a:spcBef>
              <a:spcAft>
                <a:spcPts val="0"/>
              </a:spcAft>
              <a:buSzPts val="1100"/>
              <a:buNone/>
            </a:pPr>
            <a:r>
              <a:t/>
            </a:r>
            <a:endParaRPr b="1">
              <a:solidFill>
                <a:schemeClr val="dk1"/>
              </a:solidFill>
            </a:endParaRPr>
          </a:p>
          <a:p>
            <a:pPr indent="0" lvl="0" marL="0" rtl="0" algn="l">
              <a:lnSpc>
                <a:spcPct val="115000"/>
              </a:lnSpc>
              <a:spcBef>
                <a:spcPts val="1200"/>
              </a:spcBef>
              <a:spcAft>
                <a:spcPts val="0"/>
              </a:spcAft>
              <a:buSzPts val="1100"/>
              <a:buNone/>
            </a:pPr>
            <a:r>
              <a:t/>
            </a:r>
            <a:endParaRPr b="1">
              <a:solidFill>
                <a:schemeClr val="dk1"/>
              </a:solidFill>
            </a:endParaRPr>
          </a:p>
          <a:p>
            <a:pPr indent="0" lvl="0" marL="0" rtl="0" algn="l">
              <a:lnSpc>
                <a:spcPct val="115000"/>
              </a:lnSpc>
              <a:spcBef>
                <a:spcPts val="1200"/>
              </a:spcBef>
              <a:spcAft>
                <a:spcPts val="1200"/>
              </a:spcAft>
              <a:buSzPts val="1100"/>
              <a:buNone/>
            </a:pPr>
            <a:r>
              <a:t/>
            </a:r>
            <a:endParaRPr b="1">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3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35"/>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2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8" name="Google Shape;58;p2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9" name="Google Shape;59;p2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0" name="Shape 60"/>
        <p:cNvGrpSpPr/>
        <p:nvPr/>
      </p:nvGrpSpPr>
      <p:grpSpPr>
        <a:xfrm>
          <a:off x="0" y="0"/>
          <a:ext cx="0" cy="0"/>
          <a:chOff x="0" y="0"/>
          <a:chExt cx="0" cy="0"/>
        </a:xfrm>
      </p:grpSpPr>
      <p:sp>
        <p:nvSpPr>
          <p:cNvPr id="61" name="Google Shape;61;p37"/>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2" name="Google Shape;62;p37"/>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63" name="Google Shape;63;p3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4" name="Google Shape;64;p3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5" name="Google Shape;65;p3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6" name="Shape 66"/>
        <p:cNvGrpSpPr/>
        <p:nvPr/>
      </p:nvGrpSpPr>
      <p:grpSpPr>
        <a:xfrm>
          <a:off x="0" y="0"/>
          <a:ext cx="0" cy="0"/>
          <a:chOff x="0" y="0"/>
          <a:chExt cx="0" cy="0"/>
        </a:xfrm>
      </p:grpSpPr>
      <p:sp>
        <p:nvSpPr>
          <p:cNvPr id="67" name="Google Shape;67;p3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8" name="Google Shape;68;p38"/>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9" name="Google Shape;69;p3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0" name="Google Shape;70;p3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1" name="Google Shape;71;p3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2" name="Shape 72"/>
        <p:cNvGrpSpPr/>
        <p:nvPr/>
      </p:nvGrpSpPr>
      <p:grpSpPr>
        <a:xfrm>
          <a:off x="0" y="0"/>
          <a:ext cx="0" cy="0"/>
          <a:chOff x="0" y="0"/>
          <a:chExt cx="0" cy="0"/>
        </a:xfrm>
      </p:grpSpPr>
      <p:sp>
        <p:nvSpPr>
          <p:cNvPr id="73" name="Google Shape;73;p39"/>
          <p:cNvSpPr txBox="1"/>
          <p:nvPr>
            <p:ph type="title"/>
          </p:nvPr>
        </p:nvSpPr>
        <p:spPr>
          <a:xfrm>
            <a:off x="623888" y="1282303"/>
            <a:ext cx="7886700" cy="21396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4" name="Google Shape;74;p39"/>
          <p:cNvSpPr txBox="1"/>
          <p:nvPr>
            <p:ph idx="1" type="body"/>
          </p:nvPr>
        </p:nvSpPr>
        <p:spPr>
          <a:xfrm>
            <a:off x="623888" y="3442097"/>
            <a:ext cx="7886700" cy="11253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75" name="Google Shape;75;p3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6" name="Google Shape;76;p3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7" name="Google Shape;77;p3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8" name="Shape 78"/>
        <p:cNvGrpSpPr/>
        <p:nvPr/>
      </p:nvGrpSpPr>
      <p:grpSpPr>
        <a:xfrm>
          <a:off x="0" y="0"/>
          <a:ext cx="0" cy="0"/>
          <a:chOff x="0" y="0"/>
          <a:chExt cx="0" cy="0"/>
        </a:xfrm>
      </p:grpSpPr>
      <p:sp>
        <p:nvSpPr>
          <p:cNvPr id="79" name="Google Shape;79;p40"/>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0" name="Google Shape;80;p40"/>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1" name="Google Shape;81;p40"/>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2" name="Google Shape;82;p4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3" name="Google Shape;83;p4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4" name="Google Shape;84;p4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5" name="Shape 85"/>
        <p:cNvGrpSpPr/>
        <p:nvPr/>
      </p:nvGrpSpPr>
      <p:grpSpPr>
        <a:xfrm>
          <a:off x="0" y="0"/>
          <a:ext cx="0" cy="0"/>
          <a:chOff x="0" y="0"/>
          <a:chExt cx="0" cy="0"/>
        </a:xfrm>
      </p:grpSpPr>
      <p:sp>
        <p:nvSpPr>
          <p:cNvPr id="86" name="Google Shape;86;p41"/>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7" name="Google Shape;87;p41"/>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8" name="Google Shape;88;p41"/>
          <p:cNvSpPr txBox="1"/>
          <p:nvPr>
            <p:ph idx="2" type="body"/>
          </p:nvPr>
        </p:nvSpPr>
        <p:spPr>
          <a:xfrm>
            <a:off x="629841" y="1878806"/>
            <a:ext cx="3868500" cy="27636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9" name="Google Shape;89;p41"/>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90" name="Google Shape;90;p41"/>
          <p:cNvSpPr txBox="1"/>
          <p:nvPr>
            <p:ph idx="4" type="body"/>
          </p:nvPr>
        </p:nvSpPr>
        <p:spPr>
          <a:xfrm>
            <a:off x="4629150" y="1878806"/>
            <a:ext cx="3887400" cy="27636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1" name="Google Shape;91;p4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2" name="Google Shape;92;p4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3" name="Google Shape;93;p4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4" name="Shape 94"/>
        <p:cNvGrpSpPr/>
        <p:nvPr/>
      </p:nvGrpSpPr>
      <p:grpSpPr>
        <a:xfrm>
          <a:off x="0" y="0"/>
          <a:ext cx="0" cy="0"/>
          <a:chOff x="0" y="0"/>
          <a:chExt cx="0" cy="0"/>
        </a:xfrm>
      </p:grpSpPr>
      <p:sp>
        <p:nvSpPr>
          <p:cNvPr id="95" name="Google Shape;95;p42"/>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6" name="Google Shape;96;p4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7" name="Google Shape;97;p4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8" name="Google Shape;98;p4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43"/>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1" name="Google Shape;101;p43"/>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02" name="Google Shape;102;p43"/>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3" name="Google Shape;103;p4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4" name="Google Shape;104;p4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5" name="Google Shape;105;p4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3" name="Shape 13"/>
        <p:cNvGrpSpPr/>
        <p:nvPr/>
      </p:nvGrpSpPr>
      <p:grpSpPr>
        <a:xfrm>
          <a:off x="0" y="0"/>
          <a:ext cx="0" cy="0"/>
          <a:chOff x="0" y="0"/>
          <a:chExt cx="0" cy="0"/>
        </a:xfrm>
      </p:grpSpPr>
      <p:sp>
        <p:nvSpPr>
          <p:cNvPr id="14" name="Google Shape;14;p25"/>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5" name="Google Shape;15;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44"/>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8" name="Google Shape;108;p44"/>
          <p:cNvSpPr/>
          <p:nvPr>
            <p:ph idx="2" type="pic"/>
          </p:nvPr>
        </p:nvSpPr>
        <p:spPr>
          <a:xfrm>
            <a:off x="3887391" y="740569"/>
            <a:ext cx="4629300" cy="3655200"/>
          </a:xfrm>
          <a:prstGeom prst="rect">
            <a:avLst/>
          </a:prstGeom>
          <a:noFill/>
          <a:ln>
            <a:noFill/>
          </a:ln>
        </p:spPr>
      </p:sp>
      <p:sp>
        <p:nvSpPr>
          <p:cNvPr id="109" name="Google Shape;109;p44"/>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0" name="Google Shape;110;p4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1" name="Google Shape;111;p4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2" name="Google Shape;112;p4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4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5" name="Google Shape;115;p45"/>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6" name="Google Shape;116;p4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7" name="Google Shape;117;p4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8" name="Google Shape;118;p4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46"/>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1" name="Google Shape;121;p46"/>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2" name="Google Shape;122;p4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3" name="Google Shape;123;p4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4" name="Google Shape;124;p4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 name="Google Shape;18;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9" name="Google Shape;19;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sp>
        <p:nvSpPr>
          <p:cNvPr id="21" name="Google Shape;21;p29"/>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2" name="Google Shape;22;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5" name="Google Shape;25;p30"/>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6" name="Google Shape;26;p30"/>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7" name="Google Shape;27;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0" name="Google Shape;30;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32"/>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3" name="Google Shape;33;p32"/>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4" name="Google Shape;34;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3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3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3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3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3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2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52" name="Google Shape;52;p27"/>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2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54" name="Google Shape;54;p2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55" name="Google Shape;55;p2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 Id="rId4" Type="http://schemas.openxmlformats.org/officeDocument/2006/relationships/image" Target="../media/image4.png"/><Relationship Id="rId5"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36bca9048c1_0_0"/>
          <p:cNvSpPr txBox="1"/>
          <p:nvPr/>
        </p:nvSpPr>
        <p:spPr>
          <a:xfrm>
            <a:off x="879250" y="1585889"/>
            <a:ext cx="7214400" cy="677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lang="en" sz="1600">
                <a:solidFill>
                  <a:schemeClr val="dk1"/>
                </a:solidFill>
                <a:latin typeface="Times New Roman"/>
                <a:ea typeface="Times New Roman"/>
                <a:cs typeface="Times New Roman"/>
                <a:sym typeface="Times New Roman"/>
              </a:rPr>
              <a:t>16</a:t>
            </a:r>
            <a:r>
              <a:rPr b="1" baseline="30000" lang="en" sz="1600">
                <a:solidFill>
                  <a:schemeClr val="dk1"/>
                </a:solidFill>
                <a:latin typeface="Times New Roman"/>
                <a:ea typeface="Times New Roman"/>
                <a:cs typeface="Times New Roman"/>
                <a:sym typeface="Times New Roman"/>
              </a:rPr>
              <a:t>th</a:t>
            </a:r>
            <a:r>
              <a:rPr b="1" lang="en" sz="1600">
                <a:solidFill>
                  <a:schemeClr val="dk1"/>
                </a:solidFill>
                <a:latin typeface="Times New Roman"/>
                <a:ea typeface="Times New Roman"/>
                <a:cs typeface="Times New Roman"/>
                <a:sym typeface="Times New Roman"/>
              </a:rPr>
              <a:t> International IEEE Conference on Computing, Communication and Networking Technologies (ICCCNT 2025)</a:t>
            </a:r>
            <a:endParaRPr b="1" sz="1600">
              <a:solidFill>
                <a:schemeClr val="dk1"/>
              </a:solidFill>
              <a:latin typeface="Times New Roman"/>
              <a:ea typeface="Times New Roman"/>
              <a:cs typeface="Times New Roman"/>
              <a:sym typeface="Times New Roman"/>
            </a:endParaRPr>
          </a:p>
        </p:txBody>
      </p:sp>
      <p:sp>
        <p:nvSpPr>
          <p:cNvPr id="130" name="Google Shape;130;g36bca9048c1_0_0"/>
          <p:cNvSpPr txBox="1"/>
          <p:nvPr/>
        </p:nvSpPr>
        <p:spPr>
          <a:xfrm>
            <a:off x="631800" y="2262989"/>
            <a:ext cx="7880400" cy="923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lang="en" sz="2400">
                <a:solidFill>
                  <a:schemeClr val="dk1"/>
                </a:solidFill>
                <a:latin typeface="Times New Roman"/>
                <a:ea typeface="Times New Roman"/>
                <a:cs typeface="Times New Roman"/>
                <a:sym typeface="Times New Roman"/>
              </a:rPr>
              <a:t>Oil Spill Detection Using Deep Learning</a:t>
            </a:r>
            <a:endParaRPr sz="2400">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1100"/>
              <a:buFont typeface="Arial"/>
              <a:buNone/>
            </a:pPr>
            <a:r>
              <a:rPr lang="en" sz="2400">
                <a:solidFill>
                  <a:schemeClr val="dk1"/>
                </a:solidFill>
                <a:latin typeface="Times New Roman"/>
                <a:ea typeface="Times New Roman"/>
                <a:cs typeface="Times New Roman"/>
                <a:sym typeface="Times New Roman"/>
              </a:rPr>
              <a:t>A Comparison of U-Net, DeepLabV3 &amp; PSPNet</a:t>
            </a:r>
            <a:endParaRPr b="0" i="0" sz="2400" u="none" cap="none" strike="noStrike">
              <a:solidFill>
                <a:schemeClr val="dk1"/>
              </a:solidFill>
              <a:latin typeface="Times New Roman"/>
              <a:ea typeface="Times New Roman"/>
              <a:cs typeface="Times New Roman"/>
              <a:sym typeface="Times New Roman"/>
            </a:endParaRPr>
          </a:p>
        </p:txBody>
      </p:sp>
      <p:sp>
        <p:nvSpPr>
          <p:cNvPr id="131" name="Google Shape;131;g36bca9048c1_0_0"/>
          <p:cNvSpPr txBox="1"/>
          <p:nvPr/>
        </p:nvSpPr>
        <p:spPr>
          <a:xfrm>
            <a:off x="631800" y="3706300"/>
            <a:ext cx="2552700" cy="1258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u="none" cap="none" strike="noStrike">
                <a:solidFill>
                  <a:schemeClr val="dk1"/>
                </a:solidFill>
                <a:latin typeface="Times New Roman"/>
                <a:ea typeface="Times New Roman"/>
                <a:cs typeface="Times New Roman"/>
                <a:sym typeface="Times New Roman"/>
              </a:rPr>
              <a:t>Dr. Saranya G</a:t>
            </a:r>
            <a:endParaRPr b="0" i="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0" i="0" lang="en" u="none" cap="none" strike="noStrike">
                <a:solidFill>
                  <a:schemeClr val="dk1"/>
                </a:solidFill>
                <a:latin typeface="Times New Roman"/>
                <a:ea typeface="Times New Roman"/>
                <a:cs typeface="Times New Roman"/>
                <a:sym typeface="Times New Roman"/>
              </a:rPr>
              <a:t>Assistant Professor, NWC Dept.</a:t>
            </a:r>
            <a:endParaRPr b="0" i="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0" i="0" lang="en" u="none" cap="none" strike="noStrike">
                <a:solidFill>
                  <a:schemeClr val="dk1"/>
                </a:solidFill>
                <a:latin typeface="Times New Roman"/>
                <a:ea typeface="Times New Roman"/>
                <a:cs typeface="Times New Roman"/>
                <a:sym typeface="Times New Roman"/>
              </a:rPr>
              <a:t>SRMIST KTR</a:t>
            </a:r>
            <a:endParaRPr b="0" i="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sng"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0" i="0" lang="en" sz="1400" u="sng" cap="none" strike="noStrike">
                <a:solidFill>
                  <a:schemeClr val="dk1"/>
                </a:solidFill>
                <a:latin typeface="Times New Roman"/>
                <a:ea typeface="Times New Roman"/>
                <a:cs typeface="Times New Roman"/>
                <a:sym typeface="Times New Roman"/>
              </a:rPr>
              <a:t>GUIDE NAME</a:t>
            </a:r>
            <a:endParaRPr b="0" i="0" sz="1400" u="sng" cap="none" strike="noStrike">
              <a:solidFill>
                <a:schemeClr val="dk1"/>
              </a:solidFill>
              <a:latin typeface="Times New Roman"/>
              <a:ea typeface="Times New Roman"/>
              <a:cs typeface="Times New Roman"/>
              <a:sym typeface="Times New Roman"/>
            </a:endParaRPr>
          </a:p>
        </p:txBody>
      </p:sp>
      <p:sp>
        <p:nvSpPr>
          <p:cNvPr id="132" name="Google Shape;132;g36bca9048c1_0_0"/>
          <p:cNvSpPr txBox="1"/>
          <p:nvPr/>
        </p:nvSpPr>
        <p:spPr>
          <a:xfrm>
            <a:off x="6418549" y="4093925"/>
            <a:ext cx="3888900" cy="831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sng"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0" i="0" lang="en" sz="1400" u="sng" cap="none" strike="noStrike">
                <a:solidFill>
                  <a:schemeClr val="dk1"/>
                </a:solidFill>
                <a:latin typeface="Times New Roman"/>
                <a:ea typeface="Times New Roman"/>
                <a:cs typeface="Times New Roman"/>
                <a:sym typeface="Times New Roman"/>
              </a:rPr>
              <a:t>STUDENT TEAM</a:t>
            </a:r>
            <a:endParaRPr b="0" i="0" sz="1400" u="sng" cap="none" strike="noStrike">
              <a:solidFill>
                <a:schemeClr val="dk1"/>
              </a:solidFill>
              <a:latin typeface="Times New Roman"/>
              <a:ea typeface="Times New Roman"/>
              <a:cs typeface="Times New Roman"/>
              <a:sym typeface="Times New Roman"/>
            </a:endParaRPr>
          </a:p>
        </p:txBody>
      </p:sp>
      <p:sp>
        <p:nvSpPr>
          <p:cNvPr id="133" name="Google Shape;133;g36bca9048c1_0_0"/>
          <p:cNvSpPr txBox="1"/>
          <p:nvPr/>
        </p:nvSpPr>
        <p:spPr>
          <a:xfrm>
            <a:off x="6418556" y="3706300"/>
            <a:ext cx="31782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Times New Roman"/>
                <a:ea typeface="Times New Roman"/>
                <a:cs typeface="Times New Roman"/>
                <a:sym typeface="Times New Roman"/>
              </a:rPr>
              <a:t>Devroop Das </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Times New Roman"/>
                <a:ea typeface="Times New Roman"/>
                <a:cs typeface="Times New Roman"/>
                <a:sym typeface="Times New Roman"/>
              </a:rPr>
              <a:t>Gavish Kumar </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Times New Roman"/>
                <a:ea typeface="Times New Roman"/>
                <a:cs typeface="Times New Roman"/>
                <a:sym typeface="Times New Roman"/>
              </a:rPr>
              <a:t>Harshit </a:t>
            </a:r>
            <a:endParaRPr b="0" i="0" sz="1400" u="none" cap="none" strike="noStrike">
              <a:solidFill>
                <a:schemeClr val="dk1"/>
              </a:solidFill>
              <a:latin typeface="Times New Roman"/>
              <a:ea typeface="Times New Roman"/>
              <a:cs typeface="Times New Roman"/>
              <a:sym typeface="Times New Roman"/>
            </a:endParaRPr>
          </a:p>
        </p:txBody>
      </p:sp>
      <p:pic>
        <p:nvPicPr>
          <p:cNvPr id="134" name="Google Shape;134;g36bca9048c1_0_0"/>
          <p:cNvPicPr preferRelativeResize="0"/>
          <p:nvPr/>
        </p:nvPicPr>
        <p:blipFill rotWithShape="1">
          <a:blip r:embed="rId3">
            <a:alphaModFix/>
          </a:blip>
          <a:srcRect b="0" l="0" r="0" t="0"/>
          <a:stretch/>
        </p:blipFill>
        <p:spPr>
          <a:xfrm>
            <a:off x="7931685" y="234700"/>
            <a:ext cx="837440" cy="8313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id="190" name="Google Shape;190;p10" title="DO_1QiD034Jl2_iFEYQ_O5_I10A1n3MOVe1gAqP4grriRI6K_dlM6thGOKOFPkQm6YwMWtXdR4BG3tr71hk1GnA-Cqrxxxohc7VDHLCsk0ISgTtyveZZupigmQdhgfCAoCPHeNyk67Y2FaPXdU7NEu3cNw71BOjnAg73Y49hM_zVQSKjMkUtFaKTqKZBmOS8d0ajBvN-gmtEh2X.png"/>
          <p:cNvPicPr preferRelativeResize="0"/>
          <p:nvPr/>
        </p:nvPicPr>
        <p:blipFill rotWithShape="1">
          <a:blip r:embed="rId3">
            <a:alphaModFix/>
          </a:blip>
          <a:srcRect b="0" l="0" r="0" t="0"/>
          <a:stretch/>
        </p:blipFill>
        <p:spPr>
          <a:xfrm>
            <a:off x="3604263" y="152400"/>
            <a:ext cx="1935480" cy="48387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id="195" name="Google Shape;195;p11" title="BO_12i8m44JlWVp37kl1axVsObKKmMgXw7shQmccIMWs8eZ_RX8zxinRPcRf6ISEevQ25Mk23P4xO7zPGD6fqMbrLtIRII559gKezyO5Xls80rL9BrTuVVJM4AoFnwou22fMra3TjIsyfG0ecw1PpRihnf2Q9niyhArvMXqIwQiCxRJjKIU3wSMm9UGmqT_yNx0DFdv4xPFZpyv.png"/>
          <p:cNvPicPr preferRelativeResize="0"/>
          <p:nvPr/>
        </p:nvPicPr>
        <p:blipFill rotWithShape="1">
          <a:blip r:embed="rId3">
            <a:alphaModFix/>
          </a:blip>
          <a:srcRect b="0" l="0" r="0" t="0"/>
          <a:stretch/>
        </p:blipFill>
        <p:spPr>
          <a:xfrm>
            <a:off x="3436938" y="152400"/>
            <a:ext cx="2270119" cy="48387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3"/>
          <p:cNvSpPr txBox="1"/>
          <p:nvPr/>
        </p:nvSpPr>
        <p:spPr>
          <a:xfrm>
            <a:off x="311700" y="445025"/>
            <a:ext cx="8520600" cy="572700"/>
          </a:xfrm>
          <a:prstGeom prst="rect">
            <a:avLst/>
          </a:prstGeom>
          <a:noFill/>
          <a:ln>
            <a:noFill/>
          </a:ln>
        </p:spPr>
        <p:txBody>
          <a:bodyPr anchorCtr="0" anchor="ctr" bIns="91425" lIns="91425" spcFirstLastPara="1" rIns="91425" wrap="square" tIns="91425">
            <a:normAutofit/>
          </a:bodyPr>
          <a:lstStyle/>
          <a:p>
            <a:pPr indent="0" lvl="0" marL="0" marR="0" rtl="0" algn="l">
              <a:lnSpc>
                <a:spcPct val="90000"/>
              </a:lnSpc>
              <a:spcBef>
                <a:spcPts val="0"/>
              </a:spcBef>
              <a:spcAft>
                <a:spcPts val="600"/>
              </a:spcAft>
              <a:buClr>
                <a:srgbClr val="000000"/>
              </a:buClr>
              <a:buSzPts val="1900"/>
              <a:buFont typeface="Arial"/>
              <a:buNone/>
            </a:pPr>
            <a:r>
              <a:rPr b="1" i="0" lang="en" sz="1900" u="none" cap="none" strike="noStrike">
                <a:solidFill>
                  <a:schemeClr val="dk1"/>
                </a:solidFill>
                <a:latin typeface="Times New Roman"/>
                <a:ea typeface="Times New Roman"/>
                <a:cs typeface="Times New Roman"/>
                <a:sym typeface="Times New Roman"/>
              </a:rPr>
              <a:t>TRAINING SETUP</a:t>
            </a:r>
            <a:endParaRPr b="0" i="0" sz="1400" u="none" cap="none" strike="noStrike">
              <a:solidFill>
                <a:srgbClr val="000000"/>
              </a:solidFill>
              <a:latin typeface="Arial"/>
              <a:ea typeface="Arial"/>
              <a:cs typeface="Arial"/>
              <a:sym typeface="Arial"/>
            </a:endParaRPr>
          </a:p>
        </p:txBody>
      </p:sp>
      <p:sp>
        <p:nvSpPr>
          <p:cNvPr id="201" name="Google Shape;201;p13"/>
          <p:cNvSpPr txBox="1"/>
          <p:nvPr/>
        </p:nvSpPr>
        <p:spPr>
          <a:xfrm>
            <a:off x="311700" y="1208225"/>
            <a:ext cx="4069800" cy="3264408"/>
          </a:xfrm>
          <a:prstGeom prst="rect">
            <a:avLst/>
          </a:prstGeom>
          <a:noFill/>
          <a:ln>
            <a:noFill/>
          </a:ln>
        </p:spPr>
        <p:txBody>
          <a:bodyPr anchorCtr="0" anchor="t" bIns="91425" lIns="91425" spcFirstLastPara="1" rIns="91425" wrap="square" tIns="91425">
            <a:normAutofit/>
          </a:bodyPr>
          <a:lstStyle/>
          <a:p>
            <a:pPr indent="-317500" lvl="0" marL="457200" marR="0" rtl="0" algn="l">
              <a:lnSpc>
                <a:spcPct val="100000"/>
              </a:lnSpc>
              <a:spcBef>
                <a:spcPts val="0"/>
              </a:spcBef>
              <a:spcAft>
                <a:spcPts val="0"/>
              </a:spcAft>
              <a:buClr>
                <a:srgbClr val="000000"/>
              </a:buClr>
              <a:buSzPts val="1400"/>
              <a:buFont typeface="Noto Sans Symbols"/>
              <a:buChar char="⮚"/>
            </a:pPr>
            <a:r>
              <a:rPr b="0" i="0" lang="en" sz="1800" u="none" cap="none" strike="noStrike">
                <a:solidFill>
                  <a:schemeClr val="dk1"/>
                </a:solidFill>
                <a:latin typeface="Times New Roman"/>
                <a:ea typeface="Times New Roman"/>
                <a:cs typeface="Times New Roman"/>
                <a:sym typeface="Times New Roman"/>
              </a:rPr>
              <a:t>Platform: Google Collab with L4 GPU</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600"/>
              </a:spcBef>
              <a:spcAft>
                <a:spcPts val="0"/>
              </a:spcAft>
              <a:buClr>
                <a:srgbClr val="000000"/>
              </a:buClr>
              <a:buSzPts val="1400"/>
              <a:buFont typeface="Noto Sans Symbols"/>
              <a:buChar char="⮚"/>
            </a:pPr>
            <a:r>
              <a:rPr b="0" i="0" lang="en" sz="1800" u="none" cap="none" strike="noStrike">
                <a:solidFill>
                  <a:schemeClr val="dk1"/>
                </a:solidFill>
                <a:latin typeface="Times New Roman"/>
                <a:ea typeface="Times New Roman"/>
                <a:cs typeface="Times New Roman"/>
                <a:sym typeface="Times New Roman"/>
              </a:rPr>
              <a:t>Loss: Binary Cross-Entropy</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600"/>
              </a:spcBef>
              <a:spcAft>
                <a:spcPts val="0"/>
              </a:spcAft>
              <a:buClr>
                <a:srgbClr val="000000"/>
              </a:buClr>
              <a:buSzPts val="1400"/>
              <a:buFont typeface="Noto Sans Symbols"/>
              <a:buChar char="⮚"/>
            </a:pPr>
            <a:r>
              <a:rPr b="0" i="0" lang="en" sz="1800" u="none" cap="none" strike="noStrike">
                <a:solidFill>
                  <a:schemeClr val="dk1"/>
                </a:solidFill>
                <a:latin typeface="Times New Roman"/>
                <a:ea typeface="Times New Roman"/>
                <a:cs typeface="Times New Roman"/>
                <a:sym typeface="Times New Roman"/>
              </a:rPr>
              <a:t>Optimizer: Adam (lr = 1e-4)</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600"/>
              </a:spcBef>
              <a:spcAft>
                <a:spcPts val="0"/>
              </a:spcAft>
              <a:buClr>
                <a:srgbClr val="000000"/>
              </a:buClr>
              <a:buSzPts val="1400"/>
              <a:buFont typeface="Noto Sans Symbols"/>
              <a:buChar char="⮚"/>
            </a:pPr>
            <a:r>
              <a:rPr b="0" i="0" lang="en" sz="1800" u="none" cap="none" strike="noStrike">
                <a:solidFill>
                  <a:schemeClr val="dk1"/>
                </a:solidFill>
                <a:latin typeface="Times New Roman"/>
                <a:ea typeface="Times New Roman"/>
                <a:cs typeface="Times New Roman"/>
                <a:sym typeface="Times New Roman"/>
              </a:rPr>
              <a:t>Epochs: 50, Batch Size: 8</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600"/>
              </a:spcBef>
              <a:spcAft>
                <a:spcPts val="600"/>
              </a:spcAft>
              <a:buClr>
                <a:srgbClr val="000000"/>
              </a:buClr>
              <a:buSzPts val="1400"/>
              <a:buFont typeface="Noto Sans Symbols"/>
              <a:buChar char="⮚"/>
            </a:pPr>
            <a:r>
              <a:rPr b="0" i="0" lang="en" sz="1800" u="none" cap="none" strike="noStrike">
                <a:solidFill>
                  <a:schemeClr val="dk1"/>
                </a:solidFill>
                <a:latin typeface="Times New Roman"/>
                <a:ea typeface="Times New Roman"/>
                <a:cs typeface="Times New Roman"/>
                <a:sym typeface="Times New Roman"/>
              </a:rPr>
              <a:t>Early Stopping + LR Reduction</a:t>
            </a:r>
            <a:endParaRPr b="0" i="0" sz="1400" u="none" cap="none" strike="noStrike">
              <a:solidFill>
                <a:srgbClr val="000000"/>
              </a:solidFill>
              <a:latin typeface="Arial"/>
              <a:ea typeface="Arial"/>
              <a:cs typeface="Arial"/>
              <a:sym typeface="Arial"/>
            </a:endParaRPr>
          </a:p>
        </p:txBody>
      </p:sp>
      <p:pic>
        <p:nvPicPr>
          <p:cNvPr id="202" name="Google Shape;202;p13" title="setup-11.png"/>
          <p:cNvPicPr preferRelativeResize="0"/>
          <p:nvPr/>
        </p:nvPicPr>
        <p:blipFill rotWithShape="1">
          <a:blip r:embed="rId3">
            <a:alphaModFix/>
          </a:blip>
          <a:srcRect b="0" l="0" r="0" t="0"/>
          <a:stretch/>
        </p:blipFill>
        <p:spPr>
          <a:xfrm>
            <a:off x="5500925" y="937375"/>
            <a:ext cx="2736300" cy="2736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4"/>
          <p:cNvSpPr txBox="1"/>
          <p:nvPr/>
        </p:nvSpPr>
        <p:spPr>
          <a:xfrm>
            <a:off x="2794725" y="368598"/>
            <a:ext cx="3554550" cy="492412"/>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Times New Roman"/>
                <a:ea typeface="Times New Roman"/>
                <a:cs typeface="Times New Roman"/>
                <a:sym typeface="Times New Roman"/>
              </a:rPr>
              <a:t>EVALUATION METRICS</a:t>
            </a:r>
            <a:endParaRPr b="1" i="0" sz="2000" u="none" cap="none" strike="noStrike">
              <a:solidFill>
                <a:srgbClr val="000000"/>
              </a:solidFill>
              <a:latin typeface="Times New Roman"/>
              <a:ea typeface="Times New Roman"/>
              <a:cs typeface="Times New Roman"/>
              <a:sym typeface="Times New Roman"/>
            </a:endParaRPr>
          </a:p>
        </p:txBody>
      </p:sp>
      <p:sp>
        <p:nvSpPr>
          <p:cNvPr id="208" name="Google Shape;208;p14"/>
          <p:cNvSpPr txBox="1"/>
          <p:nvPr/>
        </p:nvSpPr>
        <p:spPr>
          <a:xfrm>
            <a:off x="1029000" y="902742"/>
            <a:ext cx="7086000" cy="3632700"/>
          </a:xfrm>
          <a:prstGeom prst="rect">
            <a:avLst/>
          </a:prstGeom>
          <a:noFill/>
          <a:ln>
            <a:noFill/>
          </a:ln>
        </p:spPr>
        <p:txBody>
          <a:bodyPr anchorCtr="0" anchor="t" bIns="91425" lIns="91425" spcFirstLastPara="1" rIns="91425" wrap="square" tIns="91425">
            <a:spAutoFit/>
          </a:bodyPr>
          <a:lstStyle/>
          <a:p>
            <a:pPr indent="-317500" lvl="0" marL="457200" marR="0" rtl="0" algn="just">
              <a:lnSpc>
                <a:spcPct val="150000"/>
              </a:lnSpc>
              <a:spcBef>
                <a:spcPts val="0"/>
              </a:spcBef>
              <a:spcAft>
                <a:spcPts val="0"/>
              </a:spcAft>
              <a:buClr>
                <a:schemeClr val="dk1"/>
              </a:buClr>
              <a:buSzPts val="1400"/>
              <a:buFont typeface="Noto Sans Symbols"/>
              <a:buChar char="⮚"/>
            </a:pPr>
            <a:r>
              <a:rPr b="0" i="0" lang="en" sz="1400" u="none" cap="none" strike="noStrike">
                <a:solidFill>
                  <a:schemeClr val="dk1"/>
                </a:solidFill>
                <a:latin typeface="Times New Roman"/>
                <a:ea typeface="Times New Roman"/>
                <a:cs typeface="Times New Roman"/>
                <a:sym typeface="Times New Roman"/>
              </a:rPr>
              <a:t>Accuracy: Measures the proportion of correctly predicted pixels (both oil and non-oil).</a:t>
            </a:r>
            <a:endParaRPr b="0" i="0" sz="1400" u="none" cap="none" strike="noStrike">
              <a:solidFill>
                <a:schemeClr val="dk1"/>
              </a:solidFill>
              <a:latin typeface="Times New Roman"/>
              <a:ea typeface="Times New Roman"/>
              <a:cs typeface="Times New Roman"/>
              <a:sym typeface="Times New Roman"/>
            </a:endParaRPr>
          </a:p>
          <a:p>
            <a:pPr indent="-317500" lvl="1" marL="914400" marR="0" rtl="0" algn="just">
              <a:lnSpc>
                <a:spcPct val="150000"/>
              </a:lnSpc>
              <a:spcBef>
                <a:spcPts val="0"/>
              </a:spcBef>
              <a:spcAft>
                <a:spcPts val="0"/>
              </a:spcAft>
              <a:buClr>
                <a:schemeClr val="dk1"/>
              </a:buClr>
              <a:buSzPts val="1400"/>
              <a:buFont typeface="Times New Roman"/>
              <a:buChar char="○"/>
            </a:pPr>
            <a:r>
              <a:rPr b="0" i="0" lang="en" sz="1400" u="none" cap="none" strike="noStrike">
                <a:solidFill>
                  <a:schemeClr val="dk1"/>
                </a:solidFill>
                <a:latin typeface="Times New Roman"/>
                <a:ea typeface="Times New Roman"/>
                <a:cs typeface="Times New Roman"/>
                <a:sym typeface="Times New Roman"/>
              </a:rPr>
              <a:t>Formula: (TP + TN) / (TP + TN + FP + FN)</a:t>
            </a:r>
            <a:endParaRPr b="0" i="0" sz="1400" u="none" cap="none" strike="noStrike">
              <a:solidFill>
                <a:schemeClr val="dk1"/>
              </a:solidFill>
              <a:latin typeface="Times New Roman"/>
              <a:ea typeface="Times New Roman"/>
              <a:cs typeface="Times New Roman"/>
              <a:sym typeface="Times New Roman"/>
            </a:endParaRPr>
          </a:p>
          <a:p>
            <a:pPr indent="-317500" lvl="0" marL="457200" marR="0" rtl="0" algn="just">
              <a:lnSpc>
                <a:spcPct val="150000"/>
              </a:lnSpc>
              <a:spcBef>
                <a:spcPts val="0"/>
              </a:spcBef>
              <a:spcAft>
                <a:spcPts val="0"/>
              </a:spcAft>
              <a:buClr>
                <a:schemeClr val="dk1"/>
              </a:buClr>
              <a:buSzPts val="1400"/>
              <a:buFont typeface="Noto Sans Symbols"/>
              <a:buChar char="⮚"/>
            </a:pPr>
            <a:r>
              <a:rPr b="0" i="0" lang="en" sz="1400" u="none" cap="none" strike="noStrike">
                <a:solidFill>
                  <a:schemeClr val="dk1"/>
                </a:solidFill>
                <a:latin typeface="Times New Roman"/>
                <a:ea typeface="Times New Roman"/>
                <a:cs typeface="Times New Roman"/>
                <a:sym typeface="Times New Roman"/>
              </a:rPr>
              <a:t>F1-Score: Harmonic mean of precision and recall. Balances false positives and false negatives.</a:t>
            </a:r>
            <a:endParaRPr b="0" i="0" sz="1400" u="none" cap="none" strike="noStrike">
              <a:solidFill>
                <a:schemeClr val="dk1"/>
              </a:solidFill>
              <a:latin typeface="Times New Roman"/>
              <a:ea typeface="Times New Roman"/>
              <a:cs typeface="Times New Roman"/>
              <a:sym typeface="Times New Roman"/>
            </a:endParaRPr>
          </a:p>
          <a:p>
            <a:pPr indent="-317500" lvl="1" marL="914400" marR="0" rtl="0" algn="just">
              <a:lnSpc>
                <a:spcPct val="150000"/>
              </a:lnSpc>
              <a:spcBef>
                <a:spcPts val="0"/>
              </a:spcBef>
              <a:spcAft>
                <a:spcPts val="0"/>
              </a:spcAft>
              <a:buClr>
                <a:schemeClr val="dk1"/>
              </a:buClr>
              <a:buSzPts val="1400"/>
              <a:buFont typeface="Times New Roman"/>
              <a:buChar char="○"/>
            </a:pPr>
            <a:r>
              <a:rPr b="0" i="0" lang="en" sz="1400" u="none" cap="none" strike="noStrike">
                <a:solidFill>
                  <a:schemeClr val="dk1"/>
                </a:solidFill>
                <a:latin typeface="Times New Roman"/>
                <a:ea typeface="Times New Roman"/>
                <a:cs typeface="Times New Roman"/>
                <a:sym typeface="Times New Roman"/>
              </a:rPr>
              <a:t>Especially important in imbalanced datasets</a:t>
            </a:r>
            <a:endParaRPr b="0" i="0" sz="1400" u="none" cap="none" strike="noStrike">
              <a:solidFill>
                <a:schemeClr val="dk1"/>
              </a:solidFill>
              <a:latin typeface="Times New Roman"/>
              <a:ea typeface="Times New Roman"/>
              <a:cs typeface="Times New Roman"/>
              <a:sym typeface="Times New Roman"/>
            </a:endParaRPr>
          </a:p>
          <a:p>
            <a:pPr indent="-317500" lvl="1" marL="914400" marR="0" rtl="0" algn="just">
              <a:lnSpc>
                <a:spcPct val="150000"/>
              </a:lnSpc>
              <a:spcBef>
                <a:spcPts val="0"/>
              </a:spcBef>
              <a:spcAft>
                <a:spcPts val="0"/>
              </a:spcAft>
              <a:buClr>
                <a:schemeClr val="dk1"/>
              </a:buClr>
              <a:buSzPts val="1400"/>
              <a:buFont typeface="Times New Roman"/>
              <a:buChar char="○"/>
            </a:pPr>
            <a:r>
              <a:rPr b="0" i="0" lang="en" sz="1400" u="none" cap="none" strike="noStrike">
                <a:solidFill>
                  <a:schemeClr val="dk1"/>
                </a:solidFill>
                <a:latin typeface="Times New Roman"/>
                <a:ea typeface="Times New Roman"/>
                <a:cs typeface="Times New Roman"/>
                <a:sym typeface="Times New Roman"/>
              </a:rPr>
              <a:t>High F1 = reliable detection of oil spills</a:t>
            </a:r>
            <a:endParaRPr b="0" i="0" sz="1400" u="none" cap="none" strike="noStrike">
              <a:solidFill>
                <a:schemeClr val="dk1"/>
              </a:solidFill>
              <a:latin typeface="Times New Roman"/>
              <a:ea typeface="Times New Roman"/>
              <a:cs typeface="Times New Roman"/>
              <a:sym typeface="Times New Roman"/>
            </a:endParaRPr>
          </a:p>
          <a:p>
            <a:pPr indent="-317500" lvl="0" marL="457200" marR="0" rtl="0" algn="just">
              <a:lnSpc>
                <a:spcPct val="150000"/>
              </a:lnSpc>
              <a:spcBef>
                <a:spcPts val="0"/>
              </a:spcBef>
              <a:spcAft>
                <a:spcPts val="0"/>
              </a:spcAft>
              <a:buClr>
                <a:schemeClr val="dk1"/>
              </a:buClr>
              <a:buSzPts val="1400"/>
              <a:buFont typeface="Noto Sans Symbols"/>
              <a:buChar char="⮚"/>
            </a:pPr>
            <a:r>
              <a:rPr b="0" i="0" lang="en" sz="1400" u="none" cap="none" strike="noStrike">
                <a:solidFill>
                  <a:schemeClr val="dk1"/>
                </a:solidFill>
                <a:latin typeface="Times New Roman"/>
                <a:ea typeface="Times New Roman"/>
                <a:cs typeface="Times New Roman"/>
                <a:sym typeface="Times New Roman"/>
              </a:rPr>
              <a:t>IoU (Intersection over Union): Evaluates overlap between predicted and actual spill regions.</a:t>
            </a:r>
            <a:endParaRPr b="0" i="0" sz="1400" u="none" cap="none" strike="noStrike">
              <a:solidFill>
                <a:schemeClr val="dk1"/>
              </a:solidFill>
              <a:latin typeface="Times New Roman"/>
              <a:ea typeface="Times New Roman"/>
              <a:cs typeface="Times New Roman"/>
              <a:sym typeface="Times New Roman"/>
            </a:endParaRPr>
          </a:p>
          <a:p>
            <a:pPr indent="-317500" lvl="1" marL="914400" marR="0" rtl="0" algn="just">
              <a:lnSpc>
                <a:spcPct val="150000"/>
              </a:lnSpc>
              <a:spcBef>
                <a:spcPts val="0"/>
              </a:spcBef>
              <a:spcAft>
                <a:spcPts val="0"/>
              </a:spcAft>
              <a:buClr>
                <a:schemeClr val="dk1"/>
              </a:buClr>
              <a:buSzPts val="1400"/>
              <a:buFont typeface="Times New Roman"/>
              <a:buChar char="○"/>
            </a:pPr>
            <a:r>
              <a:rPr b="0" i="0" lang="en" sz="1400" u="none" cap="none" strike="noStrike">
                <a:solidFill>
                  <a:schemeClr val="dk1"/>
                </a:solidFill>
                <a:latin typeface="Times New Roman"/>
                <a:ea typeface="Times New Roman"/>
                <a:cs typeface="Times New Roman"/>
                <a:sym typeface="Times New Roman"/>
              </a:rPr>
              <a:t>Formula: TP / (TP + FP + FN)</a:t>
            </a:r>
            <a:endParaRPr b="0" i="0" sz="1400" u="none" cap="none" strike="noStrike">
              <a:solidFill>
                <a:schemeClr val="dk1"/>
              </a:solidFill>
              <a:latin typeface="Times New Roman"/>
              <a:ea typeface="Times New Roman"/>
              <a:cs typeface="Times New Roman"/>
              <a:sym typeface="Times New Roman"/>
            </a:endParaRPr>
          </a:p>
          <a:p>
            <a:pPr indent="-317500" lvl="0" marL="457200" marR="0" rtl="0" algn="just">
              <a:lnSpc>
                <a:spcPct val="150000"/>
              </a:lnSpc>
              <a:spcBef>
                <a:spcPts val="0"/>
              </a:spcBef>
              <a:spcAft>
                <a:spcPts val="0"/>
              </a:spcAft>
              <a:buClr>
                <a:schemeClr val="dk1"/>
              </a:buClr>
              <a:buSzPts val="1400"/>
              <a:buFont typeface="Noto Sans Symbols"/>
              <a:buChar char="⮚"/>
            </a:pPr>
            <a:r>
              <a:rPr b="0" i="0" lang="en" sz="1400" u="none" cap="none" strike="noStrike">
                <a:solidFill>
                  <a:schemeClr val="dk1"/>
                </a:solidFill>
                <a:latin typeface="Times New Roman"/>
                <a:ea typeface="Times New Roman"/>
                <a:cs typeface="Times New Roman"/>
                <a:sym typeface="Times New Roman"/>
              </a:rPr>
              <a:t>Inference Time: Measures how fast a model can process one image.</a:t>
            </a:r>
            <a:endParaRPr b="0" i="0" sz="1400" u="none" cap="none" strike="noStrike">
              <a:solidFill>
                <a:schemeClr val="dk1"/>
              </a:solidFill>
              <a:latin typeface="Times New Roman"/>
              <a:ea typeface="Times New Roman"/>
              <a:cs typeface="Times New Roman"/>
              <a:sym typeface="Times New Roman"/>
            </a:endParaRPr>
          </a:p>
          <a:p>
            <a:pPr indent="-317500" lvl="1" marL="914400" marR="0" rtl="0" algn="just">
              <a:lnSpc>
                <a:spcPct val="150000"/>
              </a:lnSpc>
              <a:spcBef>
                <a:spcPts val="0"/>
              </a:spcBef>
              <a:spcAft>
                <a:spcPts val="0"/>
              </a:spcAft>
              <a:buClr>
                <a:schemeClr val="dk1"/>
              </a:buClr>
              <a:buSzPts val="1400"/>
              <a:buFont typeface="Times New Roman"/>
              <a:buChar char="○"/>
            </a:pPr>
            <a:r>
              <a:rPr b="0" i="0" lang="en" sz="1400" u="none" cap="none" strike="noStrike">
                <a:solidFill>
                  <a:schemeClr val="dk1"/>
                </a:solidFill>
                <a:latin typeface="Times New Roman"/>
                <a:ea typeface="Times New Roman"/>
                <a:cs typeface="Times New Roman"/>
                <a:sym typeface="Times New Roman"/>
              </a:rPr>
              <a:t>U-Net was the fastest in our experiments</a:t>
            </a:r>
            <a:endParaRPr b="0" i="0" sz="1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5"/>
          <p:cNvSpPr txBox="1"/>
          <p:nvPr/>
        </p:nvSpPr>
        <p:spPr>
          <a:xfrm>
            <a:off x="2794725" y="368598"/>
            <a:ext cx="35547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Times New Roman"/>
                <a:ea typeface="Times New Roman"/>
                <a:cs typeface="Times New Roman"/>
                <a:sym typeface="Times New Roman"/>
              </a:rPr>
              <a:t>QUANTITATIVE RESULTS</a:t>
            </a:r>
            <a:endParaRPr b="1" i="0" sz="2000" u="none" cap="none" strike="noStrike">
              <a:solidFill>
                <a:srgbClr val="000000"/>
              </a:solidFill>
              <a:latin typeface="Times New Roman"/>
              <a:ea typeface="Times New Roman"/>
              <a:cs typeface="Times New Roman"/>
              <a:sym typeface="Times New Roman"/>
            </a:endParaRPr>
          </a:p>
        </p:txBody>
      </p:sp>
      <p:sp>
        <p:nvSpPr>
          <p:cNvPr id="214" name="Google Shape;214;p15"/>
          <p:cNvSpPr txBox="1"/>
          <p:nvPr/>
        </p:nvSpPr>
        <p:spPr>
          <a:xfrm>
            <a:off x="1029000" y="902742"/>
            <a:ext cx="7086000" cy="400200"/>
          </a:xfrm>
          <a:prstGeom prst="rect">
            <a:avLst/>
          </a:prstGeom>
          <a:noFill/>
          <a:ln>
            <a:noFill/>
          </a:ln>
        </p:spPr>
        <p:txBody>
          <a:bodyPr anchorCtr="0" anchor="t" bIns="91425" lIns="91425" spcFirstLastPara="1" rIns="91425" wrap="square" tIns="91425">
            <a:spAutoFit/>
          </a:bodyPr>
          <a:lstStyle/>
          <a:p>
            <a:pPr indent="0" lvl="0" marL="0" marR="0" rtl="0" algn="just">
              <a:lnSpc>
                <a:spcPct val="150000"/>
              </a:lnSpc>
              <a:spcBef>
                <a:spcPts val="0"/>
              </a:spcBef>
              <a:spcAft>
                <a:spcPts val="0"/>
              </a:spcAft>
              <a:buClr>
                <a:srgbClr val="000000"/>
              </a:buClr>
              <a:buSzPts val="1400"/>
              <a:buFont typeface="Arial"/>
              <a:buNone/>
            </a:pPr>
            <a:r>
              <a:t/>
            </a:r>
            <a:endParaRPr b="0" i="0" sz="1400" u="none" cap="none" strike="noStrike">
              <a:solidFill>
                <a:schemeClr val="dk1"/>
              </a:solidFill>
              <a:latin typeface="Times New Roman"/>
              <a:ea typeface="Times New Roman"/>
              <a:cs typeface="Times New Roman"/>
              <a:sym typeface="Times New Roman"/>
            </a:endParaRPr>
          </a:p>
        </p:txBody>
      </p:sp>
      <p:graphicFrame>
        <p:nvGraphicFramePr>
          <p:cNvPr id="215" name="Google Shape;215;p15"/>
          <p:cNvGraphicFramePr/>
          <p:nvPr/>
        </p:nvGraphicFramePr>
        <p:xfrm>
          <a:off x="952500" y="1565988"/>
          <a:ext cx="3000000" cy="3000000"/>
        </p:xfrm>
        <a:graphic>
          <a:graphicData uri="http://schemas.openxmlformats.org/drawingml/2006/table">
            <a:tbl>
              <a:tblPr>
                <a:noFill/>
                <a:tableStyleId>{85134EA6-D016-4B70-8FC3-D7BEF8103E64}</a:tableStyleId>
              </a:tblPr>
              <a:tblGrid>
                <a:gridCol w="1447800"/>
                <a:gridCol w="1447800"/>
                <a:gridCol w="1447800"/>
                <a:gridCol w="1447800"/>
                <a:gridCol w="1447800"/>
              </a:tblGrid>
              <a:tr h="381000">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Times New Roman"/>
                          <a:ea typeface="Times New Roman"/>
                          <a:cs typeface="Times New Roman"/>
                          <a:sym typeface="Times New Roman"/>
                        </a:rPr>
                        <a:t>Model</a:t>
                      </a:r>
                      <a:endParaRPr b="1"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Times New Roman"/>
                          <a:ea typeface="Times New Roman"/>
                          <a:cs typeface="Times New Roman"/>
                          <a:sym typeface="Times New Roman"/>
                        </a:rPr>
                        <a:t>Accuracy</a:t>
                      </a:r>
                      <a:endParaRPr b="1"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Times New Roman"/>
                          <a:ea typeface="Times New Roman"/>
                          <a:cs typeface="Times New Roman"/>
                          <a:sym typeface="Times New Roman"/>
                        </a:rPr>
                        <a:t>F1-Score</a:t>
                      </a:r>
                      <a:endParaRPr b="1"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Times New Roman"/>
                          <a:ea typeface="Times New Roman"/>
                          <a:cs typeface="Times New Roman"/>
                          <a:sym typeface="Times New Roman"/>
                        </a:rPr>
                        <a:t>IoU</a:t>
                      </a:r>
                      <a:endParaRPr b="1"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Times New Roman"/>
                          <a:ea typeface="Times New Roman"/>
                          <a:cs typeface="Times New Roman"/>
                          <a:sym typeface="Times New Roman"/>
                        </a:rPr>
                        <a:t>Time (s)</a:t>
                      </a:r>
                      <a:endParaRPr b="1" sz="1400" u="none" cap="none" strike="noStrike">
                        <a:latin typeface="Times New Roman"/>
                        <a:ea typeface="Times New Roman"/>
                        <a:cs typeface="Times New Roman"/>
                        <a:sym typeface="Times New Roman"/>
                      </a:endParaRPr>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U-Net</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94.6%</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94.75%</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0.89</a:t>
                      </a:r>
                      <a:endParaRPr sz="14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0.56</a:t>
                      </a:r>
                      <a:endParaRPr sz="14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Times New Roman"/>
                        <a:ea typeface="Times New Roman"/>
                        <a:cs typeface="Times New Roman"/>
                        <a:sym typeface="Times New Roman"/>
                      </a:endParaRPr>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Deeplab V3</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95.3%</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95.43%</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0.91</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0.79</a:t>
                      </a:r>
                      <a:endParaRPr sz="1400" u="none" cap="none" strike="noStrike">
                        <a:latin typeface="Times New Roman"/>
                        <a:ea typeface="Times New Roman"/>
                        <a:cs typeface="Times New Roman"/>
                        <a:sym typeface="Times New Roman"/>
                      </a:endParaRPr>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PSPNet</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89.3%</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89.94%</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0.81</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0.84</a:t>
                      </a:r>
                      <a:endParaRPr sz="1400" u="none" cap="none" strike="noStrike">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6"/>
          <p:cNvSpPr txBox="1"/>
          <p:nvPr/>
        </p:nvSpPr>
        <p:spPr>
          <a:xfrm>
            <a:off x="2794725" y="368598"/>
            <a:ext cx="35547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Times New Roman"/>
                <a:ea typeface="Times New Roman"/>
                <a:cs typeface="Times New Roman"/>
                <a:sym typeface="Times New Roman"/>
              </a:rPr>
              <a:t>QUALITATIVE RESULT</a:t>
            </a:r>
            <a:endParaRPr b="1" i="0" sz="2000" u="none" cap="none" strike="noStrike">
              <a:solidFill>
                <a:srgbClr val="000000"/>
              </a:solidFill>
              <a:latin typeface="Times New Roman"/>
              <a:ea typeface="Times New Roman"/>
              <a:cs typeface="Times New Roman"/>
              <a:sym typeface="Times New Roman"/>
            </a:endParaRPr>
          </a:p>
        </p:txBody>
      </p:sp>
      <p:sp>
        <p:nvSpPr>
          <p:cNvPr id="221" name="Google Shape;221;p16"/>
          <p:cNvSpPr txBox="1"/>
          <p:nvPr/>
        </p:nvSpPr>
        <p:spPr>
          <a:xfrm>
            <a:off x="1029000" y="902742"/>
            <a:ext cx="7086000" cy="400200"/>
          </a:xfrm>
          <a:prstGeom prst="rect">
            <a:avLst/>
          </a:prstGeom>
          <a:noFill/>
          <a:ln>
            <a:noFill/>
          </a:ln>
        </p:spPr>
        <p:txBody>
          <a:bodyPr anchorCtr="0" anchor="t" bIns="91425" lIns="91425" spcFirstLastPara="1" rIns="91425" wrap="square" tIns="91425">
            <a:spAutoFit/>
          </a:bodyPr>
          <a:lstStyle/>
          <a:p>
            <a:pPr indent="0" lvl="0" marL="0" marR="0" rtl="0" algn="just">
              <a:lnSpc>
                <a:spcPct val="150000"/>
              </a:lnSpc>
              <a:spcBef>
                <a:spcPts val="0"/>
              </a:spcBef>
              <a:spcAft>
                <a:spcPts val="0"/>
              </a:spcAft>
              <a:buClr>
                <a:srgbClr val="000000"/>
              </a:buClr>
              <a:buSzPts val="1400"/>
              <a:buFont typeface="Arial"/>
              <a:buNone/>
            </a:pPr>
            <a:r>
              <a:t/>
            </a:r>
            <a:endParaRPr b="0" i="0" sz="1400" u="none" cap="none" strike="noStrike">
              <a:solidFill>
                <a:schemeClr val="dk1"/>
              </a:solidFill>
              <a:latin typeface="Times New Roman"/>
              <a:ea typeface="Times New Roman"/>
              <a:cs typeface="Times New Roman"/>
              <a:sym typeface="Times New Roman"/>
            </a:endParaRPr>
          </a:p>
        </p:txBody>
      </p:sp>
      <p:pic>
        <p:nvPicPr>
          <p:cNvPr id="222" name="Google Shape;222;p16" title="QUALITATIVE COMPARISON OF SEGMENTATION OUTPUTS .png"/>
          <p:cNvPicPr preferRelativeResize="0"/>
          <p:nvPr/>
        </p:nvPicPr>
        <p:blipFill rotWithShape="1">
          <a:blip r:embed="rId3">
            <a:alphaModFix/>
          </a:blip>
          <a:srcRect b="0" l="0" r="0" t="0"/>
          <a:stretch/>
        </p:blipFill>
        <p:spPr>
          <a:xfrm>
            <a:off x="2263625" y="1026342"/>
            <a:ext cx="4616754" cy="353575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7"/>
          <p:cNvSpPr txBox="1"/>
          <p:nvPr/>
        </p:nvSpPr>
        <p:spPr>
          <a:xfrm>
            <a:off x="2009550" y="368600"/>
            <a:ext cx="51249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Times New Roman"/>
                <a:ea typeface="Times New Roman"/>
                <a:cs typeface="Times New Roman"/>
                <a:sym typeface="Times New Roman"/>
              </a:rPr>
              <a:t>TRAINING &amp; VALIDATION LOSS</a:t>
            </a:r>
            <a:endParaRPr b="1" i="0" sz="2000" u="none" cap="none" strike="noStrike">
              <a:solidFill>
                <a:srgbClr val="000000"/>
              </a:solidFill>
              <a:latin typeface="Times New Roman"/>
              <a:ea typeface="Times New Roman"/>
              <a:cs typeface="Times New Roman"/>
              <a:sym typeface="Times New Roman"/>
            </a:endParaRPr>
          </a:p>
        </p:txBody>
      </p:sp>
      <p:sp>
        <p:nvSpPr>
          <p:cNvPr id="228" name="Google Shape;228;p17"/>
          <p:cNvSpPr txBox="1"/>
          <p:nvPr/>
        </p:nvSpPr>
        <p:spPr>
          <a:xfrm>
            <a:off x="1029000" y="902742"/>
            <a:ext cx="7086000" cy="400200"/>
          </a:xfrm>
          <a:prstGeom prst="rect">
            <a:avLst/>
          </a:prstGeom>
          <a:noFill/>
          <a:ln>
            <a:noFill/>
          </a:ln>
        </p:spPr>
        <p:txBody>
          <a:bodyPr anchorCtr="0" anchor="t" bIns="91425" lIns="91425" spcFirstLastPara="1" rIns="91425" wrap="square" tIns="91425">
            <a:spAutoFit/>
          </a:bodyPr>
          <a:lstStyle/>
          <a:p>
            <a:pPr indent="0" lvl="0" marL="0" marR="0" rtl="0" algn="just">
              <a:lnSpc>
                <a:spcPct val="150000"/>
              </a:lnSpc>
              <a:spcBef>
                <a:spcPts val="0"/>
              </a:spcBef>
              <a:spcAft>
                <a:spcPts val="0"/>
              </a:spcAft>
              <a:buClr>
                <a:srgbClr val="000000"/>
              </a:buClr>
              <a:buSzPts val="1400"/>
              <a:buFont typeface="Arial"/>
              <a:buNone/>
            </a:pPr>
            <a:r>
              <a:t/>
            </a:r>
            <a:endParaRPr b="0" i="0" sz="1400" u="none" cap="none" strike="noStrike">
              <a:solidFill>
                <a:schemeClr val="dk1"/>
              </a:solidFill>
              <a:latin typeface="Times New Roman"/>
              <a:ea typeface="Times New Roman"/>
              <a:cs typeface="Times New Roman"/>
              <a:sym typeface="Times New Roman"/>
            </a:endParaRPr>
          </a:p>
        </p:txBody>
      </p:sp>
      <p:pic>
        <p:nvPicPr>
          <p:cNvPr id="229" name="Google Shape;229;p17" title="deeploss.png"/>
          <p:cNvPicPr preferRelativeResize="0"/>
          <p:nvPr/>
        </p:nvPicPr>
        <p:blipFill rotWithShape="1">
          <a:blip r:embed="rId3">
            <a:alphaModFix/>
          </a:blip>
          <a:srcRect b="0" l="0" r="0" t="0"/>
          <a:stretch/>
        </p:blipFill>
        <p:spPr>
          <a:xfrm>
            <a:off x="2952850" y="1164350"/>
            <a:ext cx="3238300" cy="2610675"/>
          </a:xfrm>
          <a:prstGeom prst="rect">
            <a:avLst/>
          </a:prstGeom>
          <a:noFill/>
          <a:ln>
            <a:noFill/>
          </a:ln>
        </p:spPr>
      </p:pic>
      <p:sp>
        <p:nvSpPr>
          <p:cNvPr id="230" name="Google Shape;230;p17"/>
          <p:cNvSpPr txBox="1"/>
          <p:nvPr/>
        </p:nvSpPr>
        <p:spPr>
          <a:xfrm>
            <a:off x="3636150" y="3893025"/>
            <a:ext cx="1871700" cy="338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b="1" i="0" lang="en" sz="1000" u="sng" cap="none" strike="noStrike">
                <a:solidFill>
                  <a:schemeClr val="dk1"/>
                </a:solidFill>
                <a:latin typeface="Times New Roman"/>
                <a:ea typeface="Times New Roman"/>
                <a:cs typeface="Times New Roman"/>
                <a:sym typeface="Times New Roman"/>
              </a:rPr>
              <a:t>Deeplab V3 Loss Curve</a:t>
            </a:r>
            <a:endParaRPr b="1" i="0" sz="1000" u="sng" cap="none" strike="noStrike">
              <a:solidFill>
                <a:schemeClr val="dk1"/>
              </a:solidFill>
              <a:latin typeface="Times New Roman"/>
              <a:ea typeface="Times New Roman"/>
              <a:cs typeface="Times New Roman"/>
              <a:sym typeface="Times New Roman"/>
            </a:endParaRPr>
          </a:p>
        </p:txBody>
      </p:sp>
      <p:pic>
        <p:nvPicPr>
          <p:cNvPr id="231" name="Google Shape;231;p17" title="download.png"/>
          <p:cNvPicPr preferRelativeResize="0"/>
          <p:nvPr/>
        </p:nvPicPr>
        <p:blipFill rotWithShape="1">
          <a:blip r:embed="rId4">
            <a:alphaModFix/>
          </a:blip>
          <a:srcRect b="0" l="0" r="0" t="0"/>
          <a:stretch/>
        </p:blipFill>
        <p:spPr>
          <a:xfrm>
            <a:off x="6343550" y="1302942"/>
            <a:ext cx="2648051" cy="2174843"/>
          </a:xfrm>
          <a:prstGeom prst="rect">
            <a:avLst/>
          </a:prstGeom>
          <a:noFill/>
          <a:ln>
            <a:noFill/>
          </a:ln>
        </p:spPr>
      </p:pic>
      <p:pic>
        <p:nvPicPr>
          <p:cNvPr id="232" name="Google Shape;232;p17" title="u-net_loss.png"/>
          <p:cNvPicPr preferRelativeResize="0"/>
          <p:nvPr/>
        </p:nvPicPr>
        <p:blipFill rotWithShape="1">
          <a:blip r:embed="rId5">
            <a:alphaModFix/>
          </a:blip>
          <a:srcRect b="0" l="0" r="0" t="0"/>
          <a:stretch/>
        </p:blipFill>
        <p:spPr>
          <a:xfrm>
            <a:off x="152400" y="1344492"/>
            <a:ext cx="2648050" cy="2126053"/>
          </a:xfrm>
          <a:prstGeom prst="rect">
            <a:avLst/>
          </a:prstGeom>
          <a:noFill/>
          <a:ln>
            <a:noFill/>
          </a:ln>
        </p:spPr>
      </p:pic>
      <p:sp>
        <p:nvSpPr>
          <p:cNvPr id="233" name="Google Shape;233;p17"/>
          <p:cNvSpPr txBox="1"/>
          <p:nvPr/>
        </p:nvSpPr>
        <p:spPr>
          <a:xfrm>
            <a:off x="6895100" y="3893025"/>
            <a:ext cx="1871700" cy="338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b="1" i="0" lang="en" sz="1000" u="sng" cap="none" strike="noStrike">
                <a:solidFill>
                  <a:schemeClr val="dk1"/>
                </a:solidFill>
                <a:latin typeface="Times New Roman"/>
                <a:ea typeface="Times New Roman"/>
                <a:cs typeface="Times New Roman"/>
                <a:sym typeface="Times New Roman"/>
              </a:rPr>
              <a:t>PSPNet Loss Curve</a:t>
            </a:r>
            <a:endParaRPr b="1" i="0" sz="1000" u="sng" cap="none" strike="noStrike">
              <a:solidFill>
                <a:schemeClr val="dk1"/>
              </a:solidFill>
              <a:latin typeface="Times New Roman"/>
              <a:ea typeface="Times New Roman"/>
              <a:cs typeface="Times New Roman"/>
              <a:sym typeface="Times New Roman"/>
            </a:endParaRPr>
          </a:p>
        </p:txBody>
      </p:sp>
      <p:sp>
        <p:nvSpPr>
          <p:cNvPr id="234" name="Google Shape;234;p17"/>
          <p:cNvSpPr txBox="1"/>
          <p:nvPr/>
        </p:nvSpPr>
        <p:spPr>
          <a:xfrm>
            <a:off x="540575" y="3893025"/>
            <a:ext cx="1871700" cy="338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b="1" i="0" lang="en" sz="1000" u="sng" cap="none" strike="noStrike">
                <a:solidFill>
                  <a:schemeClr val="dk1"/>
                </a:solidFill>
                <a:latin typeface="Times New Roman"/>
                <a:ea typeface="Times New Roman"/>
                <a:cs typeface="Times New Roman"/>
                <a:sym typeface="Times New Roman"/>
              </a:rPr>
              <a:t>U-Net Loss Curve</a:t>
            </a:r>
            <a:endParaRPr b="1" i="0" sz="1000" u="sng"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18"/>
          <p:cNvSpPr txBox="1"/>
          <p:nvPr/>
        </p:nvSpPr>
        <p:spPr>
          <a:xfrm>
            <a:off x="2794725" y="368598"/>
            <a:ext cx="35547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Times New Roman"/>
                <a:ea typeface="Times New Roman"/>
                <a:cs typeface="Times New Roman"/>
                <a:sym typeface="Times New Roman"/>
              </a:rPr>
              <a:t>OBSERVATIONS</a:t>
            </a:r>
            <a:endParaRPr b="1" i="0" sz="2000" u="none" cap="none" strike="noStrike">
              <a:solidFill>
                <a:srgbClr val="000000"/>
              </a:solidFill>
              <a:latin typeface="Times New Roman"/>
              <a:ea typeface="Times New Roman"/>
              <a:cs typeface="Times New Roman"/>
              <a:sym typeface="Times New Roman"/>
            </a:endParaRPr>
          </a:p>
        </p:txBody>
      </p:sp>
      <p:sp>
        <p:nvSpPr>
          <p:cNvPr id="240" name="Google Shape;240;p18"/>
          <p:cNvSpPr txBox="1"/>
          <p:nvPr/>
        </p:nvSpPr>
        <p:spPr>
          <a:xfrm>
            <a:off x="1029000" y="902742"/>
            <a:ext cx="7086000" cy="400200"/>
          </a:xfrm>
          <a:prstGeom prst="rect">
            <a:avLst/>
          </a:prstGeom>
          <a:noFill/>
          <a:ln>
            <a:noFill/>
          </a:ln>
        </p:spPr>
        <p:txBody>
          <a:bodyPr anchorCtr="0" anchor="t" bIns="91425" lIns="91425" spcFirstLastPara="1" rIns="91425" wrap="square" tIns="91425">
            <a:spAutoFit/>
          </a:bodyPr>
          <a:lstStyle/>
          <a:p>
            <a:pPr indent="0" lvl="0" marL="0" marR="0" rtl="0" algn="just">
              <a:lnSpc>
                <a:spcPct val="150000"/>
              </a:lnSpc>
              <a:spcBef>
                <a:spcPts val="0"/>
              </a:spcBef>
              <a:spcAft>
                <a:spcPts val="0"/>
              </a:spcAft>
              <a:buClr>
                <a:srgbClr val="000000"/>
              </a:buClr>
              <a:buSzPts val="1400"/>
              <a:buFont typeface="Arial"/>
              <a:buNone/>
            </a:pPr>
            <a:r>
              <a:t/>
            </a:r>
            <a:endParaRPr b="0" i="0" sz="1400" u="none" cap="none" strike="noStrike">
              <a:solidFill>
                <a:schemeClr val="dk1"/>
              </a:solidFill>
              <a:latin typeface="Times New Roman"/>
              <a:ea typeface="Times New Roman"/>
              <a:cs typeface="Times New Roman"/>
              <a:sym typeface="Times New Roman"/>
            </a:endParaRPr>
          </a:p>
        </p:txBody>
      </p:sp>
      <p:graphicFrame>
        <p:nvGraphicFramePr>
          <p:cNvPr id="241" name="Google Shape;241;p18"/>
          <p:cNvGraphicFramePr/>
          <p:nvPr/>
        </p:nvGraphicFramePr>
        <p:xfrm>
          <a:off x="952575" y="1566000"/>
          <a:ext cx="3000000" cy="3000000"/>
        </p:xfrm>
        <a:graphic>
          <a:graphicData uri="http://schemas.openxmlformats.org/drawingml/2006/table">
            <a:tbl>
              <a:tblPr>
                <a:noFill/>
                <a:tableStyleId>{85134EA6-D016-4B70-8FC3-D7BEF8103E64}</a:tableStyleId>
              </a:tblPr>
              <a:tblGrid>
                <a:gridCol w="2413000"/>
                <a:gridCol w="2413000"/>
                <a:gridCol w="2413000"/>
              </a:tblGrid>
              <a:tr h="381000">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Times New Roman"/>
                          <a:ea typeface="Times New Roman"/>
                          <a:cs typeface="Times New Roman"/>
                          <a:sym typeface="Times New Roman"/>
                        </a:rPr>
                        <a:t>Model</a:t>
                      </a:r>
                      <a:endParaRPr b="1"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Times New Roman"/>
                          <a:ea typeface="Times New Roman"/>
                          <a:cs typeface="Times New Roman"/>
                          <a:sym typeface="Times New Roman"/>
                        </a:rPr>
                        <a:t>Strength</a:t>
                      </a:r>
                      <a:endParaRPr b="1"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Times New Roman"/>
                          <a:ea typeface="Times New Roman"/>
                          <a:cs typeface="Times New Roman"/>
                          <a:sym typeface="Times New Roman"/>
                        </a:rPr>
                        <a:t>Limitation</a:t>
                      </a:r>
                      <a:endParaRPr b="1" sz="1400" u="none" cap="none" strike="noStrike">
                        <a:latin typeface="Times New Roman"/>
                        <a:ea typeface="Times New Roman"/>
                        <a:cs typeface="Times New Roman"/>
                        <a:sym typeface="Times New Roman"/>
                      </a:endParaRPr>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DeepLab V3	</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High accuracy, boundary clarity</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Slower than U-Net</a:t>
                      </a:r>
                      <a:endParaRPr sz="1400" u="none" cap="none" strike="noStrike">
                        <a:latin typeface="Times New Roman"/>
                        <a:ea typeface="Times New Roman"/>
                        <a:cs typeface="Times New Roman"/>
                        <a:sym typeface="Times New Roman"/>
                      </a:endParaRPr>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U-Net	</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Fast, good general localization	</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May miss finer segmentation detail</a:t>
                      </a:r>
                      <a:endParaRPr sz="1400" u="none" cap="none" strike="noStrike">
                        <a:latin typeface="Times New Roman"/>
                        <a:ea typeface="Times New Roman"/>
                        <a:cs typeface="Times New Roman"/>
                        <a:sym typeface="Times New Roman"/>
                      </a:endParaRPr>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PSPNet</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Handles large regions well</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Weaker with small spills</a:t>
                      </a:r>
                      <a:endParaRPr sz="1400" u="none" cap="none" strike="noStrike">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g3051f0fe75f_0_0"/>
          <p:cNvSpPr txBox="1"/>
          <p:nvPr/>
        </p:nvSpPr>
        <p:spPr>
          <a:xfrm>
            <a:off x="3352500" y="338272"/>
            <a:ext cx="24390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lang="en" sz="2000">
                <a:latin typeface="Times New Roman"/>
                <a:ea typeface="Times New Roman"/>
                <a:cs typeface="Times New Roman"/>
                <a:sym typeface="Times New Roman"/>
              </a:rPr>
              <a:t>FUTURE WORK</a:t>
            </a:r>
            <a:endParaRPr b="1" i="0" sz="2000" u="none" cap="none" strike="noStrike">
              <a:solidFill>
                <a:srgbClr val="000000"/>
              </a:solidFill>
              <a:latin typeface="Times New Roman"/>
              <a:ea typeface="Times New Roman"/>
              <a:cs typeface="Times New Roman"/>
              <a:sym typeface="Times New Roman"/>
            </a:endParaRPr>
          </a:p>
        </p:txBody>
      </p:sp>
      <p:sp>
        <p:nvSpPr>
          <p:cNvPr id="247" name="Google Shape;247;g3051f0fe75f_0_0"/>
          <p:cNvSpPr txBox="1"/>
          <p:nvPr/>
        </p:nvSpPr>
        <p:spPr>
          <a:xfrm>
            <a:off x="1029000" y="1134550"/>
            <a:ext cx="7086000" cy="2339700"/>
          </a:xfrm>
          <a:prstGeom prst="rect">
            <a:avLst/>
          </a:prstGeom>
          <a:noFill/>
          <a:ln>
            <a:noFill/>
          </a:ln>
        </p:spPr>
        <p:txBody>
          <a:bodyPr anchorCtr="0" anchor="t" bIns="91425" lIns="91425" spcFirstLastPara="1" rIns="91425" wrap="square" tIns="91425">
            <a:spAutoFit/>
          </a:bodyPr>
          <a:lstStyle/>
          <a:p>
            <a:pPr indent="-317500" lvl="0" marL="457200" marR="0" rtl="0" algn="just">
              <a:lnSpc>
                <a:spcPct val="150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Add attention modules (CBAM, SE block)</a:t>
            </a:r>
            <a:endParaRPr>
              <a:solidFill>
                <a:schemeClr val="dk1"/>
              </a:solidFill>
              <a:latin typeface="Times New Roman"/>
              <a:ea typeface="Times New Roman"/>
              <a:cs typeface="Times New Roman"/>
              <a:sym typeface="Times New Roman"/>
            </a:endParaRPr>
          </a:p>
          <a:p>
            <a:pPr indent="0" lvl="0" marL="457200" marR="0" rtl="0" algn="just">
              <a:lnSpc>
                <a:spcPct val="15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317500" lvl="0" marL="457200" marR="0" rtl="0" algn="just">
              <a:lnSpc>
                <a:spcPct val="150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Try hybrid models like U-Net + DeepLabV3</a:t>
            </a:r>
            <a:endParaRPr>
              <a:solidFill>
                <a:schemeClr val="dk1"/>
              </a:solidFill>
              <a:latin typeface="Times New Roman"/>
              <a:ea typeface="Times New Roman"/>
              <a:cs typeface="Times New Roman"/>
              <a:sym typeface="Times New Roman"/>
            </a:endParaRPr>
          </a:p>
          <a:p>
            <a:pPr indent="0" lvl="0" marL="457200" marR="0" rtl="0" algn="just">
              <a:lnSpc>
                <a:spcPct val="15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317500" lvl="0" marL="457200" marR="0" rtl="0" algn="just">
              <a:lnSpc>
                <a:spcPct val="150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Add multi-class classification</a:t>
            </a:r>
            <a:endParaRPr>
              <a:solidFill>
                <a:schemeClr val="dk1"/>
              </a:solidFill>
              <a:latin typeface="Times New Roman"/>
              <a:ea typeface="Times New Roman"/>
              <a:cs typeface="Times New Roman"/>
              <a:sym typeface="Times New Roman"/>
            </a:endParaRPr>
          </a:p>
          <a:p>
            <a:pPr indent="0" lvl="0" marL="457200" marR="0" rtl="0" algn="just">
              <a:lnSpc>
                <a:spcPct val="15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317500" lvl="0" marL="457200" marR="0" rtl="0" algn="just">
              <a:lnSpc>
                <a:spcPct val="150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Use domain adaptation for different satellite types</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19"/>
          <p:cNvSpPr txBox="1"/>
          <p:nvPr/>
        </p:nvSpPr>
        <p:spPr>
          <a:xfrm>
            <a:off x="3352500" y="338272"/>
            <a:ext cx="24390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Times New Roman"/>
                <a:ea typeface="Times New Roman"/>
                <a:cs typeface="Times New Roman"/>
                <a:sym typeface="Times New Roman"/>
              </a:rPr>
              <a:t>CONCLUSION</a:t>
            </a:r>
            <a:endParaRPr b="1" i="0" sz="2000" u="none" cap="none" strike="noStrike">
              <a:solidFill>
                <a:srgbClr val="000000"/>
              </a:solidFill>
              <a:latin typeface="Times New Roman"/>
              <a:ea typeface="Times New Roman"/>
              <a:cs typeface="Times New Roman"/>
              <a:sym typeface="Times New Roman"/>
            </a:endParaRPr>
          </a:p>
        </p:txBody>
      </p:sp>
      <p:sp>
        <p:nvSpPr>
          <p:cNvPr id="253" name="Google Shape;253;p19"/>
          <p:cNvSpPr txBox="1"/>
          <p:nvPr/>
        </p:nvSpPr>
        <p:spPr>
          <a:xfrm>
            <a:off x="1029000" y="1134550"/>
            <a:ext cx="7086000" cy="2339700"/>
          </a:xfrm>
          <a:prstGeom prst="rect">
            <a:avLst/>
          </a:prstGeom>
          <a:noFill/>
          <a:ln>
            <a:noFill/>
          </a:ln>
        </p:spPr>
        <p:txBody>
          <a:bodyPr anchorCtr="0" anchor="t" bIns="91425" lIns="91425" spcFirstLastPara="1" rIns="91425" wrap="square" tIns="91425">
            <a:spAutoFit/>
          </a:bodyPr>
          <a:lstStyle/>
          <a:p>
            <a:pPr indent="-317500" lvl="0" marL="457200" marR="0" rtl="0" algn="just">
              <a:lnSpc>
                <a:spcPct val="150000"/>
              </a:lnSpc>
              <a:spcBef>
                <a:spcPts val="0"/>
              </a:spcBef>
              <a:spcAft>
                <a:spcPts val="0"/>
              </a:spcAft>
              <a:buClr>
                <a:schemeClr val="dk1"/>
              </a:buClr>
              <a:buSzPts val="1400"/>
              <a:buFont typeface="Times New Roman"/>
              <a:buChar char="➢"/>
            </a:pPr>
            <a:r>
              <a:rPr b="0" i="0" lang="en" sz="1400" u="none" cap="none" strike="noStrike">
                <a:solidFill>
                  <a:schemeClr val="dk1"/>
                </a:solidFill>
                <a:latin typeface="Times New Roman"/>
                <a:ea typeface="Times New Roman"/>
                <a:cs typeface="Times New Roman"/>
                <a:sym typeface="Times New Roman"/>
              </a:rPr>
              <a:t>Deep learning is highly effective for oil spill detection</a:t>
            </a:r>
            <a:endParaRPr b="0" i="0" sz="1400" u="none" cap="none" strike="noStrike">
              <a:solidFill>
                <a:schemeClr val="dk1"/>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317500" lvl="0" marL="457200" marR="0" rtl="0" algn="just">
              <a:lnSpc>
                <a:spcPct val="150000"/>
              </a:lnSpc>
              <a:spcBef>
                <a:spcPts val="0"/>
              </a:spcBef>
              <a:spcAft>
                <a:spcPts val="0"/>
              </a:spcAft>
              <a:buClr>
                <a:schemeClr val="dk1"/>
              </a:buClr>
              <a:buSzPts val="1400"/>
              <a:buFont typeface="Times New Roman"/>
              <a:buChar char="➢"/>
            </a:pPr>
            <a:r>
              <a:rPr b="0" i="0" lang="en" sz="1400" u="none" cap="none" strike="noStrike">
                <a:solidFill>
                  <a:schemeClr val="dk1"/>
                </a:solidFill>
                <a:latin typeface="Times New Roman"/>
                <a:ea typeface="Times New Roman"/>
                <a:cs typeface="Times New Roman"/>
                <a:sym typeface="Times New Roman"/>
              </a:rPr>
              <a:t>DeepLab V3 is the most accurate model</a:t>
            </a:r>
            <a:endParaRPr b="0" i="0" sz="1400" u="none" cap="none" strike="noStrike">
              <a:solidFill>
                <a:schemeClr val="dk1"/>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317500" lvl="0" marL="457200" marR="0" rtl="0" algn="just">
              <a:lnSpc>
                <a:spcPct val="150000"/>
              </a:lnSpc>
              <a:spcBef>
                <a:spcPts val="0"/>
              </a:spcBef>
              <a:spcAft>
                <a:spcPts val="0"/>
              </a:spcAft>
              <a:buClr>
                <a:schemeClr val="dk1"/>
              </a:buClr>
              <a:buSzPts val="1400"/>
              <a:buFont typeface="Times New Roman"/>
              <a:buChar char="➢"/>
            </a:pPr>
            <a:r>
              <a:rPr b="0" i="0" lang="en" sz="1400" u="none" cap="none" strike="noStrike">
                <a:solidFill>
                  <a:schemeClr val="dk1"/>
                </a:solidFill>
                <a:latin typeface="Times New Roman"/>
                <a:ea typeface="Times New Roman"/>
                <a:cs typeface="Times New Roman"/>
                <a:sym typeface="Times New Roman"/>
              </a:rPr>
              <a:t>U-Net is ideal for real-time applications</a:t>
            </a:r>
            <a:endParaRPr b="0" i="0" sz="1400" u="none" cap="none" strike="noStrike">
              <a:solidFill>
                <a:schemeClr val="dk1"/>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317500" lvl="0" marL="457200" marR="0" rtl="0" algn="just">
              <a:lnSpc>
                <a:spcPct val="150000"/>
              </a:lnSpc>
              <a:spcBef>
                <a:spcPts val="0"/>
              </a:spcBef>
              <a:spcAft>
                <a:spcPts val="0"/>
              </a:spcAft>
              <a:buClr>
                <a:schemeClr val="dk1"/>
              </a:buClr>
              <a:buSzPts val="1400"/>
              <a:buFont typeface="Times New Roman"/>
              <a:buChar char="➢"/>
            </a:pPr>
            <a:r>
              <a:rPr b="0" i="0" lang="en" sz="1400" u="none" cap="none" strike="noStrike">
                <a:solidFill>
                  <a:schemeClr val="dk1"/>
                </a:solidFill>
                <a:latin typeface="Times New Roman"/>
                <a:ea typeface="Times New Roman"/>
                <a:cs typeface="Times New Roman"/>
                <a:sym typeface="Times New Roman"/>
              </a:rPr>
              <a:t>PSPNet is robust in diverse conditions</a:t>
            </a:r>
            <a:endParaRPr b="0" i="0" sz="1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
          <p:cNvSpPr txBox="1"/>
          <p:nvPr/>
        </p:nvSpPr>
        <p:spPr>
          <a:xfrm>
            <a:off x="311700" y="445025"/>
            <a:ext cx="8520600" cy="572700"/>
          </a:xfrm>
          <a:prstGeom prst="rect">
            <a:avLst/>
          </a:prstGeom>
          <a:noFill/>
          <a:ln>
            <a:noFill/>
          </a:ln>
        </p:spPr>
        <p:txBody>
          <a:bodyPr anchorCtr="0" anchor="ctr" bIns="91425" lIns="91425" spcFirstLastPara="1" rIns="91425" wrap="square" tIns="91425">
            <a:normAutofit/>
          </a:bodyPr>
          <a:lstStyle/>
          <a:p>
            <a:pPr indent="0" lvl="0" marL="0" marR="0" rtl="0" algn="l">
              <a:lnSpc>
                <a:spcPct val="90000"/>
              </a:lnSpc>
              <a:spcBef>
                <a:spcPts val="0"/>
              </a:spcBef>
              <a:spcAft>
                <a:spcPts val="600"/>
              </a:spcAft>
              <a:buClr>
                <a:srgbClr val="000000"/>
              </a:buClr>
              <a:buSzPts val="1900"/>
              <a:buFont typeface="Arial"/>
              <a:buNone/>
            </a:pPr>
            <a:r>
              <a:rPr b="1" i="0" lang="en" sz="1900" u="none" cap="none" strike="noStrike">
                <a:solidFill>
                  <a:schemeClr val="dk1"/>
                </a:solidFill>
                <a:latin typeface="Times New Roman"/>
                <a:ea typeface="Times New Roman"/>
                <a:cs typeface="Times New Roman"/>
                <a:sym typeface="Times New Roman"/>
              </a:rPr>
              <a:t>PROBLEM STATEMENT</a:t>
            </a:r>
            <a:endParaRPr b="0" i="0" sz="1400" u="none" cap="none" strike="noStrike">
              <a:solidFill>
                <a:srgbClr val="000000"/>
              </a:solidFill>
              <a:latin typeface="Arial"/>
              <a:ea typeface="Arial"/>
              <a:cs typeface="Arial"/>
              <a:sym typeface="Arial"/>
            </a:endParaRPr>
          </a:p>
        </p:txBody>
      </p:sp>
      <p:sp>
        <p:nvSpPr>
          <p:cNvPr id="140" name="Google Shape;140;p2"/>
          <p:cNvSpPr txBox="1"/>
          <p:nvPr/>
        </p:nvSpPr>
        <p:spPr>
          <a:xfrm>
            <a:off x="311700" y="1208225"/>
            <a:ext cx="4069800" cy="3264408"/>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rgbClr val="000000"/>
              </a:buClr>
              <a:buSzPts val="1100"/>
              <a:buFont typeface="Arial"/>
              <a:buNone/>
            </a:pPr>
            <a:r>
              <a:rPr b="0" i="0" lang="en" sz="1800" u="none" cap="none" strike="noStrike">
                <a:solidFill>
                  <a:schemeClr val="dk1"/>
                </a:solidFill>
                <a:latin typeface="Times New Roman"/>
                <a:ea typeface="Times New Roman"/>
                <a:cs typeface="Times New Roman"/>
                <a:sym typeface="Times New Roman"/>
              </a:rPr>
              <a:t>Why Detect Oil Spills?</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600"/>
              </a:spcBef>
              <a:spcAft>
                <a:spcPts val="0"/>
              </a:spcAft>
              <a:buClr>
                <a:srgbClr val="000000"/>
              </a:buClr>
              <a:buSzPts val="1400"/>
              <a:buFont typeface="Arial"/>
              <a:buChar char="➢"/>
            </a:pPr>
            <a:r>
              <a:rPr b="0" i="0" lang="en" sz="1800" u="none" cap="none" strike="noStrike">
                <a:solidFill>
                  <a:schemeClr val="dk1"/>
                </a:solidFill>
                <a:latin typeface="Times New Roman"/>
                <a:ea typeface="Times New Roman"/>
                <a:cs typeface="Times New Roman"/>
                <a:sym typeface="Times New Roman"/>
              </a:rPr>
              <a:t>Oil spills cause catastrophic environmental damage</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600"/>
              </a:spcBef>
              <a:spcAft>
                <a:spcPts val="0"/>
              </a:spcAft>
              <a:buClr>
                <a:srgbClr val="000000"/>
              </a:buClr>
              <a:buSzPts val="1400"/>
              <a:buFont typeface="Arial"/>
              <a:buChar char="➢"/>
            </a:pPr>
            <a:r>
              <a:rPr b="0" i="0" lang="en" sz="1800" u="none" cap="none" strike="noStrike">
                <a:solidFill>
                  <a:schemeClr val="dk1"/>
                </a:solidFill>
                <a:latin typeface="Times New Roman"/>
                <a:ea typeface="Times New Roman"/>
                <a:cs typeface="Times New Roman"/>
                <a:sym typeface="Times New Roman"/>
              </a:rPr>
              <a:t>Traditional detection is slow, weather-dependent, and expensive</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600"/>
              </a:spcBef>
              <a:spcAft>
                <a:spcPts val="600"/>
              </a:spcAft>
              <a:buClr>
                <a:srgbClr val="000000"/>
              </a:buClr>
              <a:buSzPts val="1400"/>
              <a:buFont typeface="Arial"/>
              <a:buChar char="➢"/>
            </a:pPr>
            <a:r>
              <a:rPr b="0" i="0" lang="en" sz="1800" u="none" cap="none" strike="noStrike">
                <a:solidFill>
                  <a:schemeClr val="dk1"/>
                </a:solidFill>
                <a:latin typeface="Times New Roman"/>
                <a:ea typeface="Times New Roman"/>
                <a:cs typeface="Times New Roman"/>
                <a:sym typeface="Times New Roman"/>
              </a:rPr>
              <a:t>Deep learning offers a fast, automated solution</a:t>
            </a:r>
            <a:endParaRPr b="0" i="0" sz="1400" u="none" cap="none" strike="noStrike">
              <a:solidFill>
                <a:srgbClr val="000000"/>
              </a:solidFill>
              <a:latin typeface="Arial"/>
              <a:ea typeface="Arial"/>
              <a:cs typeface="Arial"/>
              <a:sym typeface="Arial"/>
            </a:endParaRPr>
          </a:p>
        </p:txBody>
      </p:sp>
      <p:pic>
        <p:nvPicPr>
          <p:cNvPr id="141" name="Google Shape;141;p2" title="2560px-Deepwater_Horizon_Oil_Spill_-_Gulf_of_Mexico.jpg"/>
          <p:cNvPicPr preferRelativeResize="0"/>
          <p:nvPr/>
        </p:nvPicPr>
        <p:blipFill rotWithShape="1">
          <a:blip r:embed="rId3">
            <a:alphaModFix/>
          </a:blip>
          <a:srcRect b="-3" l="13462" r="16408" t="0"/>
          <a:stretch/>
        </p:blipFill>
        <p:spPr>
          <a:xfrm>
            <a:off x="4762500" y="1208225"/>
            <a:ext cx="4069800" cy="3264408"/>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0"/>
          <p:cNvSpPr txBox="1"/>
          <p:nvPr/>
        </p:nvSpPr>
        <p:spPr>
          <a:xfrm>
            <a:off x="1017150" y="425794"/>
            <a:ext cx="71097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Times New Roman"/>
                <a:ea typeface="Times New Roman"/>
                <a:cs typeface="Times New Roman"/>
                <a:sym typeface="Times New Roman"/>
              </a:rPr>
              <a:t>REFERENCES</a:t>
            </a:r>
            <a:endParaRPr b="1" i="0" sz="2000" u="none" cap="none" strike="noStrike">
              <a:solidFill>
                <a:srgbClr val="000000"/>
              </a:solidFill>
              <a:latin typeface="Times New Roman"/>
              <a:ea typeface="Times New Roman"/>
              <a:cs typeface="Times New Roman"/>
              <a:sym typeface="Times New Roman"/>
            </a:endParaRPr>
          </a:p>
        </p:txBody>
      </p:sp>
      <p:sp>
        <p:nvSpPr>
          <p:cNvPr id="259" name="Google Shape;259;p20"/>
          <p:cNvSpPr txBox="1"/>
          <p:nvPr/>
        </p:nvSpPr>
        <p:spPr>
          <a:xfrm>
            <a:off x="473850" y="1140296"/>
            <a:ext cx="8196300" cy="2862900"/>
          </a:xfrm>
          <a:prstGeom prst="rect">
            <a:avLst/>
          </a:prstGeom>
          <a:noFill/>
          <a:ln>
            <a:noFill/>
          </a:ln>
        </p:spPr>
        <p:txBody>
          <a:bodyPr anchorCtr="0" anchor="t" bIns="91425" lIns="91425" spcFirstLastPara="1" rIns="91425" wrap="square" tIns="91425">
            <a:spAutoFit/>
          </a:bodyPr>
          <a:lstStyle/>
          <a:p>
            <a:pPr indent="0" lvl="0" marL="0" marR="0" rtl="0" algn="just">
              <a:lnSpc>
                <a:spcPct val="150000"/>
              </a:lnSpc>
              <a:spcBef>
                <a:spcPts val="0"/>
              </a:spcBef>
              <a:spcAft>
                <a:spcPts val="0"/>
              </a:spcAft>
              <a:buClr>
                <a:schemeClr val="dk1"/>
              </a:buClr>
              <a:buSzPts val="1100"/>
              <a:buFont typeface="Arial"/>
              <a:buNone/>
            </a:pPr>
            <a:r>
              <a:rPr b="0" i="0" lang="en" sz="1200" u="none" cap="none" strike="noStrike">
                <a:solidFill>
                  <a:schemeClr val="dk1"/>
                </a:solidFill>
                <a:latin typeface="Times New Roman"/>
                <a:ea typeface="Times New Roman"/>
                <a:cs typeface="Times New Roman"/>
                <a:sym typeface="Times New Roman"/>
              </a:rPr>
              <a:t>[1] Fingas, M. (2018). A Review of Oil Spill Remote Sensing. Sensors, 18(1), 91.  </a:t>
            </a:r>
            <a:endParaRPr b="0" i="0" sz="1200" u="none" cap="none" strike="noStrike">
              <a:solidFill>
                <a:schemeClr val="dk1"/>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Clr>
                <a:schemeClr val="dk1"/>
              </a:buClr>
              <a:buSzPts val="1100"/>
              <a:buFont typeface="Arial"/>
              <a:buNone/>
            </a:pPr>
            <a:r>
              <a:rPr b="0" i="0" lang="en" sz="1200" u="none" cap="none" strike="noStrike">
                <a:solidFill>
                  <a:schemeClr val="dk1"/>
                </a:solidFill>
                <a:latin typeface="Times New Roman"/>
                <a:ea typeface="Times New Roman"/>
                <a:cs typeface="Times New Roman"/>
                <a:sym typeface="Times New Roman"/>
              </a:rPr>
              <a:t>[2] Brekke, C., &amp; Solberg, A. H. S. (2005). Oil Spill Detection by Satellite Remote Sensing. Remote Sensing of Environment, 95(1), 1-13.  </a:t>
            </a:r>
            <a:endParaRPr b="0" i="0" sz="1200" u="none" cap="none" strike="noStrike">
              <a:solidFill>
                <a:schemeClr val="dk1"/>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Clr>
                <a:schemeClr val="dk1"/>
              </a:buClr>
              <a:buSzPts val="1100"/>
              <a:buFont typeface="Arial"/>
              <a:buNone/>
            </a:pPr>
            <a:r>
              <a:rPr b="0" i="0" lang="en" sz="1200" u="none" cap="none" strike="noStrike">
                <a:solidFill>
                  <a:schemeClr val="dk1"/>
                </a:solidFill>
                <a:latin typeface="Times New Roman"/>
                <a:ea typeface="Times New Roman"/>
                <a:cs typeface="Times New Roman"/>
                <a:sym typeface="Times New Roman"/>
              </a:rPr>
              <a:t>[3] Keramitsoglou, I., &amp; Cartalis, C. (2008). Decision Support System for Management of Oil Spills Using SAR Imagery and AIS Data. Environmental Management, 42(4), 611-619.  </a:t>
            </a:r>
            <a:endParaRPr b="0" i="0" sz="1200" u="none" cap="none" strike="noStrike">
              <a:solidFill>
                <a:schemeClr val="dk1"/>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Clr>
                <a:schemeClr val="dk1"/>
              </a:buClr>
              <a:buSzPts val="1100"/>
              <a:buFont typeface="Arial"/>
              <a:buNone/>
            </a:pPr>
            <a:r>
              <a:rPr b="0" i="0" lang="en" sz="1200" u="none" cap="none" strike="noStrike">
                <a:solidFill>
                  <a:schemeClr val="dk1"/>
                </a:solidFill>
                <a:latin typeface="Times New Roman"/>
                <a:ea typeface="Times New Roman"/>
                <a:cs typeface="Times New Roman"/>
                <a:sym typeface="Times New Roman"/>
              </a:rPr>
              <a:t>[4] Topouzelis, K., Singha, S. S., &amp; Tarchi, D. (2009). Detection of Oil Spills and Underwater Natural Gas Seeps Using Satellite Remote Sensing. Remote Sensing, 1(3), 567-577.  </a:t>
            </a:r>
            <a:endParaRPr b="0" i="0" sz="1200" u="none" cap="none" strike="noStrike">
              <a:solidFill>
                <a:schemeClr val="dk1"/>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Clr>
                <a:schemeClr val="dk1"/>
              </a:buClr>
              <a:buSzPts val="1100"/>
              <a:buFont typeface="Arial"/>
              <a:buNone/>
            </a:pPr>
            <a:r>
              <a:rPr b="0" i="0" lang="en" sz="1200" u="none" cap="none" strike="noStrike">
                <a:solidFill>
                  <a:schemeClr val="dk1"/>
                </a:solidFill>
                <a:latin typeface="Times New Roman"/>
                <a:ea typeface="Times New Roman"/>
                <a:cs typeface="Times New Roman"/>
                <a:sym typeface="Times New Roman"/>
              </a:rPr>
              <a:t>[5] Ferraro, G., Bernardini, A., David, M., Meyer-Roux, S., Muellenhoff, O., Perkovic, M., Tarchi, D., &amp; Topouzelis, K. (2009). Towards an Operational Use of Space Imagery for Oil Pollution Monitoring in the Mediterranean Basin: Experience Gained from the EMERALD Project. Sensors, 9(1), 95-107. </a:t>
            </a:r>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1"/>
          <p:cNvSpPr txBox="1"/>
          <p:nvPr/>
        </p:nvSpPr>
        <p:spPr>
          <a:xfrm>
            <a:off x="1017150" y="425794"/>
            <a:ext cx="71097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Times New Roman"/>
                <a:ea typeface="Times New Roman"/>
                <a:cs typeface="Times New Roman"/>
                <a:sym typeface="Times New Roman"/>
              </a:rPr>
              <a:t>REFERENCES</a:t>
            </a:r>
            <a:endParaRPr b="1" i="0" sz="2000" u="none" cap="none" strike="noStrike">
              <a:solidFill>
                <a:srgbClr val="000000"/>
              </a:solidFill>
              <a:latin typeface="Times New Roman"/>
              <a:ea typeface="Times New Roman"/>
              <a:cs typeface="Times New Roman"/>
              <a:sym typeface="Times New Roman"/>
            </a:endParaRPr>
          </a:p>
        </p:txBody>
      </p:sp>
      <p:sp>
        <p:nvSpPr>
          <p:cNvPr id="265" name="Google Shape;265;p21"/>
          <p:cNvSpPr txBox="1"/>
          <p:nvPr/>
        </p:nvSpPr>
        <p:spPr>
          <a:xfrm>
            <a:off x="473850" y="1140296"/>
            <a:ext cx="8196300" cy="3140100"/>
          </a:xfrm>
          <a:prstGeom prst="rect">
            <a:avLst/>
          </a:prstGeom>
          <a:noFill/>
          <a:ln>
            <a:noFill/>
          </a:ln>
        </p:spPr>
        <p:txBody>
          <a:bodyPr anchorCtr="0" anchor="t" bIns="91425" lIns="91425" spcFirstLastPara="1" rIns="91425" wrap="square" tIns="91425">
            <a:spAutoFit/>
          </a:bodyPr>
          <a:lstStyle/>
          <a:p>
            <a:pPr indent="0" lvl="0" marL="0" marR="0" rtl="0" algn="just">
              <a:lnSpc>
                <a:spcPct val="150000"/>
              </a:lnSpc>
              <a:spcBef>
                <a:spcPts val="0"/>
              </a:spcBef>
              <a:spcAft>
                <a:spcPts val="0"/>
              </a:spcAft>
              <a:buClr>
                <a:schemeClr val="dk1"/>
              </a:buClr>
              <a:buSzPts val="1100"/>
              <a:buFont typeface="Arial"/>
              <a:buNone/>
            </a:pPr>
            <a:r>
              <a:rPr b="0" i="0" lang="en" sz="1200" u="none" cap="none" strike="noStrike">
                <a:solidFill>
                  <a:schemeClr val="dk1"/>
                </a:solidFill>
                <a:latin typeface="Times New Roman"/>
                <a:ea typeface="Times New Roman"/>
                <a:cs typeface="Times New Roman"/>
                <a:sym typeface="Times New Roman"/>
              </a:rPr>
              <a:t>[[6] Migliaccio, M., Nunziata, F., &amp; Buono, A. (2015). SAR Polarimetry for Sea Oil Slick Observation. International Journal of Remote Sensing, 36(12), 3243-3273.  </a:t>
            </a:r>
            <a:endParaRPr b="0" i="0" sz="1200" u="none" cap="none" strike="noStrike">
              <a:solidFill>
                <a:schemeClr val="dk1"/>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Clr>
                <a:schemeClr val="dk1"/>
              </a:buClr>
              <a:buSzPts val="1100"/>
              <a:buFont typeface="Arial"/>
              <a:buNone/>
            </a:pPr>
            <a:r>
              <a:rPr b="0" i="0" lang="en" sz="1200" u="none" cap="none" strike="noStrike">
                <a:solidFill>
                  <a:schemeClr val="dk1"/>
                </a:solidFill>
                <a:latin typeface="Times New Roman"/>
                <a:ea typeface="Times New Roman"/>
                <a:cs typeface="Times New Roman"/>
                <a:sym typeface="Times New Roman"/>
              </a:rPr>
              <a:t>[7] Garcia-Pineda, O., MacDonald, I. R., &amp; Li, X. (2013). Oil Spill Mapping and Measurement in the Gulf of Mexico with Textural Classifier Neural Network Algorithm (TCNNA) Applied to SAR Imagery. Remote Sensing of Environment, 130, 212-221.  </a:t>
            </a:r>
            <a:endParaRPr b="0" i="0" sz="1200" u="none" cap="none" strike="noStrike">
              <a:solidFill>
                <a:schemeClr val="dk1"/>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Clr>
                <a:schemeClr val="dk1"/>
              </a:buClr>
              <a:buSzPts val="1100"/>
              <a:buFont typeface="Arial"/>
              <a:buNone/>
            </a:pPr>
            <a:r>
              <a:rPr b="0" i="0" lang="en" sz="1200" u="none" cap="none" strike="noStrike">
                <a:solidFill>
                  <a:schemeClr val="dk1"/>
                </a:solidFill>
                <a:latin typeface="Times New Roman"/>
                <a:ea typeface="Times New Roman"/>
                <a:cs typeface="Times New Roman"/>
                <a:sym typeface="Times New Roman"/>
              </a:rPr>
              <a:t>[8] Li, J., Huang, W., &amp; Tian, Q. (2016). Oil Spill Detection Using Fully Polarimetric SAR Data and Semi-Supervised Learning. Remote Sensing, 8(8), 633.  </a:t>
            </a:r>
            <a:endParaRPr b="0" i="0" sz="1200" u="none" cap="none" strike="noStrike">
              <a:solidFill>
                <a:schemeClr val="dk1"/>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Clr>
                <a:schemeClr val="dk1"/>
              </a:buClr>
              <a:buSzPts val="1100"/>
              <a:buFont typeface="Arial"/>
              <a:buNone/>
            </a:pPr>
            <a:r>
              <a:rPr b="0" i="0" lang="en" sz="1200" u="none" cap="none" strike="noStrike">
                <a:solidFill>
                  <a:schemeClr val="dk1"/>
                </a:solidFill>
                <a:latin typeface="Times New Roman"/>
                <a:ea typeface="Times New Roman"/>
                <a:cs typeface="Times New Roman"/>
                <a:sym typeface="Times New Roman"/>
              </a:rPr>
              <a:t>[9] Mazzarella, F., Vespe, M., &amp; Tarchi, D. (2016). Knowledge-Based Vessel Position Prediction Using Historical AIS Data. IEEE Transactions on Intelligent Transportation Systems, 17(8), 2367-2377.  </a:t>
            </a:r>
            <a:endParaRPr b="0" i="0" sz="1200" u="none" cap="none" strike="noStrike">
              <a:solidFill>
                <a:schemeClr val="dk1"/>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Clr>
                <a:schemeClr val="dk1"/>
              </a:buClr>
              <a:buSzPts val="1100"/>
              <a:buFont typeface="Arial"/>
              <a:buNone/>
            </a:pPr>
            <a:r>
              <a:rPr b="0" i="0" lang="en" sz="1200" u="none" cap="none" strike="noStrike">
                <a:solidFill>
                  <a:schemeClr val="dk1"/>
                </a:solidFill>
                <a:latin typeface="Times New Roman"/>
                <a:ea typeface="Times New Roman"/>
                <a:cs typeface="Times New Roman"/>
                <a:sym typeface="Times New Roman"/>
              </a:rPr>
              <a:t>[10] Fiscella, B., Giancaspro, A., Nirchio, F., Pavese, P., &amp; Trivero, P. (2000). Oil Spill Detection Using Marine SAR Images. International Journal of Remote Sensing, 21(18), 3561-3566.  </a:t>
            </a:r>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2"/>
          <p:cNvSpPr txBox="1"/>
          <p:nvPr/>
        </p:nvSpPr>
        <p:spPr>
          <a:xfrm>
            <a:off x="3647250" y="2279250"/>
            <a:ext cx="1849500" cy="585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600"/>
              <a:buFont typeface="Arial"/>
              <a:buNone/>
            </a:pPr>
            <a:r>
              <a:rPr b="0" i="1" lang="en" sz="2600" u="none" cap="none" strike="noStrike">
                <a:solidFill>
                  <a:schemeClr val="dk1"/>
                </a:solidFill>
                <a:latin typeface="Times New Roman"/>
                <a:ea typeface="Times New Roman"/>
                <a:cs typeface="Times New Roman"/>
                <a:sym typeface="Times New Roman"/>
              </a:rPr>
              <a:t>Thank You!</a:t>
            </a:r>
            <a:endParaRPr b="0" i="1" sz="26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3"/>
          <p:cNvSpPr txBox="1"/>
          <p:nvPr/>
        </p:nvSpPr>
        <p:spPr>
          <a:xfrm>
            <a:off x="3742950" y="446674"/>
            <a:ext cx="16581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Times New Roman"/>
                <a:ea typeface="Times New Roman"/>
                <a:cs typeface="Times New Roman"/>
                <a:sym typeface="Times New Roman"/>
              </a:rPr>
              <a:t>ABSTRACT</a:t>
            </a:r>
            <a:endParaRPr b="0" i="0" sz="1400" u="none" cap="none" strike="noStrike">
              <a:solidFill>
                <a:srgbClr val="000000"/>
              </a:solidFill>
              <a:latin typeface="Arial"/>
              <a:ea typeface="Arial"/>
              <a:cs typeface="Arial"/>
              <a:sym typeface="Arial"/>
            </a:endParaRPr>
          </a:p>
        </p:txBody>
      </p:sp>
      <p:sp>
        <p:nvSpPr>
          <p:cNvPr id="147" name="Google Shape;147;p3"/>
          <p:cNvSpPr txBox="1"/>
          <p:nvPr/>
        </p:nvSpPr>
        <p:spPr>
          <a:xfrm>
            <a:off x="514400" y="1064065"/>
            <a:ext cx="8029800" cy="3309300"/>
          </a:xfrm>
          <a:prstGeom prst="rect">
            <a:avLst/>
          </a:prstGeom>
          <a:noFill/>
          <a:ln>
            <a:noFill/>
          </a:ln>
        </p:spPr>
        <p:txBody>
          <a:bodyPr anchorCtr="0" anchor="t" bIns="91425" lIns="91425" spcFirstLastPara="1" rIns="91425" wrap="square" tIns="91425">
            <a:spAutoFit/>
          </a:bodyPr>
          <a:lstStyle/>
          <a:p>
            <a:pPr indent="0" lvl="0" marL="0" marR="0" rtl="0" algn="just">
              <a:lnSpc>
                <a:spcPct val="150000"/>
              </a:lnSpc>
              <a:spcBef>
                <a:spcPts val="0"/>
              </a:spcBef>
              <a:spcAft>
                <a:spcPts val="0"/>
              </a:spcAft>
              <a:buClr>
                <a:schemeClr val="dk1"/>
              </a:buClr>
              <a:buSzPts val="1100"/>
              <a:buFont typeface="Arial"/>
              <a:buNone/>
            </a:pPr>
            <a:r>
              <a:rPr b="0" i="0" lang="en" sz="1400" u="none" cap="none" strike="noStrike">
                <a:solidFill>
                  <a:srgbClr val="000000"/>
                </a:solidFill>
                <a:latin typeface="Times New Roman"/>
                <a:ea typeface="Times New Roman"/>
                <a:cs typeface="Times New Roman"/>
                <a:sym typeface="Times New Roman"/>
              </a:rPr>
              <a:t>Oil spillage in marine environments is a curse of both the existing marine life and the global trade. Timely prevention and detection of such cases is crucial for effective systems. This study presents a comparative assessment of three of the current best architectures in deep learning - U-Net, DeepLab V3, and PSPNet — for oil spill detection using satellite imagery. Our results indicate that </a:t>
            </a:r>
            <a:r>
              <a:rPr b="1" i="0" lang="en" sz="1400" u="none" cap="none" strike="noStrike">
                <a:solidFill>
                  <a:srgbClr val="000000"/>
                </a:solidFill>
                <a:latin typeface="Times New Roman"/>
                <a:ea typeface="Times New Roman"/>
                <a:cs typeface="Times New Roman"/>
                <a:sym typeface="Times New Roman"/>
              </a:rPr>
              <a:t>DeepLabV3 was the best in detection </a:t>
            </a:r>
            <a:r>
              <a:rPr b="0" i="0" lang="en" sz="1400" u="none" cap="none" strike="noStrike">
                <a:solidFill>
                  <a:srgbClr val="000000"/>
                </a:solidFill>
                <a:latin typeface="Times New Roman"/>
                <a:ea typeface="Times New Roman"/>
                <a:cs typeface="Times New Roman"/>
                <a:sym typeface="Times New Roman"/>
              </a:rPr>
              <a:t>accuracy, as indicated by an F1-score of </a:t>
            </a:r>
            <a:r>
              <a:rPr b="1" i="0" lang="en" sz="1400" u="none" cap="none" strike="noStrike">
                <a:solidFill>
                  <a:srgbClr val="000000"/>
                </a:solidFill>
                <a:latin typeface="Times New Roman"/>
                <a:ea typeface="Times New Roman"/>
                <a:cs typeface="Times New Roman"/>
                <a:sym typeface="Times New Roman"/>
              </a:rPr>
              <a:t>95.33%</a:t>
            </a:r>
            <a:r>
              <a:rPr b="0" i="0" lang="en" sz="1400" u="none" cap="none" strike="noStrike">
                <a:solidFill>
                  <a:srgbClr val="000000"/>
                </a:solidFill>
                <a:latin typeface="Times New Roman"/>
                <a:ea typeface="Times New Roman"/>
                <a:cs typeface="Times New Roman"/>
                <a:sym typeface="Times New Roman"/>
              </a:rPr>
              <a:t>, followed by U-Net with </a:t>
            </a:r>
            <a:r>
              <a:rPr b="1" i="0" lang="en" sz="1400" u="none" cap="none" strike="noStrike">
                <a:solidFill>
                  <a:srgbClr val="000000"/>
                </a:solidFill>
                <a:latin typeface="Times New Roman"/>
                <a:ea typeface="Times New Roman"/>
                <a:cs typeface="Times New Roman"/>
                <a:sym typeface="Times New Roman"/>
              </a:rPr>
              <a:t>94.75%</a:t>
            </a:r>
            <a:r>
              <a:rPr b="0" i="0" lang="en" sz="1400" u="none" cap="none" strike="noStrike">
                <a:solidFill>
                  <a:srgbClr val="000000"/>
                </a:solidFill>
                <a:latin typeface="Times New Roman"/>
                <a:ea typeface="Times New Roman"/>
                <a:cs typeface="Times New Roman"/>
                <a:sym typeface="Times New Roman"/>
              </a:rPr>
              <a:t> and PSPNet with </a:t>
            </a:r>
            <a:r>
              <a:rPr b="1" i="0" lang="en" sz="1400" u="none" cap="none" strike="noStrike">
                <a:solidFill>
                  <a:srgbClr val="000000"/>
                </a:solidFill>
                <a:latin typeface="Times New Roman"/>
                <a:ea typeface="Times New Roman"/>
                <a:cs typeface="Times New Roman"/>
                <a:sym typeface="Times New Roman"/>
              </a:rPr>
              <a:t>89.93%</a:t>
            </a:r>
            <a:r>
              <a:rPr b="0" i="0" lang="en" sz="1400" u="none" cap="none" strike="noStrike">
                <a:solidFill>
                  <a:srgbClr val="000000"/>
                </a:solidFill>
                <a:latin typeface="Times New Roman"/>
                <a:ea typeface="Times New Roman"/>
                <a:cs typeface="Times New Roman"/>
                <a:sym typeface="Times New Roman"/>
              </a:rPr>
              <a:t>. Additionally, </a:t>
            </a:r>
            <a:r>
              <a:rPr b="1" i="0" lang="en" sz="1400" u="none" cap="none" strike="noStrike">
                <a:solidFill>
                  <a:srgbClr val="000000"/>
                </a:solidFill>
                <a:latin typeface="Times New Roman"/>
                <a:ea typeface="Times New Roman"/>
                <a:cs typeface="Times New Roman"/>
                <a:sym typeface="Times New Roman"/>
              </a:rPr>
              <a:t>U-Net showed the highest inference speed</a:t>
            </a:r>
            <a:r>
              <a:rPr b="0" i="0" lang="en" sz="1400" u="none" cap="none" strike="noStrike">
                <a:solidFill>
                  <a:srgbClr val="000000"/>
                </a:solidFill>
                <a:latin typeface="Times New Roman"/>
                <a:ea typeface="Times New Roman"/>
                <a:cs typeface="Times New Roman"/>
                <a:sym typeface="Times New Roman"/>
              </a:rPr>
              <a:t>, processing images in an average time of 0.56 seconds. The novelty in this work is due to the comparative analysis of these architectures to have an insight into their efficiency for real-time environmental monitoring. The results show the potential of AI based systems which contribute to effective identification and monitoring of spills and correct cleanup later. </a:t>
            </a:r>
            <a:r>
              <a:rPr b="0" i="1" lang="en" sz="1400" u="none" cap="none" strike="noStrike">
                <a:solidFill>
                  <a:srgbClr val="000000"/>
                </a:solidFill>
                <a:latin typeface="Times New Roman"/>
                <a:ea typeface="Times New Roman"/>
                <a:cs typeface="Times New Roman"/>
                <a:sym typeface="Times New Roman"/>
              </a:rPr>
              <a:t>Index Terms</a:t>
            </a:r>
            <a:r>
              <a:rPr b="0" i="0" lang="en" sz="1400" u="none" cap="none" strike="noStrike">
                <a:solidFill>
                  <a:srgbClr val="000000"/>
                </a:solidFill>
                <a:latin typeface="Times New Roman"/>
                <a:ea typeface="Times New Roman"/>
                <a:cs typeface="Times New Roman"/>
                <a:sym typeface="Times New Roman"/>
              </a:rPr>
              <a:t>—Oil Spill Detection, Deep Learning, Remote Sensing, U-Net, </a:t>
            </a:r>
            <a:r>
              <a:rPr lang="en">
                <a:latin typeface="Times New Roman"/>
                <a:ea typeface="Times New Roman"/>
                <a:cs typeface="Times New Roman"/>
                <a:sym typeface="Times New Roman"/>
              </a:rPr>
              <a:t>DeepLab V3</a:t>
            </a:r>
            <a:r>
              <a:rPr b="0" i="0" lang="en" sz="1400" u="none" cap="none" strike="noStrike">
                <a:solidFill>
                  <a:srgbClr val="000000"/>
                </a:solidFill>
                <a:latin typeface="Times New Roman"/>
                <a:ea typeface="Times New Roman"/>
                <a:cs typeface="Times New Roman"/>
                <a:sym typeface="Times New Roman"/>
              </a:rPr>
              <a:t>, PSPNet </a:t>
            </a:r>
            <a:endParaRPr b="0" i="0" sz="1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5"/>
          <p:cNvSpPr txBox="1"/>
          <p:nvPr/>
        </p:nvSpPr>
        <p:spPr>
          <a:xfrm>
            <a:off x="311700" y="445025"/>
            <a:ext cx="8520600" cy="572700"/>
          </a:xfrm>
          <a:prstGeom prst="rect">
            <a:avLst/>
          </a:prstGeom>
          <a:noFill/>
          <a:ln>
            <a:noFill/>
          </a:ln>
        </p:spPr>
        <p:txBody>
          <a:bodyPr anchorCtr="0" anchor="ctr" bIns="91425" lIns="91425" spcFirstLastPara="1" rIns="91425" wrap="square" tIns="91425">
            <a:normAutofit/>
          </a:bodyPr>
          <a:lstStyle/>
          <a:p>
            <a:pPr indent="0" lvl="0" marL="0" marR="0" rtl="0" algn="l">
              <a:lnSpc>
                <a:spcPct val="90000"/>
              </a:lnSpc>
              <a:spcBef>
                <a:spcPts val="0"/>
              </a:spcBef>
              <a:spcAft>
                <a:spcPts val="600"/>
              </a:spcAft>
              <a:buClr>
                <a:srgbClr val="000000"/>
              </a:buClr>
              <a:buSzPts val="1900"/>
              <a:buFont typeface="Arial"/>
              <a:buNone/>
            </a:pPr>
            <a:r>
              <a:rPr b="1" i="0" lang="en" sz="1900" u="none" cap="none" strike="noStrike">
                <a:solidFill>
                  <a:schemeClr val="dk1"/>
                </a:solidFill>
                <a:latin typeface="Times New Roman"/>
                <a:ea typeface="Times New Roman"/>
                <a:cs typeface="Times New Roman"/>
                <a:sym typeface="Times New Roman"/>
              </a:rPr>
              <a:t>RESEARCH OBJECTIVES</a:t>
            </a:r>
            <a:endParaRPr b="0" i="0" sz="1400" u="none" cap="none" strike="noStrike">
              <a:solidFill>
                <a:srgbClr val="000000"/>
              </a:solidFill>
              <a:latin typeface="Arial"/>
              <a:ea typeface="Arial"/>
              <a:cs typeface="Arial"/>
              <a:sym typeface="Arial"/>
            </a:endParaRPr>
          </a:p>
        </p:txBody>
      </p:sp>
      <p:sp>
        <p:nvSpPr>
          <p:cNvPr id="153" name="Google Shape;153;p5"/>
          <p:cNvSpPr txBox="1"/>
          <p:nvPr/>
        </p:nvSpPr>
        <p:spPr>
          <a:xfrm>
            <a:off x="311700" y="1208225"/>
            <a:ext cx="4069800" cy="3264300"/>
          </a:xfrm>
          <a:prstGeom prst="rect">
            <a:avLst/>
          </a:prstGeom>
          <a:noFill/>
          <a:ln>
            <a:noFill/>
          </a:ln>
        </p:spPr>
        <p:txBody>
          <a:bodyPr anchorCtr="0" anchor="t" bIns="91425" lIns="91425" spcFirstLastPara="1" rIns="91425" wrap="square" tIns="91425">
            <a:normAutofit/>
          </a:bodyPr>
          <a:lstStyle/>
          <a:p>
            <a:pPr indent="-285750" lvl="0" marL="285750" marR="0" rtl="0" algn="l">
              <a:lnSpc>
                <a:spcPct val="100000"/>
              </a:lnSpc>
              <a:spcBef>
                <a:spcPts val="0"/>
              </a:spcBef>
              <a:spcAft>
                <a:spcPts val="0"/>
              </a:spcAft>
              <a:buClr>
                <a:srgbClr val="000000"/>
              </a:buClr>
              <a:buSzPts val="1100"/>
              <a:buFont typeface="Noto Sans Symbols"/>
              <a:buChar char="⮚"/>
            </a:pPr>
            <a:r>
              <a:rPr b="0" i="0" lang="en" sz="1800" u="none" cap="none" strike="noStrike">
                <a:solidFill>
                  <a:schemeClr val="dk1"/>
                </a:solidFill>
                <a:latin typeface="Times New Roman"/>
                <a:ea typeface="Times New Roman"/>
                <a:cs typeface="Times New Roman"/>
                <a:sym typeface="Times New Roman"/>
              </a:rPr>
              <a:t>Compare U-Net, DeepLab V3, and PSPNet for oil spill detection</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285750" lvl="0" marL="285750" marR="0" rtl="0" algn="l">
              <a:lnSpc>
                <a:spcPct val="100000"/>
              </a:lnSpc>
              <a:spcBef>
                <a:spcPts val="600"/>
              </a:spcBef>
              <a:spcAft>
                <a:spcPts val="0"/>
              </a:spcAft>
              <a:buClr>
                <a:srgbClr val="000000"/>
              </a:buClr>
              <a:buSzPts val="1100"/>
              <a:buFont typeface="Noto Sans Symbols"/>
              <a:buChar char="⮚"/>
            </a:pPr>
            <a:r>
              <a:rPr b="0" i="0" lang="en" sz="1800" u="none" cap="none" strike="noStrike">
                <a:solidFill>
                  <a:schemeClr val="dk1"/>
                </a:solidFill>
                <a:latin typeface="Times New Roman"/>
                <a:ea typeface="Times New Roman"/>
                <a:cs typeface="Times New Roman"/>
                <a:sym typeface="Times New Roman"/>
              </a:rPr>
              <a:t>Evaluate performance on a real-world satellite dataset</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60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285750" lvl="0" marL="285750" marR="0" rtl="0" algn="l">
              <a:lnSpc>
                <a:spcPct val="100000"/>
              </a:lnSpc>
              <a:spcBef>
                <a:spcPts val="600"/>
              </a:spcBef>
              <a:spcAft>
                <a:spcPts val="600"/>
              </a:spcAft>
              <a:buClr>
                <a:srgbClr val="000000"/>
              </a:buClr>
              <a:buSzPts val="1100"/>
              <a:buFont typeface="Noto Sans Symbols"/>
              <a:buChar char="⮚"/>
            </a:pPr>
            <a:r>
              <a:rPr b="0" i="0" lang="en" sz="1800" u="none" cap="none" strike="noStrike">
                <a:solidFill>
                  <a:schemeClr val="dk1"/>
                </a:solidFill>
                <a:latin typeface="Times New Roman"/>
                <a:ea typeface="Times New Roman"/>
                <a:cs typeface="Times New Roman"/>
                <a:sym typeface="Times New Roman"/>
              </a:rPr>
              <a:t>Measure accuracy, speed, and segmentation quality</a:t>
            </a:r>
            <a:endParaRPr b="0" i="0" sz="1400" u="none" cap="none" strike="noStrike">
              <a:solidFill>
                <a:srgbClr val="000000"/>
              </a:solidFill>
              <a:latin typeface="Arial"/>
              <a:ea typeface="Arial"/>
              <a:cs typeface="Arial"/>
              <a:sym typeface="Arial"/>
            </a:endParaRPr>
          </a:p>
        </p:txBody>
      </p:sp>
      <p:pic>
        <p:nvPicPr>
          <p:cNvPr descr="A black and white circle with a arrow in center&#10;&#10;AI-generated content may be incorrect." id="154" name="Google Shape;154;p5"/>
          <p:cNvPicPr preferRelativeResize="0"/>
          <p:nvPr/>
        </p:nvPicPr>
        <p:blipFill rotWithShape="1">
          <a:blip r:embed="rId3">
            <a:alphaModFix/>
          </a:blip>
          <a:srcRect b="5693" l="0" r="10" t="14100"/>
          <a:stretch/>
        </p:blipFill>
        <p:spPr>
          <a:xfrm>
            <a:off x="4762502" y="731375"/>
            <a:ext cx="4069800" cy="326440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6"/>
          <p:cNvSpPr txBox="1"/>
          <p:nvPr/>
        </p:nvSpPr>
        <p:spPr>
          <a:xfrm>
            <a:off x="311700" y="445025"/>
            <a:ext cx="8520600" cy="572700"/>
          </a:xfrm>
          <a:prstGeom prst="rect">
            <a:avLst/>
          </a:prstGeom>
          <a:noFill/>
          <a:ln>
            <a:noFill/>
          </a:ln>
        </p:spPr>
        <p:txBody>
          <a:bodyPr anchorCtr="0" anchor="ctr" bIns="91425" lIns="91425" spcFirstLastPara="1" rIns="91425" wrap="square" tIns="91425">
            <a:normAutofit/>
          </a:bodyPr>
          <a:lstStyle/>
          <a:p>
            <a:pPr indent="0" lvl="0" marL="0" marR="0" rtl="0" algn="l">
              <a:lnSpc>
                <a:spcPct val="90000"/>
              </a:lnSpc>
              <a:spcBef>
                <a:spcPts val="0"/>
              </a:spcBef>
              <a:spcAft>
                <a:spcPts val="600"/>
              </a:spcAft>
              <a:buClr>
                <a:srgbClr val="000000"/>
              </a:buClr>
              <a:buSzPts val="1900"/>
              <a:buFont typeface="Arial"/>
              <a:buNone/>
            </a:pPr>
            <a:r>
              <a:rPr b="1" i="0" lang="en" sz="1900" u="none" cap="none" strike="noStrike">
                <a:solidFill>
                  <a:schemeClr val="dk1"/>
                </a:solidFill>
                <a:latin typeface="Times New Roman"/>
                <a:ea typeface="Times New Roman"/>
                <a:cs typeface="Times New Roman"/>
                <a:sym typeface="Times New Roman"/>
              </a:rPr>
              <a:t>RESEARCH GAPS</a:t>
            </a:r>
            <a:endParaRPr b="0" i="0" sz="1400" u="none" cap="none" strike="noStrike">
              <a:solidFill>
                <a:srgbClr val="000000"/>
              </a:solidFill>
              <a:latin typeface="Arial"/>
              <a:ea typeface="Arial"/>
              <a:cs typeface="Arial"/>
              <a:sym typeface="Arial"/>
            </a:endParaRPr>
          </a:p>
        </p:txBody>
      </p:sp>
      <p:sp>
        <p:nvSpPr>
          <p:cNvPr id="160" name="Google Shape;160;p6"/>
          <p:cNvSpPr txBox="1"/>
          <p:nvPr/>
        </p:nvSpPr>
        <p:spPr>
          <a:xfrm>
            <a:off x="311700" y="1208225"/>
            <a:ext cx="4069800" cy="3264408"/>
          </a:xfrm>
          <a:prstGeom prst="rect">
            <a:avLst/>
          </a:prstGeom>
          <a:noFill/>
          <a:ln>
            <a:noFill/>
          </a:ln>
        </p:spPr>
        <p:txBody>
          <a:bodyPr anchorCtr="0" anchor="t" bIns="91425" lIns="91425" spcFirstLastPara="1" rIns="91425" wrap="square" tIns="91425">
            <a:normAutofit fontScale="77500" lnSpcReduction="20000"/>
          </a:bodyPr>
          <a:lstStyle/>
          <a:p>
            <a:pPr indent="-270033" lvl="0" marL="285750" marR="0" rtl="0" algn="l">
              <a:lnSpc>
                <a:spcPct val="100000"/>
              </a:lnSpc>
              <a:spcBef>
                <a:spcPts val="600"/>
              </a:spcBef>
              <a:spcAft>
                <a:spcPts val="0"/>
              </a:spcAft>
              <a:buClr>
                <a:srgbClr val="000000"/>
              </a:buClr>
              <a:buSzPct val="61110"/>
              <a:buFont typeface="Noto Sans Symbols"/>
              <a:buChar char="⮚"/>
            </a:pPr>
            <a:r>
              <a:rPr b="0" i="0" lang="en" sz="1800" u="none" cap="none" strike="noStrike">
                <a:solidFill>
                  <a:schemeClr val="dk1"/>
                </a:solidFill>
                <a:latin typeface="Times New Roman"/>
                <a:ea typeface="Times New Roman"/>
                <a:cs typeface="Times New Roman"/>
                <a:sym typeface="Times New Roman"/>
              </a:rPr>
              <a:t>Most previous works used only one model, lacking comparative analysis</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600"/>
              </a:spcBef>
              <a:spcAft>
                <a:spcPts val="0"/>
              </a:spcAft>
              <a:buClr>
                <a:srgbClr val="000000"/>
              </a:buClr>
              <a:buSzPct val="1000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270033" lvl="0" marL="285750" marR="0" rtl="0" algn="l">
              <a:lnSpc>
                <a:spcPct val="100000"/>
              </a:lnSpc>
              <a:spcBef>
                <a:spcPts val="600"/>
              </a:spcBef>
              <a:spcAft>
                <a:spcPts val="0"/>
              </a:spcAft>
              <a:buClr>
                <a:srgbClr val="000000"/>
              </a:buClr>
              <a:buSzPct val="61110"/>
              <a:buFont typeface="Noto Sans Symbols"/>
              <a:buChar char="⮚"/>
            </a:pPr>
            <a:r>
              <a:rPr b="0" i="0" lang="en" sz="1800" u="none" cap="none" strike="noStrike">
                <a:solidFill>
                  <a:schemeClr val="dk1"/>
                </a:solidFill>
                <a:latin typeface="Times New Roman"/>
                <a:ea typeface="Times New Roman"/>
                <a:cs typeface="Times New Roman"/>
                <a:sym typeface="Times New Roman"/>
              </a:rPr>
              <a:t>Many studies focused on synthetic or non-public datasets, reducing reproducibility</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600"/>
              </a:spcBef>
              <a:spcAft>
                <a:spcPts val="0"/>
              </a:spcAft>
              <a:buClr>
                <a:srgbClr val="000000"/>
              </a:buClr>
              <a:buSzPct val="1000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270033" lvl="0" marL="285750" marR="0" rtl="0" algn="l">
              <a:lnSpc>
                <a:spcPct val="100000"/>
              </a:lnSpc>
              <a:spcBef>
                <a:spcPts val="600"/>
              </a:spcBef>
              <a:spcAft>
                <a:spcPts val="0"/>
              </a:spcAft>
              <a:buClr>
                <a:srgbClr val="000000"/>
              </a:buClr>
              <a:buSzPct val="61110"/>
              <a:buFont typeface="Noto Sans Symbols"/>
              <a:buChar char="⮚"/>
            </a:pPr>
            <a:r>
              <a:rPr b="0" i="0" lang="en" sz="1800" u="none" cap="none" strike="noStrike">
                <a:solidFill>
                  <a:schemeClr val="dk1"/>
                </a:solidFill>
                <a:latin typeface="Times New Roman"/>
                <a:ea typeface="Times New Roman"/>
                <a:cs typeface="Times New Roman"/>
                <a:sym typeface="Times New Roman"/>
              </a:rPr>
              <a:t>Limited attention to real-time inference speed, which is crucial for deployment</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600"/>
              </a:spcBef>
              <a:spcAft>
                <a:spcPts val="0"/>
              </a:spcAft>
              <a:buClr>
                <a:srgbClr val="000000"/>
              </a:buClr>
              <a:buSzPct val="1000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270033" lvl="0" marL="285750" marR="0" rtl="0" algn="l">
              <a:lnSpc>
                <a:spcPct val="100000"/>
              </a:lnSpc>
              <a:spcBef>
                <a:spcPts val="600"/>
              </a:spcBef>
              <a:spcAft>
                <a:spcPts val="0"/>
              </a:spcAft>
              <a:buClr>
                <a:srgbClr val="000000"/>
              </a:buClr>
              <a:buSzPct val="61110"/>
              <a:buFont typeface="Noto Sans Symbols"/>
              <a:buChar char="⮚"/>
            </a:pPr>
            <a:r>
              <a:rPr b="0" i="0" lang="en" sz="1800" u="none" cap="none" strike="noStrike">
                <a:solidFill>
                  <a:schemeClr val="dk1"/>
                </a:solidFill>
                <a:latin typeface="Times New Roman"/>
                <a:ea typeface="Times New Roman"/>
                <a:cs typeface="Times New Roman"/>
                <a:sym typeface="Times New Roman"/>
              </a:rPr>
              <a:t>Attention mechanisms not widely explored in oil spill detection</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600"/>
              </a:spcBef>
              <a:spcAft>
                <a:spcPts val="0"/>
              </a:spcAft>
              <a:buClr>
                <a:srgbClr val="000000"/>
              </a:buClr>
              <a:buSzPct val="1000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270033" lvl="0" marL="285750" marR="0" rtl="0" algn="l">
              <a:lnSpc>
                <a:spcPct val="100000"/>
              </a:lnSpc>
              <a:spcBef>
                <a:spcPts val="600"/>
              </a:spcBef>
              <a:spcAft>
                <a:spcPts val="600"/>
              </a:spcAft>
              <a:buClr>
                <a:srgbClr val="000000"/>
              </a:buClr>
              <a:buSzPct val="61110"/>
              <a:buFont typeface="Noto Sans Symbols"/>
              <a:buChar char="⮚"/>
            </a:pPr>
            <a:r>
              <a:rPr b="0" i="0" lang="en" sz="1800" u="none" cap="none" strike="noStrike">
                <a:solidFill>
                  <a:schemeClr val="dk1"/>
                </a:solidFill>
                <a:latin typeface="Times New Roman"/>
                <a:ea typeface="Times New Roman"/>
                <a:cs typeface="Times New Roman"/>
                <a:sym typeface="Times New Roman"/>
              </a:rPr>
              <a:t>Few works addressed model behavior in diverse spill shapes and noise levels</a:t>
            </a:r>
            <a:endParaRPr b="0" i="0" sz="1800" u="none" cap="none" strike="noStrike">
              <a:solidFill>
                <a:schemeClr val="dk1"/>
              </a:solidFill>
              <a:latin typeface="Times New Roman"/>
              <a:ea typeface="Times New Roman"/>
              <a:cs typeface="Times New Roman"/>
              <a:sym typeface="Times New Roman"/>
            </a:endParaRPr>
          </a:p>
        </p:txBody>
      </p:sp>
      <p:pic>
        <p:nvPicPr>
          <p:cNvPr id="161" name="Google Shape;161;p6" title="994711.png"/>
          <p:cNvPicPr preferRelativeResize="0"/>
          <p:nvPr/>
        </p:nvPicPr>
        <p:blipFill rotWithShape="1">
          <a:blip r:embed="rId3">
            <a:alphaModFix/>
          </a:blip>
          <a:srcRect b="0" l="0" r="0" t="0"/>
          <a:stretch/>
        </p:blipFill>
        <p:spPr>
          <a:xfrm>
            <a:off x="5223758" y="1017725"/>
            <a:ext cx="3380467" cy="3380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7"/>
          <p:cNvSpPr txBox="1"/>
          <p:nvPr/>
        </p:nvSpPr>
        <p:spPr>
          <a:xfrm>
            <a:off x="311700" y="445025"/>
            <a:ext cx="8520600" cy="572700"/>
          </a:xfrm>
          <a:prstGeom prst="rect">
            <a:avLst/>
          </a:prstGeom>
          <a:noFill/>
          <a:ln>
            <a:noFill/>
          </a:ln>
        </p:spPr>
        <p:txBody>
          <a:bodyPr anchorCtr="0" anchor="ctr" bIns="91425" lIns="91425" spcFirstLastPara="1" rIns="91425" wrap="square" tIns="91425">
            <a:normAutofit/>
          </a:bodyPr>
          <a:lstStyle/>
          <a:p>
            <a:pPr indent="0" lvl="0" marL="0" marR="0" rtl="0" algn="l">
              <a:lnSpc>
                <a:spcPct val="90000"/>
              </a:lnSpc>
              <a:spcBef>
                <a:spcPts val="0"/>
              </a:spcBef>
              <a:spcAft>
                <a:spcPts val="600"/>
              </a:spcAft>
              <a:buClr>
                <a:srgbClr val="000000"/>
              </a:buClr>
              <a:buSzPts val="1900"/>
              <a:buFont typeface="Arial"/>
              <a:buNone/>
            </a:pPr>
            <a:r>
              <a:rPr b="1" i="0" lang="en" sz="1900" u="none" cap="none" strike="noStrike">
                <a:solidFill>
                  <a:schemeClr val="dk1"/>
                </a:solidFill>
                <a:latin typeface="Times New Roman"/>
                <a:ea typeface="Times New Roman"/>
                <a:cs typeface="Times New Roman"/>
                <a:sym typeface="Times New Roman"/>
              </a:rPr>
              <a:t>DATASET OVERVIEW</a:t>
            </a:r>
            <a:endParaRPr b="0" i="0" sz="1400" u="none" cap="none" strike="noStrike">
              <a:solidFill>
                <a:srgbClr val="000000"/>
              </a:solidFill>
              <a:latin typeface="Arial"/>
              <a:ea typeface="Arial"/>
              <a:cs typeface="Arial"/>
              <a:sym typeface="Arial"/>
            </a:endParaRPr>
          </a:p>
        </p:txBody>
      </p:sp>
      <p:sp>
        <p:nvSpPr>
          <p:cNvPr id="167" name="Google Shape;167;p7"/>
          <p:cNvSpPr txBox="1"/>
          <p:nvPr/>
        </p:nvSpPr>
        <p:spPr>
          <a:xfrm>
            <a:off x="311700" y="1208225"/>
            <a:ext cx="4069800" cy="3264300"/>
          </a:xfrm>
          <a:prstGeom prst="rect">
            <a:avLst/>
          </a:prstGeom>
          <a:noFill/>
          <a:ln>
            <a:noFill/>
          </a:ln>
        </p:spPr>
        <p:txBody>
          <a:bodyPr anchorCtr="0" anchor="t" bIns="91425" lIns="91425" spcFirstLastPara="1" rIns="91425" wrap="square" tIns="91425">
            <a:normAutofit/>
          </a:bodyPr>
          <a:lstStyle/>
          <a:p>
            <a:pPr indent="-285750" lvl="0" marL="285750" marR="0" rtl="0" algn="l">
              <a:lnSpc>
                <a:spcPct val="100000"/>
              </a:lnSpc>
              <a:spcBef>
                <a:spcPts val="600"/>
              </a:spcBef>
              <a:spcAft>
                <a:spcPts val="0"/>
              </a:spcAft>
              <a:buClr>
                <a:srgbClr val="000000"/>
              </a:buClr>
              <a:buSzPts val="1100"/>
              <a:buFont typeface="Noto Sans Symbols"/>
              <a:buChar char="⮚"/>
            </a:pPr>
            <a:r>
              <a:rPr b="0" i="0" lang="en" sz="1800" u="none" cap="none" strike="noStrike">
                <a:solidFill>
                  <a:schemeClr val="dk1"/>
                </a:solidFill>
                <a:latin typeface="Times New Roman"/>
                <a:ea typeface="Times New Roman"/>
                <a:cs typeface="Times New Roman"/>
                <a:sym typeface="Times New Roman"/>
              </a:rPr>
              <a:t>Kaggle dataset of satellite images with oil spill masks</a:t>
            </a:r>
            <a:endParaRPr b="0" i="0" sz="1800" u="none" cap="none" strike="noStrike">
              <a:solidFill>
                <a:schemeClr val="dk1"/>
              </a:solidFill>
              <a:latin typeface="Times New Roman"/>
              <a:ea typeface="Times New Roman"/>
              <a:cs typeface="Times New Roman"/>
              <a:sym typeface="Times New Roman"/>
            </a:endParaRPr>
          </a:p>
          <a:p>
            <a:pPr indent="0" lvl="0" marL="457200" marR="0" rtl="0" algn="l">
              <a:lnSpc>
                <a:spcPct val="100000"/>
              </a:lnSpc>
              <a:spcBef>
                <a:spcPts val="60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285750" lvl="0" marL="285750" marR="0" rtl="0" algn="l">
              <a:lnSpc>
                <a:spcPct val="100000"/>
              </a:lnSpc>
              <a:spcBef>
                <a:spcPts val="600"/>
              </a:spcBef>
              <a:spcAft>
                <a:spcPts val="0"/>
              </a:spcAft>
              <a:buClr>
                <a:srgbClr val="000000"/>
              </a:buClr>
              <a:buSzPts val="1100"/>
              <a:buFont typeface="Noto Sans Symbols"/>
              <a:buChar char="⮚"/>
            </a:pPr>
            <a:r>
              <a:rPr b="0" i="0" lang="en" sz="1800" u="none" cap="none" strike="noStrike">
                <a:solidFill>
                  <a:schemeClr val="dk1"/>
                </a:solidFill>
                <a:latin typeface="Times New Roman"/>
                <a:ea typeface="Times New Roman"/>
                <a:cs typeface="Times New Roman"/>
                <a:sym typeface="Times New Roman"/>
              </a:rPr>
              <a:t>Diverse locations, weather conditions, and spill types</a:t>
            </a:r>
            <a:endParaRPr b="0" i="0" sz="1800" u="none" cap="none" strike="noStrike">
              <a:solidFill>
                <a:schemeClr val="dk1"/>
              </a:solidFill>
              <a:latin typeface="Times New Roman"/>
              <a:ea typeface="Times New Roman"/>
              <a:cs typeface="Times New Roman"/>
              <a:sym typeface="Times New Roman"/>
            </a:endParaRPr>
          </a:p>
          <a:p>
            <a:pPr indent="0" lvl="0" marL="457200" marR="0" rtl="0" algn="l">
              <a:lnSpc>
                <a:spcPct val="100000"/>
              </a:lnSpc>
              <a:spcBef>
                <a:spcPts val="60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285750" lvl="0" marL="285750" marR="0" rtl="0" algn="l">
              <a:lnSpc>
                <a:spcPct val="100000"/>
              </a:lnSpc>
              <a:spcBef>
                <a:spcPts val="600"/>
              </a:spcBef>
              <a:spcAft>
                <a:spcPts val="600"/>
              </a:spcAft>
              <a:buClr>
                <a:srgbClr val="000000"/>
              </a:buClr>
              <a:buSzPts val="1100"/>
              <a:buFont typeface="Noto Sans Symbols"/>
              <a:buChar char="⮚"/>
            </a:pPr>
            <a:r>
              <a:rPr b="0" i="0" lang="en" sz="1800" u="none" cap="none" strike="noStrike">
                <a:solidFill>
                  <a:schemeClr val="dk1"/>
                </a:solidFill>
                <a:latin typeface="Times New Roman"/>
                <a:ea typeface="Times New Roman"/>
                <a:cs typeface="Times New Roman"/>
                <a:sym typeface="Times New Roman"/>
              </a:rPr>
              <a:t>Image size: 256×256, paired with segmentation masks</a:t>
            </a:r>
            <a:endParaRPr b="0" i="0" sz="1800" u="none" cap="none" strike="noStrike">
              <a:solidFill>
                <a:schemeClr val="dk1"/>
              </a:solidFill>
              <a:latin typeface="Times New Roman"/>
              <a:ea typeface="Times New Roman"/>
              <a:cs typeface="Times New Roman"/>
              <a:sym typeface="Times New Roman"/>
            </a:endParaRPr>
          </a:p>
        </p:txBody>
      </p:sp>
      <p:pic>
        <p:nvPicPr>
          <p:cNvPr id="168" name="Google Shape;168;p7" title="img_0093.jpg"/>
          <p:cNvPicPr preferRelativeResize="0"/>
          <p:nvPr/>
        </p:nvPicPr>
        <p:blipFill rotWithShape="1">
          <a:blip r:embed="rId3">
            <a:alphaModFix/>
          </a:blip>
          <a:srcRect b="0" l="24002" r="23996" t="0"/>
          <a:stretch/>
        </p:blipFill>
        <p:spPr>
          <a:xfrm>
            <a:off x="5223758" y="1017725"/>
            <a:ext cx="3380469" cy="33805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8"/>
          <p:cNvSpPr txBox="1"/>
          <p:nvPr/>
        </p:nvSpPr>
        <p:spPr>
          <a:xfrm>
            <a:off x="311700" y="445025"/>
            <a:ext cx="8520600" cy="572700"/>
          </a:xfrm>
          <a:prstGeom prst="rect">
            <a:avLst/>
          </a:prstGeom>
          <a:noFill/>
          <a:ln>
            <a:noFill/>
          </a:ln>
        </p:spPr>
        <p:txBody>
          <a:bodyPr anchorCtr="0" anchor="ctr" bIns="91425" lIns="91425" spcFirstLastPara="1" rIns="91425" wrap="square" tIns="91425">
            <a:normAutofit/>
          </a:bodyPr>
          <a:lstStyle/>
          <a:p>
            <a:pPr indent="0" lvl="0" marL="0" marR="0" rtl="0" algn="l">
              <a:lnSpc>
                <a:spcPct val="90000"/>
              </a:lnSpc>
              <a:spcBef>
                <a:spcPts val="0"/>
              </a:spcBef>
              <a:spcAft>
                <a:spcPts val="600"/>
              </a:spcAft>
              <a:buClr>
                <a:srgbClr val="000000"/>
              </a:buClr>
              <a:buSzPts val="1900"/>
              <a:buFont typeface="Arial"/>
              <a:buNone/>
            </a:pPr>
            <a:r>
              <a:rPr b="1" i="0" lang="en" sz="1900" u="none" cap="none" strike="noStrike">
                <a:solidFill>
                  <a:schemeClr val="dk1"/>
                </a:solidFill>
                <a:latin typeface="Times New Roman"/>
                <a:ea typeface="Times New Roman"/>
                <a:cs typeface="Times New Roman"/>
                <a:sym typeface="Times New Roman"/>
              </a:rPr>
              <a:t>DEEP LEARNING MODELS</a:t>
            </a:r>
            <a:endParaRPr b="0" i="0" sz="1400" u="none" cap="none" strike="noStrike">
              <a:solidFill>
                <a:srgbClr val="000000"/>
              </a:solidFill>
              <a:latin typeface="Arial"/>
              <a:ea typeface="Arial"/>
              <a:cs typeface="Arial"/>
              <a:sym typeface="Arial"/>
            </a:endParaRPr>
          </a:p>
        </p:txBody>
      </p:sp>
      <p:sp>
        <p:nvSpPr>
          <p:cNvPr id="174" name="Google Shape;174;p8"/>
          <p:cNvSpPr txBox="1"/>
          <p:nvPr/>
        </p:nvSpPr>
        <p:spPr>
          <a:xfrm>
            <a:off x="311700" y="1208225"/>
            <a:ext cx="4069800" cy="3264300"/>
          </a:xfrm>
          <a:prstGeom prst="rect">
            <a:avLst/>
          </a:prstGeom>
          <a:noFill/>
          <a:ln>
            <a:noFill/>
          </a:ln>
        </p:spPr>
        <p:txBody>
          <a:bodyPr anchorCtr="0" anchor="t" bIns="91425" lIns="91425" spcFirstLastPara="1" rIns="91425" wrap="square" tIns="91425">
            <a:normAutofit/>
          </a:bodyPr>
          <a:lstStyle/>
          <a:p>
            <a:pPr indent="-285750" lvl="0" marL="285750" marR="0" rtl="0" algn="l">
              <a:lnSpc>
                <a:spcPct val="100000"/>
              </a:lnSpc>
              <a:spcBef>
                <a:spcPts val="600"/>
              </a:spcBef>
              <a:spcAft>
                <a:spcPts val="0"/>
              </a:spcAft>
              <a:buClr>
                <a:srgbClr val="000000"/>
              </a:buClr>
              <a:buSzPts val="1100"/>
              <a:buFont typeface="Noto Sans Symbols"/>
              <a:buChar char="⮚"/>
            </a:pPr>
            <a:r>
              <a:rPr b="0" i="0" lang="en" sz="1800" u="none" cap="none" strike="noStrike">
                <a:solidFill>
                  <a:schemeClr val="dk1"/>
                </a:solidFill>
                <a:latin typeface="Times New Roman"/>
                <a:ea typeface="Times New Roman"/>
                <a:cs typeface="Times New Roman"/>
                <a:sym typeface="Times New Roman"/>
              </a:rPr>
              <a:t>U-Net: Fast and efficient, uses encoder-decoder with skip connections</a:t>
            </a:r>
            <a:endParaRPr b="0" i="0" sz="1800" u="none" cap="none" strike="noStrike">
              <a:solidFill>
                <a:schemeClr val="dk1"/>
              </a:solidFill>
              <a:latin typeface="Times New Roman"/>
              <a:ea typeface="Times New Roman"/>
              <a:cs typeface="Times New Roman"/>
              <a:sym typeface="Times New Roman"/>
            </a:endParaRPr>
          </a:p>
          <a:p>
            <a:pPr indent="0" lvl="0" marL="457200" marR="0" rtl="0" algn="l">
              <a:lnSpc>
                <a:spcPct val="100000"/>
              </a:lnSpc>
              <a:spcBef>
                <a:spcPts val="60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285750" lvl="0" marL="285750" marR="0" rtl="0" algn="l">
              <a:lnSpc>
                <a:spcPct val="100000"/>
              </a:lnSpc>
              <a:spcBef>
                <a:spcPts val="600"/>
              </a:spcBef>
              <a:spcAft>
                <a:spcPts val="0"/>
              </a:spcAft>
              <a:buClr>
                <a:srgbClr val="000000"/>
              </a:buClr>
              <a:buSzPts val="1100"/>
              <a:buFont typeface="Noto Sans Symbols"/>
              <a:buChar char="⮚"/>
            </a:pPr>
            <a:r>
              <a:rPr b="0" i="0" lang="en" sz="1800" u="none" cap="none" strike="noStrike">
                <a:solidFill>
                  <a:schemeClr val="dk1"/>
                </a:solidFill>
                <a:latin typeface="Times New Roman"/>
                <a:ea typeface="Times New Roman"/>
                <a:cs typeface="Times New Roman"/>
                <a:sym typeface="Times New Roman"/>
              </a:rPr>
              <a:t>DeepLab V3: High accuracy with ASPP and atrous convolution</a:t>
            </a:r>
            <a:endParaRPr b="0" i="0" sz="1800" u="none" cap="none" strike="noStrike">
              <a:solidFill>
                <a:schemeClr val="dk1"/>
              </a:solidFill>
              <a:latin typeface="Times New Roman"/>
              <a:ea typeface="Times New Roman"/>
              <a:cs typeface="Times New Roman"/>
              <a:sym typeface="Times New Roman"/>
            </a:endParaRPr>
          </a:p>
          <a:p>
            <a:pPr indent="0" lvl="0" marL="457200" marR="0" rtl="0" algn="l">
              <a:lnSpc>
                <a:spcPct val="100000"/>
              </a:lnSpc>
              <a:spcBef>
                <a:spcPts val="60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285750" lvl="0" marL="285750" marR="0" rtl="0" algn="l">
              <a:lnSpc>
                <a:spcPct val="100000"/>
              </a:lnSpc>
              <a:spcBef>
                <a:spcPts val="600"/>
              </a:spcBef>
              <a:spcAft>
                <a:spcPts val="600"/>
              </a:spcAft>
              <a:buClr>
                <a:srgbClr val="000000"/>
              </a:buClr>
              <a:buSzPts val="1100"/>
              <a:buFont typeface="Noto Sans Symbols"/>
              <a:buChar char="⮚"/>
            </a:pPr>
            <a:r>
              <a:rPr b="0" i="0" lang="en" sz="1800" u="none" cap="none" strike="noStrike">
                <a:solidFill>
                  <a:schemeClr val="dk1"/>
                </a:solidFill>
                <a:latin typeface="Times New Roman"/>
                <a:ea typeface="Times New Roman"/>
                <a:cs typeface="Times New Roman"/>
                <a:sym typeface="Times New Roman"/>
              </a:rPr>
              <a:t>PSPNet: Good generalization with pyramid pooling</a:t>
            </a:r>
            <a:endParaRPr b="0" i="0" sz="1800" u="none" cap="none" strike="noStrike">
              <a:solidFill>
                <a:schemeClr val="dk1"/>
              </a:solidFill>
              <a:latin typeface="Times New Roman"/>
              <a:ea typeface="Times New Roman"/>
              <a:cs typeface="Times New Roman"/>
              <a:sym typeface="Times New Roman"/>
            </a:endParaRPr>
          </a:p>
        </p:txBody>
      </p:sp>
      <p:pic>
        <p:nvPicPr>
          <p:cNvPr id="175" name="Google Shape;175;p8" title="Deep-Learning-.pngModel.png"/>
          <p:cNvPicPr preferRelativeResize="0"/>
          <p:nvPr/>
        </p:nvPicPr>
        <p:blipFill rotWithShape="1">
          <a:blip r:embed="rId3">
            <a:alphaModFix/>
          </a:blip>
          <a:srcRect b="0" l="0" r="0" t="0"/>
          <a:stretch/>
        </p:blipFill>
        <p:spPr>
          <a:xfrm>
            <a:off x="5223758" y="1017725"/>
            <a:ext cx="3380469" cy="33805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p9" title="LL1DIyGm4BqN-X-6FOZ2Yg3eeRsiA8Am7yNgUl4Isx4DE-s4PBgwYl_TQOg8WP1aykRDUsyHn7WPEaeJiK886qjGEai4joXOYUKUdjdlteZVqoHD8dwyP4isDPH6aCWAmdrd6iorNdXqdYiCmVODlFJ73nZi9u8md5zUVUYUmvfzPqYh9_d8vPJJnb6p5TUe2f2csJFuIXF (1).png"/>
          <p:cNvPicPr preferRelativeResize="0"/>
          <p:nvPr/>
        </p:nvPicPr>
        <p:blipFill rotWithShape="1">
          <a:blip r:embed="rId3">
            <a:alphaModFix/>
          </a:blip>
          <a:srcRect b="0" l="0" r="0" t="0"/>
          <a:stretch/>
        </p:blipFill>
        <p:spPr>
          <a:xfrm>
            <a:off x="3359667" y="0"/>
            <a:ext cx="2424666" cy="51435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pic>
        <p:nvPicPr>
          <p:cNvPr id="185" name="Google Shape;185;p12" title="NP0z3i8m34RtIBc3HpfmWNQfL8h400oe1mZK58l6YHfNHKBSdIP2_ArFdzzdkmnY1XbjhvMGz0ZDSeS2YmDPtzEPiCsqqYgbjCetx4U1ZJKT5f7x6PEGOwZvv5eSuAuLGBvo4mSJ5TmLYQpHo3WWr3SPp2cEpFmH7VdXIXugnuo9Xp_p2h_DZV_rLiuUYH4caijxYLTP-5HWPv7.png"/>
          <p:cNvPicPr preferRelativeResize="0"/>
          <p:nvPr/>
        </p:nvPicPr>
        <p:blipFill rotWithShape="1">
          <a:blip r:embed="rId3">
            <a:alphaModFix/>
          </a:blip>
          <a:srcRect b="0" l="0" r="0" t="0"/>
          <a:stretch/>
        </p:blipFill>
        <p:spPr>
          <a:xfrm>
            <a:off x="3507988" y="152400"/>
            <a:ext cx="2128015" cy="4838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Blue Green">
      <a:dk1>
        <a:srgbClr val="000000"/>
      </a:dk1>
      <a:lt1>
        <a:srgbClr val="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