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469" r:id="rId2"/>
    <p:sldId id="483" r:id="rId3"/>
    <p:sldId id="470" r:id="rId4"/>
    <p:sldId id="471" r:id="rId5"/>
    <p:sldId id="472" r:id="rId6"/>
    <p:sldId id="473" r:id="rId7"/>
    <p:sldId id="474" r:id="rId8"/>
    <p:sldId id="476" r:id="rId9"/>
    <p:sldId id="477" r:id="rId10"/>
    <p:sldId id="478" r:id="rId11"/>
    <p:sldId id="479" r:id="rId12"/>
    <p:sldId id="480" r:id="rId13"/>
    <p:sldId id="481" r:id="rId14"/>
    <p:sldId id="484" r:id="rId15"/>
    <p:sldId id="487" r:id="rId16"/>
    <p:sldId id="486" r:id="rId17"/>
    <p:sldId id="485" r:id="rId18"/>
    <p:sldId id="493" r:id="rId19"/>
    <p:sldId id="488" r:id="rId20"/>
    <p:sldId id="489" r:id="rId21"/>
    <p:sldId id="490" r:id="rId22"/>
    <p:sldId id="492" r:id="rId23"/>
    <p:sldId id="491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E447CB3B-8129-4DBD-91A8-F0AF6392FB18}">
          <p14:sldIdLst>
            <p14:sldId id="256"/>
            <p14:sldId id="435"/>
            <p14:sldId id="483"/>
            <p14:sldId id="298"/>
            <p14:sldId id="299"/>
            <p14:sldId id="300"/>
            <p14:sldId id="423"/>
            <p14:sldId id="444"/>
            <p14:sldId id="445"/>
            <p14:sldId id="441"/>
            <p14:sldId id="439"/>
            <p14:sldId id="440"/>
            <p14:sldId id="442"/>
            <p14:sldId id="443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283"/>
            <p14:sldId id="398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7"/>
            <p14:sldId id="456"/>
            <p14:sldId id="458"/>
            <p14:sldId id="459"/>
            <p14:sldId id="467"/>
            <p14:sldId id="460"/>
            <p14:sldId id="461"/>
            <p14:sldId id="462"/>
            <p14:sldId id="463"/>
            <p14:sldId id="468"/>
            <p14:sldId id="464"/>
            <p14:sldId id="465"/>
            <p14:sldId id="466"/>
            <p14:sldId id="484"/>
            <p14:sldId id="438"/>
            <p14:sldId id="485"/>
            <p14:sldId id="486"/>
            <p14:sldId id="487"/>
            <p14:sldId id="488"/>
            <p14:sldId id="469"/>
            <p14:sldId id="470"/>
            <p14:sldId id="471"/>
            <p14:sldId id="472"/>
            <p14:sldId id="473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498"/>
            <p14:sldId id="499"/>
            <p14:sldId id="497"/>
            <p14:sldId id="280"/>
            <p14:sldId id="282"/>
            <p14:sldId id="393"/>
            <p14:sldId id="395"/>
            <p14:sldId id="296"/>
            <p14:sldId id="496"/>
            <p14:sldId id="491"/>
            <p14:sldId id="492"/>
            <p14:sldId id="493"/>
            <p14:sldId id="495"/>
            <p14:sldId id="4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" initials="P" lastIdx="1" clrIdx="0">
    <p:extLst>
      <p:ext uri="{19B8F6BF-5375-455C-9EA6-DF929625EA0E}">
        <p15:presenceInfo xmlns="" xmlns:p15="http://schemas.microsoft.com/office/powerpoint/2012/main" userId="9164ab79f29bb3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82195" autoAdjust="0"/>
  </p:normalViewPr>
  <p:slideViewPr>
    <p:cSldViewPr>
      <p:cViewPr varScale="1">
        <p:scale>
          <a:sx n="64" d="100"/>
          <a:sy n="64" d="100"/>
        </p:scale>
        <p:origin x="-678" y="-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204" y="5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88BC8-B3D6-439B-AEF2-FEF014E860DE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6AA8-CC25-4C62-A1C2-2898762642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A637-6326-4644-94A0-DF6CC1393A12}" type="datetimeFigureOut">
              <a:rPr lang="en-IN" smtClean="0"/>
              <a:pPr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8C45-F4BD-48EF-A035-165035F66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4056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906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98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11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82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6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40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8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72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54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We can see that, the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read()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method returns newline as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'\n'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Once the end of file is reached, we get empty string on further reading.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80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33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91ED-2FF9-4126-BAE7-E8A45778B090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83D-DAD5-418C-8B5F-335965B2CE84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47D-83DE-44E8-A360-207C52BF4753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D6F-0821-4825-B3FB-0BABE0403954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07AB-5FDA-408C-B6A5-03635974890D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AB29-A8E5-48B0-B15D-78EE45FB49E9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A4F-C679-472F-B49A-5E8F4C54C31A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46ED-EAEB-44BB-B623-FA4F0E282287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BBB6-45C6-4C0A-9FF0-7251BACC946D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874-AC7B-49FA-834E-14B4550EEBBC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AEF3-AE9D-4922-897E-0186ECDD9228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AD4B-213C-4778-974A-863176A408A6}" type="datetime1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30"/>
              </a:lnSpc>
            </a:pPr>
            <a:r>
              <a:rPr lang="en-IN" spc="-70"/>
              <a:t>KME-056(Unit-3)                      Ms. Priyanka(A.P in CSE, AKGEC)</a:t>
            </a:r>
            <a:endParaRPr lang="en-IN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C1F1CDD-B37F-4ACE-80FB-DF03DBD0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29" y="22860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EFC3C2-8BB0-45AB-B713-243DA22E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5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277989"/>
            <a:ext cx="10313988" cy="4891086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To read a file in Python, we must open the file in reading mode.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There are various methods available for this purpose. </a:t>
            </a:r>
          </a:p>
          <a:p>
            <a:pPr algn="l">
              <a:lnSpc>
                <a:spcPts val="2250"/>
              </a:lnSpc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We can use the 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read(size)</a:t>
            </a:r>
            <a:r>
              <a:rPr lang="en-IN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method to read in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size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number of data. </a:t>
            </a:r>
          </a:p>
          <a:p>
            <a:pPr algn="l">
              <a:lnSpc>
                <a:spcPts val="2250"/>
              </a:lnSpc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If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size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parameter is not specified, it reads and returns up to the end of the file.</a:t>
            </a:r>
          </a:p>
          <a:p>
            <a:pPr algn="l">
              <a:lnSpc>
                <a:spcPts val="15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f = open(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test.txt"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'r'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,encoding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'utf-8’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f.read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read the first 4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'This’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f.read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read the next 4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' is ‘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f.read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  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read in the rest till end of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'my first file\</a:t>
            </a:r>
            <a:r>
              <a:rPr lang="en-IN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nThis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file\</a:t>
            </a:r>
            <a:r>
              <a:rPr lang="en-IN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ncontains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three lines\n’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f.read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further reading returns empty sting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''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  <a:spcBef>
                <a:spcPts val="0"/>
              </a:spcBef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4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Tell(), seek() 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277989"/>
            <a:ext cx="10313988" cy="489108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We can change our current file cursor (position) using the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seek()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method. </a:t>
            </a:r>
          </a:p>
          <a:p>
            <a:pPr algn="just">
              <a:spcBef>
                <a:spcPts val="0"/>
              </a:spcBef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Similarly, the 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tell()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method returns our current position (in number of bytes).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f.tell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 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get the current file position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56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f.seek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bring file cursor to initial position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&gt;&gt;&gt; </a:t>
            </a:r>
            <a:r>
              <a:rPr lang="en-IN" sz="1800" dirty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f.read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()) 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read the entire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This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first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This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contains three lines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methods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9222" y="1600203"/>
            <a:ext cx="5286377" cy="452596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read a file line-by-line using a </a:t>
            </a:r>
            <a:r>
              <a:rPr lang="en-IN" sz="200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for loop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is both efficient and fast.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&gt;&gt;&gt;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f: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  	 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(line,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2B91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This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first file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2B91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This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contains three lines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lines in file itself has a newline character '\n'.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Moreover, the print() end parameter to avoid two newlines when printing.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FE673A8A-6004-47B0-84EF-C2984FF3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598" y="1600203"/>
            <a:ext cx="4800603" cy="4525963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Alternately, we can use 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method to read individual lines of a file. This method reads a file till the newline, including the newline character.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'This is my first file\n'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'This file\n'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'contains three lines\n'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9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277989"/>
            <a:ext cx="10313988" cy="489108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a list of remaining lines of the entire file. All these reading method return empty values when end of file (EOF) is reached.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()['This is my first file\n', 'This file\n', 'contains three lines\n']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2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Open the file with "a" for appending, then add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1355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f = open("demofile2.txt", "a")</a:t>
            </a:r>
          </a:p>
          <a:p>
            <a:pPr>
              <a:buNone/>
            </a:pPr>
            <a:r>
              <a:rPr lang="en-IN" dirty="0" err="1" smtClean="0"/>
              <a:t>f.write</a:t>
            </a:r>
            <a:r>
              <a:rPr lang="en-IN" dirty="0" smtClean="0"/>
              <a:t>("See you soon!")</a:t>
            </a:r>
          </a:p>
          <a:p>
            <a:pPr>
              <a:buNone/>
            </a:pPr>
            <a:r>
              <a:rPr lang="en-IN" dirty="0" err="1" smtClean="0"/>
              <a:t>f.close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#open and read the file after the appending:</a:t>
            </a:r>
          </a:p>
          <a:p>
            <a:pPr>
              <a:buNone/>
            </a:pPr>
            <a:r>
              <a:rPr lang="en-IN" dirty="0" smtClean="0"/>
              <a:t>f = open("demofile2.txt", "r")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f.read</a:t>
            </a:r>
            <a:r>
              <a:rPr lang="en-IN" dirty="0" smtClean="0"/>
              <a:t>())</a:t>
            </a:r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Hello! Welcome to demofile2.txt</a:t>
            </a:r>
            <a:br>
              <a:rPr lang="en-IN" dirty="0" smtClean="0"/>
            </a:br>
            <a:r>
              <a:rPr lang="en-IN" dirty="0" smtClean="0"/>
              <a:t>This file is for testing purposes.</a:t>
            </a:r>
            <a:br>
              <a:rPr lang="en-IN" dirty="0" smtClean="0"/>
            </a:br>
            <a:r>
              <a:rPr lang="en-IN" dirty="0" smtClean="0"/>
              <a:t>Good </a:t>
            </a:r>
            <a:r>
              <a:rPr lang="en-IN" dirty="0" err="1" smtClean="0"/>
              <a:t>Luck!See</a:t>
            </a:r>
            <a:r>
              <a:rPr lang="en-IN" dirty="0" smtClean="0"/>
              <a:t> you soon!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11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6"/>
          </a:xfrm>
        </p:spPr>
        <p:txBody>
          <a:bodyPr/>
          <a:lstStyle/>
          <a:p>
            <a:pPr fontAlgn="base"/>
            <a:r>
              <a:rPr lang="en-IN" b="1" dirty="0" smtClean="0"/>
              <a:t>The </a:t>
            </a:r>
            <a:r>
              <a:rPr lang="en-IN" b="1" dirty="0" err="1" smtClean="0"/>
              <a:t>writelines</a:t>
            </a:r>
            <a:r>
              <a:rPr lang="en-IN" b="1" dirty="0" smtClean="0"/>
              <a:t>() method:</a:t>
            </a:r>
          </a:p>
          <a:p>
            <a:pPr fontAlgn="base"/>
            <a:r>
              <a:rPr lang="en-IN" dirty="0" smtClean="0"/>
              <a:t>This function inserts multiple strings at the same time. A list of string elements is created, and each string is then added to the text file.</a:t>
            </a:r>
          </a:p>
          <a:p>
            <a:pPr fontAlgn="base"/>
            <a:r>
              <a:rPr lang="en-IN" dirty="0" smtClean="0"/>
              <a:t>Using the previously created file above, the below line of code will insert the string into the created text file, which is "myfile.txt.”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708090"/>
                </a:solidFill>
                <a:latin typeface="inherit"/>
              </a:rPr>
              <a:t>#This program shows how to write data in a text file.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>
                <a:solidFill>
                  <a:srgbClr val="669900"/>
                </a:solidFill>
                <a:latin typeface="inherit"/>
              </a:rPr>
              <a:t>file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9A6E3A"/>
                </a:solidFill>
                <a:latin typeface="inherit"/>
              </a:rPr>
              <a:t>=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open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(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"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myfile.txt"</a:t>
            </a:r>
            <a:r>
              <a:rPr lang="en-IN" dirty="0" err="1" smtClean="0">
                <a:solidFill>
                  <a:srgbClr val="999999"/>
                </a:solidFill>
                <a:latin typeface="inherit"/>
              </a:rPr>
              <a:t>,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"w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"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)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L </a:t>
            </a:r>
            <a:r>
              <a:rPr lang="en-IN" dirty="0" smtClean="0">
                <a:solidFill>
                  <a:srgbClr val="9A6E3A"/>
                </a:solidFill>
                <a:latin typeface="inherit"/>
              </a:rPr>
              <a:t>=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[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"This is Lagos \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n"</a:t>
            </a:r>
            <a:r>
              <a:rPr lang="en-IN" dirty="0" err="1" smtClean="0">
                <a:solidFill>
                  <a:srgbClr val="999999"/>
                </a:solidFill>
                <a:latin typeface="inherit"/>
              </a:rPr>
              <a:t>,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"This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 is Python \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n"</a:t>
            </a:r>
            <a:r>
              <a:rPr lang="en-IN" dirty="0" err="1" smtClean="0">
                <a:solidFill>
                  <a:srgbClr val="999999"/>
                </a:solidFill>
                <a:latin typeface="inherit"/>
              </a:rPr>
              <a:t>,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"This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 is </a:t>
            </a: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Fcc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 \n"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]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# </a:t>
            </a:r>
            <a:r>
              <a:rPr lang="en-IN" dirty="0" err="1" smtClean="0">
                <a:solidFill>
                  <a:srgbClr val="708090"/>
                </a:solidFill>
                <a:latin typeface="inherit"/>
              </a:rPr>
              <a:t>i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 assigned ["This is Lagos \</a:t>
            </a:r>
            <a:r>
              <a:rPr lang="en-IN" dirty="0" err="1" smtClean="0">
                <a:solidFill>
                  <a:srgbClr val="708090"/>
                </a:solidFill>
                <a:latin typeface="inherit"/>
              </a:rPr>
              <a:t>n","This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 is Python \</a:t>
            </a:r>
            <a:r>
              <a:rPr lang="en-IN" dirty="0" err="1" smtClean="0">
                <a:solidFill>
                  <a:srgbClr val="708090"/>
                </a:solidFill>
                <a:latin typeface="inherit"/>
              </a:rPr>
              <a:t>n","This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 is </a:t>
            </a:r>
            <a:r>
              <a:rPr lang="en-IN" dirty="0" err="1" smtClean="0">
                <a:solidFill>
                  <a:srgbClr val="708090"/>
                </a:solidFill>
                <a:latin typeface="inherit"/>
              </a:rPr>
              <a:t>Fcc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 \n"] to #variable L, you can use any letter or word of your choice.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# Variable are containers in which values can be stored.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# The \n is placed to indicate the end of the line.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file</a:t>
            </a:r>
            <a:r>
              <a:rPr lang="en-IN" dirty="0" err="1" smtClean="0">
                <a:solidFill>
                  <a:srgbClr val="999999"/>
                </a:solidFill>
                <a:latin typeface="inherit"/>
              </a:rPr>
              <a:t>.</a:t>
            </a:r>
            <a:r>
              <a:rPr lang="en-IN" dirty="0" err="1" smtClean="0"/>
              <a:t>write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(</a:t>
            </a:r>
            <a:r>
              <a:rPr lang="en-IN" dirty="0" smtClean="0">
                <a:solidFill>
                  <a:srgbClr val="669900"/>
                </a:solidFill>
                <a:latin typeface="inherit"/>
              </a:rPr>
              <a:t>"Hello There \n"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)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err="1" smtClean="0">
                <a:solidFill>
                  <a:srgbClr val="669900"/>
                </a:solidFill>
                <a:latin typeface="inherit"/>
              </a:rPr>
              <a:t>file</a:t>
            </a:r>
            <a:r>
              <a:rPr lang="en-IN" dirty="0" err="1" smtClean="0">
                <a:solidFill>
                  <a:srgbClr val="999999"/>
                </a:solidFill>
                <a:latin typeface="inherit"/>
              </a:rPr>
              <a:t>.</a:t>
            </a:r>
            <a:r>
              <a:rPr lang="en-IN" dirty="0" err="1" smtClean="0"/>
              <a:t>writelines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(</a:t>
            </a:r>
            <a:r>
              <a:rPr lang="en-IN" dirty="0" smtClean="0"/>
              <a:t>L</a:t>
            </a:r>
            <a:r>
              <a:rPr lang="en-IN" smtClean="0">
                <a:solidFill>
                  <a:srgbClr val="999999"/>
                </a:solidFill>
                <a:latin typeface="inherit"/>
              </a:rPr>
              <a:t>)</a:t>
            </a:r>
            <a:r>
              <a:rPr lang="en-IN" smtClean="0"/>
              <a:t> </a:t>
            </a:r>
          </a:p>
          <a:p>
            <a:pPr>
              <a:buNone/>
            </a:pPr>
            <a:r>
              <a:rPr lang="en-IN" smtClean="0">
                <a:solidFill>
                  <a:srgbClr val="669900"/>
                </a:solidFill>
                <a:latin typeface="inherit"/>
              </a:rPr>
              <a:t>file</a:t>
            </a:r>
            <a:r>
              <a:rPr lang="en-IN" smtClean="0">
                <a:solidFill>
                  <a:srgbClr val="999999"/>
                </a:solidFill>
                <a:latin typeface="inherit"/>
              </a:rPr>
              <a:t>.</a:t>
            </a:r>
            <a:r>
              <a:rPr lang="en-IN" smtClean="0"/>
              <a:t>close</a:t>
            </a:r>
            <a:r>
              <a:rPr lang="en-IN" dirty="0" smtClean="0">
                <a:solidFill>
                  <a:srgbClr val="999999"/>
                </a:solidFill>
                <a:latin typeface="inherit"/>
              </a:rPr>
              <a:t>()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708090"/>
                </a:solidFill>
                <a:latin typeface="inherit"/>
              </a:rPr>
              <a:t># Use the close() to change file access modes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Create a New File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6"/>
          </a:xfrm>
        </p:spPr>
        <p:txBody>
          <a:bodyPr/>
          <a:lstStyle/>
          <a:p>
            <a:pPr marL="514350" indent="-514350">
              <a:buNone/>
            </a:pPr>
            <a:r>
              <a:rPr lang="en-IN" dirty="0" smtClean="0"/>
              <a:t>To create a new file in Python, use the open() method, with one of the following parameters: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"x" - Create - will create a file, returns an error if the file exist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"a" - Append - will create a file if the specified file does not exist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"w" - Write - will create a file if the specified file does not exist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Manipulating file pointer using seek Programming, using file operations.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Python seek() function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concept of file handling is used to preserve the data or information generated after running the program.</a:t>
            </a:r>
          </a:p>
          <a:p>
            <a:pPr fontAlgn="base">
              <a:buNone/>
            </a:pPr>
            <a:r>
              <a:rPr lang="en-IN" b="1" dirty="0" smtClean="0"/>
              <a:t>seek() method</a:t>
            </a:r>
          </a:p>
          <a:p>
            <a:pPr algn="just" fontAlgn="base">
              <a:buNone/>
            </a:pPr>
            <a:r>
              <a:rPr lang="en-IN" sz="2800" dirty="0" smtClean="0"/>
              <a:t>     In Python, seek() function is used to </a:t>
            </a:r>
            <a:r>
              <a:rPr lang="en-IN" sz="2800" b="1" dirty="0" smtClean="0"/>
              <a:t>change the position of the File Handle</a:t>
            </a:r>
            <a:r>
              <a:rPr lang="en-IN" sz="2800" dirty="0" smtClean="0"/>
              <a:t> to a given specific position. File handle is like a cursor, which defines from where the data has to be read or written in the file.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767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FILE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Reading Files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Writing files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Understanding Read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read()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readline</a:t>
            </a:r>
            <a:r>
              <a:rPr lang="en-IN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readlines</a:t>
            </a:r>
            <a:r>
              <a:rPr lang="en-IN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Understanding write functions, write(), </a:t>
            </a:r>
            <a:r>
              <a:rPr lang="en-IN" dirty="0" err="1" smtClean="0"/>
              <a:t>writelines</a:t>
            </a:r>
            <a:r>
              <a:rPr lang="en-IN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i="1" dirty="0" smtClean="0"/>
              <a:t>Syntax:</a:t>
            </a:r>
          </a:p>
          <a:p>
            <a:pPr>
              <a:buNone/>
            </a:pPr>
            <a:r>
              <a:rPr lang="en-IN" b="1" i="1" dirty="0" smtClean="0"/>
              <a:t>	 </a:t>
            </a:r>
            <a:r>
              <a:rPr lang="en-IN" i="1" dirty="0" err="1" smtClean="0"/>
              <a:t>f.seek</a:t>
            </a:r>
            <a:r>
              <a:rPr lang="en-IN" i="1" dirty="0" smtClean="0"/>
              <a:t>(offset, </a:t>
            </a:r>
            <a:r>
              <a:rPr lang="en-IN" i="1" dirty="0" err="1" smtClean="0"/>
              <a:t>from_what</a:t>
            </a:r>
            <a:r>
              <a:rPr lang="en-IN" i="1" dirty="0" smtClean="0"/>
              <a:t>), where f is file pointer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Parameters:</a:t>
            </a:r>
            <a:r>
              <a:rPr lang="en-IN" i="1" dirty="0" smtClean="0"/>
              <a:t>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Offset: </a:t>
            </a:r>
            <a:r>
              <a:rPr lang="en-IN" i="1" dirty="0" smtClean="0"/>
              <a:t>Number of positions to move forward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err="1" smtClean="0"/>
              <a:t>from_what</a:t>
            </a:r>
            <a:r>
              <a:rPr lang="en-IN" b="1" i="1" dirty="0" smtClean="0"/>
              <a:t>: </a:t>
            </a:r>
            <a:r>
              <a:rPr lang="en-IN" i="1" dirty="0" smtClean="0"/>
              <a:t>It defines point of reference.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Returns: </a:t>
            </a:r>
            <a:r>
              <a:rPr lang="en-IN" i="1" dirty="0" smtClean="0"/>
              <a:t>Return the new absolute position.</a:t>
            </a:r>
          </a:p>
          <a:p>
            <a:pPr fontAlgn="base"/>
            <a:r>
              <a:rPr lang="en-IN" dirty="0" smtClean="0"/>
              <a:t>The reference point is selected by the </a:t>
            </a:r>
            <a:r>
              <a:rPr lang="en-IN" b="1" dirty="0" err="1" smtClean="0"/>
              <a:t>from_what</a:t>
            </a:r>
            <a:r>
              <a:rPr lang="en-IN" dirty="0" smtClean="0"/>
              <a:t> argument. It accepts three values: </a:t>
            </a:r>
            <a:br>
              <a:rPr lang="en-IN" dirty="0" smtClean="0"/>
            </a:br>
            <a:r>
              <a:rPr lang="en-IN" dirty="0" smtClean="0"/>
              <a:t> </a:t>
            </a:r>
            <a:r>
              <a:rPr lang="en-IN" b="1" dirty="0" smtClean="0"/>
              <a:t>0:</a:t>
            </a:r>
            <a:r>
              <a:rPr lang="en-IN" dirty="0" smtClean="0"/>
              <a:t> sets the reference point at the beginning of the file </a:t>
            </a:r>
            <a:br>
              <a:rPr lang="en-IN" dirty="0" smtClean="0"/>
            </a:br>
            <a:r>
              <a:rPr lang="en-IN" dirty="0" smtClean="0"/>
              <a:t> </a:t>
            </a:r>
            <a:r>
              <a:rPr lang="en-IN" b="1" dirty="0" smtClean="0"/>
              <a:t>1:</a:t>
            </a:r>
            <a:r>
              <a:rPr lang="en-IN" dirty="0" smtClean="0"/>
              <a:t> sets the reference point at the current file position </a:t>
            </a:r>
            <a:br>
              <a:rPr lang="en-IN" dirty="0" smtClean="0"/>
            </a:br>
            <a:r>
              <a:rPr lang="en-IN" dirty="0" smtClean="0"/>
              <a:t> </a:t>
            </a:r>
            <a:r>
              <a:rPr lang="en-IN" b="1" dirty="0" smtClean="0"/>
              <a:t>2:</a:t>
            </a:r>
            <a:r>
              <a:rPr lang="en-IN" dirty="0" smtClean="0"/>
              <a:t> sets the reference point at the end of the file </a:t>
            </a:r>
            <a:br>
              <a:rPr lang="en-IN" dirty="0" smtClean="0"/>
            </a:br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By default </a:t>
            </a:r>
            <a:r>
              <a:rPr lang="en-IN" dirty="0" err="1" smtClean="0"/>
              <a:t>from_what</a:t>
            </a:r>
            <a:r>
              <a:rPr lang="en-IN" dirty="0" smtClean="0"/>
              <a:t> argument is set to 0.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b="1" dirty="0" smtClean="0"/>
              <a:t>Example 1: </a:t>
            </a:r>
            <a:r>
              <a:rPr lang="en-IN" dirty="0" smtClean="0"/>
              <a:t>Let’s suppose we have to read a file named “GfG.txt” which contains the following text: </a:t>
            </a:r>
            <a:br>
              <a:rPr lang="en-IN" dirty="0" smtClean="0"/>
            </a:br>
            <a:r>
              <a:rPr lang="en-IN" dirty="0" smtClean="0"/>
              <a:t> "Code is like </a:t>
            </a:r>
            <a:r>
              <a:rPr lang="en-IN" dirty="0" err="1" smtClean="0"/>
              <a:t>humor</a:t>
            </a:r>
            <a:r>
              <a:rPr lang="en-IN" dirty="0" smtClean="0"/>
              <a:t>. When you have to explain it, it’s bad.“</a:t>
            </a:r>
          </a:p>
          <a:p>
            <a:pPr fontAlgn="base"/>
            <a:r>
              <a:rPr lang="en-IN" dirty="0" smtClean="0"/>
              <a:t># Python program to demonstrate,    # seek() method,  # Opening "GfG.txt" text file</a:t>
            </a:r>
          </a:p>
          <a:p>
            <a:pPr fontAlgn="base"/>
            <a:r>
              <a:rPr lang="en-IN" dirty="0" smtClean="0"/>
              <a:t>f = open("GfG.txt", "r") </a:t>
            </a:r>
          </a:p>
          <a:p>
            <a:pPr fontAlgn="base"/>
            <a:r>
              <a:rPr lang="en-IN" dirty="0" smtClean="0"/>
              <a:t># Second parameter is by default 0</a:t>
            </a:r>
          </a:p>
          <a:p>
            <a:pPr fontAlgn="base"/>
            <a:r>
              <a:rPr lang="en-IN" dirty="0" smtClean="0"/>
              <a:t># sets Reference point to twentieth </a:t>
            </a:r>
          </a:p>
          <a:p>
            <a:pPr fontAlgn="base"/>
            <a:r>
              <a:rPr lang="en-IN" dirty="0" smtClean="0"/>
              <a:t># index position from the beginning</a:t>
            </a:r>
          </a:p>
          <a:p>
            <a:pPr fontAlgn="base"/>
            <a:r>
              <a:rPr lang="en-IN" dirty="0" err="1" smtClean="0"/>
              <a:t>f.seek</a:t>
            </a:r>
            <a:r>
              <a:rPr lang="en-IN" dirty="0" smtClean="0"/>
              <a:t>(20) </a:t>
            </a:r>
          </a:p>
          <a:p>
            <a:pPr fontAlgn="base"/>
            <a:r>
              <a:rPr lang="en-IN" dirty="0" smtClean="0"/>
              <a:t># prints current position</a:t>
            </a:r>
          </a:p>
          <a:p>
            <a:pPr fontAlgn="base"/>
            <a:r>
              <a:rPr lang="en-IN" dirty="0" smtClean="0"/>
              <a:t>print(</a:t>
            </a:r>
            <a:r>
              <a:rPr lang="en-IN" dirty="0" err="1" smtClean="0"/>
              <a:t>f.tell</a:t>
            </a:r>
            <a:r>
              <a:rPr lang="en-IN" dirty="0" smtClean="0"/>
              <a:t>())</a:t>
            </a:r>
          </a:p>
          <a:p>
            <a:pPr fontAlgn="base"/>
            <a:r>
              <a:rPr lang="en-IN" dirty="0" smtClean="0"/>
              <a:t>print(</a:t>
            </a:r>
            <a:r>
              <a:rPr lang="en-IN" dirty="0" err="1" smtClean="0"/>
              <a:t>f.readline</a:t>
            </a:r>
            <a:r>
              <a:rPr lang="en-IN" dirty="0" smtClean="0"/>
              <a:t>()) </a:t>
            </a:r>
          </a:p>
          <a:p>
            <a:pPr fontAlgn="base"/>
            <a:r>
              <a:rPr lang="en-IN" dirty="0" err="1" smtClean="0"/>
              <a:t>f.close</a:t>
            </a:r>
            <a:r>
              <a:rPr lang="en-IN" dirty="0" smtClean="0"/>
              <a:t>()</a:t>
            </a:r>
          </a:p>
          <a:p>
            <a:pPr fontAlgn="base"/>
            <a:r>
              <a:rPr lang="en-IN" b="1" dirty="0" smtClean="0"/>
              <a:t>Output:</a:t>
            </a:r>
          </a:p>
          <a:p>
            <a:pPr fontAlgn="base"/>
            <a:r>
              <a:rPr lang="en-IN" dirty="0" smtClean="0"/>
              <a:t>20</a:t>
            </a:r>
          </a:p>
          <a:p>
            <a:pPr fontAlgn="base"/>
            <a:r>
              <a:rPr lang="en-IN" dirty="0" smtClean="0"/>
              <a:t> When you have to explain it, it’s bad.</a:t>
            </a:r>
          </a:p>
          <a:p>
            <a:pPr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b="1" dirty="0" smtClean="0"/>
              <a:t>Example 2: </a:t>
            </a:r>
            <a:r>
              <a:rPr lang="en-IN" dirty="0" smtClean="0"/>
              <a:t>Seek() function with negative offset only works when file is opened in binary mode. Let’s suppose the binary file contains the following text.</a:t>
            </a:r>
            <a:br>
              <a:rPr lang="en-IN" dirty="0" smtClean="0"/>
            </a:br>
            <a:r>
              <a:rPr lang="en-IN" dirty="0" smtClean="0"/>
              <a:t> </a:t>
            </a:r>
          </a:p>
          <a:p>
            <a:pPr fontAlgn="base"/>
            <a:r>
              <a:rPr lang="en-IN" dirty="0" err="1" smtClean="0">
                <a:solidFill>
                  <a:srgbClr val="FF0000"/>
                </a:solidFill>
              </a:rPr>
              <a:t>b'Code</a:t>
            </a:r>
            <a:r>
              <a:rPr lang="en-IN" dirty="0" smtClean="0">
                <a:solidFill>
                  <a:srgbClr val="FF0000"/>
                </a:solidFill>
              </a:rPr>
              <a:t> is like </a:t>
            </a:r>
            <a:r>
              <a:rPr lang="en-IN" dirty="0" err="1" smtClean="0">
                <a:solidFill>
                  <a:srgbClr val="FF0000"/>
                </a:solidFill>
              </a:rPr>
              <a:t>humor</a:t>
            </a:r>
            <a:r>
              <a:rPr lang="en-IN" dirty="0" smtClean="0">
                <a:solidFill>
                  <a:srgbClr val="FF0000"/>
                </a:solidFill>
              </a:rPr>
              <a:t>. When you have to explain it, its bad.‘</a:t>
            </a:r>
          </a:p>
          <a:p>
            <a:pPr fontAlgn="base"/>
            <a:r>
              <a:rPr lang="en-IN" dirty="0" smtClean="0"/>
              <a:t>Python code to demonstrate , # use of seek() function,# Opening "GfG.txt" text file ,# in binary mode</a:t>
            </a:r>
          </a:p>
          <a:p>
            <a:pPr fontAlgn="base"/>
            <a:r>
              <a:rPr lang="en-IN" dirty="0" smtClean="0"/>
              <a:t>f = open("data.txt", "</a:t>
            </a:r>
            <a:r>
              <a:rPr lang="en-IN" dirty="0" err="1" smtClean="0"/>
              <a:t>rb</a:t>
            </a:r>
            <a:r>
              <a:rPr lang="en-IN" dirty="0" smtClean="0"/>
              <a:t>")</a:t>
            </a:r>
          </a:p>
          <a:p>
            <a:pPr fontAlgn="base"/>
            <a:r>
              <a:rPr lang="en-IN" dirty="0" smtClean="0"/>
              <a:t># position to the left from end</a:t>
            </a:r>
          </a:p>
          <a:p>
            <a:pPr fontAlgn="base"/>
            <a:r>
              <a:rPr lang="en-IN" dirty="0" err="1" smtClean="0"/>
              <a:t>f.seek</a:t>
            </a:r>
            <a:r>
              <a:rPr lang="en-IN" dirty="0" smtClean="0"/>
              <a:t>(-10, 2)             # sets Reference point to tenth</a:t>
            </a:r>
          </a:p>
          <a:p>
            <a:pPr fontAlgn="base"/>
            <a:r>
              <a:rPr lang="en-IN" dirty="0" smtClean="0"/>
              <a:t>print(</a:t>
            </a:r>
            <a:r>
              <a:rPr lang="en-IN" dirty="0" err="1" smtClean="0"/>
              <a:t>f.tell</a:t>
            </a:r>
            <a:r>
              <a:rPr lang="en-IN" dirty="0" smtClean="0"/>
              <a:t>())            # prints current position</a:t>
            </a:r>
          </a:p>
          <a:p>
            <a:pPr fontAlgn="base"/>
            <a:r>
              <a:rPr lang="en-IN" dirty="0" smtClean="0"/>
              <a:t> # Converting binary to string and ,      # printing</a:t>
            </a:r>
          </a:p>
          <a:p>
            <a:pPr fontAlgn="base"/>
            <a:r>
              <a:rPr lang="en-IN" dirty="0" smtClean="0"/>
              <a:t>print(</a:t>
            </a:r>
            <a:r>
              <a:rPr lang="en-IN" dirty="0" err="1" smtClean="0"/>
              <a:t>f.readline</a:t>
            </a:r>
            <a:r>
              <a:rPr lang="en-IN" dirty="0" smtClean="0"/>
              <a:t>().decode('utf-8')) </a:t>
            </a:r>
          </a:p>
          <a:p>
            <a:pPr fontAlgn="base"/>
            <a:r>
              <a:rPr lang="en-IN" dirty="0" err="1" smtClean="0"/>
              <a:t>f.close</a:t>
            </a:r>
            <a:r>
              <a:rPr lang="en-IN" dirty="0" smtClean="0"/>
              <a:t>()</a:t>
            </a:r>
          </a:p>
          <a:p>
            <a:pPr fontAlgn="base"/>
            <a:r>
              <a:rPr lang="en-IN" b="1" dirty="0" smtClean="0"/>
              <a:t>Output:</a:t>
            </a:r>
            <a:r>
              <a:rPr lang="en-IN" dirty="0" smtClean="0"/>
              <a:t> 47 </a:t>
            </a:r>
          </a:p>
          <a:p>
            <a:pPr fontAlgn="base"/>
            <a:r>
              <a:rPr lang="en-IN" dirty="0" smtClean="0"/>
              <a:t>, its bad.</a:t>
            </a:r>
          </a:p>
          <a:p>
            <a:pPr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7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7200" dirty="0" smtClean="0"/>
              <a:t>THANK YOU</a:t>
            </a:r>
            <a:endParaRPr lang="en-IN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9" y="274638"/>
            <a:ext cx="9931402" cy="5635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Python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CEF18F-E604-4787-A43D-D78FE5B4C55B}"/>
              </a:ext>
            </a:extLst>
          </p:cNvPr>
          <p:cNvSpPr txBox="1"/>
          <p:nvPr/>
        </p:nvSpPr>
        <p:spPr>
          <a:xfrm>
            <a:off x="1676399" y="990600"/>
            <a:ext cx="98298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too supports file handling and allows users to handle files i.e., to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files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many other file handling options, to operate on files. As like other concepts of Python, this concept here is also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and short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treats file differently as text or binary and this is important. Each line of code includes a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they form text file.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line of a file is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special character, called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EOL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End of Line characters like comma {,} or newline character.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line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tells the interpreter a new one has begun.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a named location on disk to store related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stored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non-volatile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are performed on files are: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or write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47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9" y="274638"/>
            <a:ext cx="9931402" cy="5635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Open() in file handling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CEF18F-E604-4787-A43D-D78FE5B4C55B}"/>
              </a:ext>
            </a:extLst>
          </p:cNvPr>
          <p:cNvSpPr txBox="1"/>
          <p:nvPr/>
        </p:nvSpPr>
        <p:spPr>
          <a:xfrm>
            <a:off x="1676399" y="990600"/>
            <a:ext cx="9829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/>
              </a:rPr>
              <a:t>open ()</a:t>
            </a:r>
            <a:r>
              <a:rPr lang="en-US" b="0" i="0" dirty="0">
                <a:effectLst/>
                <a:latin typeface="Roboto"/>
              </a:rPr>
              <a:t> function in Python to open a file in read or write mode.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open ( ) will return a file object.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To return a file object we use </a:t>
            </a:r>
            <a:r>
              <a:rPr lang="en-US" b="1" i="0" dirty="0">
                <a:effectLst/>
                <a:latin typeface="Roboto"/>
              </a:rPr>
              <a:t>open()</a:t>
            </a:r>
            <a:r>
              <a:rPr lang="en-US" b="0" i="0" dirty="0">
                <a:effectLst/>
                <a:latin typeface="Roboto"/>
              </a:rPr>
              <a:t> function along with two arguments, that accepts file name and the mode, whether to read or write.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Syntax:</a:t>
            </a:r>
          </a:p>
          <a:p>
            <a:pPr algn="just"/>
            <a:r>
              <a:rPr lang="en-US" dirty="0">
                <a:latin typeface="Roboto"/>
              </a:rPr>
              <a:t>	</a:t>
            </a:r>
            <a:r>
              <a:rPr lang="en-US" b="0" i="0" dirty="0">
                <a:effectLst/>
                <a:latin typeface="Roboto"/>
              </a:rPr>
              <a:t> </a:t>
            </a:r>
            <a:r>
              <a:rPr lang="en-US" b="1" i="0" dirty="0">
                <a:effectLst/>
                <a:latin typeface="Roboto"/>
              </a:rPr>
              <a:t>open(filename, mode)</a:t>
            </a:r>
            <a:r>
              <a:rPr lang="en-US" b="0" i="0" dirty="0">
                <a:effectLst/>
                <a:latin typeface="Roboto"/>
              </a:rPr>
              <a:t>. </a:t>
            </a:r>
          </a:p>
          <a:p>
            <a:pPr algn="just"/>
            <a:r>
              <a:rPr lang="en-US" b="0" i="0" dirty="0">
                <a:effectLst/>
                <a:latin typeface="Roboto"/>
              </a:rPr>
              <a:t>If not passed, then Python will assume it to be “</a:t>
            </a:r>
            <a:r>
              <a:rPr lang="en-US" b="1" i="0" dirty="0">
                <a:effectLst/>
                <a:latin typeface="Roboto"/>
              </a:rPr>
              <a:t> r </a:t>
            </a:r>
            <a:r>
              <a:rPr lang="en-US" b="0" i="0" dirty="0">
                <a:effectLst/>
                <a:latin typeface="Roboto"/>
              </a:rPr>
              <a:t>” by default. </a:t>
            </a:r>
            <a:endParaRPr lang="en-US" dirty="0">
              <a:latin typeface="Roboto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0215BBC-BB9E-4A93-940F-1C797AB140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5625" t="35555" r="26875" b="30786"/>
          <a:stretch/>
        </p:blipFill>
        <p:spPr>
          <a:xfrm>
            <a:off x="1828800" y="3114674"/>
            <a:ext cx="10058400" cy="3286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12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9" y="0"/>
            <a:ext cx="9931402" cy="609600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Open() in file handling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1668937-B0ED-4F22-A997-DD756799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8125" t="14445" r="29375" b="5556"/>
          <a:stretch/>
        </p:blipFill>
        <p:spPr>
          <a:xfrm>
            <a:off x="1600200" y="609600"/>
            <a:ext cx="9906000" cy="6019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5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Object Attributes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37192685-3E25-4658-91C8-C03A5F3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981200"/>
            <a:ext cx="449579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#!/usr/bin/python3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Open a file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open("foo.txt",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("Name of the file: ", fo.name)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("Closed or not : 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fo.closed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("Opening mode : 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fo.mode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produces the following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file: foo.txt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or not : False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mode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CE568B-40E9-4583-9607-B6026E6218D1}"/>
              </a:ext>
            </a:extLst>
          </p:cNvPr>
          <p:cNvSpPr txBox="1"/>
          <p:nvPr/>
        </p:nvSpPr>
        <p:spPr>
          <a:xfrm>
            <a:off x="1676400" y="990600"/>
            <a:ext cx="952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file is opened and you have one file object, you can get various information related to that file. Here is a list of all the attributes related to a file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B519B6-EC82-4C84-8C93-00B31F07E2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7941" t="28282" r="40107" b="60085"/>
          <a:stretch/>
        </p:blipFill>
        <p:spPr>
          <a:xfrm>
            <a:off x="1225509" y="2479790"/>
            <a:ext cx="5327691" cy="19398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0E11FDA-B058-487E-8DC0-12CC404E60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7482" t="72335" r="38454" b="16720"/>
          <a:stretch/>
        </p:blipFill>
        <p:spPr>
          <a:xfrm>
            <a:off x="1143000" y="4343400"/>
            <a:ext cx="541020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32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Open() in file handling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600203"/>
            <a:ext cx="103139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file named “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will be opened with the reading 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= open(‘abc.txt', 'r')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This will print every line one by one in the file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in file: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(each)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74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close() Method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600203"/>
            <a:ext cx="1031398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close() method of a file object flushes any unwritten information and closes the file object, after which no more writing can be done.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automatically closes a file when the reference object of a file is reassigned to another file.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practice to use the close() method to close a file.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5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IN" sz="3200" b="1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 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8C40FE2-80F0-4345-B343-B468E3D3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2" y="1277989"/>
            <a:ext cx="10313988" cy="4891086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to write into a file in Python, we need to open it in write 'w', append 'a' or exclusive creation 'x' mode.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need to be careful with the 'w' mode as it will overwrite into the file if it already exists. All previous data are erased.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Writing a string or sequence of bytes (for binary files) is done using write() method. This method returns the number of characters written to the file.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with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open(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test.txt"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'w'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,encoding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'utf-8'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first file\n"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file\n\n"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"contains three lines\n"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program will create a new file named 'test.txt' if it does not exist. If it does exist, it is overwritten.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500"/>
              </a:lnSpc>
              <a:spcAft>
                <a:spcPts val="10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57200" y="4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57202" y="5286379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50813" y="5238750"/>
            <a:ext cx="1695451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pyth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"/>
            <a:ext cx="990599" cy="99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633E13-8AAF-4496-AB54-FBB129D0C0B0}"/>
              </a:ext>
            </a:extLst>
          </p:cNvPr>
          <p:cNvSpPr txBox="1"/>
          <p:nvPr/>
        </p:nvSpPr>
        <p:spPr>
          <a:xfrm>
            <a:off x="1574800" y="838200"/>
            <a:ext cx="993140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7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20619</TotalTime>
  <Words>760</Words>
  <Application>Microsoft Office PowerPoint</Application>
  <PresentationFormat>Custom</PresentationFormat>
  <Paragraphs>217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File Handling</vt:lpstr>
      <vt:lpstr>CONTENTS</vt:lpstr>
      <vt:lpstr>File Handling in Python</vt:lpstr>
      <vt:lpstr>Open() in file handling</vt:lpstr>
      <vt:lpstr>Open() in file handling</vt:lpstr>
      <vt:lpstr>The file Object Attributes</vt:lpstr>
      <vt:lpstr>Open() in file handling</vt:lpstr>
      <vt:lpstr>The close() Method</vt:lpstr>
      <vt:lpstr>write </vt:lpstr>
      <vt:lpstr>read </vt:lpstr>
      <vt:lpstr>Tell(), seek() </vt:lpstr>
      <vt:lpstr>Read methods</vt:lpstr>
      <vt:lpstr>readlines()</vt:lpstr>
      <vt:lpstr>Open the file with "a" for appending, then add </vt:lpstr>
      <vt:lpstr>Slide 15</vt:lpstr>
      <vt:lpstr>Slide 16</vt:lpstr>
      <vt:lpstr> Create a New File </vt:lpstr>
      <vt:lpstr>Topic</vt:lpstr>
      <vt:lpstr> Python seek() function 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Software Development</dc:title>
  <dc:creator>Tahani</dc:creator>
  <cp:lastModifiedBy>admin</cp:lastModifiedBy>
  <cp:revision>376</cp:revision>
  <dcterms:created xsi:type="dcterms:W3CDTF">2019-09-11T21:04:02Z</dcterms:created>
  <dcterms:modified xsi:type="dcterms:W3CDTF">2024-01-25T10:40:11Z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2019-09-11T00:00:00Z</vt:filetime>
  </property>
</Properties>
</file>