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5" r:id="rId10"/>
    <p:sldId id="264" r:id="rId11"/>
    <p:sldId id="266" r:id="rId12"/>
    <p:sldId id="274" r:id="rId13"/>
    <p:sldId id="268" r:id="rId14"/>
    <p:sldId id="269" r:id="rId15"/>
    <p:sldId id="267"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5AEFCA-BF5B-42C0-923C-66E08DE3CDDD}" type="datetimeFigureOut">
              <a:rPr lang="en-US" smtClean="0"/>
              <a:t>08-Oct-20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47F81-86D0-4D1D-9CA4-9E62040D997B}" type="slidenum">
              <a:rPr lang="en-US" smtClean="0"/>
              <a:t>‹#›</a:t>
            </a:fld>
            <a:endParaRPr lang="en-US"/>
          </a:p>
        </p:txBody>
      </p:sp>
    </p:spTree>
    <p:extLst>
      <p:ext uri="{BB962C8B-B14F-4D97-AF65-F5344CB8AC3E}">
        <p14:creationId xmlns:p14="http://schemas.microsoft.com/office/powerpoint/2010/main" val="113724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5AEFCA-BF5B-42C0-923C-66E08DE3CDDD}" type="datetimeFigureOut">
              <a:rPr lang="en-US" smtClean="0"/>
              <a:t>08-Oct-20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47F81-86D0-4D1D-9CA4-9E62040D997B}" type="slidenum">
              <a:rPr lang="en-US" smtClean="0"/>
              <a:t>‹#›</a:t>
            </a:fld>
            <a:endParaRPr lang="en-US"/>
          </a:p>
        </p:txBody>
      </p:sp>
    </p:spTree>
    <p:extLst>
      <p:ext uri="{BB962C8B-B14F-4D97-AF65-F5344CB8AC3E}">
        <p14:creationId xmlns:p14="http://schemas.microsoft.com/office/powerpoint/2010/main" val="179189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5AEFCA-BF5B-42C0-923C-66E08DE3CDDD}" type="datetimeFigureOut">
              <a:rPr lang="en-US" smtClean="0"/>
              <a:t>08-Oct-20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47F81-86D0-4D1D-9CA4-9E62040D997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87377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5AEFCA-BF5B-42C0-923C-66E08DE3CDDD}" type="datetimeFigureOut">
              <a:rPr lang="en-US" smtClean="0"/>
              <a:t>08-Oct-20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47F81-86D0-4D1D-9CA4-9E62040D997B}" type="slidenum">
              <a:rPr lang="en-US" smtClean="0"/>
              <a:t>‹#›</a:t>
            </a:fld>
            <a:endParaRPr lang="en-US"/>
          </a:p>
        </p:txBody>
      </p:sp>
    </p:spTree>
    <p:extLst>
      <p:ext uri="{BB962C8B-B14F-4D97-AF65-F5344CB8AC3E}">
        <p14:creationId xmlns:p14="http://schemas.microsoft.com/office/powerpoint/2010/main" val="815879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5AEFCA-BF5B-42C0-923C-66E08DE3CDDD}" type="datetimeFigureOut">
              <a:rPr lang="en-US" smtClean="0"/>
              <a:t>08-Oct-20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47F81-86D0-4D1D-9CA4-9E62040D997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7035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5AEFCA-BF5B-42C0-923C-66E08DE3CDDD}" type="datetimeFigureOut">
              <a:rPr lang="en-US" smtClean="0"/>
              <a:t>08-Oct-20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47F81-86D0-4D1D-9CA4-9E62040D997B}" type="slidenum">
              <a:rPr lang="en-US" smtClean="0"/>
              <a:t>‹#›</a:t>
            </a:fld>
            <a:endParaRPr lang="en-US"/>
          </a:p>
        </p:txBody>
      </p:sp>
    </p:spTree>
    <p:extLst>
      <p:ext uri="{BB962C8B-B14F-4D97-AF65-F5344CB8AC3E}">
        <p14:creationId xmlns:p14="http://schemas.microsoft.com/office/powerpoint/2010/main" val="245717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AEFCA-BF5B-42C0-923C-66E08DE3CDDD}" type="datetimeFigureOut">
              <a:rPr lang="en-US" smtClean="0"/>
              <a:t>08-Oct-20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47F81-86D0-4D1D-9CA4-9E62040D997B}" type="slidenum">
              <a:rPr lang="en-US" smtClean="0"/>
              <a:t>‹#›</a:t>
            </a:fld>
            <a:endParaRPr lang="en-US"/>
          </a:p>
        </p:txBody>
      </p:sp>
    </p:spTree>
    <p:extLst>
      <p:ext uri="{BB962C8B-B14F-4D97-AF65-F5344CB8AC3E}">
        <p14:creationId xmlns:p14="http://schemas.microsoft.com/office/powerpoint/2010/main" val="2302978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AEFCA-BF5B-42C0-923C-66E08DE3CDDD}" type="datetimeFigureOut">
              <a:rPr lang="en-US" smtClean="0"/>
              <a:t>08-Oct-20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47F81-86D0-4D1D-9CA4-9E62040D997B}" type="slidenum">
              <a:rPr lang="en-US" smtClean="0"/>
              <a:t>‹#›</a:t>
            </a:fld>
            <a:endParaRPr lang="en-US"/>
          </a:p>
        </p:txBody>
      </p:sp>
    </p:spTree>
    <p:extLst>
      <p:ext uri="{BB962C8B-B14F-4D97-AF65-F5344CB8AC3E}">
        <p14:creationId xmlns:p14="http://schemas.microsoft.com/office/powerpoint/2010/main" val="342112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AEFCA-BF5B-42C0-923C-66E08DE3CDDD}" type="datetimeFigureOut">
              <a:rPr lang="en-US" smtClean="0"/>
              <a:t>08-Oct-20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47F81-86D0-4D1D-9CA4-9E62040D997B}" type="slidenum">
              <a:rPr lang="en-US" smtClean="0"/>
              <a:t>‹#›</a:t>
            </a:fld>
            <a:endParaRPr lang="en-US"/>
          </a:p>
        </p:txBody>
      </p:sp>
    </p:spTree>
    <p:extLst>
      <p:ext uri="{BB962C8B-B14F-4D97-AF65-F5344CB8AC3E}">
        <p14:creationId xmlns:p14="http://schemas.microsoft.com/office/powerpoint/2010/main" val="351159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5AEFCA-BF5B-42C0-923C-66E08DE3CDDD}" type="datetimeFigureOut">
              <a:rPr lang="en-US" smtClean="0"/>
              <a:t>08-Oct-20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47F81-86D0-4D1D-9CA4-9E62040D997B}" type="slidenum">
              <a:rPr lang="en-US" smtClean="0"/>
              <a:t>‹#›</a:t>
            </a:fld>
            <a:endParaRPr lang="en-US"/>
          </a:p>
        </p:txBody>
      </p:sp>
    </p:spTree>
    <p:extLst>
      <p:ext uri="{BB962C8B-B14F-4D97-AF65-F5344CB8AC3E}">
        <p14:creationId xmlns:p14="http://schemas.microsoft.com/office/powerpoint/2010/main" val="43051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5AEFCA-BF5B-42C0-923C-66E08DE3CDDD}" type="datetimeFigureOut">
              <a:rPr lang="en-US" smtClean="0"/>
              <a:t>08-Oct-20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47F81-86D0-4D1D-9CA4-9E62040D997B}" type="slidenum">
              <a:rPr lang="en-US" smtClean="0"/>
              <a:t>‹#›</a:t>
            </a:fld>
            <a:endParaRPr lang="en-US"/>
          </a:p>
        </p:txBody>
      </p:sp>
    </p:spTree>
    <p:extLst>
      <p:ext uri="{BB962C8B-B14F-4D97-AF65-F5344CB8AC3E}">
        <p14:creationId xmlns:p14="http://schemas.microsoft.com/office/powerpoint/2010/main" val="378990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5AEFCA-BF5B-42C0-923C-66E08DE3CDDD}" type="datetimeFigureOut">
              <a:rPr lang="en-US" smtClean="0"/>
              <a:t>08-Oct-20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47F81-86D0-4D1D-9CA4-9E62040D997B}" type="slidenum">
              <a:rPr lang="en-US" smtClean="0"/>
              <a:t>‹#›</a:t>
            </a:fld>
            <a:endParaRPr lang="en-US"/>
          </a:p>
        </p:txBody>
      </p:sp>
    </p:spTree>
    <p:extLst>
      <p:ext uri="{BB962C8B-B14F-4D97-AF65-F5344CB8AC3E}">
        <p14:creationId xmlns:p14="http://schemas.microsoft.com/office/powerpoint/2010/main" val="2650494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AEFCA-BF5B-42C0-923C-66E08DE3CDDD}" type="datetimeFigureOut">
              <a:rPr lang="en-US" smtClean="0"/>
              <a:t>08-Oct-20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847F81-86D0-4D1D-9CA4-9E62040D997B}" type="slidenum">
              <a:rPr lang="en-US" smtClean="0"/>
              <a:t>‹#›</a:t>
            </a:fld>
            <a:endParaRPr lang="en-US"/>
          </a:p>
        </p:txBody>
      </p:sp>
    </p:spTree>
    <p:extLst>
      <p:ext uri="{BB962C8B-B14F-4D97-AF65-F5344CB8AC3E}">
        <p14:creationId xmlns:p14="http://schemas.microsoft.com/office/powerpoint/2010/main" val="2377587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5AEFCA-BF5B-42C0-923C-66E08DE3CDDD}" type="datetimeFigureOut">
              <a:rPr lang="en-US" smtClean="0"/>
              <a:t>08-Oct-20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847F81-86D0-4D1D-9CA4-9E62040D997B}" type="slidenum">
              <a:rPr lang="en-US" smtClean="0"/>
              <a:t>‹#›</a:t>
            </a:fld>
            <a:endParaRPr lang="en-US"/>
          </a:p>
        </p:txBody>
      </p:sp>
    </p:spTree>
    <p:extLst>
      <p:ext uri="{BB962C8B-B14F-4D97-AF65-F5344CB8AC3E}">
        <p14:creationId xmlns:p14="http://schemas.microsoft.com/office/powerpoint/2010/main" val="277027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5AEFCA-BF5B-42C0-923C-66E08DE3CDDD}" type="datetimeFigureOut">
              <a:rPr lang="en-US" smtClean="0"/>
              <a:t>08-Oct-20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47F81-86D0-4D1D-9CA4-9E62040D997B}" type="slidenum">
              <a:rPr lang="en-US" smtClean="0"/>
              <a:t>‹#›</a:t>
            </a:fld>
            <a:endParaRPr lang="en-US"/>
          </a:p>
        </p:txBody>
      </p:sp>
    </p:spTree>
    <p:extLst>
      <p:ext uri="{BB962C8B-B14F-4D97-AF65-F5344CB8AC3E}">
        <p14:creationId xmlns:p14="http://schemas.microsoft.com/office/powerpoint/2010/main" val="94662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5AEFCA-BF5B-42C0-923C-66E08DE3CDDD}" type="datetimeFigureOut">
              <a:rPr lang="en-US" smtClean="0"/>
              <a:t>08-Oct-20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47F81-86D0-4D1D-9CA4-9E62040D997B}" type="slidenum">
              <a:rPr lang="en-US" smtClean="0"/>
              <a:t>‹#›</a:t>
            </a:fld>
            <a:endParaRPr lang="en-US"/>
          </a:p>
        </p:txBody>
      </p:sp>
    </p:spTree>
    <p:extLst>
      <p:ext uri="{BB962C8B-B14F-4D97-AF65-F5344CB8AC3E}">
        <p14:creationId xmlns:p14="http://schemas.microsoft.com/office/powerpoint/2010/main" val="132676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5AEFCA-BF5B-42C0-923C-66E08DE3CDDD}" type="datetimeFigureOut">
              <a:rPr lang="en-US" smtClean="0"/>
              <a:t>08-Oct-20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847F81-86D0-4D1D-9CA4-9E62040D997B}" type="slidenum">
              <a:rPr lang="en-US" smtClean="0"/>
              <a:t>‹#›</a:t>
            </a:fld>
            <a:endParaRPr lang="en-US"/>
          </a:p>
        </p:txBody>
      </p:sp>
    </p:spTree>
    <p:extLst>
      <p:ext uri="{BB962C8B-B14F-4D97-AF65-F5344CB8AC3E}">
        <p14:creationId xmlns:p14="http://schemas.microsoft.com/office/powerpoint/2010/main" val="1467431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jpayne/852k-used-car-listings" TargetMode="External"/><Relationship Id="rId2" Type="http://schemas.openxmlformats.org/officeDocument/2006/relationships/hyperlink" Target="https://github.com/krishnaik06/Car-Price-Prediction" TargetMode="External"/><Relationship Id="rId1" Type="http://schemas.openxmlformats.org/officeDocument/2006/relationships/slideLayout" Target="../slideLayouts/slideLayout7.xml"/><Relationship Id="rId4" Type="http://schemas.openxmlformats.org/officeDocument/2006/relationships/hyperlink" Target="https://youtu.be/ZhGDcTOzAFM"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48C483-7265-4BB2-9689-0FDB8DEC9523}"/>
              </a:ext>
            </a:extLst>
          </p:cNvPr>
          <p:cNvSpPr txBox="1"/>
          <p:nvPr/>
        </p:nvSpPr>
        <p:spPr>
          <a:xfrm>
            <a:off x="2179982" y="751344"/>
            <a:ext cx="7832036" cy="769441"/>
          </a:xfrm>
          <a:prstGeom prst="rect">
            <a:avLst/>
          </a:prstGeom>
          <a:noFill/>
        </p:spPr>
        <p:txBody>
          <a:bodyPr wrap="square" rtlCol="0">
            <a:spAutoFit/>
          </a:bodyPr>
          <a:lstStyle/>
          <a:p>
            <a:pPr algn="ctr"/>
            <a:r>
              <a:rPr lang="en-US" sz="2200"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BABA BANDA SINGH BAHADUR ENGINEERING COLLEGE, FATEHGARH SAHIB</a:t>
            </a:r>
          </a:p>
        </p:txBody>
      </p:sp>
      <p:pic>
        <p:nvPicPr>
          <p:cNvPr id="6" name="Picture 5">
            <a:extLst>
              <a:ext uri="{FF2B5EF4-FFF2-40B4-BE49-F238E27FC236}">
                <a16:creationId xmlns:a16="http://schemas.microsoft.com/office/drawing/2014/main" id="{DFE54514-175D-4AC2-B625-26EBF36198CF}"/>
              </a:ext>
            </a:extLst>
          </p:cNvPr>
          <p:cNvPicPr>
            <a:picLocks noChangeAspect="1" noChangeArrowheads="1"/>
          </p:cNvPicPr>
          <p:nvPr/>
        </p:nvPicPr>
        <p:blipFill>
          <a:blip r:embed="rId2"/>
          <a:srcRect/>
          <a:stretch>
            <a:fillRect/>
          </a:stretch>
        </p:blipFill>
        <p:spPr bwMode="auto">
          <a:xfrm>
            <a:off x="5409077" y="1769453"/>
            <a:ext cx="1373845" cy="1373845"/>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D1349A90-D35D-4272-ACEE-424AC71CBA52}"/>
              </a:ext>
            </a:extLst>
          </p:cNvPr>
          <p:cNvSpPr txBox="1"/>
          <p:nvPr/>
        </p:nvSpPr>
        <p:spPr>
          <a:xfrm>
            <a:off x="2146851" y="3429000"/>
            <a:ext cx="7686261" cy="2677656"/>
          </a:xfrm>
          <a:prstGeom prst="rect">
            <a:avLst/>
          </a:prstGeom>
          <a:noFill/>
        </p:spPr>
        <p:txBody>
          <a:bodyPr wrap="square" rtlCol="0">
            <a:spAutoFit/>
          </a:bodyPr>
          <a:lstStyle/>
          <a:p>
            <a:pPr algn="ctr"/>
            <a:r>
              <a:rPr lang="en-US" sz="2200"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PRESENTATION </a:t>
            </a:r>
            <a:br>
              <a:rPr lang="en-US" sz="2200"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200"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a:t>
            </a:r>
            <a:br>
              <a:rPr lang="en-US" sz="2200"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200"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 PRICE PREDICTION</a:t>
            </a:r>
            <a:br>
              <a:rPr lang="en-US" sz="2200"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200"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DURING EIGHT WEEKS SUMMER TRAINING</a:t>
            </a:r>
          </a:p>
          <a:p>
            <a:pPr algn="just"/>
            <a:endParaRPr lang="en-US" sz="2000"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US" sz="2000" dirty="0">
                <a:solidFill>
                  <a:schemeClr val="accent1">
                    <a:lumMod val="50000"/>
                  </a:schemeClr>
                </a:solidFill>
                <a:latin typeface="Times New Roman" panose="02020603050405020304" pitchFamily="18" charset="0"/>
                <a:cs typeface="Times New Roman" panose="02020603050405020304" pitchFamily="18" charset="0"/>
              </a:rPr>
              <a:t>SUBMITTED BY</a:t>
            </a:r>
          </a:p>
          <a:p>
            <a:pPr algn="just"/>
            <a:r>
              <a:rPr lang="en-US" sz="2000" dirty="0">
                <a:solidFill>
                  <a:schemeClr val="accent1">
                    <a:lumMod val="50000"/>
                  </a:schemeClr>
                </a:solidFill>
                <a:latin typeface="Times New Roman" panose="02020603050405020304" pitchFamily="18" charset="0"/>
                <a:cs typeface="Times New Roman" panose="02020603050405020304" pitchFamily="18" charset="0"/>
              </a:rPr>
              <a:t>NAME: SACHIN KUMAR</a:t>
            </a:r>
          </a:p>
          <a:p>
            <a:pPr algn="just"/>
            <a:r>
              <a:rPr lang="en-US" sz="2000" dirty="0">
                <a:solidFill>
                  <a:schemeClr val="accent1">
                    <a:lumMod val="50000"/>
                  </a:schemeClr>
                </a:solidFill>
                <a:latin typeface="Times New Roman" panose="02020603050405020304" pitchFamily="18" charset="0"/>
                <a:cs typeface="Times New Roman" panose="02020603050405020304" pitchFamily="18" charset="0"/>
              </a:rPr>
              <a:t>ROLL </a:t>
            </a:r>
            <a:r>
              <a:rPr lang="en-US" sz="2000">
                <a:solidFill>
                  <a:schemeClr val="accent1">
                    <a:lumMod val="50000"/>
                  </a:schemeClr>
                </a:solidFill>
                <a:latin typeface="Times New Roman" panose="02020603050405020304" pitchFamily="18" charset="0"/>
                <a:cs typeface="Times New Roman" panose="02020603050405020304" pitchFamily="18" charset="0"/>
              </a:rPr>
              <a:t>NO.: 170280288</a:t>
            </a:r>
            <a:endParaRPr lang="en-US" sz="20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600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376C4-DD44-4E12-8E1F-BEDF15DA540C}"/>
              </a:ext>
            </a:extLst>
          </p:cNvPr>
          <p:cNvSpPr txBox="1"/>
          <p:nvPr/>
        </p:nvSpPr>
        <p:spPr>
          <a:xfrm>
            <a:off x="616223" y="200348"/>
            <a:ext cx="10959548" cy="584775"/>
          </a:xfrm>
          <a:prstGeom prst="rect">
            <a:avLst/>
          </a:prstGeom>
          <a:noFill/>
        </p:spPr>
        <p:txBody>
          <a:bodyPr wrap="square" rtlCol="0">
            <a:spAutoFit/>
          </a:bodyPr>
          <a:lstStyle/>
          <a:p>
            <a:pPr algn="ctr"/>
            <a:r>
              <a:rPr lang="en-US" sz="32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p>
        </p:txBody>
      </p:sp>
      <p:sp>
        <p:nvSpPr>
          <p:cNvPr id="3" name="TextBox 2">
            <a:extLst>
              <a:ext uri="{FF2B5EF4-FFF2-40B4-BE49-F238E27FC236}">
                <a16:creationId xmlns:a16="http://schemas.microsoft.com/office/drawing/2014/main" id="{A01B0F24-88F8-4D3D-BC34-0B1E229DD6EC}"/>
              </a:ext>
            </a:extLst>
          </p:cNvPr>
          <p:cNvSpPr txBox="1"/>
          <p:nvPr/>
        </p:nvSpPr>
        <p:spPr>
          <a:xfrm>
            <a:off x="616223" y="785123"/>
            <a:ext cx="10959548" cy="5878532"/>
          </a:xfrm>
          <a:prstGeom prst="rect">
            <a:avLst/>
          </a:prstGeom>
          <a:noFill/>
        </p:spPr>
        <p:txBody>
          <a:bodyPr wrap="square" rtlCol="0">
            <a:spAutoFit/>
          </a:bodyPr>
          <a:lstStyle/>
          <a:p>
            <a:pPr marL="457200" lvl="0" indent="-457200" algn="just">
              <a:buFont typeface="+mj-lt"/>
              <a:buAutoNum type="arabicPeriod"/>
            </a:pPr>
            <a:r>
              <a:rPr lang="en-IN" sz="2400" b="1" dirty="0">
                <a:solidFill>
                  <a:schemeClr val="accent1">
                    <a:lumMod val="50000"/>
                  </a:schemeClr>
                </a:solidFill>
                <a:latin typeface="Times New Roman" panose="02020603050405020304" pitchFamily="18" charset="0"/>
                <a:cs typeface="Times New Roman" panose="02020603050405020304" pitchFamily="18" charset="0"/>
              </a:rPr>
              <a:t>Business Understanding: </a:t>
            </a:r>
            <a:r>
              <a:rPr lang="en-IN" sz="2400" dirty="0">
                <a:solidFill>
                  <a:schemeClr val="accent1">
                    <a:lumMod val="50000"/>
                  </a:schemeClr>
                </a:solidFill>
                <a:latin typeface="Times New Roman" panose="02020603050405020304" pitchFamily="18" charset="0"/>
                <a:cs typeface="Times New Roman" panose="02020603050405020304" pitchFamily="18" charset="0"/>
              </a:rPr>
              <a:t>The Business Understanding stage is crucial because it helps to clarify the goal of the customer. </a:t>
            </a:r>
          </a:p>
          <a:p>
            <a:pPr marL="457200" lvl="0" indent="-457200" algn="just">
              <a:spcBef>
                <a:spcPts val="1600"/>
              </a:spcBef>
              <a:buFont typeface="+mj-lt"/>
              <a:buAutoNum type="arabicPeriod"/>
            </a:pPr>
            <a:r>
              <a:rPr lang="en-IN" sz="2400" b="1" dirty="0">
                <a:solidFill>
                  <a:schemeClr val="accent1">
                    <a:lumMod val="50000"/>
                  </a:schemeClr>
                </a:solidFill>
                <a:latin typeface="Times New Roman" panose="02020603050405020304" pitchFamily="18" charset="0"/>
                <a:cs typeface="Times New Roman" panose="02020603050405020304" pitchFamily="18" charset="0"/>
              </a:rPr>
              <a:t>Data Collection: </a:t>
            </a:r>
            <a:r>
              <a:rPr lang="en-IN" sz="2400" dirty="0">
                <a:solidFill>
                  <a:schemeClr val="accent1">
                    <a:lumMod val="50000"/>
                  </a:schemeClr>
                </a:solidFill>
                <a:latin typeface="Times New Roman" panose="02020603050405020304" pitchFamily="18" charset="0"/>
                <a:cs typeface="Times New Roman" panose="02020603050405020304" pitchFamily="18" charset="0"/>
              </a:rPr>
              <a:t>The data used in this project will be taken from Kaggle.com. Austin Reese scraped the data from craigslist with non-profit purpose. It contains most all relevant information that Craigslist Provides on car sales including like price, condition, manufacturer etc.</a:t>
            </a:r>
          </a:p>
          <a:p>
            <a:pPr marL="457200" lvl="0" indent="-457200" algn="just">
              <a:spcBef>
                <a:spcPts val="1600"/>
              </a:spcBef>
              <a:buFont typeface="+mj-lt"/>
              <a:buAutoNum type="arabicPeriod"/>
            </a:pPr>
            <a:r>
              <a:rPr lang="en-IN" sz="2400" b="1" dirty="0">
                <a:solidFill>
                  <a:schemeClr val="accent1">
                    <a:lumMod val="50000"/>
                  </a:schemeClr>
                </a:solidFill>
                <a:latin typeface="Times New Roman" panose="02020603050405020304" pitchFamily="18" charset="0"/>
                <a:cs typeface="Times New Roman" panose="02020603050405020304" pitchFamily="18" charset="0"/>
              </a:rPr>
              <a:t>Data Preparation: </a:t>
            </a:r>
            <a:r>
              <a:rPr lang="en-IN" sz="2400" dirty="0">
                <a:solidFill>
                  <a:schemeClr val="accent1">
                    <a:lumMod val="50000"/>
                  </a:schemeClr>
                </a:solidFill>
                <a:latin typeface="Times New Roman" panose="02020603050405020304" pitchFamily="18" charset="0"/>
                <a:cs typeface="Times New Roman" panose="02020603050405020304" pitchFamily="18" charset="0"/>
              </a:rPr>
              <a:t>Data preparation is the process of cleaning and transforming raw data prior to processing and analysis. Data Preparation Steps are: Gather data, Discover and assess data, Cleanse and validate data, Transform and enrich data, Store data .</a:t>
            </a:r>
          </a:p>
          <a:p>
            <a:pPr marL="457200" lvl="0" indent="-457200" algn="just">
              <a:spcBef>
                <a:spcPts val="1600"/>
              </a:spcBef>
              <a:buFont typeface="+mj-lt"/>
              <a:buAutoNum type="arabicPeriod"/>
            </a:pPr>
            <a:r>
              <a:rPr lang="en-IN" sz="2400" b="1" dirty="0">
                <a:solidFill>
                  <a:schemeClr val="accent1">
                    <a:lumMod val="50000"/>
                  </a:schemeClr>
                </a:solidFill>
                <a:latin typeface="Times New Roman" panose="02020603050405020304" pitchFamily="18" charset="0"/>
                <a:cs typeface="Times New Roman" panose="02020603050405020304" pitchFamily="18" charset="0"/>
              </a:rPr>
              <a:t>Exploratory Data Analysis: </a:t>
            </a:r>
            <a:r>
              <a:rPr lang="en-IN" sz="2400" dirty="0">
                <a:solidFill>
                  <a:schemeClr val="accent1">
                    <a:lumMod val="50000"/>
                  </a:schemeClr>
                </a:solidFill>
                <a:latin typeface="Times New Roman" panose="02020603050405020304" pitchFamily="18" charset="0"/>
                <a:cs typeface="Times New Roman" panose="02020603050405020304" pitchFamily="18" charset="0"/>
              </a:rPr>
              <a:t>exploratory data analysis is an approach to analyse data sets to summarize their main characteristics, often with visual methods. A statistical model can be used or not, but primarily EDA is for seeing what the data can tell us beyond the formal modelling or hypothesis testing task.</a:t>
            </a:r>
          </a:p>
        </p:txBody>
      </p:sp>
    </p:spTree>
    <p:extLst>
      <p:ext uri="{BB962C8B-B14F-4D97-AF65-F5344CB8AC3E}">
        <p14:creationId xmlns:p14="http://schemas.microsoft.com/office/powerpoint/2010/main" val="523514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1B0F24-88F8-4D3D-BC34-0B1E229DD6EC}"/>
              </a:ext>
            </a:extLst>
          </p:cNvPr>
          <p:cNvSpPr txBox="1"/>
          <p:nvPr/>
        </p:nvSpPr>
        <p:spPr>
          <a:xfrm>
            <a:off x="616226" y="157409"/>
            <a:ext cx="10959548" cy="3661323"/>
          </a:xfrm>
          <a:prstGeom prst="rect">
            <a:avLst/>
          </a:prstGeom>
          <a:noFill/>
        </p:spPr>
        <p:txBody>
          <a:bodyPr wrap="square" rtlCol="0">
            <a:spAutoFit/>
          </a:bodyPr>
          <a:lstStyle/>
          <a:p>
            <a:pPr marL="457200" indent="-457200" algn="just">
              <a:lnSpc>
                <a:spcPct val="115000"/>
              </a:lnSpc>
              <a:buFont typeface="+mj-lt"/>
              <a:buAutoNum type="arabicPeriod" startAt="5"/>
            </a:pPr>
            <a:r>
              <a:rPr lang="en-IN" sz="2400" b="1" dirty="0">
                <a:solidFill>
                  <a:schemeClr val="accent1">
                    <a:lumMod val="50000"/>
                  </a:schemeClr>
                </a:solidFill>
                <a:latin typeface="Times New Roman" panose="02020603050405020304" pitchFamily="18" charset="0"/>
                <a:cs typeface="Times New Roman" panose="02020603050405020304" pitchFamily="18" charset="0"/>
              </a:rPr>
              <a:t>Modelling: </a:t>
            </a:r>
            <a:r>
              <a:rPr lang="en-IN" sz="2400" dirty="0">
                <a:solidFill>
                  <a:schemeClr val="accent1">
                    <a:lumMod val="50000"/>
                  </a:schemeClr>
                </a:solidFill>
                <a:latin typeface="Times New Roman" panose="02020603050405020304" pitchFamily="18" charset="0"/>
                <a:cs typeface="Times New Roman" panose="02020603050405020304" pitchFamily="18" charset="0"/>
              </a:rPr>
              <a:t>Machine learning will be proposed for car price prediction system so will need to provide training data algorithm to learn from.</a:t>
            </a:r>
          </a:p>
          <a:p>
            <a:pPr lvl="0" algn="just">
              <a:lnSpc>
                <a:spcPct val="115000"/>
              </a:lnSpc>
            </a:pPr>
            <a:endParaRPr lang="en-IN" sz="2400" dirty="0">
              <a:solidFill>
                <a:schemeClr val="accent1">
                  <a:lumMod val="50000"/>
                </a:schemeClr>
              </a:solidFill>
              <a:latin typeface="Times New Roman" panose="02020603050405020304" pitchFamily="18" charset="0"/>
              <a:ea typeface="Nunito"/>
              <a:cs typeface="Times New Roman" panose="02020603050405020304" pitchFamily="18" charset="0"/>
              <a:sym typeface="Nunito"/>
            </a:endParaRPr>
          </a:p>
          <a:p>
            <a:pPr marL="457200" lvl="0" indent="-457200" algn="just">
              <a:lnSpc>
                <a:spcPct val="115000"/>
              </a:lnSpc>
              <a:buFont typeface="+mj-lt"/>
              <a:buAutoNum type="arabicPeriod" startAt="6"/>
            </a:pPr>
            <a:r>
              <a:rPr lang="en-IN" sz="2400" b="1" dirty="0">
                <a:solidFill>
                  <a:schemeClr val="accent1">
                    <a:lumMod val="50000"/>
                  </a:schemeClr>
                </a:solidFill>
                <a:latin typeface="Times New Roman" panose="02020603050405020304" pitchFamily="18" charset="0"/>
                <a:ea typeface="Nunito"/>
                <a:cs typeface="Times New Roman" panose="02020603050405020304" pitchFamily="18" charset="0"/>
                <a:sym typeface="Nunito"/>
              </a:rPr>
              <a:t>Model Evaluation: </a:t>
            </a:r>
            <a:r>
              <a:rPr lang="en-IN" sz="2400" dirty="0">
                <a:solidFill>
                  <a:schemeClr val="accent1">
                    <a:lumMod val="50000"/>
                  </a:schemeClr>
                </a:solidFill>
                <a:latin typeface="Times New Roman" panose="02020603050405020304" pitchFamily="18" charset="0"/>
                <a:ea typeface="Nunito"/>
                <a:cs typeface="Times New Roman" panose="02020603050405020304" pitchFamily="18" charset="0"/>
                <a:sym typeface="Nunito"/>
              </a:rPr>
              <a:t>Proposed model will be evaluated and checks for its accuracy using several metrics for evaluation.</a:t>
            </a:r>
          </a:p>
          <a:p>
            <a:pPr marL="457200" lvl="0" indent="-457200" algn="just">
              <a:lnSpc>
                <a:spcPct val="115000"/>
              </a:lnSpc>
              <a:spcBef>
                <a:spcPts val="1600"/>
              </a:spcBef>
              <a:buFont typeface="+mj-lt"/>
              <a:buAutoNum type="arabicPeriod" startAt="7"/>
            </a:pPr>
            <a:r>
              <a:rPr lang="en-IN" sz="2400" b="1" dirty="0">
                <a:solidFill>
                  <a:schemeClr val="accent1">
                    <a:lumMod val="50000"/>
                  </a:schemeClr>
                </a:solidFill>
                <a:latin typeface="Times New Roman" panose="02020603050405020304" pitchFamily="18" charset="0"/>
                <a:ea typeface="Nunito"/>
                <a:cs typeface="Times New Roman" panose="02020603050405020304" pitchFamily="18" charset="0"/>
                <a:sym typeface="Nunito"/>
              </a:rPr>
              <a:t>Model Deployment: </a:t>
            </a:r>
            <a:r>
              <a:rPr lang="en-IN" sz="2400" dirty="0">
                <a:solidFill>
                  <a:schemeClr val="accent1">
                    <a:lumMod val="50000"/>
                  </a:schemeClr>
                </a:solidFill>
                <a:latin typeface="Times New Roman" panose="02020603050405020304" pitchFamily="18" charset="0"/>
                <a:ea typeface="Nunito"/>
                <a:cs typeface="Times New Roman" panose="02020603050405020304" pitchFamily="18" charset="0"/>
                <a:sym typeface="Nunito"/>
              </a:rPr>
              <a:t>Deployment of an ML-model simply means the integration of the model into an existing production environment which can take in an input and return an output that can be used in making practical business.</a:t>
            </a: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Google Shape;314;p18">
            <a:extLst>
              <a:ext uri="{FF2B5EF4-FFF2-40B4-BE49-F238E27FC236}">
                <a16:creationId xmlns:a16="http://schemas.microsoft.com/office/drawing/2014/main" id="{C696B5EC-161D-4F98-8A78-64D638DFE8F7}"/>
              </a:ext>
            </a:extLst>
          </p:cNvPr>
          <p:cNvPicPr preferRelativeResize="0"/>
          <p:nvPr/>
        </p:nvPicPr>
        <p:blipFill>
          <a:blip r:embed="rId2">
            <a:alphaModFix/>
          </a:blip>
          <a:stretch>
            <a:fillRect/>
          </a:stretch>
        </p:blipFill>
        <p:spPr>
          <a:xfrm>
            <a:off x="2319130" y="3818732"/>
            <a:ext cx="7010400" cy="2881859"/>
          </a:xfrm>
          <a:prstGeom prst="rect">
            <a:avLst/>
          </a:prstGeom>
          <a:noFill/>
          <a:ln>
            <a:noFill/>
          </a:ln>
        </p:spPr>
      </p:pic>
    </p:spTree>
    <p:extLst>
      <p:ext uri="{BB962C8B-B14F-4D97-AF65-F5344CB8AC3E}">
        <p14:creationId xmlns:p14="http://schemas.microsoft.com/office/powerpoint/2010/main" val="143602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376C4-DD44-4E12-8E1F-BEDF15DA540C}"/>
              </a:ext>
            </a:extLst>
          </p:cNvPr>
          <p:cNvSpPr txBox="1"/>
          <p:nvPr/>
        </p:nvSpPr>
        <p:spPr>
          <a:xfrm>
            <a:off x="616223" y="1167759"/>
            <a:ext cx="10959548" cy="584775"/>
          </a:xfrm>
          <a:prstGeom prst="rect">
            <a:avLst/>
          </a:prstGeom>
          <a:noFill/>
        </p:spPr>
        <p:txBody>
          <a:bodyPr wrap="square" rtlCol="0">
            <a:spAutoFit/>
          </a:bodyPr>
          <a:lstStyle/>
          <a:p>
            <a:pPr algn="ctr"/>
            <a:r>
              <a:rPr lang="en-US" sz="32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 Chart</a:t>
            </a:r>
          </a:p>
        </p:txBody>
      </p:sp>
      <p:sp>
        <p:nvSpPr>
          <p:cNvPr id="4" name="Rectangle 3">
            <a:extLst>
              <a:ext uri="{FF2B5EF4-FFF2-40B4-BE49-F238E27FC236}">
                <a16:creationId xmlns:a16="http://schemas.microsoft.com/office/drawing/2014/main" id="{E249BD16-E05E-41B0-A61C-ECB6AACA3F01}"/>
              </a:ext>
            </a:extLst>
          </p:cNvPr>
          <p:cNvSpPr/>
          <p:nvPr/>
        </p:nvSpPr>
        <p:spPr>
          <a:xfrm>
            <a:off x="616223" y="2040835"/>
            <a:ext cx="1530629" cy="7818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1">
                    <a:lumMod val="50000"/>
                  </a:schemeClr>
                </a:solidFill>
                <a:latin typeface="Times New Roman" panose="02020603050405020304" pitchFamily="18" charset="0"/>
                <a:cs typeface="Times New Roman" panose="02020603050405020304" pitchFamily="18" charset="0"/>
              </a:rPr>
              <a:t>Data Collection</a:t>
            </a:r>
          </a:p>
        </p:txBody>
      </p:sp>
      <p:sp>
        <p:nvSpPr>
          <p:cNvPr id="6" name="Rectangle 5">
            <a:extLst>
              <a:ext uri="{FF2B5EF4-FFF2-40B4-BE49-F238E27FC236}">
                <a16:creationId xmlns:a16="http://schemas.microsoft.com/office/drawing/2014/main" id="{E1414410-3BFD-45E8-8A9A-E153B5944582}"/>
              </a:ext>
            </a:extLst>
          </p:cNvPr>
          <p:cNvSpPr/>
          <p:nvPr/>
        </p:nvSpPr>
        <p:spPr>
          <a:xfrm>
            <a:off x="2859153" y="2040833"/>
            <a:ext cx="1948073" cy="7818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1">
                    <a:lumMod val="50000"/>
                  </a:schemeClr>
                </a:solidFill>
                <a:latin typeface="Times New Roman" panose="02020603050405020304" pitchFamily="18" charset="0"/>
                <a:cs typeface="Times New Roman" panose="02020603050405020304" pitchFamily="18" charset="0"/>
              </a:rPr>
              <a:t>Data Preprocessing</a:t>
            </a:r>
          </a:p>
        </p:txBody>
      </p:sp>
      <p:sp>
        <p:nvSpPr>
          <p:cNvPr id="7" name="Rectangle 6">
            <a:extLst>
              <a:ext uri="{FF2B5EF4-FFF2-40B4-BE49-F238E27FC236}">
                <a16:creationId xmlns:a16="http://schemas.microsoft.com/office/drawing/2014/main" id="{4CE2C43C-1DB2-4219-8DA5-2DED3B580B8F}"/>
              </a:ext>
            </a:extLst>
          </p:cNvPr>
          <p:cNvSpPr/>
          <p:nvPr/>
        </p:nvSpPr>
        <p:spPr>
          <a:xfrm>
            <a:off x="5519527" y="2040834"/>
            <a:ext cx="2657064" cy="7818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1">
                    <a:lumMod val="50000"/>
                  </a:schemeClr>
                </a:solidFill>
                <a:latin typeface="Times New Roman" panose="02020603050405020304" pitchFamily="18" charset="0"/>
                <a:cs typeface="Times New Roman" panose="02020603050405020304" pitchFamily="18" charset="0"/>
              </a:rPr>
              <a:t>Categorization with Random Forest</a:t>
            </a:r>
          </a:p>
        </p:txBody>
      </p:sp>
      <p:sp>
        <p:nvSpPr>
          <p:cNvPr id="8" name="Rectangle 7">
            <a:extLst>
              <a:ext uri="{FF2B5EF4-FFF2-40B4-BE49-F238E27FC236}">
                <a16:creationId xmlns:a16="http://schemas.microsoft.com/office/drawing/2014/main" id="{AC64254E-DBDD-4D83-A301-FECA692DF15F}"/>
              </a:ext>
            </a:extLst>
          </p:cNvPr>
          <p:cNvSpPr/>
          <p:nvPr/>
        </p:nvSpPr>
        <p:spPr>
          <a:xfrm>
            <a:off x="5009331" y="3644350"/>
            <a:ext cx="980657" cy="7818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1">
                    <a:lumMod val="50000"/>
                  </a:schemeClr>
                </a:solidFill>
                <a:latin typeface="Times New Roman" panose="02020603050405020304" pitchFamily="18" charset="0"/>
                <a:cs typeface="Times New Roman" panose="02020603050405020304" pitchFamily="18" charset="0"/>
              </a:rPr>
              <a:t>Cheap</a:t>
            </a:r>
          </a:p>
        </p:txBody>
      </p:sp>
      <p:sp>
        <p:nvSpPr>
          <p:cNvPr id="9" name="Rectangle 8">
            <a:extLst>
              <a:ext uri="{FF2B5EF4-FFF2-40B4-BE49-F238E27FC236}">
                <a16:creationId xmlns:a16="http://schemas.microsoft.com/office/drawing/2014/main" id="{DCA3DA32-F90C-45E0-8EC3-D84B2B9405C9}"/>
              </a:ext>
            </a:extLst>
          </p:cNvPr>
          <p:cNvSpPr/>
          <p:nvPr/>
        </p:nvSpPr>
        <p:spPr>
          <a:xfrm>
            <a:off x="6168883" y="3644350"/>
            <a:ext cx="1358351" cy="7818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1">
                    <a:lumMod val="50000"/>
                  </a:schemeClr>
                </a:solidFill>
                <a:latin typeface="Times New Roman" panose="02020603050405020304" pitchFamily="18" charset="0"/>
                <a:cs typeface="Times New Roman" panose="02020603050405020304" pitchFamily="18" charset="0"/>
              </a:rPr>
              <a:t>Moderate</a:t>
            </a:r>
          </a:p>
        </p:txBody>
      </p:sp>
      <p:sp>
        <p:nvSpPr>
          <p:cNvPr id="10" name="Rectangle 9">
            <a:extLst>
              <a:ext uri="{FF2B5EF4-FFF2-40B4-BE49-F238E27FC236}">
                <a16:creationId xmlns:a16="http://schemas.microsoft.com/office/drawing/2014/main" id="{6D274759-F0CE-4B0D-93DF-BB3147D9FB6C}"/>
              </a:ext>
            </a:extLst>
          </p:cNvPr>
          <p:cNvSpPr/>
          <p:nvPr/>
        </p:nvSpPr>
        <p:spPr>
          <a:xfrm>
            <a:off x="7706129" y="3644350"/>
            <a:ext cx="1464375" cy="7818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1">
                    <a:lumMod val="50000"/>
                  </a:schemeClr>
                </a:solidFill>
                <a:latin typeface="Times New Roman" panose="02020603050405020304" pitchFamily="18" charset="0"/>
                <a:cs typeface="Times New Roman" panose="02020603050405020304" pitchFamily="18" charset="0"/>
              </a:rPr>
              <a:t>Expensive</a:t>
            </a:r>
          </a:p>
        </p:txBody>
      </p:sp>
      <p:sp>
        <p:nvSpPr>
          <p:cNvPr id="11" name="Rectangle 10">
            <a:extLst>
              <a:ext uri="{FF2B5EF4-FFF2-40B4-BE49-F238E27FC236}">
                <a16:creationId xmlns:a16="http://schemas.microsoft.com/office/drawing/2014/main" id="{8069A909-29E3-48B2-82FF-F44132CE4D83}"/>
              </a:ext>
            </a:extLst>
          </p:cNvPr>
          <p:cNvSpPr/>
          <p:nvPr/>
        </p:nvSpPr>
        <p:spPr>
          <a:xfrm>
            <a:off x="8888892" y="1775789"/>
            <a:ext cx="2686879" cy="13119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accent1">
                    <a:lumMod val="50000"/>
                  </a:schemeClr>
                </a:solidFill>
                <a:latin typeface="Times New Roman" panose="02020603050405020304" pitchFamily="18" charset="0"/>
                <a:cs typeface="Times New Roman" panose="02020603050405020304" pitchFamily="18" charset="0"/>
              </a:rPr>
              <a:t>Classification of Support Vector &amp; Artificial Neural Networks</a:t>
            </a:r>
          </a:p>
        </p:txBody>
      </p:sp>
      <p:cxnSp>
        <p:nvCxnSpPr>
          <p:cNvPr id="12" name="Straight Arrow Connector 11">
            <a:extLst>
              <a:ext uri="{FF2B5EF4-FFF2-40B4-BE49-F238E27FC236}">
                <a16:creationId xmlns:a16="http://schemas.microsoft.com/office/drawing/2014/main" id="{876D2E92-35F2-4920-848B-6261CE3A0A4E}"/>
              </a:ext>
            </a:extLst>
          </p:cNvPr>
          <p:cNvCxnSpPr>
            <a:stCxn id="4" idx="3"/>
            <a:endCxn id="6" idx="1"/>
          </p:cNvCxnSpPr>
          <p:nvPr/>
        </p:nvCxnSpPr>
        <p:spPr>
          <a:xfrm flipV="1">
            <a:off x="2146852" y="2431773"/>
            <a:ext cx="7123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4F23804-584C-4828-97AB-F3EC390FE487}"/>
              </a:ext>
            </a:extLst>
          </p:cNvPr>
          <p:cNvCxnSpPr>
            <a:stCxn id="6" idx="3"/>
            <a:endCxn id="7" idx="1"/>
          </p:cNvCxnSpPr>
          <p:nvPr/>
        </p:nvCxnSpPr>
        <p:spPr>
          <a:xfrm>
            <a:off x="4807226" y="2431773"/>
            <a:ext cx="712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8615D61-9CC0-4873-A8B5-9E0F53DC4721}"/>
              </a:ext>
            </a:extLst>
          </p:cNvPr>
          <p:cNvCxnSpPr>
            <a:stCxn id="7" idx="3"/>
            <a:endCxn id="11" idx="1"/>
          </p:cNvCxnSpPr>
          <p:nvPr/>
        </p:nvCxnSpPr>
        <p:spPr>
          <a:xfrm flipV="1">
            <a:off x="8176591" y="2431772"/>
            <a:ext cx="7123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CB0B75-A090-40A3-A6E0-12200CC3236C}"/>
              </a:ext>
            </a:extLst>
          </p:cNvPr>
          <p:cNvCxnSpPr>
            <a:stCxn id="7" idx="2"/>
            <a:endCxn id="9" idx="0"/>
          </p:cNvCxnSpPr>
          <p:nvPr/>
        </p:nvCxnSpPr>
        <p:spPr>
          <a:xfrm>
            <a:off x="6848059" y="2822712"/>
            <a:ext cx="0" cy="821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F2D5EEB-7798-45CC-8DA6-E98A2E14E7CF}"/>
              </a:ext>
            </a:extLst>
          </p:cNvPr>
          <p:cNvCxnSpPr>
            <a:stCxn id="7" idx="2"/>
            <a:endCxn id="8" idx="0"/>
          </p:cNvCxnSpPr>
          <p:nvPr/>
        </p:nvCxnSpPr>
        <p:spPr>
          <a:xfrm flipH="1">
            <a:off x="5499660" y="2822712"/>
            <a:ext cx="1348399" cy="821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669BD2-8C22-4502-85A0-9BC97B6F8926}"/>
              </a:ext>
            </a:extLst>
          </p:cNvPr>
          <p:cNvCxnSpPr>
            <a:stCxn id="7" idx="2"/>
            <a:endCxn id="10" idx="0"/>
          </p:cNvCxnSpPr>
          <p:nvPr/>
        </p:nvCxnSpPr>
        <p:spPr>
          <a:xfrm>
            <a:off x="6848059" y="2822712"/>
            <a:ext cx="1590258" cy="821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326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376C4-DD44-4E12-8E1F-BEDF15DA540C}"/>
              </a:ext>
            </a:extLst>
          </p:cNvPr>
          <p:cNvSpPr txBox="1"/>
          <p:nvPr/>
        </p:nvSpPr>
        <p:spPr>
          <a:xfrm>
            <a:off x="2213112" y="1064282"/>
            <a:ext cx="7765773" cy="584775"/>
          </a:xfrm>
          <a:prstGeom prst="rect">
            <a:avLst/>
          </a:prstGeom>
          <a:noFill/>
        </p:spPr>
        <p:txBody>
          <a:bodyPr wrap="square" rtlCol="0">
            <a:spAutoFit/>
          </a:bodyPr>
          <a:lstStyle/>
          <a:p>
            <a:pPr algn="ctr"/>
            <a:r>
              <a:rPr lang="en-US" sz="32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Scope</a:t>
            </a:r>
          </a:p>
        </p:txBody>
      </p:sp>
      <p:sp>
        <p:nvSpPr>
          <p:cNvPr id="3" name="TextBox 2">
            <a:extLst>
              <a:ext uri="{FF2B5EF4-FFF2-40B4-BE49-F238E27FC236}">
                <a16:creationId xmlns:a16="http://schemas.microsoft.com/office/drawing/2014/main" id="{A01B0F24-88F8-4D3D-BC34-0B1E229DD6EC}"/>
              </a:ext>
            </a:extLst>
          </p:cNvPr>
          <p:cNvSpPr txBox="1"/>
          <p:nvPr/>
        </p:nvSpPr>
        <p:spPr>
          <a:xfrm>
            <a:off x="2213111" y="1651986"/>
            <a:ext cx="7765774" cy="4154984"/>
          </a:xfrm>
          <a:prstGeom prst="rect">
            <a:avLst/>
          </a:prstGeom>
          <a:noFill/>
        </p:spPr>
        <p:txBody>
          <a:bodyPr wrap="square" rtlCol="0">
            <a:spAutoFit/>
          </a:bodyPr>
          <a:lstStyle/>
          <a:p>
            <a:pPr marL="476250" lvl="0" indent="-342900" algn="just">
              <a:buClr>
                <a:schemeClr val="accent1">
                  <a:lumMod val="50000"/>
                </a:schemeClr>
              </a:buClr>
              <a:buSzPct val="100000"/>
              <a:buFont typeface="Arial" panose="020B0604020202020204" pitchFamily="34" charset="0"/>
              <a:buChar char="•"/>
            </a:pPr>
            <a:r>
              <a:rPr lang="en-IN" sz="2400" dirty="0">
                <a:solidFill>
                  <a:schemeClr val="accent1">
                    <a:lumMod val="50000"/>
                  </a:schemeClr>
                </a:solidFill>
                <a:latin typeface="Times New Roman" panose="02020603050405020304" pitchFamily="18" charset="0"/>
                <a:ea typeface="Nunito"/>
                <a:cs typeface="Times New Roman" panose="02020603050405020304" pitchFamily="18" charset="0"/>
                <a:sym typeface="Nunito"/>
              </a:rPr>
              <a:t>Car price prediction can be a challenging task due to the high number of attributes that should be considered for the accurate prediction.</a:t>
            </a:r>
          </a:p>
          <a:p>
            <a:pPr marL="476250" lvl="0" indent="-342900" algn="just">
              <a:buClr>
                <a:schemeClr val="accent1">
                  <a:lumMod val="50000"/>
                </a:schemeClr>
              </a:buClr>
              <a:buSzPct val="100000"/>
              <a:buFont typeface="Arial" panose="020B0604020202020204" pitchFamily="34" charset="0"/>
              <a:buChar char="•"/>
            </a:pPr>
            <a:r>
              <a:rPr lang="en-IN" sz="2400" dirty="0">
                <a:solidFill>
                  <a:schemeClr val="accent1">
                    <a:lumMod val="50000"/>
                  </a:schemeClr>
                </a:solidFill>
                <a:latin typeface="Times New Roman" panose="02020603050405020304" pitchFamily="18" charset="0"/>
                <a:ea typeface="Nunito"/>
                <a:cs typeface="Times New Roman" panose="02020603050405020304" pitchFamily="18" charset="0"/>
                <a:sym typeface="Nunito"/>
              </a:rPr>
              <a:t>The price of cars with the available independent variables. It will be used by the management to understand how exactly the prices vary with the independent variables. They can accordingly manipulate the design of the cars, the business strategy etc. to meet certain price levels. Further, the model will be a good way for management to understand the pricing dynamics of a new market.</a:t>
            </a:r>
          </a:p>
        </p:txBody>
      </p:sp>
    </p:spTree>
    <p:extLst>
      <p:ext uri="{BB962C8B-B14F-4D97-AF65-F5344CB8AC3E}">
        <p14:creationId xmlns:p14="http://schemas.microsoft.com/office/powerpoint/2010/main" val="3112173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376C4-DD44-4E12-8E1F-BEDF15DA540C}"/>
              </a:ext>
            </a:extLst>
          </p:cNvPr>
          <p:cNvSpPr txBox="1"/>
          <p:nvPr/>
        </p:nvSpPr>
        <p:spPr>
          <a:xfrm>
            <a:off x="2213112" y="1051030"/>
            <a:ext cx="7765773" cy="584775"/>
          </a:xfrm>
          <a:prstGeom prst="rect">
            <a:avLst/>
          </a:prstGeom>
          <a:noFill/>
        </p:spPr>
        <p:txBody>
          <a:bodyPr wrap="square" rtlCol="0">
            <a:spAutoFit/>
          </a:bodyPr>
          <a:lstStyle/>
          <a:p>
            <a:pPr algn="ctr"/>
            <a:r>
              <a:rPr lang="en-US" sz="32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p>
        </p:txBody>
      </p:sp>
      <p:sp>
        <p:nvSpPr>
          <p:cNvPr id="3" name="TextBox 2">
            <a:extLst>
              <a:ext uri="{FF2B5EF4-FFF2-40B4-BE49-F238E27FC236}">
                <a16:creationId xmlns:a16="http://schemas.microsoft.com/office/drawing/2014/main" id="{A01B0F24-88F8-4D3D-BC34-0B1E229DD6EC}"/>
              </a:ext>
            </a:extLst>
          </p:cNvPr>
          <p:cNvSpPr txBox="1"/>
          <p:nvPr/>
        </p:nvSpPr>
        <p:spPr>
          <a:xfrm>
            <a:off x="2213111" y="1638734"/>
            <a:ext cx="7765774" cy="4154984"/>
          </a:xfrm>
          <a:prstGeom prst="rect">
            <a:avLst/>
          </a:prstGeom>
          <a:noFill/>
        </p:spPr>
        <p:txBody>
          <a:bodyPr wrap="square" rtlCol="0">
            <a:spAutoFit/>
          </a:bodyPr>
          <a:lstStyle/>
          <a:p>
            <a:pPr marL="457200" lvl="0" indent="-323850" algn="just">
              <a:buSzPts val="1500"/>
              <a:buChar char="●"/>
            </a:pPr>
            <a:r>
              <a:rPr lang="en-IN" sz="2400" dirty="0">
                <a:solidFill>
                  <a:schemeClr val="accent1">
                    <a:lumMod val="50000"/>
                  </a:schemeClr>
                </a:solidFill>
                <a:latin typeface="Times New Roman" panose="02020603050405020304" pitchFamily="18" charset="0"/>
                <a:cs typeface="Times New Roman" panose="02020603050405020304" pitchFamily="18" charset="0"/>
              </a:rPr>
              <a:t>To implement the MI algorithms or familiarize the data science.</a:t>
            </a:r>
          </a:p>
          <a:p>
            <a:pPr marL="457200" lvl="0" indent="-323850" algn="just">
              <a:buSzPts val="1500"/>
              <a:buChar char="●"/>
            </a:pPr>
            <a:r>
              <a:rPr lang="en-IN" sz="2400" dirty="0">
                <a:solidFill>
                  <a:schemeClr val="accent1">
                    <a:lumMod val="50000"/>
                  </a:schemeClr>
                </a:solidFill>
                <a:latin typeface="Times New Roman" panose="02020603050405020304" pitchFamily="18" charset="0"/>
                <a:cs typeface="Times New Roman" panose="02020603050405020304" pitchFamily="18" charset="0"/>
              </a:rPr>
              <a:t>To Collect and pre-process the data for predicting the car value market.</a:t>
            </a:r>
          </a:p>
          <a:p>
            <a:pPr marL="457200" lvl="0" indent="-323850" algn="just">
              <a:buSzPts val="1500"/>
              <a:buChar char="●"/>
            </a:pPr>
            <a:r>
              <a:rPr lang="en-IN" sz="2400" dirty="0">
                <a:solidFill>
                  <a:schemeClr val="accent1">
                    <a:lumMod val="50000"/>
                  </a:schemeClr>
                </a:solidFill>
                <a:latin typeface="Times New Roman" panose="02020603050405020304" pitchFamily="18" charset="0"/>
                <a:cs typeface="Times New Roman" panose="02020603050405020304" pitchFamily="18" charset="0"/>
              </a:rPr>
              <a:t>The major steps in the prediction process are collection and pre-processing the data.</a:t>
            </a:r>
          </a:p>
          <a:p>
            <a:pPr marL="457200" lvl="0" indent="-323850" algn="just">
              <a:buSzPts val="1500"/>
              <a:buChar char="●"/>
            </a:pPr>
            <a:r>
              <a:rPr lang="en-IN" sz="2400" dirty="0">
                <a:solidFill>
                  <a:schemeClr val="accent1">
                    <a:lumMod val="50000"/>
                  </a:schemeClr>
                </a:solidFill>
                <a:latin typeface="Times New Roman" panose="02020603050405020304" pitchFamily="18" charset="0"/>
                <a:cs typeface="Times New Roman" panose="02020603050405020304" pitchFamily="18" charset="0"/>
              </a:rPr>
              <a:t>To learning the MI for car value or price prediction and to proposed the car price prediction model.</a:t>
            </a:r>
          </a:p>
          <a:p>
            <a:pPr marL="457200" lvl="0" indent="-323850" algn="just">
              <a:buSzPts val="1500"/>
              <a:buChar char="●"/>
            </a:pPr>
            <a:r>
              <a:rPr lang="en-IN" sz="2400" dirty="0">
                <a:solidFill>
                  <a:schemeClr val="accent1">
                    <a:lumMod val="50000"/>
                  </a:schemeClr>
                </a:solidFill>
                <a:latin typeface="Times New Roman" panose="02020603050405020304" pitchFamily="18" charset="0"/>
                <a:cs typeface="Times New Roman" panose="02020603050405020304" pitchFamily="18" charset="0"/>
              </a:rPr>
              <a:t>Applying single machine algorithm on the data set accuracy was less than 50%.</a:t>
            </a:r>
          </a:p>
          <a:p>
            <a:pPr marL="457200" lvl="0" indent="-323850" algn="just">
              <a:buSzPts val="1500"/>
              <a:buChar char="●"/>
            </a:pPr>
            <a:r>
              <a:rPr lang="en-IN" sz="2400" dirty="0">
                <a:solidFill>
                  <a:schemeClr val="accent1">
                    <a:lumMod val="50000"/>
                  </a:schemeClr>
                </a:solidFill>
                <a:latin typeface="Times New Roman" panose="02020603050405020304" pitchFamily="18" charset="0"/>
                <a:cs typeface="Times New Roman" panose="02020603050405020304" pitchFamily="18" charset="0"/>
              </a:rPr>
              <a:t>Reduce risks.</a:t>
            </a:r>
          </a:p>
        </p:txBody>
      </p:sp>
    </p:spTree>
    <p:extLst>
      <p:ext uri="{BB962C8B-B14F-4D97-AF65-F5344CB8AC3E}">
        <p14:creationId xmlns:p14="http://schemas.microsoft.com/office/powerpoint/2010/main" val="4250518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376C4-DD44-4E12-8E1F-BEDF15DA540C}"/>
              </a:ext>
            </a:extLst>
          </p:cNvPr>
          <p:cNvSpPr txBox="1"/>
          <p:nvPr/>
        </p:nvSpPr>
        <p:spPr>
          <a:xfrm>
            <a:off x="616223" y="200348"/>
            <a:ext cx="10959548" cy="584775"/>
          </a:xfrm>
          <a:prstGeom prst="rect">
            <a:avLst/>
          </a:prstGeom>
          <a:noFill/>
        </p:spPr>
        <p:txBody>
          <a:bodyPr wrap="square" rtlCol="0">
            <a:spAutoFit/>
          </a:bodyPr>
          <a:lstStyle/>
          <a:p>
            <a:pPr algn="ctr"/>
            <a:r>
              <a:rPr lang="en-GB" sz="32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Facility Required For Proposed Work</a:t>
            </a:r>
            <a:endParaRPr lang="en-US" sz="32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01B0F24-88F8-4D3D-BC34-0B1E229DD6EC}"/>
              </a:ext>
            </a:extLst>
          </p:cNvPr>
          <p:cNvSpPr txBox="1"/>
          <p:nvPr/>
        </p:nvSpPr>
        <p:spPr>
          <a:xfrm>
            <a:off x="616223" y="785123"/>
            <a:ext cx="10959548" cy="5878532"/>
          </a:xfrm>
          <a:prstGeom prst="rect">
            <a:avLst/>
          </a:prstGeom>
          <a:noFill/>
        </p:spPr>
        <p:txBody>
          <a:bodyPr wrap="square" rtlCol="0">
            <a:spAutoFit/>
          </a:bodyPr>
          <a:lstStyle/>
          <a:p>
            <a:pPr lvl="0"/>
            <a:r>
              <a:rPr lang="en-GB" sz="2400" dirty="0">
                <a:solidFill>
                  <a:schemeClr val="accent1">
                    <a:lumMod val="50000"/>
                  </a:schemeClr>
                </a:solidFill>
                <a:latin typeface="Times New Roman" panose="02020603050405020304" pitchFamily="18" charset="0"/>
                <a:cs typeface="Times New Roman" panose="02020603050405020304" pitchFamily="18" charset="0"/>
              </a:rPr>
              <a:t>Software Requirements:</a:t>
            </a:r>
          </a:p>
          <a:p>
            <a:pPr marL="342900" indent="-342900" algn="just">
              <a:spcBef>
                <a:spcPts val="1600"/>
              </a:spcBef>
              <a:buFont typeface="Arial" panose="020B0604020202020204" pitchFamily="34" charset="0"/>
              <a:buChar char="•"/>
            </a:pPr>
            <a:r>
              <a:rPr lang="en-GB" sz="2400" dirty="0">
                <a:solidFill>
                  <a:schemeClr val="accent1">
                    <a:lumMod val="50000"/>
                  </a:schemeClr>
                </a:solidFill>
                <a:latin typeface="Times New Roman" panose="02020603050405020304" pitchFamily="18" charset="0"/>
                <a:cs typeface="Times New Roman" panose="02020603050405020304" pitchFamily="18" charset="0"/>
              </a:rPr>
              <a:t>Front end Technologies:     HTML5, CSS3</a:t>
            </a:r>
          </a:p>
          <a:p>
            <a:pPr marL="342900" indent="-342900" algn="just">
              <a:buFont typeface="Arial" panose="020B0604020202020204" pitchFamily="34" charset="0"/>
              <a:buChar char="•"/>
            </a:pPr>
            <a:r>
              <a:rPr lang="en-GB" sz="2400" dirty="0">
                <a:solidFill>
                  <a:schemeClr val="accent1">
                    <a:lumMod val="50000"/>
                  </a:schemeClr>
                </a:solidFill>
                <a:latin typeface="Times New Roman" panose="02020603050405020304" pitchFamily="18" charset="0"/>
                <a:cs typeface="Times New Roman" panose="02020603050405020304" pitchFamily="18" charset="0"/>
              </a:rPr>
              <a:t>Programming Language:    Python</a:t>
            </a:r>
          </a:p>
          <a:p>
            <a:pPr marL="342900" indent="-342900" algn="just">
              <a:buFont typeface="Arial" panose="020B0604020202020204" pitchFamily="34" charset="0"/>
              <a:buChar char="•"/>
            </a:pPr>
            <a:r>
              <a:rPr lang="en-GB" sz="2400" dirty="0">
                <a:solidFill>
                  <a:schemeClr val="accent1">
                    <a:lumMod val="50000"/>
                  </a:schemeClr>
                </a:solidFill>
                <a:latin typeface="Times New Roman" panose="02020603050405020304" pitchFamily="18" charset="0"/>
                <a:cs typeface="Times New Roman" panose="02020603050405020304" pitchFamily="18" charset="0"/>
              </a:rPr>
              <a:t>Model Development:           EDA, Supervised Machine Learning, Regression Algorithms</a:t>
            </a:r>
          </a:p>
          <a:p>
            <a:pPr marL="342900" indent="-342900" algn="just">
              <a:buFont typeface="Arial" panose="020B0604020202020204" pitchFamily="34" charset="0"/>
              <a:buChar char="•"/>
            </a:pPr>
            <a:r>
              <a:rPr lang="en-GB" sz="2400" dirty="0">
                <a:solidFill>
                  <a:schemeClr val="accent1">
                    <a:lumMod val="50000"/>
                  </a:schemeClr>
                </a:solidFill>
                <a:latin typeface="Times New Roman" panose="02020603050405020304" pitchFamily="18" charset="0"/>
                <a:cs typeface="Times New Roman" panose="02020603050405020304" pitchFamily="18" charset="0"/>
              </a:rPr>
              <a:t>Model Development Libraries: Pandas, </a:t>
            </a:r>
            <a:r>
              <a:rPr lang="en-GB" sz="2400" dirty="0" err="1">
                <a:solidFill>
                  <a:schemeClr val="accent1">
                    <a:lumMod val="50000"/>
                  </a:schemeClr>
                </a:solidFill>
                <a:latin typeface="Times New Roman" panose="02020603050405020304" pitchFamily="18" charset="0"/>
                <a:cs typeface="Times New Roman" panose="02020603050405020304" pitchFamily="18" charset="0"/>
              </a:rPr>
              <a:t>Numpy</a:t>
            </a:r>
            <a:r>
              <a:rPr lang="en-GB" sz="2400" dirty="0">
                <a:solidFill>
                  <a:schemeClr val="accent1">
                    <a:lumMod val="50000"/>
                  </a:schemeClr>
                </a:solidFill>
                <a:latin typeface="Times New Roman" panose="02020603050405020304" pitchFamily="18" charset="0"/>
                <a:cs typeface="Times New Roman" panose="02020603050405020304" pitchFamily="18" charset="0"/>
              </a:rPr>
              <a:t>, Seaborn, </a:t>
            </a:r>
            <a:r>
              <a:rPr lang="en-GB" sz="2400" dirty="0" err="1">
                <a:solidFill>
                  <a:schemeClr val="accent1">
                    <a:lumMod val="50000"/>
                  </a:schemeClr>
                </a:solidFill>
                <a:latin typeface="Times New Roman" panose="02020603050405020304" pitchFamily="18" charset="0"/>
                <a:cs typeface="Times New Roman" panose="02020603050405020304" pitchFamily="18" charset="0"/>
              </a:rPr>
              <a:t>Metaplotlib</a:t>
            </a:r>
            <a:r>
              <a:rPr lang="en-GB" sz="2400" dirty="0">
                <a:solidFill>
                  <a:schemeClr val="accent1">
                    <a:lumMod val="50000"/>
                  </a:schemeClr>
                </a:solidFill>
                <a:latin typeface="Times New Roman" panose="02020603050405020304" pitchFamily="18" charset="0"/>
                <a:cs typeface="Times New Roman" panose="02020603050405020304" pitchFamily="18" charset="0"/>
              </a:rPr>
              <a:t>, </a:t>
            </a:r>
            <a:r>
              <a:rPr lang="en-GB" sz="2400" dirty="0" err="1">
                <a:solidFill>
                  <a:schemeClr val="accent1">
                    <a:lumMod val="50000"/>
                  </a:schemeClr>
                </a:solidFill>
                <a:latin typeface="Times New Roman" panose="02020603050405020304" pitchFamily="18" charset="0"/>
                <a:cs typeface="Times New Roman" panose="02020603050405020304" pitchFamily="18" charset="0"/>
              </a:rPr>
              <a:t>Sklearn</a:t>
            </a:r>
            <a:endParaRPr lang="en-GB" sz="2400" dirty="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solidFill>
                  <a:schemeClr val="accent1">
                    <a:lumMod val="50000"/>
                  </a:schemeClr>
                </a:solidFill>
                <a:latin typeface="Times New Roman" panose="02020603050405020304" pitchFamily="18" charset="0"/>
                <a:cs typeface="Times New Roman" panose="02020603050405020304" pitchFamily="18" charset="0"/>
              </a:rPr>
              <a:t>Tools OR Software Used:    MS-Excel, </a:t>
            </a:r>
            <a:r>
              <a:rPr lang="en-GB" sz="2400" dirty="0" err="1">
                <a:solidFill>
                  <a:schemeClr val="accent1">
                    <a:lumMod val="50000"/>
                  </a:schemeClr>
                </a:solidFill>
                <a:latin typeface="Times New Roman" panose="02020603050405020304" pitchFamily="18" charset="0"/>
                <a:cs typeface="Times New Roman" panose="02020603050405020304" pitchFamily="18" charset="0"/>
              </a:rPr>
              <a:t>Jupyter</a:t>
            </a:r>
            <a:r>
              <a:rPr lang="en-GB" sz="2400" dirty="0">
                <a:solidFill>
                  <a:schemeClr val="accent1">
                    <a:lumMod val="50000"/>
                  </a:schemeClr>
                </a:solidFill>
                <a:latin typeface="Times New Roman" panose="02020603050405020304" pitchFamily="18" charset="0"/>
                <a:cs typeface="Times New Roman" panose="02020603050405020304" pitchFamily="18" charset="0"/>
              </a:rPr>
              <a:t> Notebook, Spyder, Anaconda</a:t>
            </a:r>
          </a:p>
          <a:p>
            <a:pPr marL="342900" indent="-342900" algn="just">
              <a:buFont typeface="Arial" panose="020B0604020202020204" pitchFamily="34" charset="0"/>
              <a:buChar char="•"/>
            </a:pPr>
            <a:r>
              <a:rPr lang="en-GB" sz="2400" dirty="0">
                <a:solidFill>
                  <a:schemeClr val="accent1">
                    <a:lumMod val="50000"/>
                  </a:schemeClr>
                </a:solidFill>
                <a:latin typeface="Times New Roman" panose="02020603050405020304" pitchFamily="18" charset="0"/>
                <a:cs typeface="Times New Roman" panose="02020603050405020304" pitchFamily="18" charset="0"/>
              </a:rPr>
              <a:t>Operating System:               Windows 7/8/8.1/10</a:t>
            </a:r>
          </a:p>
          <a:p>
            <a:pPr marL="342900" indent="-342900" algn="just">
              <a:buFont typeface="Arial" panose="020B0604020202020204" pitchFamily="34" charset="0"/>
              <a:buChar char="•"/>
            </a:pPr>
            <a:r>
              <a:rPr lang="en-GB" sz="2400" dirty="0">
                <a:solidFill>
                  <a:schemeClr val="accent1">
                    <a:lumMod val="50000"/>
                  </a:schemeClr>
                </a:solidFill>
                <a:latin typeface="Times New Roman" panose="02020603050405020304" pitchFamily="18" charset="0"/>
                <a:cs typeface="Times New Roman" panose="02020603050405020304" pitchFamily="18" charset="0"/>
              </a:rPr>
              <a:t>Browser:                                 IE/Mozilla/Google Chrome</a:t>
            </a:r>
          </a:p>
          <a:p>
            <a:pPr lvl="0" algn="just">
              <a:spcBef>
                <a:spcPts val="1600"/>
              </a:spcBef>
            </a:pPr>
            <a:r>
              <a:rPr lang="en-GB" sz="2400" dirty="0">
                <a:solidFill>
                  <a:schemeClr val="accent1">
                    <a:lumMod val="50000"/>
                  </a:schemeClr>
                </a:solidFill>
                <a:latin typeface="Times New Roman" panose="02020603050405020304" pitchFamily="18" charset="0"/>
                <a:cs typeface="Times New Roman" panose="02020603050405020304" pitchFamily="18" charset="0"/>
              </a:rPr>
              <a:t>Hardware Requirements (minimum):</a:t>
            </a:r>
          </a:p>
          <a:p>
            <a:pPr marL="342900" lvl="0" indent="-342900" algn="just">
              <a:spcBef>
                <a:spcPts val="1600"/>
              </a:spcBef>
              <a:buSzPct val="100000"/>
              <a:buFont typeface="Arial" panose="020B0604020202020204" pitchFamily="34" charset="0"/>
              <a:buChar char="•"/>
            </a:pPr>
            <a:r>
              <a:rPr lang="en-GB" sz="2400" dirty="0">
                <a:solidFill>
                  <a:schemeClr val="accent1">
                    <a:lumMod val="50000"/>
                  </a:schemeClr>
                </a:solidFill>
                <a:latin typeface="Times New Roman" panose="02020603050405020304" pitchFamily="18" charset="0"/>
                <a:cs typeface="Times New Roman" panose="02020603050405020304" pitchFamily="18" charset="0"/>
              </a:rPr>
              <a:t>Processor:     Intel Pentium 4 processor or higher or AMD Dual Core</a:t>
            </a:r>
          </a:p>
          <a:p>
            <a:pPr marL="342900" lvl="0" indent="-342900" algn="just">
              <a:buSzPct val="100000"/>
              <a:buFont typeface="Arial" panose="020B0604020202020204" pitchFamily="34" charset="0"/>
              <a:buChar char="•"/>
            </a:pPr>
            <a:r>
              <a:rPr lang="en-GB" sz="2400" dirty="0">
                <a:solidFill>
                  <a:schemeClr val="accent1">
                    <a:lumMod val="50000"/>
                  </a:schemeClr>
                </a:solidFill>
                <a:latin typeface="Times New Roman" panose="02020603050405020304" pitchFamily="18" charset="0"/>
                <a:cs typeface="Times New Roman" panose="02020603050405020304" pitchFamily="18" charset="0"/>
              </a:rPr>
              <a:t>Memory:        at least 2 GB RAM</a:t>
            </a:r>
          </a:p>
          <a:p>
            <a:pPr marL="342900" lvl="0" indent="-342900" algn="just">
              <a:buSzPct val="100000"/>
              <a:buFont typeface="Arial" panose="020B0604020202020204" pitchFamily="34" charset="0"/>
              <a:buChar char="•"/>
            </a:pPr>
            <a:r>
              <a:rPr lang="en-GB" sz="2400" dirty="0">
                <a:solidFill>
                  <a:schemeClr val="accent1">
                    <a:lumMod val="50000"/>
                  </a:schemeClr>
                </a:solidFill>
                <a:latin typeface="Times New Roman" panose="02020603050405020304" pitchFamily="18" charset="0"/>
                <a:cs typeface="Times New Roman" panose="02020603050405020304" pitchFamily="18" charset="0"/>
              </a:rPr>
              <a:t>Display:         14’’ LCD</a:t>
            </a:r>
          </a:p>
          <a:p>
            <a:pPr marL="342900" lvl="0" indent="-342900" algn="just">
              <a:buSzPct val="100000"/>
              <a:buFont typeface="Arial" panose="020B0604020202020204" pitchFamily="34" charset="0"/>
              <a:buChar char="•"/>
            </a:pPr>
            <a:r>
              <a:rPr lang="en-GB" sz="2400" dirty="0">
                <a:solidFill>
                  <a:schemeClr val="accent1">
                    <a:lumMod val="50000"/>
                  </a:schemeClr>
                </a:solidFill>
                <a:latin typeface="Times New Roman" panose="02020603050405020304" pitchFamily="18" charset="0"/>
                <a:cs typeface="Times New Roman" panose="02020603050405020304" pitchFamily="18" charset="0"/>
              </a:rPr>
              <a:t>Hard-Disk Drive: 80 GB</a:t>
            </a:r>
          </a:p>
        </p:txBody>
      </p:sp>
    </p:spTree>
    <p:extLst>
      <p:ext uri="{BB962C8B-B14F-4D97-AF65-F5344CB8AC3E}">
        <p14:creationId xmlns:p14="http://schemas.microsoft.com/office/powerpoint/2010/main" val="2172821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376C4-DD44-4E12-8E1F-BEDF15DA540C}"/>
              </a:ext>
            </a:extLst>
          </p:cNvPr>
          <p:cNvSpPr txBox="1"/>
          <p:nvPr/>
        </p:nvSpPr>
        <p:spPr>
          <a:xfrm>
            <a:off x="2213110" y="1915350"/>
            <a:ext cx="7765773" cy="584775"/>
          </a:xfrm>
          <a:prstGeom prst="rect">
            <a:avLst/>
          </a:prstGeom>
          <a:noFill/>
        </p:spPr>
        <p:txBody>
          <a:bodyPr wrap="square" rtlCol="0">
            <a:spAutoFit/>
          </a:bodyPr>
          <a:lstStyle/>
          <a:p>
            <a:pPr algn="ctr"/>
            <a:r>
              <a:rPr lang="en-US" sz="32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A01B0F24-88F8-4D3D-BC34-0B1E229DD6EC}"/>
              </a:ext>
            </a:extLst>
          </p:cNvPr>
          <p:cNvSpPr txBox="1"/>
          <p:nvPr/>
        </p:nvSpPr>
        <p:spPr>
          <a:xfrm>
            <a:off x="2213109" y="2500125"/>
            <a:ext cx="7765774" cy="2308324"/>
          </a:xfrm>
          <a:prstGeom prst="rect">
            <a:avLst/>
          </a:prstGeom>
          <a:noFill/>
        </p:spPr>
        <p:txBody>
          <a:bodyPr wrap="square" rtlCol="0">
            <a:spAutoFit/>
          </a:bodyPr>
          <a:lstStyle/>
          <a:p>
            <a:pPr marL="342900" lvl="0" indent="-342900">
              <a:buFont typeface="Arial" panose="020B0604020202020204" pitchFamily="34" charset="0"/>
              <a:buChar char="•"/>
            </a:pPr>
            <a:r>
              <a:rPr lang="en-US" sz="2400" u="sng" dirty="0">
                <a:latin typeface="Times New Roman" panose="02020603050405020304" pitchFamily="18" charset="0"/>
                <a:cs typeface="Times New Roman" panose="02020603050405020304" pitchFamily="18" charset="0"/>
                <a:hlinkClick r:id="rId2"/>
              </a:rPr>
              <a:t>https://github.com/krishnaik06/Car-Price-Prediction</a:t>
            </a:r>
            <a:endParaRPr lang="en-US" sz="24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400" u="sng" dirty="0">
                <a:latin typeface="Times New Roman" panose="02020603050405020304" pitchFamily="18" charset="0"/>
                <a:cs typeface="Times New Roman" panose="02020603050405020304" pitchFamily="18" charset="0"/>
                <a:hlinkClick r:id="rId3"/>
              </a:rPr>
              <a:t>https://www.kaggle.com/jpayne/852k-used-car-listings</a:t>
            </a:r>
            <a:endParaRPr lang="en-US" sz="24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400" u="sng" dirty="0">
                <a:latin typeface="Times New Roman" panose="02020603050405020304" pitchFamily="18" charset="0"/>
                <a:cs typeface="Times New Roman" panose="02020603050405020304" pitchFamily="18" charset="0"/>
                <a:hlinkClick r:id="rId4"/>
              </a:rPr>
              <a:t>https://youtu.be/ZhGDcTOzAFM</a:t>
            </a:r>
            <a:endParaRPr lang="en-US" sz="24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400" dirty="0" err="1">
                <a:solidFill>
                  <a:schemeClr val="accent1">
                    <a:lumMod val="50000"/>
                  </a:schemeClr>
                </a:solidFill>
                <a:latin typeface="Times New Roman" panose="02020603050405020304" pitchFamily="18" charset="0"/>
                <a:cs typeface="Times New Roman" panose="02020603050405020304" pitchFamily="18" charset="0"/>
              </a:rPr>
              <a:t>Listiani</a:t>
            </a:r>
            <a:r>
              <a:rPr lang="en-US" sz="2400" dirty="0">
                <a:solidFill>
                  <a:schemeClr val="accent1">
                    <a:lumMod val="50000"/>
                  </a:schemeClr>
                </a:solidFill>
                <a:latin typeface="Times New Roman" panose="02020603050405020304" pitchFamily="18" charset="0"/>
                <a:cs typeface="Times New Roman" panose="02020603050405020304" pitchFamily="18" charset="0"/>
              </a:rPr>
              <a:t> M. 2009. Support Vector Regression Analysis for Price Prediction in a Car Leasing Application. Master Thesis. Hamburg University of Technology.</a:t>
            </a:r>
          </a:p>
        </p:txBody>
      </p:sp>
    </p:spTree>
    <p:extLst>
      <p:ext uri="{BB962C8B-B14F-4D97-AF65-F5344CB8AC3E}">
        <p14:creationId xmlns:p14="http://schemas.microsoft.com/office/powerpoint/2010/main" val="999284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376C4-DD44-4E12-8E1F-BEDF15DA540C}"/>
              </a:ext>
            </a:extLst>
          </p:cNvPr>
          <p:cNvSpPr txBox="1"/>
          <p:nvPr/>
        </p:nvSpPr>
        <p:spPr>
          <a:xfrm>
            <a:off x="2213109" y="139559"/>
            <a:ext cx="7765773" cy="584775"/>
          </a:xfrm>
          <a:prstGeom prst="rect">
            <a:avLst/>
          </a:prstGeom>
          <a:noFill/>
        </p:spPr>
        <p:txBody>
          <a:bodyPr wrap="square" rtlCol="0">
            <a:spAutoFit/>
          </a:bodyPr>
          <a:lstStyle/>
          <a:p>
            <a:pPr algn="ctr"/>
            <a:r>
              <a:rPr lang="en-US" sz="32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Screenshots</a:t>
            </a:r>
          </a:p>
        </p:txBody>
      </p:sp>
      <p:pic>
        <p:nvPicPr>
          <p:cNvPr id="4" name="Picture 3">
            <a:extLst>
              <a:ext uri="{FF2B5EF4-FFF2-40B4-BE49-F238E27FC236}">
                <a16:creationId xmlns:a16="http://schemas.microsoft.com/office/drawing/2014/main" id="{9AB16E57-BC3F-4772-A25E-D8AFC3631F61}"/>
              </a:ext>
            </a:extLst>
          </p:cNvPr>
          <p:cNvPicPr/>
          <p:nvPr/>
        </p:nvPicPr>
        <p:blipFill rotWithShape="1">
          <a:blip r:embed="rId2"/>
          <a:srcRect b="13911"/>
          <a:stretch/>
        </p:blipFill>
        <p:spPr bwMode="auto">
          <a:xfrm>
            <a:off x="2213108" y="724334"/>
            <a:ext cx="7765774" cy="599410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78745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F02514-43CB-4A06-9D5F-620F59A3BD1E}"/>
              </a:ext>
            </a:extLst>
          </p:cNvPr>
          <p:cNvPicPr/>
          <p:nvPr/>
        </p:nvPicPr>
        <p:blipFill rotWithShape="1">
          <a:blip r:embed="rId2"/>
          <a:srcRect b="6784"/>
          <a:stretch/>
        </p:blipFill>
        <p:spPr bwMode="auto">
          <a:xfrm>
            <a:off x="2103783" y="692426"/>
            <a:ext cx="7984434" cy="54731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24746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376C4-DD44-4E12-8E1F-BEDF15DA540C}"/>
              </a:ext>
            </a:extLst>
          </p:cNvPr>
          <p:cNvSpPr txBox="1"/>
          <p:nvPr/>
        </p:nvSpPr>
        <p:spPr>
          <a:xfrm>
            <a:off x="2213113" y="2644170"/>
            <a:ext cx="7765773" cy="1569660"/>
          </a:xfrm>
          <a:prstGeom prst="rect">
            <a:avLst/>
          </a:prstGeom>
          <a:noFill/>
        </p:spPr>
        <p:txBody>
          <a:bodyPr wrap="square" rtlCol="0">
            <a:spAutoFit/>
          </a:bodyPr>
          <a:lstStyle/>
          <a:p>
            <a:pPr algn="ctr"/>
            <a:r>
              <a:rPr lang="en-US" sz="48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a:t>
            </a:r>
          </a:p>
          <a:p>
            <a:pPr algn="ctr"/>
            <a:r>
              <a:rPr lang="en-US" sz="48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357756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4E0961-7D09-4D06-8D5E-18F33898E9A4}"/>
              </a:ext>
            </a:extLst>
          </p:cNvPr>
          <p:cNvSpPr txBox="1"/>
          <p:nvPr/>
        </p:nvSpPr>
        <p:spPr>
          <a:xfrm>
            <a:off x="2213113" y="1295399"/>
            <a:ext cx="7765774" cy="489364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1">
                    <a:lumMod val="50000"/>
                  </a:schemeClr>
                </a:solidFill>
                <a:latin typeface="Times New Roman" panose="02020603050405020304" pitchFamily="18" charset="0"/>
                <a:cs typeface="Times New Roman" panose="02020603050405020304" pitchFamily="18" charset="0"/>
              </a:rPr>
              <a:t>What is Python?</a:t>
            </a:r>
          </a:p>
          <a:p>
            <a:pPr marL="342900" indent="-342900" algn="just">
              <a:buFont typeface="Arial" panose="020B0604020202020204" pitchFamily="34" charset="0"/>
              <a:buChar char="•"/>
            </a:pPr>
            <a:r>
              <a:rPr lang="en-US" sz="2400" dirty="0">
                <a:solidFill>
                  <a:schemeClr val="accent1">
                    <a:lumMod val="50000"/>
                  </a:schemeClr>
                </a:solidFill>
                <a:latin typeface="Times New Roman" panose="02020603050405020304" pitchFamily="18" charset="0"/>
                <a:cs typeface="Times New Roman" panose="02020603050405020304" pitchFamily="18" charset="0"/>
              </a:rPr>
              <a:t>Why Python?</a:t>
            </a:r>
          </a:p>
          <a:p>
            <a:pPr marL="342900" indent="-342900" algn="just">
              <a:buFont typeface="Arial" panose="020B0604020202020204" pitchFamily="34" charset="0"/>
              <a:buChar char="•"/>
            </a:pPr>
            <a:r>
              <a:rPr lang="en-US" sz="2400" dirty="0">
                <a:solidFill>
                  <a:schemeClr val="accent1">
                    <a:lumMod val="50000"/>
                  </a:schemeClr>
                </a:solidFill>
                <a:latin typeface="Times New Roman" panose="02020603050405020304" pitchFamily="18" charset="0"/>
                <a:cs typeface="Times New Roman" panose="02020603050405020304" pitchFamily="18" charset="0"/>
              </a:rPr>
              <a:t>Applications of Python</a:t>
            </a:r>
          </a:p>
          <a:p>
            <a:pPr marL="342900" indent="-342900" algn="just">
              <a:buFont typeface="Arial" panose="020B0604020202020204" pitchFamily="34" charset="0"/>
              <a:buChar char="•"/>
            </a:pPr>
            <a:r>
              <a:rPr lang="en-US" sz="2400" dirty="0">
                <a:solidFill>
                  <a:schemeClr val="accent1">
                    <a:lumMod val="50000"/>
                  </a:schemeClr>
                </a:solidFill>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US" sz="2400" dirty="0">
                <a:solidFill>
                  <a:schemeClr val="accent1">
                    <a:lumMod val="50000"/>
                  </a:schemeClr>
                </a:solidFill>
                <a:latin typeface="Times New Roman" panose="02020603050405020304" pitchFamily="18" charset="0"/>
                <a:cs typeface="Times New Roman" panose="02020603050405020304" pitchFamily="18" charset="0"/>
              </a:rPr>
              <a:t>Module Requirements</a:t>
            </a:r>
          </a:p>
          <a:p>
            <a:pPr marL="342900" indent="-342900" algn="just">
              <a:buFont typeface="Arial" panose="020B0604020202020204" pitchFamily="34" charset="0"/>
              <a:buChar char="•"/>
            </a:pPr>
            <a:r>
              <a:rPr lang="en-US" sz="2400" dirty="0">
                <a:solidFill>
                  <a:schemeClr val="accent1">
                    <a:lumMod val="50000"/>
                  </a:schemeClr>
                </a:solidFill>
                <a:latin typeface="Times New Roman" panose="02020603050405020304" pitchFamily="18" charset="0"/>
                <a:cs typeface="Times New Roman" panose="02020603050405020304" pitchFamily="18" charset="0"/>
              </a:rPr>
              <a:t>Algorithm Used</a:t>
            </a:r>
          </a:p>
          <a:p>
            <a:pPr marL="342900" indent="-342900" algn="just">
              <a:buFont typeface="Arial" panose="020B0604020202020204" pitchFamily="34" charset="0"/>
              <a:buChar char="•"/>
            </a:pPr>
            <a:r>
              <a:rPr lang="en-US" sz="2400" dirty="0">
                <a:solidFill>
                  <a:schemeClr val="accent1">
                    <a:lumMod val="50000"/>
                  </a:schemeClr>
                </a:solidFill>
                <a:latin typeface="Times New Roman" panose="02020603050405020304" pitchFamily="18" charset="0"/>
                <a:cs typeface="Times New Roman" panose="02020603050405020304" pitchFamily="18" charset="0"/>
              </a:rPr>
              <a:t>Methodology</a:t>
            </a:r>
          </a:p>
          <a:p>
            <a:pPr marL="342900" indent="-342900" algn="just">
              <a:buFont typeface="Arial" panose="020B0604020202020204" pitchFamily="34" charset="0"/>
              <a:buChar char="•"/>
            </a:pPr>
            <a:r>
              <a:rPr lang="en-US" sz="2400" dirty="0">
                <a:solidFill>
                  <a:schemeClr val="accent1">
                    <a:lumMod val="50000"/>
                  </a:schemeClr>
                </a:solidFill>
                <a:latin typeface="Times New Roman" panose="02020603050405020304" pitchFamily="18" charset="0"/>
                <a:cs typeface="Times New Roman" panose="02020603050405020304" pitchFamily="18" charset="0"/>
              </a:rPr>
              <a:t>Flow Chart</a:t>
            </a:r>
          </a:p>
          <a:p>
            <a:pPr marL="342900" indent="-342900" algn="just">
              <a:buFont typeface="Arial" panose="020B0604020202020204" pitchFamily="34" charset="0"/>
              <a:buChar char="•"/>
            </a:pPr>
            <a:r>
              <a:rPr lang="en-US" sz="2400" dirty="0">
                <a:solidFill>
                  <a:schemeClr val="accent1">
                    <a:lumMod val="50000"/>
                  </a:schemeClr>
                </a:solidFill>
                <a:latin typeface="Times New Roman" panose="02020603050405020304" pitchFamily="18" charset="0"/>
                <a:cs typeface="Times New Roman" panose="02020603050405020304" pitchFamily="18" charset="0"/>
              </a:rPr>
              <a:t>Scope</a:t>
            </a:r>
          </a:p>
          <a:p>
            <a:pPr marL="342900" indent="-342900" algn="just">
              <a:buFont typeface="Arial" panose="020B0604020202020204" pitchFamily="34" charset="0"/>
              <a:buChar char="•"/>
            </a:pPr>
            <a:r>
              <a:rPr lang="en-US" sz="2400" dirty="0">
                <a:solidFill>
                  <a:schemeClr val="accent1">
                    <a:lumMod val="50000"/>
                  </a:schemeClr>
                </a:solidFill>
                <a:latin typeface="Times New Roman" panose="02020603050405020304" pitchFamily="18" charset="0"/>
                <a:cs typeface="Times New Roman" panose="02020603050405020304" pitchFamily="18" charset="0"/>
              </a:rPr>
              <a:t>Objectives</a:t>
            </a:r>
          </a:p>
          <a:p>
            <a:pPr marL="342900" indent="-342900" algn="just">
              <a:buFont typeface="Arial" panose="020B0604020202020204" pitchFamily="34" charset="0"/>
              <a:buChar char="•"/>
            </a:pPr>
            <a:r>
              <a:rPr lang="en-GB" sz="2400" dirty="0">
                <a:solidFill>
                  <a:schemeClr val="accent1">
                    <a:lumMod val="50000"/>
                  </a:schemeClr>
                </a:solidFill>
                <a:latin typeface="Times New Roman" panose="02020603050405020304" pitchFamily="18" charset="0"/>
                <a:cs typeface="Times New Roman" panose="02020603050405020304" pitchFamily="18" charset="0"/>
              </a:rPr>
              <a:t>Facility Required For Proposed Work</a:t>
            </a: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accent1">
                    <a:lumMod val="50000"/>
                  </a:schemeClr>
                </a:solidFill>
                <a:latin typeface="Times New Roman" panose="02020603050405020304" pitchFamily="18" charset="0"/>
                <a:cs typeface="Times New Roman" panose="02020603050405020304" pitchFamily="18" charset="0"/>
              </a:rPr>
              <a:t>References</a:t>
            </a:r>
          </a:p>
          <a:p>
            <a:pPr marL="342900" indent="-342900" algn="just">
              <a:buFont typeface="Arial" panose="020B0604020202020204" pitchFamily="34" charset="0"/>
              <a:buChar char="•"/>
            </a:pPr>
            <a:r>
              <a:rPr lang="en-US" sz="2400" dirty="0">
                <a:solidFill>
                  <a:schemeClr val="accent1">
                    <a:lumMod val="50000"/>
                  </a:schemeClr>
                </a:solidFill>
                <a:latin typeface="Times New Roman" panose="02020603050405020304" pitchFamily="18" charset="0"/>
                <a:cs typeface="Times New Roman" panose="02020603050405020304" pitchFamily="18" charset="0"/>
              </a:rPr>
              <a:t>Screenshots</a:t>
            </a:r>
          </a:p>
        </p:txBody>
      </p:sp>
      <p:sp>
        <p:nvSpPr>
          <p:cNvPr id="3" name="TextBox 2">
            <a:extLst>
              <a:ext uri="{FF2B5EF4-FFF2-40B4-BE49-F238E27FC236}">
                <a16:creationId xmlns:a16="http://schemas.microsoft.com/office/drawing/2014/main" id="{C5CDF814-16DF-4505-824E-0B71830EE1FC}"/>
              </a:ext>
            </a:extLst>
          </p:cNvPr>
          <p:cNvSpPr txBox="1"/>
          <p:nvPr/>
        </p:nvSpPr>
        <p:spPr>
          <a:xfrm>
            <a:off x="2213113" y="710624"/>
            <a:ext cx="7765774" cy="584775"/>
          </a:xfrm>
          <a:prstGeom prst="rect">
            <a:avLst/>
          </a:prstGeom>
          <a:noFill/>
        </p:spPr>
        <p:txBody>
          <a:bodyPr wrap="square" rtlCol="0">
            <a:spAutoFit/>
          </a:bodyPr>
          <a:lstStyle/>
          <a:p>
            <a:pPr algn="ctr"/>
            <a:r>
              <a:rPr lang="en-US" sz="32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379895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376C4-DD44-4E12-8E1F-BEDF15DA540C}"/>
              </a:ext>
            </a:extLst>
          </p:cNvPr>
          <p:cNvSpPr txBox="1"/>
          <p:nvPr/>
        </p:nvSpPr>
        <p:spPr>
          <a:xfrm>
            <a:off x="2213114" y="1467886"/>
            <a:ext cx="7765773" cy="584775"/>
          </a:xfrm>
          <a:prstGeom prst="rect">
            <a:avLst/>
          </a:prstGeom>
          <a:noFill/>
        </p:spPr>
        <p:txBody>
          <a:bodyPr wrap="square" rtlCol="0">
            <a:spAutoFit/>
          </a:bodyPr>
          <a:lstStyle/>
          <a:p>
            <a:pPr algn="ctr"/>
            <a:r>
              <a:rPr lang="en-US" sz="32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Python?</a:t>
            </a:r>
          </a:p>
        </p:txBody>
      </p:sp>
      <p:sp>
        <p:nvSpPr>
          <p:cNvPr id="3" name="TextBox 2">
            <a:extLst>
              <a:ext uri="{FF2B5EF4-FFF2-40B4-BE49-F238E27FC236}">
                <a16:creationId xmlns:a16="http://schemas.microsoft.com/office/drawing/2014/main" id="{A01B0F24-88F8-4D3D-BC34-0B1E229DD6EC}"/>
              </a:ext>
            </a:extLst>
          </p:cNvPr>
          <p:cNvSpPr txBox="1"/>
          <p:nvPr/>
        </p:nvSpPr>
        <p:spPr>
          <a:xfrm>
            <a:off x="2213113" y="2052661"/>
            <a:ext cx="7765774" cy="1569660"/>
          </a:xfrm>
          <a:prstGeom prst="rect">
            <a:avLst/>
          </a:prstGeom>
          <a:noFill/>
        </p:spPr>
        <p:txBody>
          <a:bodyPr wrap="square" rtlCol="0">
            <a:spAutoFit/>
          </a:bodyPr>
          <a:lstStyle/>
          <a:p>
            <a:pPr algn="just"/>
            <a:r>
              <a:rPr lang="en-US" sz="2400" dirty="0">
                <a:solidFill>
                  <a:schemeClr val="accent1">
                    <a:lumMod val="50000"/>
                  </a:schemeClr>
                </a:solidFill>
                <a:latin typeface="Times New Roman" panose="02020603050405020304" pitchFamily="18" charset="0"/>
                <a:cs typeface="Times New Roman" panose="02020603050405020304" pitchFamily="18" charset="0"/>
              </a:rPr>
              <a:t>Python is an interpreted, object oriented &amp; high level programming language with dynamic semantics. The programming language python was introduced in the late 1980’s by Guido Van Rossum at CWI in the Netherlands.</a:t>
            </a:r>
          </a:p>
        </p:txBody>
      </p:sp>
      <p:pic>
        <p:nvPicPr>
          <p:cNvPr id="5" name="Graphic 4">
            <a:extLst>
              <a:ext uri="{FF2B5EF4-FFF2-40B4-BE49-F238E27FC236}">
                <a16:creationId xmlns:a16="http://schemas.microsoft.com/office/drawing/2014/main" id="{3CBCEFC3-87FB-4783-8DBF-24AB027B9E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29025" y="3622321"/>
            <a:ext cx="4933950" cy="1767793"/>
          </a:xfrm>
          <a:prstGeom prst="rect">
            <a:avLst/>
          </a:prstGeom>
        </p:spPr>
      </p:pic>
    </p:spTree>
    <p:extLst>
      <p:ext uri="{BB962C8B-B14F-4D97-AF65-F5344CB8AC3E}">
        <p14:creationId xmlns:p14="http://schemas.microsoft.com/office/powerpoint/2010/main" val="2360282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376C4-DD44-4E12-8E1F-BEDF15DA540C}"/>
              </a:ext>
            </a:extLst>
          </p:cNvPr>
          <p:cNvSpPr txBox="1"/>
          <p:nvPr/>
        </p:nvSpPr>
        <p:spPr>
          <a:xfrm>
            <a:off x="2213114" y="1096825"/>
            <a:ext cx="7765773" cy="584775"/>
          </a:xfrm>
          <a:prstGeom prst="rect">
            <a:avLst/>
          </a:prstGeom>
          <a:noFill/>
        </p:spPr>
        <p:txBody>
          <a:bodyPr wrap="square" rtlCol="0">
            <a:spAutoFit/>
          </a:bodyPr>
          <a:lstStyle/>
          <a:p>
            <a:pPr algn="ctr"/>
            <a:r>
              <a:rPr lang="en-US" sz="32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Why Python?</a:t>
            </a:r>
          </a:p>
        </p:txBody>
      </p:sp>
      <p:sp>
        <p:nvSpPr>
          <p:cNvPr id="3" name="TextBox 2">
            <a:extLst>
              <a:ext uri="{FF2B5EF4-FFF2-40B4-BE49-F238E27FC236}">
                <a16:creationId xmlns:a16="http://schemas.microsoft.com/office/drawing/2014/main" id="{A01B0F24-88F8-4D3D-BC34-0B1E229DD6EC}"/>
              </a:ext>
            </a:extLst>
          </p:cNvPr>
          <p:cNvSpPr txBox="1"/>
          <p:nvPr/>
        </p:nvSpPr>
        <p:spPr>
          <a:xfrm>
            <a:off x="2213114" y="1681600"/>
            <a:ext cx="7765774" cy="4154984"/>
          </a:xfrm>
          <a:prstGeom prst="rect">
            <a:avLst/>
          </a:prstGeom>
          <a:noFill/>
        </p:spPr>
        <p:txBody>
          <a:bodyPr wrap="square" rtlCol="0">
            <a:spAutoFit/>
          </a:bodyPr>
          <a:lstStyle/>
          <a:p>
            <a:pPr marL="457200" indent="-457200" algn="just">
              <a:buFont typeface="+mj-lt"/>
              <a:buAutoNum type="arabicPeriod"/>
            </a:pPr>
            <a:r>
              <a:rPr lang="en-US" sz="2400" dirty="0">
                <a:solidFill>
                  <a:schemeClr val="accent1">
                    <a:lumMod val="50000"/>
                  </a:schemeClr>
                </a:solidFill>
                <a:latin typeface="Times New Roman" panose="02020603050405020304" pitchFamily="18" charset="0"/>
                <a:cs typeface="Times New Roman" panose="02020603050405020304" pitchFamily="18" charset="0"/>
              </a:rPr>
              <a:t>Readable and Maintainable Code</a:t>
            </a:r>
          </a:p>
          <a:p>
            <a:pPr marL="457200" indent="-457200" algn="just">
              <a:buFont typeface="+mj-lt"/>
              <a:buAutoNum type="arabicPeriod"/>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solidFill>
                  <a:schemeClr val="accent1">
                    <a:lumMod val="50000"/>
                  </a:schemeClr>
                </a:solidFill>
                <a:latin typeface="Times New Roman" panose="02020603050405020304" pitchFamily="18" charset="0"/>
                <a:cs typeface="Times New Roman" panose="02020603050405020304" pitchFamily="18" charset="0"/>
              </a:rPr>
              <a:t>Compatible with Major Platforms and Systems</a:t>
            </a:r>
          </a:p>
          <a:p>
            <a:pPr marL="457200" indent="-457200" algn="just">
              <a:buFont typeface="+mj-lt"/>
              <a:buAutoNum type="arabicPeriod"/>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solidFill>
                  <a:schemeClr val="accent1">
                    <a:lumMod val="50000"/>
                  </a:schemeClr>
                </a:solidFill>
                <a:latin typeface="Times New Roman" panose="02020603050405020304" pitchFamily="18" charset="0"/>
                <a:cs typeface="Times New Roman" panose="02020603050405020304" pitchFamily="18" charset="0"/>
              </a:rPr>
              <a:t>Robust Standard Library</a:t>
            </a:r>
          </a:p>
          <a:p>
            <a:pPr marL="457200" indent="-457200" algn="just">
              <a:buFont typeface="+mj-lt"/>
              <a:buAutoNum type="arabicPeriod"/>
            </a:pP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spc="-1" dirty="0">
                <a:solidFill>
                  <a:schemeClr val="accent1">
                    <a:lumMod val="50000"/>
                  </a:schemeClr>
                </a:solidFill>
                <a:latin typeface="Times New Roman" panose="02020603050405020304" pitchFamily="18" charset="0"/>
                <a:ea typeface="DejaVu Sans"/>
                <a:cs typeface="Times New Roman" panose="02020603050405020304" pitchFamily="18" charset="0"/>
              </a:rPr>
              <a:t>Python Has a Healthy, Active and Supportive Community</a:t>
            </a:r>
          </a:p>
          <a:p>
            <a:pPr marL="457200" indent="-457200" algn="just">
              <a:buFont typeface="+mj-lt"/>
              <a:buAutoNum type="arabicPeriod"/>
            </a:pPr>
            <a:endParaRPr lang="en-IN" sz="2400" spc="-1" dirty="0">
              <a:solidFill>
                <a:schemeClr val="accent1">
                  <a:lumMod val="50000"/>
                </a:schemeClr>
              </a:solidFill>
              <a:latin typeface="Times New Roman" panose="02020603050405020304" pitchFamily="18" charset="0"/>
              <a:ea typeface="DejaVu Sans"/>
              <a:cs typeface="Times New Roman" panose="02020603050405020304" pitchFamily="18" charset="0"/>
            </a:endParaRPr>
          </a:p>
          <a:p>
            <a:pPr marL="457200" indent="-457200" algn="just">
              <a:buFont typeface="+mj-lt"/>
              <a:buAutoNum type="arabicPeriod"/>
            </a:pPr>
            <a:r>
              <a:rPr lang="en-US" sz="2400" dirty="0">
                <a:solidFill>
                  <a:schemeClr val="accent1">
                    <a:lumMod val="50000"/>
                  </a:schemeClr>
                </a:solidFill>
                <a:latin typeface="Times New Roman" panose="02020603050405020304" pitchFamily="18" charset="0"/>
                <a:cs typeface="Times New Roman" panose="02020603050405020304" pitchFamily="18" charset="0"/>
              </a:rPr>
              <a:t>Many Open Source Frameworks and Tools</a:t>
            </a:r>
          </a:p>
          <a:p>
            <a:pPr marL="457200" indent="-457200" algn="just">
              <a:buFont typeface="+mj-lt"/>
              <a:buAutoNum type="arabicPeriod"/>
            </a:pPr>
            <a:endParaRPr lang="en-IN" sz="2400" spc="-1"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solidFill>
                  <a:schemeClr val="accent1">
                    <a:lumMod val="50000"/>
                  </a:schemeClr>
                </a:solidFill>
                <a:latin typeface="Times New Roman" panose="02020603050405020304" pitchFamily="18" charset="0"/>
                <a:cs typeface="Times New Roman" panose="02020603050405020304" pitchFamily="18" charset="0"/>
              </a:rPr>
              <a:t>Simplify Complex Software Development</a:t>
            </a:r>
            <a:endParaRPr lang="en-IN" sz="2400" spc="-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695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376C4-DD44-4E12-8E1F-BEDF15DA540C}"/>
              </a:ext>
            </a:extLst>
          </p:cNvPr>
          <p:cNvSpPr txBox="1"/>
          <p:nvPr/>
        </p:nvSpPr>
        <p:spPr>
          <a:xfrm>
            <a:off x="2213113" y="1613958"/>
            <a:ext cx="7765773" cy="584775"/>
          </a:xfrm>
          <a:prstGeom prst="rect">
            <a:avLst/>
          </a:prstGeom>
          <a:noFill/>
        </p:spPr>
        <p:txBody>
          <a:bodyPr wrap="square" rtlCol="0">
            <a:spAutoFit/>
          </a:bodyPr>
          <a:lstStyle/>
          <a:p>
            <a:pPr algn="ctr"/>
            <a:r>
              <a:rPr lang="en-US" sz="32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Applications of Python</a:t>
            </a:r>
          </a:p>
        </p:txBody>
      </p:sp>
      <p:sp>
        <p:nvSpPr>
          <p:cNvPr id="3" name="TextBox 2">
            <a:extLst>
              <a:ext uri="{FF2B5EF4-FFF2-40B4-BE49-F238E27FC236}">
                <a16:creationId xmlns:a16="http://schemas.microsoft.com/office/drawing/2014/main" id="{A01B0F24-88F8-4D3D-BC34-0B1E229DD6EC}"/>
              </a:ext>
            </a:extLst>
          </p:cNvPr>
          <p:cNvSpPr txBox="1"/>
          <p:nvPr/>
        </p:nvSpPr>
        <p:spPr>
          <a:xfrm>
            <a:off x="2213112" y="2197054"/>
            <a:ext cx="7765774" cy="3046988"/>
          </a:xfrm>
          <a:prstGeom prst="rect">
            <a:avLst/>
          </a:prstGeom>
          <a:noFill/>
        </p:spPr>
        <p:txBody>
          <a:bodyPr wrap="square" rtlCol="0">
            <a:spAutoFit/>
          </a:bodyPr>
          <a:lstStyle/>
          <a:p>
            <a:pPr marL="457200" indent="-457200" algn="just">
              <a:buFont typeface="+mj-lt"/>
              <a:buAutoNum type="arabicPeriod"/>
            </a:pPr>
            <a:r>
              <a:rPr lang="en-IN" sz="2400" spc="-1" dirty="0">
                <a:solidFill>
                  <a:schemeClr val="accent1">
                    <a:lumMod val="50000"/>
                  </a:schemeClr>
                </a:solidFill>
                <a:latin typeface="Times New Roman" panose="02020603050405020304" pitchFamily="18" charset="0"/>
                <a:cs typeface="Times New Roman" panose="02020603050405020304" pitchFamily="18" charset="0"/>
              </a:rPr>
              <a:t>Software Development (</a:t>
            </a:r>
            <a:r>
              <a:rPr lang="en-IN" sz="2400" spc="-1" dirty="0" err="1">
                <a:solidFill>
                  <a:schemeClr val="accent1">
                    <a:lumMod val="50000"/>
                  </a:schemeClr>
                </a:solidFill>
                <a:latin typeface="Times New Roman" panose="02020603050405020304" pitchFamily="18" charset="0"/>
                <a:cs typeface="Times New Roman" panose="02020603050405020304" pitchFamily="18" charset="0"/>
              </a:rPr>
              <a:t>Tkinter</a:t>
            </a:r>
            <a:r>
              <a:rPr lang="en-IN" sz="2400" spc="-1" dirty="0">
                <a:solidFill>
                  <a:schemeClr val="accent1">
                    <a:lumMod val="50000"/>
                  </a:schemeClr>
                </a:solidFill>
                <a:latin typeface="Times New Roman" panose="02020603050405020304" pitchFamily="18" charset="0"/>
                <a:cs typeface="Times New Roman" panose="02020603050405020304" pitchFamily="18" charset="0"/>
              </a:rPr>
              <a:t>, </a:t>
            </a:r>
            <a:r>
              <a:rPr lang="en-IN" sz="2400" spc="-1" dirty="0" err="1">
                <a:solidFill>
                  <a:schemeClr val="accent1">
                    <a:lumMod val="50000"/>
                  </a:schemeClr>
                </a:solidFill>
                <a:latin typeface="Times New Roman" panose="02020603050405020304" pitchFamily="18" charset="0"/>
                <a:cs typeface="Times New Roman" panose="02020603050405020304" pitchFamily="18" charset="0"/>
              </a:rPr>
              <a:t>PyQT</a:t>
            </a:r>
            <a:r>
              <a:rPr lang="en-IN" sz="2400" spc="-1" dirty="0">
                <a:solidFill>
                  <a:schemeClr val="accent1">
                    <a:lumMod val="50000"/>
                  </a:schemeClr>
                </a:solidFill>
                <a:latin typeface="Times New Roman" panose="02020603050405020304" pitchFamily="18" charset="0"/>
                <a:cs typeface="Times New Roman" panose="02020603050405020304" pitchFamily="18" charset="0"/>
              </a:rPr>
              <a:t>, KIVY)</a:t>
            </a:r>
          </a:p>
          <a:p>
            <a:pPr marL="457200" indent="-457200" algn="just">
              <a:buFont typeface="+mj-lt"/>
              <a:buAutoNum type="arabicPeriod"/>
            </a:pPr>
            <a:endParaRPr lang="en-IN" sz="2400" spc="-1"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spc="-1" dirty="0">
                <a:solidFill>
                  <a:schemeClr val="accent1">
                    <a:lumMod val="50000"/>
                  </a:schemeClr>
                </a:solidFill>
                <a:latin typeface="Times New Roman" panose="02020603050405020304" pitchFamily="18" charset="0"/>
                <a:cs typeface="Times New Roman" panose="02020603050405020304" pitchFamily="18" charset="0"/>
              </a:rPr>
              <a:t>Back-End Web Development (Django, Flask)</a:t>
            </a:r>
          </a:p>
          <a:p>
            <a:pPr marL="457200" indent="-457200" algn="just">
              <a:buFont typeface="+mj-lt"/>
              <a:buAutoNum type="arabicPeriod"/>
            </a:pPr>
            <a:endParaRPr lang="en-IN" sz="2400" spc="-1"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spc="-1" dirty="0">
                <a:solidFill>
                  <a:schemeClr val="accent1">
                    <a:lumMod val="50000"/>
                  </a:schemeClr>
                </a:solidFill>
                <a:latin typeface="Times New Roman" panose="02020603050405020304" pitchFamily="18" charset="0"/>
                <a:cs typeface="Times New Roman" panose="02020603050405020304" pitchFamily="18" charset="0"/>
              </a:rPr>
              <a:t>Machine Learning, Artificial Intelligence and Deep Learning.</a:t>
            </a:r>
          </a:p>
          <a:p>
            <a:pPr marL="457200" indent="-457200" algn="just">
              <a:buFont typeface="+mj-lt"/>
              <a:buAutoNum type="arabicPeriod"/>
            </a:pPr>
            <a:endParaRPr lang="en-IN" sz="2400" spc="-1"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spc="-1" dirty="0">
                <a:solidFill>
                  <a:schemeClr val="accent1">
                    <a:lumMod val="50000"/>
                  </a:schemeClr>
                </a:solidFill>
                <a:latin typeface="Times New Roman" panose="02020603050405020304" pitchFamily="18" charset="0"/>
                <a:cs typeface="Times New Roman" panose="02020603050405020304" pitchFamily="18" charset="0"/>
              </a:rPr>
              <a:t>Data Science, Data Analytics and Data Visualization</a:t>
            </a:r>
          </a:p>
        </p:txBody>
      </p:sp>
    </p:spTree>
    <p:extLst>
      <p:ext uri="{BB962C8B-B14F-4D97-AF65-F5344CB8AC3E}">
        <p14:creationId xmlns:p14="http://schemas.microsoft.com/office/powerpoint/2010/main" val="425153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376C4-DD44-4E12-8E1F-BEDF15DA540C}"/>
              </a:ext>
            </a:extLst>
          </p:cNvPr>
          <p:cNvSpPr txBox="1"/>
          <p:nvPr/>
        </p:nvSpPr>
        <p:spPr>
          <a:xfrm>
            <a:off x="2213111" y="1862341"/>
            <a:ext cx="7765773" cy="584775"/>
          </a:xfrm>
          <a:prstGeom prst="rect">
            <a:avLst/>
          </a:prstGeom>
          <a:noFill/>
        </p:spPr>
        <p:txBody>
          <a:bodyPr wrap="square" rtlCol="0">
            <a:spAutoFit/>
          </a:bodyPr>
          <a:lstStyle/>
          <a:p>
            <a:pPr algn="ctr"/>
            <a:r>
              <a:rPr lang="en-US" sz="32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A01B0F24-88F8-4D3D-BC34-0B1E229DD6EC}"/>
              </a:ext>
            </a:extLst>
          </p:cNvPr>
          <p:cNvSpPr txBox="1"/>
          <p:nvPr/>
        </p:nvSpPr>
        <p:spPr>
          <a:xfrm>
            <a:off x="2213111" y="2447116"/>
            <a:ext cx="7765774" cy="2308324"/>
          </a:xfrm>
          <a:prstGeom prst="rect">
            <a:avLst/>
          </a:prstGeom>
          <a:noFill/>
        </p:spPr>
        <p:txBody>
          <a:bodyPr wrap="square" rtlCol="0">
            <a:spAutoFit/>
          </a:bodyPr>
          <a:lstStyle/>
          <a:p>
            <a:pPr algn="just"/>
            <a:r>
              <a:rPr lang="en-IN" sz="2400" dirty="0">
                <a:solidFill>
                  <a:schemeClr val="accent1">
                    <a:lumMod val="50000"/>
                  </a:schemeClr>
                </a:solidFill>
                <a:latin typeface="Times New Roman" panose="02020603050405020304" pitchFamily="18" charset="0"/>
                <a:cs typeface="Times New Roman" panose="02020603050405020304" pitchFamily="18" charset="0"/>
              </a:rPr>
              <a:t>Car Price Prediction is a really an interesting machine learning problem as there are many factors that influence the price of a car in the second-hand market. In this competition, we will be looking at a dataset based on sale/purchase of cars where our end goal will be to predict the price of the car given its features to maximize the profit.</a:t>
            </a:r>
            <a:endParaRPr lang="en-IN" sz="2400" spc="-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0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1B0F24-88F8-4D3D-BC34-0B1E229DD6EC}"/>
              </a:ext>
            </a:extLst>
          </p:cNvPr>
          <p:cNvSpPr txBox="1"/>
          <p:nvPr/>
        </p:nvSpPr>
        <p:spPr>
          <a:xfrm>
            <a:off x="1053548" y="243512"/>
            <a:ext cx="10084904" cy="6370975"/>
          </a:xfrm>
          <a:prstGeom prst="rect">
            <a:avLst/>
          </a:prstGeom>
          <a:noFill/>
        </p:spPr>
        <p:txBody>
          <a:bodyPr wrap="square" rtlCol="0">
            <a:spAutoFit/>
          </a:bodyPr>
          <a:lstStyle/>
          <a:p>
            <a:pPr algn="just"/>
            <a:r>
              <a:rPr lang="en-US" sz="2400" dirty="0">
                <a:solidFill>
                  <a:schemeClr val="accent1">
                    <a:lumMod val="50000"/>
                  </a:schemeClr>
                </a:solidFill>
                <a:latin typeface="Times New Roman" panose="02020603050405020304" pitchFamily="18" charset="0"/>
                <a:cs typeface="Times New Roman" panose="02020603050405020304" pitchFamily="18" charset="0"/>
              </a:rPr>
              <a:t>In this work, we have considered only a small subset of the factors mentioned above. The following are the variables used:</a:t>
            </a:r>
          </a:p>
          <a:p>
            <a:pPr marL="342900" lvl="0" indent="-342900" algn="just">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Price:</a:t>
            </a:r>
            <a:r>
              <a:rPr lang="en-US" sz="2400" dirty="0">
                <a:solidFill>
                  <a:schemeClr val="accent1">
                    <a:lumMod val="50000"/>
                  </a:schemeClr>
                </a:solidFill>
                <a:latin typeface="Times New Roman" panose="02020603050405020304" pitchFamily="18" charset="0"/>
                <a:cs typeface="Times New Roman" panose="02020603050405020304" pitchFamily="18" charset="0"/>
              </a:rPr>
              <a:t> The calculated retail price of GM cars.</a:t>
            </a:r>
          </a:p>
          <a:p>
            <a:pPr marL="342900" lvl="0" indent="-342900" algn="just">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Mileage:</a:t>
            </a:r>
            <a:r>
              <a:rPr lang="en-US" sz="2400" dirty="0">
                <a:solidFill>
                  <a:schemeClr val="accent1">
                    <a:lumMod val="50000"/>
                  </a:schemeClr>
                </a:solidFill>
                <a:latin typeface="Times New Roman" panose="02020603050405020304" pitchFamily="18" charset="0"/>
                <a:cs typeface="Times New Roman" panose="02020603050405020304" pitchFamily="18" charset="0"/>
              </a:rPr>
              <a:t> The total number of miles the car has been driven.</a:t>
            </a:r>
          </a:p>
          <a:p>
            <a:pPr marL="342900" lvl="0" indent="-342900" algn="just">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Make:</a:t>
            </a:r>
            <a:r>
              <a:rPr lang="en-US" sz="2400" dirty="0">
                <a:solidFill>
                  <a:schemeClr val="accent1">
                    <a:lumMod val="50000"/>
                  </a:schemeClr>
                </a:solidFill>
                <a:latin typeface="Times New Roman" panose="02020603050405020304" pitchFamily="18" charset="0"/>
                <a:cs typeface="Times New Roman" panose="02020603050405020304" pitchFamily="18" charset="0"/>
              </a:rPr>
              <a:t> The manufacturer of the car.</a:t>
            </a:r>
          </a:p>
          <a:p>
            <a:pPr marL="342900" lvl="0" indent="-342900" algn="just">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Model:</a:t>
            </a:r>
            <a:r>
              <a:rPr lang="en-US" sz="2400" dirty="0">
                <a:solidFill>
                  <a:schemeClr val="accent1">
                    <a:lumMod val="50000"/>
                  </a:schemeClr>
                </a:solidFill>
                <a:latin typeface="Times New Roman" panose="02020603050405020304" pitchFamily="18" charset="0"/>
                <a:cs typeface="Times New Roman" panose="02020603050405020304" pitchFamily="18" charset="0"/>
              </a:rPr>
              <a:t> The specific models for each car.</a:t>
            </a:r>
          </a:p>
          <a:p>
            <a:pPr marL="342900" lvl="0" indent="-342900" algn="just">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Trim:</a:t>
            </a:r>
            <a:r>
              <a:rPr lang="en-US" sz="2400" dirty="0">
                <a:solidFill>
                  <a:schemeClr val="accent1">
                    <a:lumMod val="50000"/>
                  </a:schemeClr>
                </a:solidFill>
                <a:latin typeface="Times New Roman" panose="02020603050405020304" pitchFamily="18" charset="0"/>
                <a:cs typeface="Times New Roman" panose="02020603050405020304" pitchFamily="18" charset="0"/>
              </a:rPr>
              <a:t> The type of car model.</a:t>
            </a:r>
          </a:p>
          <a:p>
            <a:pPr marL="342900" lvl="0" indent="-342900" algn="just">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Type:</a:t>
            </a:r>
            <a:r>
              <a:rPr lang="en-US" sz="2400" dirty="0">
                <a:solidFill>
                  <a:schemeClr val="accent1">
                    <a:lumMod val="50000"/>
                  </a:schemeClr>
                </a:solidFill>
                <a:latin typeface="Times New Roman" panose="02020603050405020304" pitchFamily="18" charset="0"/>
                <a:cs typeface="Times New Roman" panose="02020603050405020304" pitchFamily="18" charset="0"/>
              </a:rPr>
              <a:t> The car’s body type.</a:t>
            </a:r>
          </a:p>
          <a:p>
            <a:pPr marL="342900" lvl="0" indent="-342900" algn="just">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Cylinder:</a:t>
            </a:r>
            <a:r>
              <a:rPr lang="en-US" sz="2400" dirty="0">
                <a:solidFill>
                  <a:schemeClr val="accent1">
                    <a:lumMod val="50000"/>
                  </a:schemeClr>
                </a:solidFill>
                <a:latin typeface="Times New Roman" panose="02020603050405020304" pitchFamily="18" charset="0"/>
                <a:cs typeface="Times New Roman" panose="02020603050405020304" pitchFamily="18" charset="0"/>
              </a:rPr>
              <a:t> The number of cylinders present in engine.</a:t>
            </a:r>
          </a:p>
          <a:p>
            <a:pPr marL="342900" lvl="0" indent="-342900" algn="just">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Liter:</a:t>
            </a:r>
            <a:r>
              <a:rPr lang="en-US" sz="2400" dirty="0">
                <a:solidFill>
                  <a:schemeClr val="accent1">
                    <a:lumMod val="50000"/>
                  </a:schemeClr>
                </a:solidFill>
                <a:latin typeface="Times New Roman" panose="02020603050405020304" pitchFamily="18" charset="0"/>
                <a:cs typeface="Times New Roman" panose="02020603050405020304" pitchFamily="18" charset="0"/>
              </a:rPr>
              <a:t> The fuel capacity of the engine.</a:t>
            </a:r>
          </a:p>
          <a:p>
            <a:pPr marL="342900" lvl="0" indent="-342900" algn="just">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Doors:</a:t>
            </a:r>
            <a:r>
              <a:rPr lang="en-US" sz="2400" dirty="0">
                <a:solidFill>
                  <a:schemeClr val="accent1">
                    <a:lumMod val="50000"/>
                  </a:schemeClr>
                </a:solidFill>
                <a:latin typeface="Times New Roman" panose="02020603050405020304" pitchFamily="18" charset="0"/>
                <a:cs typeface="Times New Roman" panose="02020603050405020304" pitchFamily="18" charset="0"/>
              </a:rPr>
              <a:t> The number of doors in the car.</a:t>
            </a:r>
          </a:p>
          <a:p>
            <a:pPr marL="342900" lvl="0" indent="-342900" algn="just">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Sound:</a:t>
            </a:r>
            <a:r>
              <a:rPr lang="en-US" sz="2400" dirty="0">
                <a:solidFill>
                  <a:schemeClr val="accent1">
                    <a:lumMod val="50000"/>
                  </a:schemeClr>
                </a:solidFill>
                <a:latin typeface="Times New Roman" panose="02020603050405020304" pitchFamily="18" charset="0"/>
                <a:cs typeface="Times New Roman" panose="02020603050405020304" pitchFamily="18" charset="0"/>
              </a:rPr>
              <a:t> A categorical variable (binary), that represents whether upgraded speakers are present in the car (coded 1 if present).</a:t>
            </a:r>
          </a:p>
          <a:p>
            <a:pPr marL="342900" lvl="0" indent="-342900" algn="just">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Leather:</a:t>
            </a:r>
            <a:r>
              <a:rPr lang="en-US" sz="2400" dirty="0">
                <a:solidFill>
                  <a:schemeClr val="accent1">
                    <a:lumMod val="50000"/>
                  </a:schemeClr>
                </a:solidFill>
                <a:latin typeface="Times New Roman" panose="02020603050405020304" pitchFamily="18" charset="0"/>
                <a:cs typeface="Times New Roman" panose="02020603050405020304" pitchFamily="18" charset="0"/>
              </a:rPr>
              <a:t> A categorical variable (binary), that represents whether the car has leather interiors (coded 1 if present).</a:t>
            </a:r>
          </a:p>
          <a:p>
            <a:pPr algn="just"/>
            <a:r>
              <a:rPr lang="en-US" sz="2400" dirty="0">
                <a:solidFill>
                  <a:schemeClr val="accent1">
                    <a:lumMod val="50000"/>
                  </a:schemeClr>
                </a:solidFill>
                <a:latin typeface="Times New Roman" panose="02020603050405020304" pitchFamily="18" charset="0"/>
                <a:cs typeface="Times New Roman" panose="02020603050405020304" pitchFamily="18" charset="0"/>
              </a:rPr>
              <a:t>Using these attributes, we will try to predict the price by using the Statistical Analysis System (SAS) for exploratory data analysis.</a:t>
            </a:r>
          </a:p>
        </p:txBody>
      </p:sp>
    </p:spTree>
    <p:extLst>
      <p:ext uri="{BB962C8B-B14F-4D97-AF65-F5344CB8AC3E}">
        <p14:creationId xmlns:p14="http://schemas.microsoft.com/office/powerpoint/2010/main" val="173287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376C4-DD44-4E12-8E1F-BEDF15DA540C}"/>
              </a:ext>
            </a:extLst>
          </p:cNvPr>
          <p:cNvSpPr txBox="1"/>
          <p:nvPr/>
        </p:nvSpPr>
        <p:spPr>
          <a:xfrm>
            <a:off x="616223" y="319616"/>
            <a:ext cx="10959548" cy="584775"/>
          </a:xfrm>
          <a:prstGeom prst="rect">
            <a:avLst/>
          </a:prstGeom>
          <a:noFill/>
        </p:spPr>
        <p:txBody>
          <a:bodyPr wrap="square" rtlCol="0">
            <a:spAutoFit/>
          </a:bodyPr>
          <a:lstStyle/>
          <a:p>
            <a:pPr algn="ctr"/>
            <a:r>
              <a:rPr lang="en-US" sz="32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 Requirements</a:t>
            </a:r>
          </a:p>
        </p:txBody>
      </p:sp>
      <p:sp>
        <p:nvSpPr>
          <p:cNvPr id="3" name="TextBox 2">
            <a:extLst>
              <a:ext uri="{FF2B5EF4-FFF2-40B4-BE49-F238E27FC236}">
                <a16:creationId xmlns:a16="http://schemas.microsoft.com/office/drawing/2014/main" id="{A01B0F24-88F8-4D3D-BC34-0B1E229DD6EC}"/>
              </a:ext>
            </a:extLst>
          </p:cNvPr>
          <p:cNvSpPr txBox="1"/>
          <p:nvPr/>
        </p:nvSpPr>
        <p:spPr>
          <a:xfrm>
            <a:off x="616223" y="904391"/>
            <a:ext cx="10959548" cy="5632311"/>
          </a:xfrm>
          <a:prstGeom prst="rect">
            <a:avLst/>
          </a:prstGeom>
          <a:noFill/>
        </p:spPr>
        <p:txBody>
          <a:bodyPr wrap="square" rtlCol="0">
            <a:spAutoFit/>
          </a:bodyPr>
          <a:lstStyle/>
          <a:p>
            <a:pPr marL="457200" indent="-457200" algn="just">
              <a:buFont typeface="+mj-lt"/>
              <a:buAutoNum type="arabicPeriod"/>
            </a:pPr>
            <a:r>
              <a:rPr lang="en-IN" sz="2400" b="1" spc="-1" dirty="0">
                <a:solidFill>
                  <a:schemeClr val="accent1">
                    <a:lumMod val="50000"/>
                  </a:schemeClr>
                </a:solidFill>
                <a:latin typeface="Times New Roman" panose="02020603050405020304" pitchFamily="18" charset="0"/>
                <a:cs typeface="Times New Roman" panose="02020603050405020304" pitchFamily="18" charset="0"/>
              </a:rPr>
              <a:t>Flask: </a:t>
            </a:r>
            <a:r>
              <a:rPr lang="en-IN" sz="2400" spc="-1" dirty="0">
                <a:solidFill>
                  <a:schemeClr val="accent1">
                    <a:lumMod val="50000"/>
                  </a:schemeClr>
                </a:solidFill>
                <a:latin typeface="Times New Roman" panose="02020603050405020304" pitchFamily="18" charset="0"/>
                <a:cs typeface="Times New Roman" panose="02020603050405020304" pitchFamily="18" charset="0"/>
              </a:rPr>
              <a:t>It is used to deploy the front-end web page.</a:t>
            </a:r>
          </a:p>
          <a:p>
            <a:pPr marL="457200" indent="-457200" algn="just">
              <a:buFont typeface="+mj-lt"/>
              <a:buAutoNum type="arabicPeriod"/>
            </a:pPr>
            <a:endParaRPr lang="en-IN" sz="2400" b="1" spc="-1"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b="1" spc="-1" dirty="0" err="1">
                <a:solidFill>
                  <a:schemeClr val="accent1">
                    <a:lumMod val="50000"/>
                  </a:schemeClr>
                </a:solidFill>
                <a:latin typeface="Times New Roman" panose="02020603050405020304" pitchFamily="18" charset="0"/>
                <a:cs typeface="Times New Roman" panose="02020603050405020304" pitchFamily="18" charset="0"/>
              </a:rPr>
              <a:t>Jsonify</a:t>
            </a:r>
            <a:r>
              <a:rPr lang="en-IN" sz="2400" b="1" spc="-1" dirty="0">
                <a:solidFill>
                  <a:schemeClr val="accent1">
                    <a:lumMod val="50000"/>
                  </a:schemeClr>
                </a:solidFill>
                <a:latin typeface="Times New Roman" panose="02020603050405020304" pitchFamily="18" charset="0"/>
                <a:cs typeface="Times New Roman" panose="02020603050405020304" pitchFamily="18" charset="0"/>
              </a:rPr>
              <a:t>: </a:t>
            </a:r>
            <a:r>
              <a:rPr lang="en-IN" sz="2400" spc="-1" dirty="0">
                <a:solidFill>
                  <a:schemeClr val="accent1">
                    <a:lumMod val="50000"/>
                  </a:schemeClr>
                </a:solidFill>
                <a:latin typeface="Times New Roman" panose="02020603050405020304" pitchFamily="18" charset="0"/>
                <a:cs typeface="Times New Roman" panose="02020603050405020304" pitchFamily="18" charset="0"/>
              </a:rPr>
              <a:t>It is a function in flask, which serializes data into JSON(JavaScript Object Notation) format.</a:t>
            </a:r>
          </a:p>
          <a:p>
            <a:pPr marL="457200" indent="-457200" algn="just">
              <a:buFont typeface="+mj-lt"/>
              <a:buAutoNum type="arabicPeriod"/>
            </a:pPr>
            <a:endParaRPr lang="en-IN" sz="2400" b="1" spc="-1"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b="1" spc="-1" dirty="0">
                <a:solidFill>
                  <a:schemeClr val="accent1">
                    <a:lumMod val="50000"/>
                  </a:schemeClr>
                </a:solidFill>
                <a:latin typeface="Times New Roman" panose="02020603050405020304" pitchFamily="18" charset="0"/>
                <a:cs typeface="Times New Roman" panose="02020603050405020304" pitchFamily="18" charset="0"/>
              </a:rPr>
              <a:t>Requests: </a:t>
            </a:r>
            <a:r>
              <a:rPr lang="en-IN" sz="2400" dirty="0">
                <a:solidFill>
                  <a:schemeClr val="accent1">
                    <a:lumMod val="50000"/>
                  </a:schemeClr>
                </a:solidFill>
                <a:latin typeface="Times New Roman" panose="02020603050405020304" pitchFamily="18" charset="0"/>
                <a:cs typeface="Times New Roman" panose="02020603050405020304" pitchFamily="18" charset="0"/>
              </a:rPr>
              <a:t>Requests will allow you to send HTTP/1.1 requests using Python. With it, you can add content like headers, form data, multipart files, and parameters via simple Python libraries.</a:t>
            </a:r>
          </a:p>
          <a:p>
            <a:pPr marL="457200" indent="-457200" algn="just">
              <a:buFont typeface="+mj-lt"/>
              <a:buAutoNum type="arabicPeriod"/>
            </a:pPr>
            <a:endParaRPr lang="en-IN" sz="2400" spc="-1"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b="1" spc="-1" dirty="0">
                <a:solidFill>
                  <a:schemeClr val="accent1">
                    <a:lumMod val="50000"/>
                  </a:schemeClr>
                </a:solidFill>
                <a:latin typeface="Times New Roman" panose="02020603050405020304" pitchFamily="18" charset="0"/>
                <a:cs typeface="Times New Roman" panose="02020603050405020304" pitchFamily="18" charset="0"/>
              </a:rPr>
              <a:t>Pickle: </a:t>
            </a:r>
            <a:r>
              <a:rPr lang="en-IN" sz="2400" spc="-1" dirty="0">
                <a:solidFill>
                  <a:schemeClr val="accent1">
                    <a:lumMod val="50000"/>
                  </a:schemeClr>
                </a:solidFill>
                <a:latin typeface="Times New Roman" panose="02020603050405020304" pitchFamily="18" charset="0"/>
                <a:cs typeface="Times New Roman" panose="02020603050405020304" pitchFamily="18" charset="0"/>
              </a:rPr>
              <a:t>It converts any kind of python objects into byte streams (0’s &amp; 1’s).</a:t>
            </a:r>
          </a:p>
          <a:p>
            <a:pPr marL="457200" indent="-457200" algn="just">
              <a:buFont typeface="+mj-lt"/>
              <a:buAutoNum type="arabicPeriod"/>
            </a:pPr>
            <a:endParaRPr lang="en-IN" sz="2400" b="1" spc="-1"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b="1" spc="-1" dirty="0">
                <a:solidFill>
                  <a:schemeClr val="accent1">
                    <a:lumMod val="50000"/>
                  </a:schemeClr>
                </a:solidFill>
                <a:latin typeface="Times New Roman" panose="02020603050405020304" pitchFamily="18" charset="0"/>
                <a:cs typeface="Times New Roman" panose="02020603050405020304" pitchFamily="18" charset="0"/>
              </a:rPr>
              <a:t>NumPy: </a:t>
            </a:r>
            <a:r>
              <a:rPr lang="en-IN" sz="2400" b="1" dirty="0">
                <a:solidFill>
                  <a:schemeClr val="accent1">
                    <a:lumMod val="50000"/>
                  </a:schemeClr>
                </a:solidFill>
                <a:latin typeface="Times New Roman" panose="02020603050405020304" pitchFamily="18" charset="0"/>
                <a:cs typeface="Times New Roman" panose="02020603050405020304" pitchFamily="18" charset="0"/>
              </a:rPr>
              <a:t>NumPy</a:t>
            </a:r>
            <a:r>
              <a:rPr lang="en-IN" sz="2400" dirty="0">
                <a:solidFill>
                  <a:schemeClr val="accent1">
                    <a:lumMod val="50000"/>
                  </a:schemeClr>
                </a:solidFill>
                <a:latin typeface="Times New Roman" panose="02020603050405020304" pitchFamily="18" charset="0"/>
                <a:cs typeface="Times New Roman" panose="02020603050405020304" pitchFamily="18" charset="0"/>
              </a:rPr>
              <a:t> is a </a:t>
            </a:r>
            <a:r>
              <a:rPr lang="en-IN" sz="2400" b="1" dirty="0">
                <a:solidFill>
                  <a:schemeClr val="accent1">
                    <a:lumMod val="50000"/>
                  </a:schemeClr>
                </a:solidFill>
                <a:latin typeface="Times New Roman" panose="02020603050405020304" pitchFamily="18" charset="0"/>
                <a:cs typeface="Times New Roman" panose="02020603050405020304" pitchFamily="18" charset="0"/>
              </a:rPr>
              <a:t>python</a:t>
            </a:r>
            <a:r>
              <a:rPr lang="en-IN" sz="2400" dirty="0">
                <a:solidFill>
                  <a:schemeClr val="accent1">
                    <a:lumMod val="50000"/>
                  </a:schemeClr>
                </a:solidFill>
                <a:latin typeface="Times New Roman" panose="02020603050405020304" pitchFamily="18" charset="0"/>
                <a:cs typeface="Times New Roman" panose="02020603050405020304" pitchFamily="18" charset="0"/>
              </a:rPr>
              <a:t> library </a:t>
            </a:r>
            <a:r>
              <a:rPr lang="en-IN" sz="2400" b="1" dirty="0">
                <a:solidFill>
                  <a:schemeClr val="accent1">
                    <a:lumMod val="50000"/>
                  </a:schemeClr>
                </a:solidFill>
                <a:latin typeface="Times New Roman" panose="02020603050405020304" pitchFamily="18" charset="0"/>
                <a:cs typeface="Times New Roman" panose="02020603050405020304" pitchFamily="18" charset="0"/>
              </a:rPr>
              <a:t>used</a:t>
            </a:r>
            <a:r>
              <a:rPr lang="en-IN" sz="2400" dirty="0">
                <a:solidFill>
                  <a:schemeClr val="accent1">
                    <a:lumMod val="50000"/>
                  </a:schemeClr>
                </a:solidFill>
                <a:latin typeface="Times New Roman" panose="02020603050405020304" pitchFamily="18" charset="0"/>
                <a:cs typeface="Times New Roman" panose="02020603050405020304" pitchFamily="18" charset="0"/>
              </a:rPr>
              <a:t> for working with arrays.</a:t>
            </a:r>
          </a:p>
          <a:p>
            <a:pPr marL="457200" indent="-457200" algn="just">
              <a:buFont typeface="+mj-lt"/>
              <a:buAutoNum type="arabicPeriod"/>
            </a:pPr>
            <a:endParaRPr lang="en-IN" sz="2400" b="1" spc="-1"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b="1" spc="-1" dirty="0" err="1">
                <a:solidFill>
                  <a:schemeClr val="accent1">
                    <a:lumMod val="50000"/>
                  </a:schemeClr>
                </a:solidFill>
                <a:latin typeface="Times New Roman" panose="02020603050405020304" pitchFamily="18" charset="0"/>
                <a:cs typeface="Times New Roman" panose="02020603050405020304" pitchFamily="18" charset="0"/>
              </a:rPr>
              <a:t>Sklearn</a:t>
            </a:r>
            <a:r>
              <a:rPr lang="en-IN" sz="2400" b="1" spc="-1" dirty="0">
                <a:solidFill>
                  <a:schemeClr val="accent1">
                    <a:lumMod val="50000"/>
                  </a:schemeClr>
                </a:solidFill>
                <a:latin typeface="Times New Roman" panose="02020603050405020304" pitchFamily="18" charset="0"/>
                <a:cs typeface="Times New Roman" panose="02020603050405020304" pitchFamily="18" charset="0"/>
              </a:rPr>
              <a:t>: </a:t>
            </a:r>
            <a:r>
              <a:rPr lang="en-IN" sz="2400" spc="-1" dirty="0" err="1">
                <a:solidFill>
                  <a:schemeClr val="accent1">
                    <a:lumMod val="50000"/>
                  </a:schemeClr>
                </a:solidFill>
                <a:latin typeface="Times New Roman" panose="02020603050405020304" pitchFamily="18" charset="0"/>
                <a:cs typeface="Times New Roman" panose="02020603050405020304" pitchFamily="18" charset="0"/>
              </a:rPr>
              <a:t>Scikit</a:t>
            </a:r>
            <a:r>
              <a:rPr lang="en-IN" sz="2400" spc="-1" dirty="0">
                <a:solidFill>
                  <a:schemeClr val="accent1">
                    <a:lumMod val="50000"/>
                  </a:schemeClr>
                </a:solidFill>
                <a:latin typeface="Times New Roman" panose="02020603050405020304" pitchFamily="18" charset="0"/>
                <a:cs typeface="Times New Roman" panose="02020603050405020304" pitchFamily="18" charset="0"/>
              </a:rPr>
              <a:t>-Learn is a free machine learning library for python, which supports various machine learning algorithm like random forests, k-neighbours etc.</a:t>
            </a:r>
            <a:endParaRPr lang="en-IN" sz="2400" b="1" spc="-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322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A376C4-DD44-4E12-8E1F-BEDF15DA540C}"/>
              </a:ext>
            </a:extLst>
          </p:cNvPr>
          <p:cNvSpPr txBox="1"/>
          <p:nvPr/>
        </p:nvSpPr>
        <p:spPr>
          <a:xfrm>
            <a:off x="616223" y="1088243"/>
            <a:ext cx="10959548" cy="584775"/>
          </a:xfrm>
          <a:prstGeom prst="rect">
            <a:avLst/>
          </a:prstGeom>
          <a:noFill/>
        </p:spPr>
        <p:txBody>
          <a:bodyPr wrap="square" rtlCol="0">
            <a:spAutoFit/>
          </a:bodyPr>
          <a:lstStyle/>
          <a:p>
            <a:pPr algn="ctr"/>
            <a:r>
              <a:rPr lang="en-US" sz="32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 Used</a:t>
            </a:r>
          </a:p>
        </p:txBody>
      </p:sp>
      <p:sp>
        <p:nvSpPr>
          <p:cNvPr id="3" name="TextBox 2">
            <a:extLst>
              <a:ext uri="{FF2B5EF4-FFF2-40B4-BE49-F238E27FC236}">
                <a16:creationId xmlns:a16="http://schemas.microsoft.com/office/drawing/2014/main" id="{A01B0F24-88F8-4D3D-BC34-0B1E229DD6EC}"/>
              </a:ext>
            </a:extLst>
          </p:cNvPr>
          <p:cNvSpPr txBox="1"/>
          <p:nvPr/>
        </p:nvSpPr>
        <p:spPr>
          <a:xfrm>
            <a:off x="616223" y="1673018"/>
            <a:ext cx="10959548" cy="4154984"/>
          </a:xfrm>
          <a:prstGeom prst="rect">
            <a:avLst/>
          </a:prstGeom>
          <a:noFill/>
        </p:spPr>
        <p:txBody>
          <a:bodyPr wrap="square" rtlCol="0">
            <a:spAutoFit/>
          </a:bodyPr>
          <a:lstStyle/>
          <a:p>
            <a:pPr marL="457200" indent="-457200" algn="just">
              <a:buFont typeface="+mj-lt"/>
              <a:buAutoNum type="arabicPeriod"/>
            </a:pPr>
            <a:r>
              <a:rPr lang="en-IN" sz="2400" b="1" spc="-1" dirty="0">
                <a:solidFill>
                  <a:schemeClr val="accent1">
                    <a:lumMod val="50000"/>
                  </a:schemeClr>
                </a:solidFill>
                <a:latin typeface="Times New Roman" panose="02020603050405020304" pitchFamily="18" charset="0"/>
                <a:cs typeface="Times New Roman" panose="02020603050405020304" pitchFamily="18" charset="0"/>
              </a:rPr>
              <a:t>Linear Regression: </a:t>
            </a:r>
            <a:r>
              <a:rPr lang="en-IN" sz="2400" spc="-1" dirty="0">
                <a:solidFill>
                  <a:schemeClr val="accent1">
                    <a:lumMod val="50000"/>
                  </a:schemeClr>
                </a:solidFill>
                <a:latin typeface="Times New Roman" panose="02020603050405020304" pitchFamily="18" charset="0"/>
                <a:cs typeface="Times New Roman" panose="02020603050405020304" pitchFamily="18" charset="0"/>
              </a:rPr>
              <a:t>Model Training.</a:t>
            </a:r>
          </a:p>
          <a:p>
            <a:pPr marL="457200" indent="-457200" algn="just">
              <a:buFont typeface="+mj-lt"/>
              <a:buAutoNum type="arabicPeriod"/>
            </a:pPr>
            <a:endParaRPr lang="en-IN" sz="2400" b="1" spc="-1"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b="1" spc="-1" dirty="0">
                <a:solidFill>
                  <a:schemeClr val="accent1">
                    <a:lumMod val="50000"/>
                  </a:schemeClr>
                </a:solidFill>
                <a:latin typeface="Times New Roman" panose="02020603050405020304" pitchFamily="18" charset="0"/>
                <a:cs typeface="Times New Roman" panose="02020603050405020304" pitchFamily="18" charset="0"/>
              </a:rPr>
              <a:t>Random Forest Regression: </a:t>
            </a:r>
            <a:r>
              <a:rPr lang="en-IN" sz="2400" spc="-1" dirty="0">
                <a:solidFill>
                  <a:schemeClr val="accent1">
                    <a:lumMod val="50000"/>
                  </a:schemeClr>
                </a:solidFill>
                <a:latin typeface="Times New Roman" panose="02020603050405020304" pitchFamily="18" charset="0"/>
                <a:cs typeface="Times New Roman" panose="02020603050405020304" pitchFamily="18" charset="0"/>
              </a:rPr>
              <a:t>Decision Parameter.</a:t>
            </a:r>
          </a:p>
          <a:p>
            <a:pPr marL="457200" indent="-457200" algn="just">
              <a:buFont typeface="+mj-lt"/>
              <a:buAutoNum type="arabicPeriod"/>
            </a:pPr>
            <a:endParaRPr lang="en-IN" sz="2400" b="1" spc="-1"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b="1" spc="-1" dirty="0">
                <a:solidFill>
                  <a:schemeClr val="accent1">
                    <a:lumMod val="50000"/>
                  </a:schemeClr>
                </a:solidFill>
                <a:latin typeface="Times New Roman" panose="02020603050405020304" pitchFamily="18" charset="0"/>
                <a:cs typeface="Times New Roman" panose="02020603050405020304" pitchFamily="18" charset="0"/>
              </a:rPr>
              <a:t>Gradient Boost: </a:t>
            </a:r>
            <a:r>
              <a:rPr lang="en-IN" sz="2400" spc="-1" dirty="0">
                <a:solidFill>
                  <a:schemeClr val="accent1">
                    <a:lumMod val="50000"/>
                  </a:schemeClr>
                </a:solidFill>
                <a:latin typeface="Times New Roman" panose="02020603050405020304" pitchFamily="18" charset="0"/>
                <a:cs typeface="Times New Roman" panose="02020603050405020304" pitchFamily="18" charset="0"/>
              </a:rPr>
              <a:t>Decision Parameter with High Accuracy.</a:t>
            </a:r>
          </a:p>
          <a:p>
            <a:pPr marL="457200" indent="-457200" algn="just">
              <a:buFont typeface="+mj-lt"/>
              <a:buAutoNum type="arabicPeriod"/>
            </a:pPr>
            <a:endParaRPr lang="en-IN" sz="2400" b="1" spc="-1"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b="1" spc="-1" dirty="0" err="1">
                <a:solidFill>
                  <a:schemeClr val="accent1">
                    <a:lumMod val="50000"/>
                  </a:schemeClr>
                </a:solidFill>
                <a:latin typeface="Times New Roman" panose="02020603050405020304" pitchFamily="18" charset="0"/>
                <a:cs typeface="Times New Roman" panose="02020603050405020304" pitchFamily="18" charset="0"/>
              </a:rPr>
              <a:t>XGBoost</a:t>
            </a:r>
            <a:r>
              <a:rPr lang="en-IN" sz="2400" b="1" spc="-1" dirty="0">
                <a:solidFill>
                  <a:schemeClr val="accent1">
                    <a:lumMod val="50000"/>
                  </a:schemeClr>
                </a:solidFill>
                <a:latin typeface="Times New Roman" panose="02020603050405020304" pitchFamily="18" charset="0"/>
                <a:cs typeface="Times New Roman" panose="02020603050405020304" pitchFamily="18" charset="0"/>
              </a:rPr>
              <a:t>: </a:t>
            </a:r>
            <a:r>
              <a:rPr lang="en-IN" sz="2400" spc="-1" dirty="0">
                <a:solidFill>
                  <a:schemeClr val="accent1">
                    <a:lumMod val="50000"/>
                  </a:schemeClr>
                </a:solidFill>
                <a:latin typeface="Times New Roman" panose="02020603050405020304" pitchFamily="18" charset="0"/>
                <a:cs typeface="Times New Roman" panose="02020603050405020304" pitchFamily="18" charset="0"/>
              </a:rPr>
              <a:t>Enhance Performance and Speed of Model.</a:t>
            </a:r>
          </a:p>
          <a:p>
            <a:pPr marL="457200" indent="-457200" algn="just">
              <a:buFont typeface="+mj-lt"/>
              <a:buAutoNum type="arabicPeriod"/>
            </a:pPr>
            <a:endParaRPr lang="en-IN" sz="2400" b="1" spc="-1"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b="1" spc="-1" dirty="0" err="1">
                <a:solidFill>
                  <a:schemeClr val="accent1">
                    <a:lumMod val="50000"/>
                  </a:schemeClr>
                </a:solidFill>
                <a:latin typeface="Times New Roman" panose="02020603050405020304" pitchFamily="18" charset="0"/>
                <a:cs typeface="Times New Roman" panose="02020603050405020304" pitchFamily="18" charset="0"/>
              </a:rPr>
              <a:t>LightGBM</a:t>
            </a:r>
            <a:r>
              <a:rPr lang="en-IN" sz="2400" b="1" spc="-1" dirty="0">
                <a:solidFill>
                  <a:schemeClr val="accent1">
                    <a:lumMod val="50000"/>
                  </a:schemeClr>
                </a:solidFill>
                <a:latin typeface="Times New Roman" panose="02020603050405020304" pitchFamily="18" charset="0"/>
                <a:cs typeface="Times New Roman" panose="02020603050405020304" pitchFamily="18" charset="0"/>
              </a:rPr>
              <a:t>: </a:t>
            </a:r>
            <a:r>
              <a:rPr lang="en-IN" sz="2400" spc="-1" dirty="0">
                <a:solidFill>
                  <a:schemeClr val="accent1">
                    <a:lumMod val="50000"/>
                  </a:schemeClr>
                </a:solidFill>
                <a:latin typeface="Times New Roman" panose="02020603050405020304" pitchFamily="18" charset="0"/>
                <a:cs typeface="Times New Roman" panose="02020603050405020304" pitchFamily="18" charset="0"/>
              </a:rPr>
              <a:t>Create Categories in Model.</a:t>
            </a:r>
          </a:p>
          <a:p>
            <a:pPr marL="457200" indent="-457200" algn="just">
              <a:buFont typeface="+mj-lt"/>
              <a:buAutoNum type="arabicPeriod"/>
            </a:pPr>
            <a:endParaRPr lang="en-IN" sz="2400" b="1" spc="-1"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400" b="1" spc="-1" dirty="0">
                <a:solidFill>
                  <a:schemeClr val="accent1">
                    <a:lumMod val="50000"/>
                  </a:schemeClr>
                </a:solidFill>
                <a:latin typeface="Times New Roman" panose="02020603050405020304" pitchFamily="18" charset="0"/>
                <a:cs typeface="Times New Roman" panose="02020603050405020304" pitchFamily="18" charset="0"/>
              </a:rPr>
              <a:t>Deep Neural Network: </a:t>
            </a:r>
            <a:r>
              <a:rPr lang="en-IN" sz="2400" spc="-1" dirty="0">
                <a:solidFill>
                  <a:schemeClr val="accent1">
                    <a:lumMod val="50000"/>
                  </a:schemeClr>
                </a:solidFill>
                <a:latin typeface="Times New Roman" panose="02020603050405020304" pitchFamily="18" charset="0"/>
                <a:cs typeface="Times New Roman" panose="02020603050405020304" pitchFamily="18" charset="0"/>
              </a:rPr>
              <a:t>Optimizes the Model by setting the Learning Rate.</a:t>
            </a:r>
            <a:endParaRPr lang="en-IN" sz="2400" b="1" spc="-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9962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121</TotalTime>
  <Words>1204</Words>
  <Application>Microsoft Office PowerPoint</Application>
  <PresentationFormat>Widescreen</PresentationFormat>
  <Paragraphs>130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Kumar</dc:creator>
  <cp:lastModifiedBy>Sachin Kumar</cp:lastModifiedBy>
  <cp:revision>14</cp:revision>
  <dcterms:created xsi:type="dcterms:W3CDTF">2020-10-07T18:58:27Z</dcterms:created>
  <dcterms:modified xsi:type="dcterms:W3CDTF">2020-10-07T21:00:10Z</dcterms:modified>
</cp:coreProperties>
</file>