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8" r:id="rId3"/>
    <p:sldId id="257" r:id="rId4"/>
    <p:sldId id="259" r:id="rId5"/>
    <p:sldId id="260" r:id="rId6"/>
    <p:sldId id="278" r:id="rId7"/>
    <p:sldId id="261" r:id="rId8"/>
    <p:sldId id="275" r:id="rId9"/>
    <p:sldId id="262" r:id="rId10"/>
    <p:sldId id="280" r:id="rId11"/>
    <p:sldId id="272" r:id="rId12"/>
    <p:sldId id="273" r:id="rId13"/>
    <p:sldId id="276" r:id="rId14"/>
    <p:sldId id="279"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2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1FD9C7-4E98-42DD-B33F-3DA9C644C560}"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E8C85-D43B-452C-8805-655D6037D161}" type="slidenum">
              <a:rPr lang="en-US" smtClean="0"/>
              <a:t>‹#›</a:t>
            </a:fld>
            <a:endParaRPr lang="en-US"/>
          </a:p>
        </p:txBody>
      </p:sp>
    </p:spTree>
    <p:extLst>
      <p:ext uri="{BB962C8B-B14F-4D97-AF65-F5344CB8AC3E}">
        <p14:creationId xmlns:p14="http://schemas.microsoft.com/office/powerpoint/2010/main" val="4072538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1FD9C7-4E98-42DD-B33F-3DA9C644C560}"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E8C85-D43B-452C-8805-655D6037D161}" type="slidenum">
              <a:rPr lang="en-US" smtClean="0"/>
              <a:t>‹#›</a:t>
            </a:fld>
            <a:endParaRPr lang="en-US"/>
          </a:p>
        </p:txBody>
      </p:sp>
    </p:spTree>
    <p:extLst>
      <p:ext uri="{BB962C8B-B14F-4D97-AF65-F5344CB8AC3E}">
        <p14:creationId xmlns:p14="http://schemas.microsoft.com/office/powerpoint/2010/main" val="98722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1FD9C7-4E98-42DD-B33F-3DA9C644C560}"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E8C85-D43B-452C-8805-655D6037D16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7661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1FD9C7-4E98-42DD-B33F-3DA9C644C560}"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E8C85-D43B-452C-8805-655D6037D161}" type="slidenum">
              <a:rPr lang="en-US" smtClean="0"/>
              <a:t>‹#›</a:t>
            </a:fld>
            <a:endParaRPr lang="en-US"/>
          </a:p>
        </p:txBody>
      </p:sp>
    </p:spTree>
    <p:extLst>
      <p:ext uri="{BB962C8B-B14F-4D97-AF65-F5344CB8AC3E}">
        <p14:creationId xmlns:p14="http://schemas.microsoft.com/office/powerpoint/2010/main" val="997814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1FD9C7-4E98-42DD-B33F-3DA9C644C560}"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E8C85-D43B-452C-8805-655D6037D16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1813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1FD9C7-4E98-42DD-B33F-3DA9C644C560}"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E8C85-D43B-452C-8805-655D6037D161}" type="slidenum">
              <a:rPr lang="en-US" smtClean="0"/>
              <a:t>‹#›</a:t>
            </a:fld>
            <a:endParaRPr lang="en-US"/>
          </a:p>
        </p:txBody>
      </p:sp>
    </p:spTree>
    <p:extLst>
      <p:ext uri="{BB962C8B-B14F-4D97-AF65-F5344CB8AC3E}">
        <p14:creationId xmlns:p14="http://schemas.microsoft.com/office/powerpoint/2010/main" val="1847073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FD9C7-4E98-42DD-B33F-3DA9C644C560}"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E8C85-D43B-452C-8805-655D6037D161}" type="slidenum">
              <a:rPr lang="en-US" smtClean="0"/>
              <a:t>‹#›</a:t>
            </a:fld>
            <a:endParaRPr lang="en-US"/>
          </a:p>
        </p:txBody>
      </p:sp>
    </p:spTree>
    <p:extLst>
      <p:ext uri="{BB962C8B-B14F-4D97-AF65-F5344CB8AC3E}">
        <p14:creationId xmlns:p14="http://schemas.microsoft.com/office/powerpoint/2010/main" val="1723077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FD9C7-4E98-42DD-B33F-3DA9C644C560}"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E8C85-D43B-452C-8805-655D6037D161}" type="slidenum">
              <a:rPr lang="en-US" smtClean="0"/>
              <a:t>‹#›</a:t>
            </a:fld>
            <a:endParaRPr lang="en-US"/>
          </a:p>
        </p:txBody>
      </p:sp>
    </p:spTree>
    <p:extLst>
      <p:ext uri="{BB962C8B-B14F-4D97-AF65-F5344CB8AC3E}">
        <p14:creationId xmlns:p14="http://schemas.microsoft.com/office/powerpoint/2010/main" val="642592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FD9C7-4E98-42DD-B33F-3DA9C644C560}"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E8C85-D43B-452C-8805-655D6037D161}" type="slidenum">
              <a:rPr lang="en-US" smtClean="0"/>
              <a:t>‹#›</a:t>
            </a:fld>
            <a:endParaRPr lang="en-US"/>
          </a:p>
        </p:txBody>
      </p:sp>
    </p:spTree>
    <p:extLst>
      <p:ext uri="{BB962C8B-B14F-4D97-AF65-F5344CB8AC3E}">
        <p14:creationId xmlns:p14="http://schemas.microsoft.com/office/powerpoint/2010/main" val="3795489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1FD9C7-4E98-42DD-B33F-3DA9C644C560}"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E8C85-D43B-452C-8805-655D6037D161}" type="slidenum">
              <a:rPr lang="en-US" smtClean="0"/>
              <a:t>‹#›</a:t>
            </a:fld>
            <a:endParaRPr lang="en-US"/>
          </a:p>
        </p:txBody>
      </p:sp>
    </p:spTree>
    <p:extLst>
      <p:ext uri="{BB962C8B-B14F-4D97-AF65-F5344CB8AC3E}">
        <p14:creationId xmlns:p14="http://schemas.microsoft.com/office/powerpoint/2010/main" val="3865727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1FD9C7-4E98-42DD-B33F-3DA9C644C560}" type="datetimeFigureOut">
              <a:rPr lang="en-US" smtClean="0"/>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E8C85-D43B-452C-8805-655D6037D161}" type="slidenum">
              <a:rPr lang="en-US" smtClean="0"/>
              <a:t>‹#›</a:t>
            </a:fld>
            <a:endParaRPr lang="en-US"/>
          </a:p>
        </p:txBody>
      </p:sp>
    </p:spTree>
    <p:extLst>
      <p:ext uri="{BB962C8B-B14F-4D97-AF65-F5344CB8AC3E}">
        <p14:creationId xmlns:p14="http://schemas.microsoft.com/office/powerpoint/2010/main" val="159434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1FD9C7-4E98-42DD-B33F-3DA9C644C560}" type="datetimeFigureOut">
              <a:rPr lang="en-US" smtClean="0"/>
              <a:t>3/6/2022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4E8C85-D43B-452C-8805-655D6037D161}" type="slidenum">
              <a:rPr lang="en-US" smtClean="0"/>
              <a:t>‹#›</a:t>
            </a:fld>
            <a:endParaRPr lang="en-US"/>
          </a:p>
        </p:txBody>
      </p:sp>
    </p:spTree>
    <p:extLst>
      <p:ext uri="{BB962C8B-B14F-4D97-AF65-F5344CB8AC3E}">
        <p14:creationId xmlns:p14="http://schemas.microsoft.com/office/powerpoint/2010/main" val="668826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1FD9C7-4E98-42DD-B33F-3DA9C644C560}" type="datetimeFigureOut">
              <a:rPr lang="en-US" smtClean="0"/>
              <a:t>3/6/2022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4E8C85-D43B-452C-8805-655D6037D161}" type="slidenum">
              <a:rPr lang="en-US" smtClean="0"/>
              <a:t>‹#›</a:t>
            </a:fld>
            <a:endParaRPr lang="en-US"/>
          </a:p>
        </p:txBody>
      </p:sp>
    </p:spTree>
    <p:extLst>
      <p:ext uri="{BB962C8B-B14F-4D97-AF65-F5344CB8AC3E}">
        <p14:creationId xmlns:p14="http://schemas.microsoft.com/office/powerpoint/2010/main" val="4197556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FD9C7-4E98-42DD-B33F-3DA9C644C560}" type="datetimeFigureOut">
              <a:rPr lang="en-US" smtClean="0"/>
              <a:t>3/6/2022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4E8C85-D43B-452C-8805-655D6037D161}" type="slidenum">
              <a:rPr lang="en-US" smtClean="0"/>
              <a:t>‹#›</a:t>
            </a:fld>
            <a:endParaRPr lang="en-US"/>
          </a:p>
        </p:txBody>
      </p:sp>
    </p:spTree>
    <p:extLst>
      <p:ext uri="{BB962C8B-B14F-4D97-AF65-F5344CB8AC3E}">
        <p14:creationId xmlns:p14="http://schemas.microsoft.com/office/powerpoint/2010/main" val="1859763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1FD9C7-4E98-42DD-B33F-3DA9C644C560}" type="datetimeFigureOut">
              <a:rPr lang="en-US" smtClean="0"/>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E8C85-D43B-452C-8805-655D6037D161}" type="slidenum">
              <a:rPr lang="en-US" smtClean="0"/>
              <a:t>‹#›</a:t>
            </a:fld>
            <a:endParaRPr lang="en-US"/>
          </a:p>
        </p:txBody>
      </p:sp>
    </p:spTree>
    <p:extLst>
      <p:ext uri="{BB962C8B-B14F-4D97-AF65-F5344CB8AC3E}">
        <p14:creationId xmlns:p14="http://schemas.microsoft.com/office/powerpoint/2010/main" val="178573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1FD9C7-4E98-42DD-B33F-3DA9C644C560}" type="datetimeFigureOut">
              <a:rPr lang="en-US" smtClean="0"/>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E8C85-D43B-452C-8805-655D6037D161}" type="slidenum">
              <a:rPr lang="en-US" smtClean="0"/>
              <a:t>‹#›</a:t>
            </a:fld>
            <a:endParaRPr lang="en-US"/>
          </a:p>
        </p:txBody>
      </p:sp>
    </p:spTree>
    <p:extLst>
      <p:ext uri="{BB962C8B-B14F-4D97-AF65-F5344CB8AC3E}">
        <p14:creationId xmlns:p14="http://schemas.microsoft.com/office/powerpoint/2010/main" val="2684154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1FD9C7-4E98-42DD-B33F-3DA9C644C560}" type="datetimeFigureOut">
              <a:rPr lang="en-US" smtClean="0"/>
              <a:t>3/6/2022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4E8C85-D43B-452C-8805-655D6037D161}" type="slidenum">
              <a:rPr lang="en-US" smtClean="0"/>
              <a:t>‹#›</a:t>
            </a:fld>
            <a:endParaRPr lang="en-US"/>
          </a:p>
        </p:txBody>
      </p:sp>
    </p:spTree>
    <p:extLst>
      <p:ext uri="{BB962C8B-B14F-4D97-AF65-F5344CB8AC3E}">
        <p14:creationId xmlns:p14="http://schemas.microsoft.com/office/powerpoint/2010/main" val="142069490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316E89-3941-4A9B-AE7F-80408002D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7" y="624281"/>
            <a:ext cx="3048006" cy="3048006"/>
          </a:xfrm>
          <a:prstGeom prst="rect">
            <a:avLst/>
          </a:prstGeom>
          <a:ln>
            <a:noFill/>
          </a:ln>
        </p:spPr>
      </p:pic>
      <p:sp>
        <p:nvSpPr>
          <p:cNvPr id="6" name="TextBox 5">
            <a:extLst>
              <a:ext uri="{FF2B5EF4-FFF2-40B4-BE49-F238E27FC236}">
                <a16:creationId xmlns:a16="http://schemas.microsoft.com/office/drawing/2014/main" id="{7A3BBF36-870E-4393-850F-C332CC837A2D}"/>
              </a:ext>
            </a:extLst>
          </p:cNvPr>
          <p:cNvSpPr txBox="1"/>
          <p:nvPr/>
        </p:nvSpPr>
        <p:spPr>
          <a:xfrm>
            <a:off x="2777960" y="3878704"/>
            <a:ext cx="6636080" cy="1323439"/>
          </a:xfrm>
          <a:prstGeom prst="rect">
            <a:avLst/>
          </a:prstGeom>
          <a:noFill/>
        </p:spPr>
        <p:txBody>
          <a:bodyPr wrap="square" rtlCol="0">
            <a:spAutoFit/>
          </a:bodyPr>
          <a:lstStyle/>
          <a:p>
            <a:pPr algn="ctr"/>
            <a:r>
              <a:rPr lang="en-US" sz="4000" b="1" dirty="0">
                <a:latin typeface="Times New Roman" panose="02020603050405020304" pitchFamily="18" charset="0"/>
                <a:ea typeface="PMingLiU-ExtB" panose="02020500000000000000" pitchFamily="18" charset="-120"/>
                <a:cs typeface="Times New Roman" panose="02020603050405020304" pitchFamily="18" charset="0"/>
              </a:rPr>
              <a:t>“Inventory Management System”</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41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300" fill="hold"/>
                                        <p:tgtEl>
                                          <p:spTgt spid="5"/>
                                        </p:tgtEl>
                                        <p:attrNameLst>
                                          <p:attrName>ppt_w</p:attrName>
                                        </p:attrNameLst>
                                      </p:cBhvr>
                                      <p:tavLst>
                                        <p:tav tm="0">
                                          <p:val>
                                            <p:fltVal val="0"/>
                                          </p:val>
                                        </p:tav>
                                        <p:tav tm="100000">
                                          <p:val>
                                            <p:strVal val="#ppt_w"/>
                                          </p:val>
                                        </p:tav>
                                      </p:tavLst>
                                    </p:anim>
                                    <p:anim calcmode="lin" valueType="num">
                                      <p:cBhvr>
                                        <p:cTn id="8" dur="1300" fill="hold"/>
                                        <p:tgtEl>
                                          <p:spTgt spid="5"/>
                                        </p:tgtEl>
                                        <p:attrNameLst>
                                          <p:attrName>ppt_h</p:attrName>
                                        </p:attrNameLst>
                                      </p:cBhvr>
                                      <p:tavLst>
                                        <p:tav tm="0">
                                          <p:val>
                                            <p:fltVal val="0"/>
                                          </p:val>
                                        </p:tav>
                                        <p:tav tm="100000">
                                          <p:val>
                                            <p:strVal val="#ppt_h"/>
                                          </p:val>
                                        </p:tav>
                                      </p:tavLst>
                                    </p:anim>
                                    <p:animEffect transition="in" filter="fade">
                                      <p:cBhvr>
                                        <p:cTn id="9" dur="1300"/>
                                        <p:tgtEl>
                                          <p:spTgt spid="5"/>
                                        </p:tgtEl>
                                      </p:cBhvr>
                                    </p:animEffect>
                                  </p:childTnLst>
                                </p:cTn>
                              </p:par>
                              <p:par>
                                <p:cTn id="10" presetID="2" presetClass="entr" presetSubtype="4"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300" fill="hold"/>
                                        <p:tgtEl>
                                          <p:spTgt spid="6"/>
                                        </p:tgtEl>
                                        <p:attrNameLst>
                                          <p:attrName>ppt_x</p:attrName>
                                        </p:attrNameLst>
                                      </p:cBhvr>
                                      <p:tavLst>
                                        <p:tav tm="0">
                                          <p:val>
                                            <p:strVal val="#ppt_x"/>
                                          </p:val>
                                        </p:tav>
                                        <p:tav tm="100000">
                                          <p:val>
                                            <p:strVal val="#ppt_x"/>
                                          </p:val>
                                        </p:tav>
                                      </p:tavLst>
                                    </p:anim>
                                    <p:anim calcmode="lin" valueType="num">
                                      <p:cBhvr additive="base">
                                        <p:cTn id="13" dur="13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9F12D-0EFF-49DD-A8DD-72AEEC156606}"/>
              </a:ext>
            </a:extLst>
          </p:cNvPr>
          <p:cNvSpPr>
            <a:spLocks noGrp="1"/>
          </p:cNvSpPr>
          <p:nvPr>
            <p:ph type="title"/>
          </p:nvPr>
        </p:nvSpPr>
        <p:spPr/>
        <p:txBody>
          <a:bodyPr/>
          <a:lstStyle/>
          <a:p>
            <a:pPr algn="ctr"/>
            <a:r>
              <a:rPr lang="en-US" sz="3600" b="1" dirty="0">
                <a:solidFill>
                  <a:schemeClr val="tx1"/>
                </a:solidFill>
              </a:rPr>
              <a:t>Project Features</a:t>
            </a:r>
            <a:endParaRPr lang="en-US" b="1" dirty="0">
              <a:solidFill>
                <a:schemeClr val="tx1"/>
              </a:solidFill>
            </a:endParaRPr>
          </a:p>
        </p:txBody>
      </p:sp>
      <p:sp>
        <p:nvSpPr>
          <p:cNvPr id="3" name="Content Placeholder 2">
            <a:extLst>
              <a:ext uri="{FF2B5EF4-FFF2-40B4-BE49-F238E27FC236}">
                <a16:creationId xmlns:a16="http://schemas.microsoft.com/office/drawing/2014/main" id="{669B13AF-CF93-41D3-8A2D-F1BE1C216C36}"/>
              </a:ext>
            </a:extLst>
          </p:cNvPr>
          <p:cNvSpPr>
            <a:spLocks noGrp="1"/>
          </p:cNvSpPr>
          <p:nvPr>
            <p:ph idx="1"/>
          </p:nvPr>
        </p:nvSpPr>
        <p:spPr>
          <a:xfrm>
            <a:off x="677334" y="1732843"/>
            <a:ext cx="8596668" cy="4938889"/>
          </a:xfrm>
        </p:spPr>
        <p:txBody>
          <a:bodyPr>
            <a:noAutofit/>
          </a:bodyPr>
          <a:lstStyle/>
          <a:p>
            <a:pPr>
              <a:spcBef>
                <a:spcPts val="600"/>
              </a:spcBef>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Product Management</a:t>
            </a:r>
          </a:p>
          <a:p>
            <a:pPr lvl="1">
              <a:spcBef>
                <a:spcPts val="600"/>
              </a:spcBef>
              <a:buFont typeface="Wingdings" panose="05000000000000000000" pitchFamily="2" charset="2"/>
              <a:buChar char="§"/>
            </a:pPr>
            <a:r>
              <a:rPr lang="en-US" sz="1400" dirty="0">
                <a:solidFill>
                  <a:schemeClr val="tx1"/>
                </a:solidFill>
                <a:latin typeface="Times New Roman" panose="02020603050405020304" pitchFamily="18" charset="0"/>
                <a:cs typeface="Times New Roman" panose="02020603050405020304" pitchFamily="18" charset="0"/>
              </a:rPr>
              <a:t>View, Add, Edit, Delete</a:t>
            </a:r>
          </a:p>
          <a:p>
            <a:pPr>
              <a:spcBef>
                <a:spcPts val="600"/>
              </a:spcBef>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Supplier Purchasing</a:t>
            </a:r>
          </a:p>
          <a:p>
            <a:pPr lvl="1">
              <a:spcBef>
                <a:spcPts val="600"/>
              </a:spcBef>
              <a:buFont typeface="Wingdings" panose="05000000000000000000" pitchFamily="2" charset="2"/>
              <a:buChar char="§"/>
            </a:pPr>
            <a:r>
              <a:rPr lang="en-US" sz="1400" dirty="0">
                <a:solidFill>
                  <a:schemeClr val="tx1"/>
                </a:solidFill>
                <a:latin typeface="Times New Roman" panose="02020603050405020304" pitchFamily="18" charset="0"/>
                <a:cs typeface="Times New Roman" panose="02020603050405020304" pitchFamily="18" charset="0"/>
              </a:rPr>
              <a:t>View, Add, Approve, Daily report</a:t>
            </a:r>
          </a:p>
          <a:p>
            <a:pPr>
              <a:spcBef>
                <a:spcPts val="600"/>
              </a:spcBef>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Customer Management</a:t>
            </a:r>
          </a:p>
          <a:p>
            <a:pPr lvl="1">
              <a:spcBef>
                <a:spcPts val="600"/>
              </a:spcBef>
              <a:buFont typeface="Wingdings" panose="05000000000000000000" pitchFamily="2" charset="2"/>
              <a:buChar char="§"/>
            </a:pPr>
            <a:r>
              <a:rPr lang="en-US" sz="1400" dirty="0">
                <a:solidFill>
                  <a:schemeClr val="tx1"/>
                </a:solidFill>
                <a:latin typeface="Times New Roman" panose="02020603050405020304" pitchFamily="18" charset="0"/>
                <a:cs typeface="Times New Roman" panose="02020603050405020304" pitchFamily="18" charset="0"/>
              </a:rPr>
              <a:t>View, Add, Edit, Credit, Paid, Report</a:t>
            </a:r>
          </a:p>
          <a:p>
            <a:pPr>
              <a:spcBef>
                <a:spcPts val="600"/>
              </a:spcBef>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Stock Management</a:t>
            </a:r>
          </a:p>
          <a:p>
            <a:pPr lvl="1">
              <a:spcBef>
                <a:spcPts val="600"/>
              </a:spcBef>
              <a:buFont typeface="Wingdings" panose="05000000000000000000" pitchFamily="2" charset="2"/>
              <a:buChar char="§"/>
            </a:pPr>
            <a:r>
              <a:rPr lang="en-US" sz="1400" dirty="0">
                <a:solidFill>
                  <a:schemeClr val="tx1"/>
                </a:solidFill>
                <a:latin typeface="Times New Roman" panose="02020603050405020304" pitchFamily="18" charset="0"/>
                <a:cs typeface="Times New Roman" panose="02020603050405020304" pitchFamily="18" charset="0"/>
              </a:rPr>
              <a:t>Stock Report, Custom Report</a:t>
            </a:r>
          </a:p>
          <a:p>
            <a:pPr>
              <a:spcBef>
                <a:spcPts val="600"/>
              </a:spcBef>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Expenditure Management</a:t>
            </a:r>
          </a:p>
          <a:p>
            <a:pPr lvl="1">
              <a:spcBef>
                <a:spcPts val="600"/>
              </a:spcBef>
              <a:buFont typeface="Wingdings" panose="05000000000000000000" pitchFamily="2" charset="2"/>
              <a:buChar char="§"/>
            </a:pPr>
            <a:r>
              <a:rPr lang="en-US" sz="1400" dirty="0">
                <a:solidFill>
                  <a:schemeClr val="tx1"/>
                </a:solidFill>
                <a:latin typeface="Times New Roman" panose="02020603050405020304" pitchFamily="18" charset="0"/>
                <a:cs typeface="Times New Roman" panose="02020603050405020304" pitchFamily="18" charset="0"/>
              </a:rPr>
              <a:t>Add Cost, Edit Cost</a:t>
            </a:r>
          </a:p>
          <a:p>
            <a:pPr>
              <a:spcBef>
                <a:spcPts val="600"/>
              </a:spcBef>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Notice</a:t>
            </a:r>
          </a:p>
        </p:txBody>
      </p:sp>
    </p:spTree>
    <p:extLst>
      <p:ext uri="{BB962C8B-B14F-4D97-AF65-F5344CB8AC3E}">
        <p14:creationId xmlns:p14="http://schemas.microsoft.com/office/powerpoint/2010/main" val="4166130676"/>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2FF7-73F5-4453-8E78-8B419EBE7F53}"/>
              </a:ext>
            </a:extLst>
          </p:cNvPr>
          <p:cNvSpPr>
            <a:spLocks noGrp="1"/>
          </p:cNvSpPr>
          <p:nvPr>
            <p:ph type="title"/>
          </p:nvPr>
        </p:nvSpPr>
        <p:spPr>
          <a:xfrm>
            <a:off x="677334" y="609600"/>
            <a:ext cx="8596668" cy="654756"/>
          </a:xfrm>
        </p:spPr>
        <p:txBody>
          <a:bodyPr/>
          <a:lstStyle/>
          <a:p>
            <a:pPr algn="ctr"/>
            <a:r>
              <a:rPr lang="en-US" b="1" dirty="0">
                <a:solidFill>
                  <a:schemeClr val="tx1"/>
                </a:solidFill>
              </a:rPr>
              <a:t>ER Diagram</a:t>
            </a:r>
          </a:p>
        </p:txBody>
      </p:sp>
      <p:pic>
        <p:nvPicPr>
          <p:cNvPr id="5" name="Content Placeholder 4">
            <a:extLst>
              <a:ext uri="{FF2B5EF4-FFF2-40B4-BE49-F238E27FC236}">
                <a16:creationId xmlns:a16="http://schemas.microsoft.com/office/drawing/2014/main" id="{FEC0275A-FA5C-447A-A730-7427370764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1" y="1522828"/>
            <a:ext cx="5080000" cy="4812129"/>
          </a:xfrm>
        </p:spPr>
      </p:pic>
      <p:sp>
        <p:nvSpPr>
          <p:cNvPr id="6" name="TextBox 5">
            <a:extLst>
              <a:ext uri="{FF2B5EF4-FFF2-40B4-BE49-F238E27FC236}">
                <a16:creationId xmlns:a16="http://schemas.microsoft.com/office/drawing/2014/main" id="{F8FABB93-90C5-49F4-A9DE-01E359552F57}"/>
              </a:ext>
            </a:extLst>
          </p:cNvPr>
          <p:cNvSpPr txBox="1"/>
          <p:nvPr/>
        </p:nvSpPr>
        <p:spPr>
          <a:xfrm>
            <a:off x="3784690" y="6366933"/>
            <a:ext cx="2381956" cy="369332"/>
          </a:xfrm>
          <a:prstGeom prst="rect">
            <a:avLst/>
          </a:prstGeom>
          <a:noFill/>
        </p:spPr>
        <p:txBody>
          <a:bodyPr wrap="square" rtlCol="0">
            <a:spAutoFit/>
          </a:bodyPr>
          <a:lstStyle/>
          <a:p>
            <a:r>
              <a:rPr lang="en-US" dirty="0">
                <a:latin typeface="+mj-lt"/>
              </a:rPr>
              <a:t>Fig : ER Diagram</a:t>
            </a:r>
          </a:p>
        </p:txBody>
      </p:sp>
    </p:spTree>
    <p:extLst>
      <p:ext uri="{BB962C8B-B14F-4D97-AF65-F5344CB8AC3E}">
        <p14:creationId xmlns:p14="http://schemas.microsoft.com/office/powerpoint/2010/main" val="367546824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2FF7-73F5-4453-8E78-8B419EBE7F53}"/>
              </a:ext>
            </a:extLst>
          </p:cNvPr>
          <p:cNvSpPr>
            <a:spLocks noGrp="1"/>
          </p:cNvSpPr>
          <p:nvPr>
            <p:ph type="title"/>
          </p:nvPr>
        </p:nvSpPr>
        <p:spPr>
          <a:xfrm>
            <a:off x="677334" y="609600"/>
            <a:ext cx="8596668" cy="654756"/>
          </a:xfrm>
        </p:spPr>
        <p:txBody>
          <a:bodyPr/>
          <a:lstStyle/>
          <a:p>
            <a:pPr algn="ctr"/>
            <a:r>
              <a:rPr lang="en-US" b="1" dirty="0">
                <a:solidFill>
                  <a:schemeClr val="tx1"/>
                </a:solidFill>
              </a:rPr>
              <a:t>Use Case Diagram</a:t>
            </a:r>
          </a:p>
        </p:txBody>
      </p:sp>
      <p:pic>
        <p:nvPicPr>
          <p:cNvPr id="5" name="Content Placeholder 4">
            <a:extLst>
              <a:ext uri="{FF2B5EF4-FFF2-40B4-BE49-F238E27FC236}">
                <a16:creationId xmlns:a16="http://schemas.microsoft.com/office/drawing/2014/main" id="{FEC0275A-FA5C-447A-A730-74273707642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023533" y="1464734"/>
            <a:ext cx="6053666" cy="4872464"/>
          </a:xfrm>
        </p:spPr>
      </p:pic>
      <p:sp>
        <p:nvSpPr>
          <p:cNvPr id="6" name="TextBox 5">
            <a:extLst>
              <a:ext uri="{FF2B5EF4-FFF2-40B4-BE49-F238E27FC236}">
                <a16:creationId xmlns:a16="http://schemas.microsoft.com/office/drawing/2014/main" id="{F8FABB93-90C5-49F4-A9DE-01E359552F57}"/>
              </a:ext>
            </a:extLst>
          </p:cNvPr>
          <p:cNvSpPr txBox="1"/>
          <p:nvPr/>
        </p:nvSpPr>
        <p:spPr>
          <a:xfrm>
            <a:off x="3784690" y="6366933"/>
            <a:ext cx="2480644" cy="369332"/>
          </a:xfrm>
          <a:prstGeom prst="rect">
            <a:avLst/>
          </a:prstGeom>
          <a:noFill/>
        </p:spPr>
        <p:txBody>
          <a:bodyPr wrap="square" rtlCol="0">
            <a:spAutoFit/>
          </a:bodyPr>
          <a:lstStyle/>
          <a:p>
            <a:r>
              <a:rPr lang="en-US" dirty="0">
                <a:latin typeface="+mj-lt"/>
              </a:rPr>
              <a:t>Fig : Use Case Diagram</a:t>
            </a:r>
          </a:p>
        </p:txBody>
      </p:sp>
    </p:spTree>
    <p:extLst>
      <p:ext uri="{BB962C8B-B14F-4D97-AF65-F5344CB8AC3E}">
        <p14:creationId xmlns:p14="http://schemas.microsoft.com/office/powerpoint/2010/main" val="34688908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E0326A1-73CB-4F22-B4AB-87AC933C8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8533" y="2072523"/>
            <a:ext cx="3155426" cy="3155426"/>
          </a:xfrm>
          <a:prstGeom prst="rect">
            <a:avLst/>
          </a:prstGeom>
        </p:spPr>
      </p:pic>
      <p:sp>
        <p:nvSpPr>
          <p:cNvPr id="2" name="Title 1">
            <a:extLst>
              <a:ext uri="{FF2B5EF4-FFF2-40B4-BE49-F238E27FC236}">
                <a16:creationId xmlns:a16="http://schemas.microsoft.com/office/drawing/2014/main" id="{3318FB43-0105-421C-BC97-19ED98B63359}"/>
              </a:ext>
            </a:extLst>
          </p:cNvPr>
          <p:cNvSpPr>
            <a:spLocks noGrp="1"/>
          </p:cNvSpPr>
          <p:nvPr>
            <p:ph type="title"/>
          </p:nvPr>
        </p:nvSpPr>
        <p:spPr/>
        <p:txBody>
          <a:bodyPr/>
          <a:lstStyle/>
          <a:p>
            <a:pPr algn="ctr"/>
            <a:r>
              <a:rPr lang="en-US" sz="3600" b="1" dirty="0">
                <a:solidFill>
                  <a:schemeClr val="tx1"/>
                </a:solidFill>
                <a:ea typeface="+mj-lt"/>
                <a:cs typeface="+mj-lt"/>
              </a:rPr>
              <a:t>Future Plan</a:t>
            </a:r>
            <a:endParaRPr lang="en-US" b="1" dirty="0">
              <a:solidFill>
                <a:schemeClr val="tx1"/>
              </a:solidFill>
            </a:endParaRPr>
          </a:p>
        </p:txBody>
      </p:sp>
      <p:sp>
        <p:nvSpPr>
          <p:cNvPr id="11" name="Rectangle 10">
            <a:extLst>
              <a:ext uri="{FF2B5EF4-FFF2-40B4-BE49-F238E27FC236}">
                <a16:creationId xmlns:a16="http://schemas.microsoft.com/office/drawing/2014/main" id="{99FC422D-4283-4ABF-A86F-D42439CB5366}"/>
              </a:ext>
            </a:extLst>
          </p:cNvPr>
          <p:cNvSpPr/>
          <p:nvPr/>
        </p:nvSpPr>
        <p:spPr>
          <a:xfrm flipV="1">
            <a:off x="1151468" y="1927590"/>
            <a:ext cx="825800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8BA72A7F-4A81-4C2C-B3C6-B3AC2D75EFF1}"/>
              </a:ext>
            </a:extLst>
          </p:cNvPr>
          <p:cNvSpPr>
            <a:spLocks noGrp="1"/>
          </p:cNvSpPr>
          <p:nvPr>
            <p:ph idx="1"/>
          </p:nvPr>
        </p:nvSpPr>
        <p:spPr>
          <a:xfrm>
            <a:off x="677334" y="2367627"/>
            <a:ext cx="8596668" cy="3880773"/>
          </a:xfrm>
        </p:spPr>
        <p:txBody>
          <a:bodyPr>
            <a:normAutofit/>
          </a:bodyPr>
          <a:lstStyle/>
          <a:p>
            <a:r>
              <a:rPr lang="en-US" sz="2000" dirty="0">
                <a:latin typeface="Times New Roman" panose="02020603050405020304" pitchFamily="18" charset="0"/>
                <a:cs typeface="Times New Roman" panose="02020603050405020304" pitchFamily="18" charset="0"/>
              </a:rPr>
              <a:t>Adoptions of cloud technology.</a:t>
            </a:r>
          </a:p>
          <a:p>
            <a:r>
              <a:rPr lang="en-US" sz="2000" dirty="0">
                <a:latin typeface="Times New Roman" panose="02020603050405020304" pitchFamily="18" charset="0"/>
                <a:cs typeface="Times New Roman" panose="02020603050405020304" pitchFamily="18" charset="0"/>
              </a:rPr>
              <a:t>API implement.</a:t>
            </a:r>
          </a:p>
          <a:p>
            <a:r>
              <a:rPr lang="en-US" sz="2000" dirty="0">
                <a:latin typeface="Times New Roman" panose="02020603050405020304" pitchFamily="18" charset="0"/>
                <a:cs typeface="Times New Roman" panose="02020603050405020304" pitchFamily="18" charset="0"/>
              </a:rPr>
              <a:t>Payment Gateway.</a:t>
            </a:r>
          </a:p>
          <a:p>
            <a:r>
              <a:rPr lang="en-US" sz="2000" dirty="0">
                <a:latin typeface="Times New Roman" panose="02020603050405020304" pitchFamily="18" charset="0"/>
                <a:cs typeface="Times New Roman" panose="02020603050405020304" pitchFamily="18" charset="0"/>
              </a:rPr>
              <a:t>Artificial intelligence.</a:t>
            </a:r>
          </a:p>
          <a:p>
            <a:r>
              <a:rPr lang="en-US" sz="2000" dirty="0">
                <a:latin typeface="Times New Roman" panose="02020603050405020304" pitchFamily="18" charset="0"/>
                <a:cs typeface="Times New Roman" panose="02020603050405020304" pitchFamily="18" charset="0"/>
              </a:rPr>
              <a:t>Barcode scanner.</a:t>
            </a:r>
          </a:p>
          <a:p>
            <a:r>
              <a:rPr lang="en-US" sz="2000" dirty="0">
                <a:latin typeface="Times New Roman" panose="02020603050405020304" pitchFamily="18" charset="0"/>
                <a:cs typeface="Times New Roman" panose="02020603050405020304" pitchFamily="18" charset="0"/>
              </a:rPr>
              <a:t>Looking ahead to the future.</a:t>
            </a:r>
          </a:p>
        </p:txBody>
      </p:sp>
    </p:spTree>
    <p:extLst>
      <p:ext uri="{BB962C8B-B14F-4D97-AF65-F5344CB8AC3E}">
        <p14:creationId xmlns:p14="http://schemas.microsoft.com/office/powerpoint/2010/main" val="2258244094"/>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ABD36-1B28-494F-8CAA-896D15C34129}"/>
              </a:ext>
            </a:extLst>
          </p:cNvPr>
          <p:cNvSpPr>
            <a:spLocks noGrp="1"/>
          </p:cNvSpPr>
          <p:nvPr>
            <p:ph type="title"/>
          </p:nvPr>
        </p:nvSpPr>
        <p:spPr/>
        <p:txBody>
          <a:bodyPr/>
          <a:lstStyle/>
          <a:p>
            <a:pPr algn="ctr"/>
            <a:r>
              <a:rPr lang="en-US" b="1" dirty="0">
                <a:solidFill>
                  <a:schemeClr val="tx1"/>
                </a:solidFill>
              </a:rPr>
              <a:t>Conclusion</a:t>
            </a:r>
          </a:p>
        </p:txBody>
      </p:sp>
      <p:sp>
        <p:nvSpPr>
          <p:cNvPr id="3" name="Content Placeholder 2">
            <a:extLst>
              <a:ext uri="{FF2B5EF4-FFF2-40B4-BE49-F238E27FC236}">
                <a16:creationId xmlns:a16="http://schemas.microsoft.com/office/drawing/2014/main" id="{526EB806-2F1A-49DC-B395-83180BCA4A5E}"/>
              </a:ext>
            </a:extLst>
          </p:cNvPr>
          <p:cNvSpPr>
            <a:spLocks noGrp="1"/>
          </p:cNvSpPr>
          <p:nvPr>
            <p:ph idx="1"/>
          </p:nvPr>
        </p:nvSpPr>
        <p:spPr/>
        <p:txBody>
          <a:bodyPr>
            <a:normAutofit/>
          </a:bodyPr>
          <a:lstStyle/>
          <a:p>
            <a:pPr marL="0" indent="0" algn="just">
              <a:buNone/>
            </a:pPr>
            <a:r>
              <a:rPr lang="en-US" sz="2000" dirty="0"/>
              <a:t>It has been a great pleasure for us to work on this exciting and challenging project. This project proved good for us as it provided practical knowledge, also about all handling procedure related with “Inventory Management System”.</a:t>
            </a:r>
          </a:p>
        </p:txBody>
      </p:sp>
    </p:spTree>
    <p:extLst>
      <p:ext uri="{BB962C8B-B14F-4D97-AF65-F5344CB8AC3E}">
        <p14:creationId xmlns:p14="http://schemas.microsoft.com/office/powerpoint/2010/main" val="1118225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0BBD42-109D-4916-8509-4E49630BBB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516" y="1825977"/>
            <a:ext cx="8549454" cy="3206045"/>
          </a:xfrm>
        </p:spPr>
      </p:pic>
    </p:spTree>
    <p:extLst>
      <p:ext uri="{BB962C8B-B14F-4D97-AF65-F5344CB8AC3E}">
        <p14:creationId xmlns:p14="http://schemas.microsoft.com/office/powerpoint/2010/main" val="33667068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DBD9-A984-48B0-B63E-6F31AE001EE1}"/>
              </a:ext>
            </a:extLst>
          </p:cNvPr>
          <p:cNvSpPr>
            <a:spLocks noGrp="1"/>
          </p:cNvSpPr>
          <p:nvPr>
            <p:ph type="title"/>
          </p:nvPr>
        </p:nvSpPr>
        <p:spPr>
          <a:xfrm>
            <a:off x="2666163" y="818638"/>
            <a:ext cx="4635608" cy="784485"/>
          </a:xfrm>
        </p:spPr>
        <p:txBody>
          <a:bodyPr/>
          <a:lstStyle/>
          <a:p>
            <a:pPr algn="ctr"/>
            <a:r>
              <a:rPr lang="en" b="1" dirty="0">
                <a:solidFill>
                  <a:schemeClr val="tx1"/>
                </a:solidFill>
              </a:rPr>
              <a:t>Project Submitted By</a:t>
            </a:r>
            <a:endParaRPr lang="en-US" b="1" dirty="0">
              <a:solidFill>
                <a:schemeClr val="tx1"/>
              </a:solidFill>
            </a:endParaRPr>
          </a:p>
        </p:txBody>
      </p:sp>
      <p:sp>
        <p:nvSpPr>
          <p:cNvPr id="4" name="Google Shape;1787;p219">
            <a:extLst>
              <a:ext uri="{FF2B5EF4-FFF2-40B4-BE49-F238E27FC236}">
                <a16:creationId xmlns:a16="http://schemas.microsoft.com/office/drawing/2014/main" id="{9DF27BDC-BA74-4A5C-BC06-CD7AD6B483FE}"/>
              </a:ext>
            </a:extLst>
          </p:cNvPr>
          <p:cNvSpPr>
            <a:spLocks noGrp="1"/>
          </p:cNvSpPr>
          <p:nvPr>
            <p:ph idx="1"/>
          </p:nvPr>
        </p:nvSpPr>
        <p:spPr>
          <a:xfrm>
            <a:off x="632721" y="4258457"/>
            <a:ext cx="2770048" cy="569627"/>
          </a:xfrm>
          <a:prstGeom prst="rect">
            <a:avLst/>
          </a:prstGeom>
          <a:solidFill>
            <a:schemeClr val="accent2">
              <a:lumMod val="75000"/>
            </a:schemeClr>
          </a:solidFill>
          <a:ln>
            <a:noFill/>
          </a:ln>
        </p:spPr>
        <p:txBody>
          <a:bodyPr spcFirstLastPara="1" wrap="square" lIns="91431" tIns="45699" rIns="91431" bIns="45699" anchor="ctr" anchorCtr="0">
            <a:noAutofit/>
          </a:bodyPr>
          <a:lstStyle/>
          <a:p>
            <a:pPr marL="0" indent="0" algn="ctr">
              <a:buNone/>
            </a:pPr>
            <a:r>
              <a:rPr lang="en" sz="1600" b="1" dirty="0">
                <a:solidFill>
                  <a:schemeClr val="tx1"/>
                </a:solidFill>
                <a:latin typeface="Open Sans"/>
                <a:ea typeface="Open Sans"/>
                <a:cs typeface="Open Sans"/>
                <a:sym typeface="Open Sans"/>
              </a:rPr>
              <a:t>Md Sahadat Husain</a:t>
            </a:r>
            <a:endParaRPr b="1" dirty="0">
              <a:solidFill>
                <a:schemeClr val="tx1"/>
              </a:solidFill>
              <a:latin typeface="Open Sans"/>
              <a:ea typeface="Open Sans"/>
              <a:cs typeface="Open Sans"/>
              <a:sym typeface="Open Sans"/>
            </a:endParaRPr>
          </a:p>
        </p:txBody>
      </p:sp>
      <p:sp>
        <p:nvSpPr>
          <p:cNvPr id="5" name="TextBox 4">
            <a:extLst>
              <a:ext uri="{FF2B5EF4-FFF2-40B4-BE49-F238E27FC236}">
                <a16:creationId xmlns:a16="http://schemas.microsoft.com/office/drawing/2014/main" id="{6F0A2713-6EE9-4422-8DD0-F7D616F031CF}"/>
              </a:ext>
            </a:extLst>
          </p:cNvPr>
          <p:cNvSpPr txBox="1"/>
          <p:nvPr/>
        </p:nvSpPr>
        <p:spPr>
          <a:xfrm>
            <a:off x="632721" y="4946756"/>
            <a:ext cx="2770048" cy="369332"/>
          </a:xfrm>
          <a:prstGeom prst="rect">
            <a:avLst/>
          </a:prstGeom>
          <a:noFill/>
        </p:spPr>
        <p:txBody>
          <a:bodyPr wrap="square" rtlCol="0">
            <a:spAutoFit/>
          </a:bodyPr>
          <a:lstStyle/>
          <a:p>
            <a:pPr algn="ctr"/>
            <a:r>
              <a:rPr lang="en-US" dirty="0"/>
              <a:t>ID: 1812020153</a:t>
            </a:r>
          </a:p>
        </p:txBody>
      </p:sp>
      <p:cxnSp>
        <p:nvCxnSpPr>
          <p:cNvPr id="6" name="Google Shape;1790;p219">
            <a:extLst>
              <a:ext uri="{FF2B5EF4-FFF2-40B4-BE49-F238E27FC236}">
                <a16:creationId xmlns:a16="http://schemas.microsoft.com/office/drawing/2014/main" id="{BF21181B-A3DD-4DC5-B985-B7EB2630FF0B}"/>
              </a:ext>
            </a:extLst>
          </p:cNvPr>
          <p:cNvCxnSpPr>
            <a:cxnSpLocks/>
          </p:cNvCxnSpPr>
          <p:nvPr/>
        </p:nvCxnSpPr>
        <p:spPr>
          <a:xfrm>
            <a:off x="3506898" y="3448986"/>
            <a:ext cx="0" cy="2835681"/>
          </a:xfrm>
          <a:prstGeom prst="straightConnector1">
            <a:avLst/>
          </a:prstGeom>
          <a:noFill/>
          <a:ln w="12700" cap="flat" cmpd="sng">
            <a:solidFill>
              <a:schemeClr val="lt2"/>
            </a:solidFill>
            <a:prstDash val="solid"/>
            <a:miter lim="800000"/>
            <a:headEnd type="none" w="sm" len="sm"/>
            <a:tailEnd type="none" w="sm" len="sm"/>
          </a:ln>
        </p:spPr>
      </p:cxnSp>
      <p:sp>
        <p:nvSpPr>
          <p:cNvPr id="8" name="Google Shape;1787;p219">
            <a:extLst>
              <a:ext uri="{FF2B5EF4-FFF2-40B4-BE49-F238E27FC236}">
                <a16:creationId xmlns:a16="http://schemas.microsoft.com/office/drawing/2014/main" id="{00917C6D-AD44-4309-A49D-5C30DECE79E0}"/>
              </a:ext>
            </a:extLst>
          </p:cNvPr>
          <p:cNvSpPr txBox="1">
            <a:spLocks/>
          </p:cNvSpPr>
          <p:nvPr/>
        </p:nvSpPr>
        <p:spPr>
          <a:xfrm>
            <a:off x="3663229" y="4275947"/>
            <a:ext cx="2770048" cy="569627"/>
          </a:xfrm>
          <a:prstGeom prst="rect">
            <a:avLst/>
          </a:prstGeom>
          <a:solidFill>
            <a:schemeClr val="accent2">
              <a:lumMod val="75000"/>
            </a:schemeClr>
          </a:solidFill>
          <a:ln>
            <a:noFill/>
          </a:ln>
        </p:spPr>
        <p:txBody>
          <a:bodyPr spcFirstLastPara="1" vert="horz" wrap="square" lIns="91431" tIns="45699" rIns="91431" bIns="45699" rtlCol="0" anchor="ctr"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1600" b="1" dirty="0">
                <a:solidFill>
                  <a:schemeClr val="tx1"/>
                </a:solidFill>
                <a:latin typeface="Open Sans"/>
                <a:ea typeface="Open Sans"/>
                <a:cs typeface="Open Sans"/>
                <a:sym typeface="Open Sans"/>
              </a:rPr>
              <a:t>Md. Mayruful Haque</a:t>
            </a:r>
            <a:endParaRPr lang="en-US" b="1" dirty="0">
              <a:solidFill>
                <a:schemeClr val="tx1"/>
              </a:solidFill>
              <a:latin typeface="Open Sans"/>
              <a:ea typeface="Open Sans"/>
              <a:cs typeface="Open Sans"/>
              <a:sym typeface="Open Sans"/>
            </a:endParaRPr>
          </a:p>
        </p:txBody>
      </p:sp>
      <p:sp>
        <p:nvSpPr>
          <p:cNvPr id="9" name="TextBox 8">
            <a:extLst>
              <a:ext uri="{FF2B5EF4-FFF2-40B4-BE49-F238E27FC236}">
                <a16:creationId xmlns:a16="http://schemas.microsoft.com/office/drawing/2014/main" id="{A43036EF-CEFC-4277-A2C9-E45CE776D164}"/>
              </a:ext>
            </a:extLst>
          </p:cNvPr>
          <p:cNvSpPr txBox="1"/>
          <p:nvPr/>
        </p:nvSpPr>
        <p:spPr>
          <a:xfrm>
            <a:off x="3663229" y="4964246"/>
            <a:ext cx="2770048" cy="369332"/>
          </a:xfrm>
          <a:prstGeom prst="rect">
            <a:avLst/>
          </a:prstGeom>
          <a:noFill/>
        </p:spPr>
        <p:txBody>
          <a:bodyPr wrap="square" rtlCol="0">
            <a:spAutoFit/>
          </a:bodyPr>
          <a:lstStyle/>
          <a:p>
            <a:pPr algn="ctr"/>
            <a:r>
              <a:rPr lang="en-US" dirty="0"/>
              <a:t>ID: 1812020139</a:t>
            </a:r>
          </a:p>
        </p:txBody>
      </p:sp>
      <p:sp>
        <p:nvSpPr>
          <p:cNvPr id="10" name="Google Shape;1787;p219">
            <a:extLst>
              <a:ext uri="{FF2B5EF4-FFF2-40B4-BE49-F238E27FC236}">
                <a16:creationId xmlns:a16="http://schemas.microsoft.com/office/drawing/2014/main" id="{A9738761-EC37-4C5C-8EB8-73A731BEAD7E}"/>
              </a:ext>
            </a:extLst>
          </p:cNvPr>
          <p:cNvSpPr txBox="1">
            <a:spLocks/>
          </p:cNvSpPr>
          <p:nvPr/>
        </p:nvSpPr>
        <p:spPr>
          <a:xfrm>
            <a:off x="6678749" y="4293437"/>
            <a:ext cx="2770048" cy="569627"/>
          </a:xfrm>
          <a:prstGeom prst="rect">
            <a:avLst/>
          </a:prstGeom>
          <a:solidFill>
            <a:schemeClr val="accent2">
              <a:lumMod val="75000"/>
            </a:schemeClr>
          </a:solidFill>
          <a:ln>
            <a:noFill/>
          </a:ln>
        </p:spPr>
        <p:txBody>
          <a:bodyPr spcFirstLastPara="1" vert="horz" wrap="square" lIns="91431" tIns="45699" rIns="91431" bIns="45699" rtlCol="0" anchor="ctr"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1600" b="1" dirty="0">
                <a:solidFill>
                  <a:schemeClr val="tx1"/>
                </a:solidFill>
                <a:latin typeface="Open Sans"/>
                <a:ea typeface="Open Sans"/>
                <a:cs typeface="Open Sans"/>
                <a:sym typeface="Open Sans"/>
              </a:rPr>
              <a:t>Md. Mahdi </a:t>
            </a:r>
            <a:r>
              <a:rPr lang="en-US" sz="1600" b="1" dirty="0" err="1">
                <a:solidFill>
                  <a:schemeClr val="tx1"/>
                </a:solidFill>
                <a:latin typeface="Open Sans"/>
                <a:ea typeface="Open Sans"/>
                <a:cs typeface="Open Sans"/>
                <a:sym typeface="Open Sans"/>
              </a:rPr>
              <a:t>Tarafder</a:t>
            </a:r>
            <a:endParaRPr lang="en-US" b="1" dirty="0">
              <a:solidFill>
                <a:schemeClr val="tx1"/>
              </a:solidFill>
              <a:latin typeface="Open Sans"/>
              <a:ea typeface="Open Sans"/>
              <a:cs typeface="Open Sans"/>
              <a:sym typeface="Open Sans"/>
            </a:endParaRPr>
          </a:p>
        </p:txBody>
      </p:sp>
      <p:sp>
        <p:nvSpPr>
          <p:cNvPr id="11" name="TextBox 10">
            <a:extLst>
              <a:ext uri="{FF2B5EF4-FFF2-40B4-BE49-F238E27FC236}">
                <a16:creationId xmlns:a16="http://schemas.microsoft.com/office/drawing/2014/main" id="{0C17CBE3-C5E6-48B1-8A81-AB7FA728633C}"/>
              </a:ext>
            </a:extLst>
          </p:cNvPr>
          <p:cNvSpPr txBox="1"/>
          <p:nvPr/>
        </p:nvSpPr>
        <p:spPr>
          <a:xfrm>
            <a:off x="6678749" y="4981736"/>
            <a:ext cx="2770048" cy="369332"/>
          </a:xfrm>
          <a:prstGeom prst="rect">
            <a:avLst/>
          </a:prstGeom>
          <a:noFill/>
        </p:spPr>
        <p:txBody>
          <a:bodyPr wrap="square" rtlCol="0">
            <a:spAutoFit/>
          </a:bodyPr>
          <a:lstStyle/>
          <a:p>
            <a:pPr algn="ctr"/>
            <a:r>
              <a:rPr lang="en-US" dirty="0"/>
              <a:t>ID: 1812020137</a:t>
            </a:r>
          </a:p>
        </p:txBody>
      </p:sp>
      <p:cxnSp>
        <p:nvCxnSpPr>
          <p:cNvPr id="12" name="Google Shape;1790;p219">
            <a:extLst>
              <a:ext uri="{FF2B5EF4-FFF2-40B4-BE49-F238E27FC236}">
                <a16:creationId xmlns:a16="http://schemas.microsoft.com/office/drawing/2014/main" id="{327AF066-BAB1-41A1-A1A4-9D3E325E80CD}"/>
              </a:ext>
            </a:extLst>
          </p:cNvPr>
          <p:cNvCxnSpPr>
            <a:cxnSpLocks/>
          </p:cNvCxnSpPr>
          <p:nvPr/>
        </p:nvCxnSpPr>
        <p:spPr>
          <a:xfrm>
            <a:off x="6556333" y="3448986"/>
            <a:ext cx="0" cy="2835681"/>
          </a:xfrm>
          <a:prstGeom prst="straightConnector1">
            <a:avLst/>
          </a:prstGeom>
          <a:noFill/>
          <a:ln w="12700" cap="flat" cmpd="sng">
            <a:solidFill>
              <a:schemeClr val="lt2"/>
            </a:solidFill>
            <a:prstDash val="solid"/>
            <a:miter lim="800000"/>
            <a:headEnd type="none" w="sm" len="sm"/>
            <a:tailEnd type="none" w="sm" len="sm"/>
          </a:ln>
        </p:spPr>
      </p:cxnSp>
      <p:pic>
        <p:nvPicPr>
          <p:cNvPr id="14" name="Picture 13">
            <a:extLst>
              <a:ext uri="{FF2B5EF4-FFF2-40B4-BE49-F238E27FC236}">
                <a16:creationId xmlns:a16="http://schemas.microsoft.com/office/drawing/2014/main" id="{C0DB114B-4240-4BF0-A2F4-2A441477D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86" y="2620154"/>
            <a:ext cx="1524003" cy="1524003"/>
          </a:xfrm>
          <a:prstGeom prst="rect">
            <a:avLst/>
          </a:prstGeom>
        </p:spPr>
      </p:pic>
      <p:pic>
        <p:nvPicPr>
          <p:cNvPr id="16" name="Picture 15">
            <a:extLst>
              <a:ext uri="{FF2B5EF4-FFF2-40B4-BE49-F238E27FC236}">
                <a16:creationId xmlns:a16="http://schemas.microsoft.com/office/drawing/2014/main" id="{80275FE5-FF02-4B2E-98DD-8C3EE2D90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771" y="2620154"/>
            <a:ext cx="1524003" cy="1524003"/>
          </a:xfrm>
          <a:prstGeom prst="rect">
            <a:avLst/>
          </a:prstGeom>
        </p:spPr>
      </p:pic>
      <p:pic>
        <p:nvPicPr>
          <p:cNvPr id="18" name="Picture 17">
            <a:extLst>
              <a:ext uri="{FF2B5EF4-FFF2-40B4-BE49-F238E27FC236}">
                <a16:creationId xmlns:a16="http://schemas.microsoft.com/office/drawing/2014/main" id="{5B5656E6-AE96-4583-8459-26903F3CE0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6251" y="2620154"/>
            <a:ext cx="1524003" cy="1524003"/>
          </a:xfrm>
          <a:prstGeom prst="rect">
            <a:avLst/>
          </a:prstGeom>
        </p:spPr>
      </p:pic>
    </p:spTree>
    <p:extLst>
      <p:ext uri="{BB962C8B-B14F-4D97-AF65-F5344CB8AC3E}">
        <p14:creationId xmlns:p14="http://schemas.microsoft.com/office/powerpoint/2010/main" val="100294985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350" fill="hold"/>
                                        <p:tgtEl>
                                          <p:spTgt spid="14"/>
                                        </p:tgtEl>
                                        <p:attrNameLst>
                                          <p:attrName>ppt_w</p:attrName>
                                        </p:attrNameLst>
                                      </p:cBhvr>
                                      <p:tavLst>
                                        <p:tav tm="0">
                                          <p:val>
                                            <p:fltVal val="0"/>
                                          </p:val>
                                        </p:tav>
                                        <p:tav tm="100000">
                                          <p:val>
                                            <p:strVal val="#ppt_w"/>
                                          </p:val>
                                        </p:tav>
                                      </p:tavLst>
                                    </p:anim>
                                    <p:anim calcmode="lin" valueType="num">
                                      <p:cBhvr>
                                        <p:cTn id="8" dur="350" fill="hold"/>
                                        <p:tgtEl>
                                          <p:spTgt spid="14"/>
                                        </p:tgtEl>
                                        <p:attrNameLst>
                                          <p:attrName>ppt_h</p:attrName>
                                        </p:attrNameLst>
                                      </p:cBhvr>
                                      <p:tavLst>
                                        <p:tav tm="0">
                                          <p:val>
                                            <p:fltVal val="0"/>
                                          </p:val>
                                        </p:tav>
                                        <p:tav tm="100000">
                                          <p:val>
                                            <p:strVal val="#ppt_h"/>
                                          </p:val>
                                        </p:tav>
                                      </p:tavLst>
                                    </p:anim>
                                    <p:animEffect transition="in" filter="fade">
                                      <p:cBhvr>
                                        <p:cTn id="9" dur="350"/>
                                        <p:tgtEl>
                                          <p:spTgt spid="14"/>
                                        </p:tgtEl>
                                      </p:cBhvr>
                                    </p:animEffect>
                                  </p:childTnLst>
                                </p:cTn>
                              </p:par>
                              <p:par>
                                <p:cTn id="10" presetID="53" presetClass="entr" presetSubtype="16"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350" fill="hold"/>
                                        <p:tgtEl>
                                          <p:spTgt spid="18"/>
                                        </p:tgtEl>
                                        <p:attrNameLst>
                                          <p:attrName>ppt_w</p:attrName>
                                        </p:attrNameLst>
                                      </p:cBhvr>
                                      <p:tavLst>
                                        <p:tav tm="0">
                                          <p:val>
                                            <p:fltVal val="0"/>
                                          </p:val>
                                        </p:tav>
                                        <p:tav tm="100000">
                                          <p:val>
                                            <p:strVal val="#ppt_w"/>
                                          </p:val>
                                        </p:tav>
                                      </p:tavLst>
                                    </p:anim>
                                    <p:anim calcmode="lin" valueType="num">
                                      <p:cBhvr>
                                        <p:cTn id="13" dur="350" fill="hold"/>
                                        <p:tgtEl>
                                          <p:spTgt spid="18"/>
                                        </p:tgtEl>
                                        <p:attrNameLst>
                                          <p:attrName>ppt_h</p:attrName>
                                        </p:attrNameLst>
                                      </p:cBhvr>
                                      <p:tavLst>
                                        <p:tav tm="0">
                                          <p:val>
                                            <p:fltVal val="0"/>
                                          </p:val>
                                        </p:tav>
                                        <p:tav tm="100000">
                                          <p:val>
                                            <p:strVal val="#ppt_h"/>
                                          </p:val>
                                        </p:tav>
                                      </p:tavLst>
                                    </p:anim>
                                    <p:animEffect transition="in" filter="fade">
                                      <p:cBhvr>
                                        <p:cTn id="14" dur="350"/>
                                        <p:tgtEl>
                                          <p:spTgt spid="18"/>
                                        </p:tgtEl>
                                      </p:cBhvr>
                                    </p:animEffect>
                                  </p:childTnLst>
                                </p:cTn>
                              </p:par>
                              <p:par>
                                <p:cTn id="15" presetID="53" presetClass="entr" presetSubtype="16"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350" fill="hold"/>
                                        <p:tgtEl>
                                          <p:spTgt spid="16"/>
                                        </p:tgtEl>
                                        <p:attrNameLst>
                                          <p:attrName>ppt_w</p:attrName>
                                        </p:attrNameLst>
                                      </p:cBhvr>
                                      <p:tavLst>
                                        <p:tav tm="0">
                                          <p:val>
                                            <p:fltVal val="0"/>
                                          </p:val>
                                        </p:tav>
                                        <p:tav tm="100000">
                                          <p:val>
                                            <p:strVal val="#ppt_w"/>
                                          </p:val>
                                        </p:tav>
                                      </p:tavLst>
                                    </p:anim>
                                    <p:anim calcmode="lin" valueType="num">
                                      <p:cBhvr>
                                        <p:cTn id="18" dur="350" fill="hold"/>
                                        <p:tgtEl>
                                          <p:spTgt spid="16"/>
                                        </p:tgtEl>
                                        <p:attrNameLst>
                                          <p:attrName>ppt_h</p:attrName>
                                        </p:attrNameLst>
                                      </p:cBhvr>
                                      <p:tavLst>
                                        <p:tav tm="0">
                                          <p:val>
                                            <p:fltVal val="0"/>
                                          </p:val>
                                        </p:tav>
                                        <p:tav tm="100000">
                                          <p:val>
                                            <p:strVal val="#ppt_h"/>
                                          </p:val>
                                        </p:tav>
                                      </p:tavLst>
                                    </p:anim>
                                    <p:animEffect transition="in" filter="fade">
                                      <p:cBhvr>
                                        <p:cTn id="19" dur="3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989639C2-3E20-47C1-9EC1-78FA34179428}"/>
              </a:ext>
            </a:extLst>
          </p:cNvPr>
          <p:cNvSpPr/>
          <p:nvPr/>
        </p:nvSpPr>
        <p:spPr>
          <a:xfrm>
            <a:off x="5376335" y="3103035"/>
            <a:ext cx="1439330" cy="1439330"/>
          </a:xfrm>
          <a:prstGeom prst="ellipse">
            <a:avLst/>
          </a:prstGeom>
          <a:solidFill>
            <a:srgbClr val="2F3236"/>
          </a:solidFill>
          <a:ln>
            <a:solidFill>
              <a:srgbClr val="2F32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F92917E-5987-4CF6-AF52-774AACCF2F26}"/>
              </a:ext>
            </a:extLst>
          </p:cNvPr>
          <p:cNvSpPr>
            <a:spLocks noGrp="1"/>
          </p:cNvSpPr>
          <p:nvPr>
            <p:ph idx="1"/>
          </p:nvPr>
        </p:nvSpPr>
        <p:spPr>
          <a:xfrm>
            <a:off x="1797666" y="1488613"/>
            <a:ext cx="8596668" cy="4861387"/>
          </a:xfrm>
        </p:spPr>
        <p:txBody>
          <a:bodyPr>
            <a:normAutofit fontScale="62500" lnSpcReduction="20000"/>
          </a:bodyPr>
          <a:lstStyle/>
          <a:p>
            <a:pPr marL="0" indent="0" algn="ctr">
              <a:lnSpc>
                <a:spcPct val="150000"/>
              </a:lnSpc>
              <a:buNone/>
            </a:pPr>
            <a:r>
              <a:rPr lang="en-US" sz="5100" b="1" dirty="0">
                <a:solidFill>
                  <a:schemeClr val="tx1"/>
                </a:solidFill>
                <a:latin typeface="Times New Roman" panose="02020603050405020304" pitchFamily="18" charset="0"/>
                <a:ea typeface="Zilla Slab"/>
                <a:cs typeface="Times New Roman" panose="02020603050405020304" pitchFamily="18" charset="0"/>
                <a:sym typeface="Zilla Slab"/>
              </a:rPr>
              <a:t>Project Supervised By</a:t>
            </a:r>
          </a:p>
          <a:p>
            <a:pPr marL="0" indent="0" algn="ctr">
              <a:lnSpc>
                <a:spcPct val="150000"/>
              </a:lnSpc>
              <a:buNone/>
            </a:pPr>
            <a:endParaRPr lang="en-US" sz="2400" b="1" dirty="0">
              <a:solidFill>
                <a:schemeClr val="tx1"/>
              </a:solidFill>
              <a:latin typeface="Times New Roman" panose="02020603050405020304" pitchFamily="18" charset="0"/>
              <a:ea typeface="Zilla Slab"/>
              <a:cs typeface="Times New Roman" panose="02020603050405020304" pitchFamily="18" charset="0"/>
              <a:sym typeface="Zilla Slab"/>
            </a:endParaRPr>
          </a:p>
          <a:p>
            <a:pPr marL="0" indent="0" algn="just">
              <a:lnSpc>
                <a:spcPct val="150000"/>
              </a:lnSpc>
              <a:buNone/>
            </a:pPr>
            <a:endParaRPr lang="en-US" sz="2000" b="1" dirty="0">
              <a:solidFill>
                <a:schemeClr val="tx1"/>
              </a:solidFill>
              <a:latin typeface="Times New Roman" panose="02020603050405020304" pitchFamily="18" charset="0"/>
              <a:ea typeface="Zilla Slab"/>
              <a:cs typeface="Times New Roman" panose="02020603050405020304" pitchFamily="18" charset="0"/>
              <a:sym typeface="Zilla Slab"/>
            </a:endParaRPr>
          </a:p>
          <a:p>
            <a:pPr marL="0" indent="0" algn="just">
              <a:lnSpc>
                <a:spcPct val="150000"/>
              </a:lnSpc>
              <a:buNone/>
            </a:pPr>
            <a:endParaRPr lang="en-US" sz="2000" b="1" dirty="0">
              <a:solidFill>
                <a:schemeClr val="tx1"/>
              </a:solidFill>
              <a:latin typeface="Times New Roman" panose="02020603050405020304" pitchFamily="18" charset="0"/>
              <a:ea typeface="Zilla Slab"/>
              <a:cs typeface="Times New Roman" panose="02020603050405020304" pitchFamily="18" charset="0"/>
              <a:sym typeface="Zilla Slab"/>
            </a:endParaRPr>
          </a:p>
          <a:p>
            <a:pPr marL="0" indent="0" algn="ctr">
              <a:lnSpc>
                <a:spcPct val="150000"/>
              </a:lnSpc>
              <a:buNone/>
            </a:pPr>
            <a:endParaRPr lang="en-US" sz="2000" b="1" dirty="0">
              <a:solidFill>
                <a:schemeClr val="tx1"/>
              </a:solidFill>
              <a:latin typeface="Times New Roman" panose="02020603050405020304" pitchFamily="18" charset="0"/>
              <a:ea typeface="Zilla Slab"/>
              <a:cs typeface="Times New Roman" panose="02020603050405020304" pitchFamily="18" charset="0"/>
              <a:sym typeface="Zilla Slab"/>
            </a:endParaRPr>
          </a:p>
          <a:p>
            <a:pPr marL="0" indent="0" algn="ctr">
              <a:lnSpc>
                <a:spcPct val="150000"/>
              </a:lnSpc>
              <a:buNone/>
            </a:pPr>
            <a:endParaRPr lang="en-US" sz="2000" b="1" dirty="0">
              <a:solidFill>
                <a:schemeClr val="tx1"/>
              </a:solidFill>
              <a:latin typeface="Times New Roman" panose="02020603050405020304" pitchFamily="18" charset="0"/>
              <a:ea typeface="Zilla Slab"/>
              <a:cs typeface="Times New Roman" panose="02020603050405020304" pitchFamily="18" charset="0"/>
              <a:sym typeface="Zilla Slab"/>
            </a:endParaRPr>
          </a:p>
          <a:p>
            <a:pPr marL="0" indent="0" algn="ctr">
              <a:lnSpc>
                <a:spcPct val="150000"/>
              </a:lnSpc>
              <a:buNone/>
            </a:pPr>
            <a:endParaRPr lang="en-US" sz="2400" b="1" dirty="0">
              <a:solidFill>
                <a:schemeClr val="tx1"/>
              </a:solidFill>
              <a:latin typeface="Times New Roman" panose="02020603050405020304" pitchFamily="18" charset="0"/>
              <a:ea typeface="Zilla Slab"/>
              <a:cs typeface="Times New Roman" panose="02020603050405020304" pitchFamily="18" charset="0"/>
              <a:sym typeface="Zilla Slab"/>
            </a:endParaRPr>
          </a:p>
          <a:p>
            <a:pPr marL="0" indent="0" algn="ctr">
              <a:lnSpc>
                <a:spcPct val="150000"/>
              </a:lnSpc>
              <a:buNone/>
            </a:pPr>
            <a:r>
              <a:rPr lang="en-US" sz="3100" b="1" dirty="0">
                <a:solidFill>
                  <a:schemeClr val="tx1"/>
                </a:solidFill>
                <a:latin typeface="Times New Roman" panose="02020603050405020304" pitchFamily="18" charset="0"/>
                <a:ea typeface="Zilla Slab"/>
                <a:cs typeface="Times New Roman" panose="02020603050405020304" pitchFamily="18" charset="0"/>
                <a:sym typeface="Zilla Slab"/>
              </a:rPr>
              <a:t>Adil Ahmed Chowdhury</a:t>
            </a:r>
          </a:p>
          <a:p>
            <a:pPr marL="0" indent="0" algn="ctr">
              <a:lnSpc>
                <a:spcPct val="150000"/>
              </a:lnSpc>
              <a:spcBef>
                <a:spcPts val="600"/>
              </a:spcBef>
              <a:buNone/>
            </a:pPr>
            <a:r>
              <a:rPr lang="en-US" sz="2100" dirty="0">
                <a:solidFill>
                  <a:schemeClr val="tx1"/>
                </a:solidFill>
                <a:latin typeface="Open Sans"/>
                <a:ea typeface="Open Sans"/>
                <a:cs typeface="Open Sans"/>
                <a:sym typeface="Open Sans"/>
              </a:rPr>
              <a:t>Lecturer</a:t>
            </a:r>
          </a:p>
          <a:p>
            <a:pPr marL="0" indent="0" algn="ctr">
              <a:lnSpc>
                <a:spcPct val="150000"/>
              </a:lnSpc>
              <a:spcBef>
                <a:spcPts val="600"/>
              </a:spcBef>
              <a:buNone/>
            </a:pPr>
            <a:r>
              <a:rPr lang="en-US" sz="2100" dirty="0">
                <a:solidFill>
                  <a:schemeClr val="tx1"/>
                </a:solidFill>
                <a:latin typeface="Open Sans"/>
                <a:ea typeface="Open Sans"/>
                <a:cs typeface="Open Sans"/>
                <a:sym typeface="Open Sans"/>
              </a:rPr>
              <a:t>Department of Computer Science &amp; Engineering ,</a:t>
            </a:r>
          </a:p>
          <a:p>
            <a:pPr marL="0" indent="0" algn="ctr">
              <a:lnSpc>
                <a:spcPct val="150000"/>
              </a:lnSpc>
              <a:spcBef>
                <a:spcPts val="600"/>
              </a:spcBef>
              <a:buNone/>
            </a:pPr>
            <a:r>
              <a:rPr lang="en-US" sz="2100" dirty="0">
                <a:solidFill>
                  <a:schemeClr val="tx1"/>
                </a:solidFill>
                <a:latin typeface="Open Sans"/>
                <a:ea typeface="Open Sans"/>
                <a:cs typeface="Open Sans"/>
                <a:sym typeface="Open Sans"/>
              </a:rPr>
              <a:t>Leading University</a:t>
            </a:r>
          </a:p>
          <a:p>
            <a:endParaRPr lang="en-US" dirty="0"/>
          </a:p>
        </p:txBody>
      </p:sp>
      <p:pic>
        <p:nvPicPr>
          <p:cNvPr id="6" name="Picture 5">
            <a:extLst>
              <a:ext uri="{FF2B5EF4-FFF2-40B4-BE49-F238E27FC236}">
                <a16:creationId xmlns:a16="http://schemas.microsoft.com/office/drawing/2014/main" id="{21933F82-1C71-4140-B28D-56D8A8E41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7868" y="3103035"/>
            <a:ext cx="1439330" cy="1439330"/>
          </a:xfrm>
          <a:prstGeom prst="rect">
            <a:avLst/>
          </a:prstGeom>
        </p:spPr>
      </p:pic>
    </p:spTree>
    <p:extLst>
      <p:ext uri="{BB962C8B-B14F-4D97-AF65-F5344CB8AC3E}">
        <p14:creationId xmlns:p14="http://schemas.microsoft.com/office/powerpoint/2010/main" val="228813983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EEE64E-423D-4852-99E2-12C203BF6F5D}"/>
              </a:ext>
            </a:extLst>
          </p:cNvPr>
          <p:cNvSpPr/>
          <p:nvPr/>
        </p:nvSpPr>
        <p:spPr>
          <a:xfrm>
            <a:off x="5646382" y="2638269"/>
            <a:ext cx="3627620" cy="3147934"/>
          </a:xfrm>
          <a:prstGeom prst="rect">
            <a:avLst/>
          </a:prstGeom>
          <a:blipFill dpi="0" rotWithShape="1">
            <a:blip r:embed="rId2">
              <a:alphaModFix amt="2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8D85B0-1A35-4931-B8DD-7FFBDBD17722}"/>
              </a:ext>
            </a:extLst>
          </p:cNvPr>
          <p:cNvSpPr>
            <a:spLocks noGrp="1"/>
          </p:cNvSpPr>
          <p:nvPr>
            <p:ph type="title"/>
          </p:nvPr>
        </p:nvSpPr>
        <p:spPr>
          <a:xfrm>
            <a:off x="677334" y="609600"/>
            <a:ext cx="8596668" cy="889416"/>
          </a:xfrm>
        </p:spPr>
        <p:txBody>
          <a:bodyPr/>
          <a:lstStyle/>
          <a:p>
            <a:pPr algn="ctr"/>
            <a:r>
              <a:rPr lang="en-GB" sz="3600" b="1" dirty="0">
                <a:solidFill>
                  <a:schemeClr val="tx1"/>
                </a:solidFill>
              </a:rPr>
              <a:t>Outline</a:t>
            </a:r>
            <a:endParaRPr lang="en-US" dirty="0">
              <a:solidFill>
                <a:schemeClr val="tx1"/>
              </a:solidFill>
            </a:endParaRPr>
          </a:p>
        </p:txBody>
      </p:sp>
      <p:sp>
        <p:nvSpPr>
          <p:cNvPr id="3" name="Content Placeholder 2">
            <a:extLst>
              <a:ext uri="{FF2B5EF4-FFF2-40B4-BE49-F238E27FC236}">
                <a16:creationId xmlns:a16="http://schemas.microsoft.com/office/drawing/2014/main" id="{B7B791D2-0553-4B42-BA19-3F4DAF54D1B2}"/>
              </a:ext>
            </a:extLst>
          </p:cNvPr>
          <p:cNvSpPr>
            <a:spLocks noGrp="1"/>
          </p:cNvSpPr>
          <p:nvPr>
            <p:ph idx="1"/>
          </p:nvPr>
        </p:nvSpPr>
        <p:spPr>
          <a:xfrm>
            <a:off x="677334" y="2160589"/>
            <a:ext cx="8596668" cy="4228922"/>
          </a:xfrm>
        </p:spPr>
        <p:txBody>
          <a:bodyPr>
            <a:normAutofit/>
          </a:bodyPr>
          <a:lstStyle/>
          <a:p>
            <a:pPr marL="589788" lvl="0">
              <a:spcBef>
                <a:spcPts val="350"/>
              </a:spcBef>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Introduction</a:t>
            </a:r>
          </a:p>
          <a:p>
            <a:pPr marL="589788" lvl="0">
              <a:spcBef>
                <a:spcPts val="350"/>
              </a:spcBef>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Motivation</a:t>
            </a:r>
          </a:p>
          <a:p>
            <a:pPr marL="589788">
              <a:spcBef>
                <a:spcPts val="350"/>
              </a:spcBef>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Project Objectives</a:t>
            </a:r>
          </a:p>
          <a:p>
            <a:pPr marL="589788">
              <a:spcBef>
                <a:spcPts val="350"/>
              </a:spcBef>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Language and Tools</a:t>
            </a:r>
          </a:p>
          <a:p>
            <a:pPr marL="589788" lvl="0">
              <a:spcBef>
                <a:spcPts val="350"/>
              </a:spcBef>
              <a:buFont typeface="Wingdings" panose="05000000000000000000" pitchFamily="2" charset="2"/>
              <a:buChar char="Ø"/>
            </a:pPr>
            <a:r>
              <a:rPr lang="en-US" sz="2200">
                <a:solidFill>
                  <a:schemeClr val="tx1"/>
                </a:solidFill>
                <a:latin typeface="Times New Roman" panose="02020603050405020304" pitchFamily="18" charset="0"/>
                <a:cs typeface="Times New Roman" panose="02020603050405020304" pitchFamily="18" charset="0"/>
              </a:rPr>
              <a:t>Project </a:t>
            </a:r>
            <a:r>
              <a:rPr lang="en-US" sz="2200" dirty="0">
                <a:solidFill>
                  <a:schemeClr val="tx1"/>
                </a:solidFill>
                <a:latin typeface="Times New Roman" panose="02020603050405020304" pitchFamily="18" charset="0"/>
                <a:cs typeface="Times New Roman" panose="02020603050405020304" pitchFamily="18" charset="0"/>
              </a:rPr>
              <a:t>Features</a:t>
            </a:r>
            <a:endParaRPr lang="en-GB" sz="2200" dirty="0">
              <a:solidFill>
                <a:schemeClr val="tx1"/>
              </a:solidFill>
              <a:latin typeface="Times New Roman" panose="02020603050405020304" pitchFamily="18" charset="0"/>
              <a:cs typeface="Times New Roman" panose="02020603050405020304" pitchFamily="18" charset="0"/>
            </a:endParaRPr>
          </a:p>
          <a:p>
            <a:pPr marL="589788" lvl="0">
              <a:spcBef>
                <a:spcPts val="350"/>
              </a:spcBef>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ER Diagram</a:t>
            </a:r>
          </a:p>
          <a:p>
            <a:pPr marL="589788" lvl="0">
              <a:spcBef>
                <a:spcPts val="350"/>
              </a:spcBef>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Use Case Diagram</a:t>
            </a:r>
          </a:p>
          <a:p>
            <a:pPr marL="589788">
              <a:spcBef>
                <a:spcPts val="350"/>
              </a:spcBef>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Future Plan</a:t>
            </a:r>
          </a:p>
          <a:p>
            <a:pPr marL="589788">
              <a:spcBef>
                <a:spcPts val="350"/>
              </a:spcBef>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Conclusion</a:t>
            </a:r>
            <a:endParaRPr lang="en-US" sz="2200" dirty="0">
              <a:solidFill>
                <a:schemeClr val="tx1"/>
              </a:solidFill>
            </a:endParaRPr>
          </a:p>
        </p:txBody>
      </p:sp>
    </p:spTree>
    <p:extLst>
      <p:ext uri="{BB962C8B-B14F-4D97-AF65-F5344CB8AC3E}">
        <p14:creationId xmlns:p14="http://schemas.microsoft.com/office/powerpoint/2010/main" val="286583890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C057-3F0B-4308-B503-BFFFF6FF8166}"/>
              </a:ext>
            </a:extLst>
          </p:cNvPr>
          <p:cNvSpPr>
            <a:spLocks noGrp="1"/>
          </p:cNvSpPr>
          <p:nvPr>
            <p:ph type="title"/>
          </p:nvPr>
        </p:nvSpPr>
        <p:spPr/>
        <p:txBody>
          <a:bodyPr/>
          <a:lstStyle/>
          <a:p>
            <a:pPr algn="ctr"/>
            <a:r>
              <a:rPr lang="en-US" sz="3600" b="1" dirty="0">
                <a:solidFill>
                  <a:schemeClr val="tx1"/>
                </a:solidFill>
              </a:rPr>
              <a:t>Introduction</a:t>
            </a:r>
            <a:endParaRPr lang="en-US" b="1" dirty="0">
              <a:solidFill>
                <a:schemeClr val="tx1"/>
              </a:solidFill>
            </a:endParaRPr>
          </a:p>
        </p:txBody>
      </p:sp>
      <p:sp>
        <p:nvSpPr>
          <p:cNvPr id="3" name="Content Placeholder 2">
            <a:extLst>
              <a:ext uri="{FF2B5EF4-FFF2-40B4-BE49-F238E27FC236}">
                <a16:creationId xmlns:a16="http://schemas.microsoft.com/office/drawing/2014/main" id="{2C7D1773-BBC8-442D-89C5-8DF3953FD063}"/>
              </a:ext>
            </a:extLst>
          </p:cNvPr>
          <p:cNvSpPr>
            <a:spLocks noGrp="1"/>
          </p:cNvSpPr>
          <p:nvPr>
            <p:ph idx="1"/>
          </p:nvPr>
        </p:nvSpPr>
        <p:spPr>
          <a:xfrm>
            <a:off x="677334" y="1930400"/>
            <a:ext cx="8596668" cy="4127321"/>
          </a:xfrm>
        </p:spPr>
        <p:txBody>
          <a:bodyPr>
            <a:normAutofit/>
          </a:bodyPr>
          <a:lstStyle/>
          <a:p>
            <a:pPr algn="just"/>
            <a:r>
              <a:rPr lang="en-US" sz="2200" dirty="0">
                <a:solidFill>
                  <a:schemeClr val="tx1"/>
                </a:solidFill>
                <a:latin typeface="Times New Roman" panose="02020603050405020304" pitchFamily="18" charset="0"/>
                <a:cs typeface="Times New Roman" panose="02020603050405020304" pitchFamily="18" charset="0"/>
              </a:rPr>
              <a:t>Inventory Management System?</a:t>
            </a:r>
          </a:p>
          <a:p>
            <a:pPr algn="just"/>
            <a:r>
              <a:rPr lang="en-US" sz="2200" dirty="0">
                <a:solidFill>
                  <a:schemeClr val="tx1"/>
                </a:solidFill>
                <a:latin typeface="Times New Roman" panose="02020603050405020304" pitchFamily="18" charset="0"/>
                <a:cs typeface="Times New Roman" panose="02020603050405020304" pitchFamily="18" charset="0"/>
              </a:rPr>
              <a:t>User of IMS?</a:t>
            </a:r>
          </a:p>
        </p:txBody>
      </p:sp>
    </p:spTree>
    <p:extLst>
      <p:ext uri="{BB962C8B-B14F-4D97-AF65-F5344CB8AC3E}">
        <p14:creationId xmlns:p14="http://schemas.microsoft.com/office/powerpoint/2010/main" val="387006977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DED1-1FF4-4064-9FE3-5F0D4CFD7858}"/>
              </a:ext>
            </a:extLst>
          </p:cNvPr>
          <p:cNvSpPr>
            <a:spLocks noGrp="1"/>
          </p:cNvSpPr>
          <p:nvPr>
            <p:ph type="title"/>
          </p:nvPr>
        </p:nvSpPr>
        <p:spPr>
          <a:xfrm>
            <a:off x="677334" y="609600"/>
            <a:ext cx="8596668" cy="891822"/>
          </a:xfrm>
        </p:spPr>
        <p:txBody>
          <a:bodyPr/>
          <a:lstStyle/>
          <a:p>
            <a:pPr algn="ctr"/>
            <a:r>
              <a:rPr lang="en-US" b="1" dirty="0">
                <a:solidFill>
                  <a:schemeClr val="tx1"/>
                </a:solidFill>
              </a:rPr>
              <a:t>Motivation</a:t>
            </a:r>
          </a:p>
        </p:txBody>
      </p:sp>
      <p:sp>
        <p:nvSpPr>
          <p:cNvPr id="3" name="Content Placeholder 2">
            <a:extLst>
              <a:ext uri="{FF2B5EF4-FFF2-40B4-BE49-F238E27FC236}">
                <a16:creationId xmlns:a16="http://schemas.microsoft.com/office/drawing/2014/main" id="{364971C6-F8EC-40E2-84CB-C395B94C2263}"/>
              </a:ext>
            </a:extLst>
          </p:cNvPr>
          <p:cNvSpPr>
            <a:spLocks noGrp="1"/>
          </p:cNvSpPr>
          <p:nvPr>
            <p:ph idx="1"/>
          </p:nvPr>
        </p:nvSpPr>
        <p:spPr/>
        <p:txBody>
          <a:bodyPr>
            <a:normAutofit/>
          </a:bodyPr>
          <a:lstStyle/>
          <a:p>
            <a:r>
              <a:rPr lang="en-US" sz="2200" dirty="0"/>
              <a:t>Why did we choose Inventory Management System ?</a:t>
            </a:r>
          </a:p>
          <a:p>
            <a:r>
              <a:rPr lang="en-US" sz="2200" dirty="0"/>
              <a:t>What is the difference between our project and other available options?</a:t>
            </a:r>
          </a:p>
        </p:txBody>
      </p:sp>
    </p:spTree>
    <p:extLst>
      <p:ext uri="{BB962C8B-B14F-4D97-AF65-F5344CB8AC3E}">
        <p14:creationId xmlns:p14="http://schemas.microsoft.com/office/powerpoint/2010/main" val="4009800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71707-49C5-41E5-AA60-05BCEEF6BEE2}"/>
              </a:ext>
            </a:extLst>
          </p:cNvPr>
          <p:cNvSpPr>
            <a:spLocks noGrp="1"/>
          </p:cNvSpPr>
          <p:nvPr>
            <p:ph type="title"/>
          </p:nvPr>
        </p:nvSpPr>
        <p:spPr/>
        <p:txBody>
          <a:bodyPr/>
          <a:lstStyle/>
          <a:p>
            <a:pPr algn="ctr"/>
            <a:r>
              <a:rPr lang="en-US" b="1" dirty="0">
                <a:solidFill>
                  <a:schemeClr val="tx1"/>
                </a:solidFill>
              </a:rPr>
              <a:t>Project Objectives</a:t>
            </a:r>
          </a:p>
        </p:txBody>
      </p:sp>
      <p:sp>
        <p:nvSpPr>
          <p:cNvPr id="3" name="Content Placeholder 2">
            <a:extLst>
              <a:ext uri="{FF2B5EF4-FFF2-40B4-BE49-F238E27FC236}">
                <a16:creationId xmlns:a16="http://schemas.microsoft.com/office/drawing/2014/main" id="{C62AD136-0DB5-482F-8624-DD222E29E15A}"/>
              </a:ext>
            </a:extLst>
          </p:cNvPr>
          <p:cNvSpPr>
            <a:spLocks noGrp="1"/>
          </p:cNvSpPr>
          <p:nvPr>
            <p:ph idx="1"/>
          </p:nvPr>
        </p:nvSpPr>
        <p:spPr>
          <a:xfrm>
            <a:off x="677334" y="1800824"/>
            <a:ext cx="8596668" cy="4599975"/>
          </a:xfrm>
        </p:spPr>
        <p:txBody>
          <a:bodyPr>
            <a:noAutofit/>
          </a:bodyPr>
          <a:lstStyle/>
          <a:p>
            <a:pPr algn="just">
              <a:buFont typeface="Wingdings" panose="05000000000000000000" pitchFamily="2" charset="2"/>
              <a:buChar char="Ø"/>
            </a:pPr>
            <a:r>
              <a:rPr lang="en-US" sz="2200" dirty="0">
                <a:solidFill>
                  <a:schemeClr val="tx1"/>
                </a:solidFill>
                <a:latin typeface="+mj-lt"/>
                <a:cs typeface="Times New Roman" panose="02020603050405020304" pitchFamily="18" charset="0"/>
              </a:rPr>
              <a:t>Better Inventory Management</a:t>
            </a:r>
          </a:p>
          <a:p>
            <a:pPr algn="just">
              <a:buFont typeface="Wingdings" panose="05000000000000000000" pitchFamily="2" charset="2"/>
              <a:buChar char="Ø"/>
            </a:pPr>
            <a:r>
              <a:rPr lang="en-US" sz="2200" b="0" i="0" dirty="0">
                <a:solidFill>
                  <a:schemeClr val="tx1"/>
                </a:solidFill>
                <a:effectLst/>
                <a:latin typeface="+mj-lt"/>
              </a:rPr>
              <a:t>Better Security</a:t>
            </a:r>
          </a:p>
          <a:p>
            <a:pPr algn="just">
              <a:buFont typeface="Wingdings" panose="05000000000000000000" pitchFamily="2" charset="2"/>
              <a:buChar char="Ø"/>
            </a:pPr>
            <a:r>
              <a:rPr lang="en-US" sz="2200" b="0" i="0" dirty="0">
                <a:solidFill>
                  <a:schemeClr val="tx1"/>
                </a:solidFill>
                <a:effectLst/>
                <a:latin typeface="+mj-lt"/>
              </a:rPr>
              <a:t>Quick Payments</a:t>
            </a:r>
            <a:endParaRPr lang="en-US" sz="2200" dirty="0">
              <a:solidFill>
                <a:schemeClr val="tx1"/>
              </a:solidFill>
              <a:latin typeface="+mj-lt"/>
              <a:cs typeface="Times New Roman" panose="02020603050405020304" pitchFamily="18" charset="0"/>
            </a:endParaRPr>
          </a:p>
          <a:p>
            <a:pPr algn="just">
              <a:buFont typeface="Wingdings" panose="05000000000000000000" pitchFamily="2" charset="2"/>
              <a:buChar char="Ø"/>
            </a:pPr>
            <a:r>
              <a:rPr lang="en-US" sz="2200" dirty="0">
                <a:solidFill>
                  <a:schemeClr val="tx1"/>
                </a:solidFill>
                <a:latin typeface="+mj-lt"/>
                <a:cs typeface="Times New Roman" panose="02020603050405020304" pitchFamily="18" charset="0"/>
              </a:rPr>
              <a:t>Simple Invoicing</a:t>
            </a:r>
          </a:p>
          <a:p>
            <a:pPr algn="just">
              <a:buFont typeface="Wingdings" panose="05000000000000000000" pitchFamily="2" charset="2"/>
              <a:buChar char="Ø"/>
            </a:pPr>
            <a:r>
              <a:rPr lang="en-US" sz="2200" dirty="0">
                <a:solidFill>
                  <a:schemeClr val="tx1"/>
                </a:solidFill>
                <a:latin typeface="+mj-lt"/>
                <a:cs typeface="Times New Roman" panose="02020603050405020304" pitchFamily="18" charset="0"/>
              </a:rPr>
              <a:t>Restrict access to store systems</a:t>
            </a:r>
          </a:p>
          <a:p>
            <a:pPr algn="just">
              <a:buFont typeface="Wingdings" panose="05000000000000000000" pitchFamily="2" charset="2"/>
              <a:buChar char="Ø"/>
            </a:pPr>
            <a:r>
              <a:rPr lang="en-US" sz="2200" b="0" i="0" dirty="0">
                <a:solidFill>
                  <a:schemeClr val="tx1"/>
                </a:solidFill>
                <a:effectLst/>
                <a:latin typeface="+mj-lt"/>
              </a:rPr>
              <a:t>Better Employee Management</a:t>
            </a:r>
          </a:p>
          <a:p>
            <a:pPr algn="just">
              <a:buFont typeface="Wingdings" panose="05000000000000000000" pitchFamily="2" charset="2"/>
              <a:buChar char="Ø"/>
            </a:pPr>
            <a:r>
              <a:rPr lang="en-US" sz="2200" b="0" i="0" dirty="0">
                <a:solidFill>
                  <a:schemeClr val="tx1"/>
                </a:solidFill>
                <a:effectLst/>
                <a:latin typeface="+mj-lt"/>
              </a:rPr>
              <a:t>Fewer Errors and Increased Efficiency</a:t>
            </a:r>
            <a:endParaRPr lang="en-US" sz="2200" dirty="0">
              <a:solidFill>
                <a:schemeClr val="tx1"/>
              </a:solidFill>
              <a:latin typeface="+mj-lt"/>
              <a:cs typeface="Times New Roman" panose="02020603050405020304" pitchFamily="18" charset="0"/>
            </a:endParaRPr>
          </a:p>
          <a:p>
            <a:pPr algn="just">
              <a:buFont typeface="Wingdings" panose="05000000000000000000" pitchFamily="2" charset="2"/>
              <a:buChar char="Ø"/>
            </a:pPr>
            <a:r>
              <a:rPr lang="en-US" sz="2200" b="0" i="0" dirty="0">
                <a:solidFill>
                  <a:schemeClr val="tx1"/>
                </a:solidFill>
                <a:effectLst/>
                <a:latin typeface="+mj-lt"/>
              </a:rPr>
              <a:t>Better Customer Management and Promotion</a:t>
            </a:r>
          </a:p>
          <a:p>
            <a:pPr algn="just">
              <a:buFont typeface="Wingdings" panose="05000000000000000000" pitchFamily="2" charset="2"/>
              <a:buChar char="Ø"/>
            </a:pPr>
            <a:r>
              <a:rPr lang="en-US" sz="2200" b="0" i="0" dirty="0">
                <a:solidFill>
                  <a:schemeClr val="tx1"/>
                </a:solidFill>
                <a:effectLst/>
                <a:latin typeface="+mj-lt"/>
              </a:rPr>
              <a:t>Better Purchasing and Supplier Order Management</a:t>
            </a:r>
          </a:p>
          <a:p>
            <a:pPr algn="just">
              <a:buFont typeface="Wingdings" panose="05000000000000000000" pitchFamily="2" charset="2"/>
              <a:buChar char="Ø"/>
            </a:pPr>
            <a:r>
              <a:rPr lang="en-US" sz="2200" dirty="0">
                <a:solidFill>
                  <a:schemeClr val="tx1"/>
                </a:solidFill>
                <a:latin typeface="+mj-lt"/>
                <a:cs typeface="Times New Roman" panose="02020603050405020304" pitchFamily="18" charset="0"/>
              </a:rPr>
              <a:t>To make a communication system with all users</a:t>
            </a:r>
          </a:p>
        </p:txBody>
      </p:sp>
    </p:spTree>
    <p:extLst>
      <p:ext uri="{BB962C8B-B14F-4D97-AF65-F5344CB8AC3E}">
        <p14:creationId xmlns:p14="http://schemas.microsoft.com/office/powerpoint/2010/main" val="348260931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FB43-0105-421C-BC97-19ED98B63359}"/>
              </a:ext>
            </a:extLst>
          </p:cNvPr>
          <p:cNvSpPr>
            <a:spLocks noGrp="1"/>
          </p:cNvSpPr>
          <p:nvPr>
            <p:ph type="title"/>
          </p:nvPr>
        </p:nvSpPr>
        <p:spPr/>
        <p:txBody>
          <a:bodyPr/>
          <a:lstStyle/>
          <a:p>
            <a:pPr algn="ctr"/>
            <a:r>
              <a:rPr lang="en-US" sz="3600" b="1" dirty="0">
                <a:solidFill>
                  <a:schemeClr val="tx1"/>
                </a:solidFill>
                <a:ea typeface="+mj-lt"/>
                <a:cs typeface="+mj-lt"/>
              </a:rPr>
              <a:t>Languages &amp; Tools</a:t>
            </a:r>
            <a:endParaRPr lang="en-US" b="1" dirty="0">
              <a:solidFill>
                <a:schemeClr val="tx1"/>
              </a:solidFill>
            </a:endParaRPr>
          </a:p>
        </p:txBody>
      </p:sp>
      <p:sp>
        <p:nvSpPr>
          <p:cNvPr id="4" name="Content Placeholder 3">
            <a:extLst>
              <a:ext uri="{FF2B5EF4-FFF2-40B4-BE49-F238E27FC236}">
                <a16:creationId xmlns:a16="http://schemas.microsoft.com/office/drawing/2014/main" id="{4206CB2C-448B-4A51-87FB-65CA37BC63D6}"/>
              </a:ext>
            </a:extLst>
          </p:cNvPr>
          <p:cNvSpPr>
            <a:spLocks noGrp="1"/>
          </p:cNvSpPr>
          <p:nvPr>
            <p:ph idx="1"/>
          </p:nvPr>
        </p:nvSpPr>
        <p:spPr>
          <a:xfrm>
            <a:off x="1151467" y="2472267"/>
            <a:ext cx="2313693" cy="3660069"/>
          </a:xfrm>
        </p:spPr>
        <p:txBody>
          <a:bodyPr vert="horz" lIns="0" tIns="45720" rIns="0" bIns="45720" rtlCol="0" anchor="t">
            <a:normAutofit fontScale="92500" lnSpcReduction="10000"/>
          </a:bodyPr>
          <a:lstStyle/>
          <a:p>
            <a:pPr marL="354965">
              <a:spcBef>
                <a:spcPts val="1080"/>
              </a:spcBef>
              <a:spcAft>
                <a:spcPts val="0"/>
              </a:spcAf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PHP</a:t>
            </a:r>
          </a:p>
          <a:p>
            <a:pPr marL="354965">
              <a:spcBef>
                <a:spcPts val="1080"/>
              </a:spcBef>
              <a:spcAft>
                <a:spcPts val="0"/>
              </a:spcAft>
              <a:buFont typeface="Wingdings" panose="05000000000000000000" pitchFamily="2" charset="2"/>
              <a:buChar char="Ø"/>
            </a:pPr>
            <a:r>
              <a:rPr lang="en-US" sz="2000" dirty="0">
                <a:solidFill>
                  <a:schemeClr val="tx1"/>
                </a:solidFill>
                <a:latin typeface="Times New Roman" panose="02020603050405020304" pitchFamily="18" charset="0"/>
                <a:ea typeface="+mn-lt"/>
                <a:cs typeface="Times New Roman" panose="02020603050405020304" pitchFamily="18" charset="0"/>
              </a:rPr>
              <a:t>Laravel</a:t>
            </a:r>
          </a:p>
          <a:p>
            <a:pPr marL="354965">
              <a:spcBef>
                <a:spcPts val="1080"/>
              </a:spcBef>
              <a:spcAft>
                <a:spcPts val="0"/>
              </a:spcAft>
              <a:buFont typeface="Wingdings" panose="05000000000000000000" pitchFamily="2" charset="2"/>
              <a:buChar char="Ø"/>
            </a:pPr>
            <a:r>
              <a:rPr lang="en-US" sz="2000" dirty="0" err="1">
                <a:solidFill>
                  <a:schemeClr val="tx1"/>
                </a:solidFill>
                <a:latin typeface="Times New Roman" panose="02020603050405020304" pitchFamily="18" charset="0"/>
                <a:ea typeface="+mn-lt"/>
                <a:cs typeface="Times New Roman" panose="02020603050405020304" pitchFamily="18" charset="0"/>
              </a:rPr>
              <a:t>Javascript</a:t>
            </a:r>
            <a:endParaRPr lang="en-US" sz="2000" dirty="0">
              <a:solidFill>
                <a:schemeClr val="tx1"/>
              </a:solidFill>
              <a:latin typeface="Times New Roman" panose="02020603050405020304" pitchFamily="18" charset="0"/>
              <a:ea typeface="+mn-lt"/>
              <a:cs typeface="Times New Roman" panose="02020603050405020304" pitchFamily="18" charset="0"/>
            </a:endParaRPr>
          </a:p>
          <a:p>
            <a:pPr marL="354965">
              <a:spcBef>
                <a:spcPts val="1080"/>
              </a:spcBef>
              <a:spcAft>
                <a:spcPts val="0"/>
              </a:spcAft>
              <a:buFont typeface="Wingdings" panose="05000000000000000000" pitchFamily="2" charset="2"/>
              <a:buChar char="Ø"/>
            </a:pPr>
            <a:r>
              <a:rPr lang="en-US" sz="2000" dirty="0" err="1">
                <a:solidFill>
                  <a:schemeClr val="tx1"/>
                </a:solidFill>
                <a:latin typeface="Times New Roman" panose="02020603050405020304" pitchFamily="18" charset="0"/>
                <a:ea typeface="+mn-lt"/>
                <a:cs typeface="Times New Roman" panose="02020603050405020304" pitchFamily="18" charset="0"/>
              </a:rPr>
              <a:t>Jquery</a:t>
            </a:r>
            <a:endParaRPr lang="en-US" sz="2000" dirty="0">
              <a:solidFill>
                <a:schemeClr val="tx1"/>
              </a:solidFill>
              <a:latin typeface="Times New Roman" panose="02020603050405020304" pitchFamily="18" charset="0"/>
              <a:ea typeface="+mn-lt"/>
              <a:cs typeface="Times New Roman" panose="02020603050405020304" pitchFamily="18" charset="0"/>
            </a:endParaRPr>
          </a:p>
          <a:p>
            <a:pPr marL="354965">
              <a:spcBef>
                <a:spcPts val="1080"/>
              </a:spcBef>
              <a:spcAft>
                <a:spcPts val="0"/>
              </a:spcAft>
              <a:buFont typeface="Wingdings" panose="05000000000000000000" pitchFamily="2" charset="2"/>
              <a:buChar char="Ø"/>
            </a:pPr>
            <a:r>
              <a:rPr lang="en-US" sz="2000" dirty="0">
                <a:solidFill>
                  <a:schemeClr val="tx1"/>
                </a:solidFill>
                <a:latin typeface="Times New Roman" panose="02020603050405020304" pitchFamily="18" charset="0"/>
                <a:ea typeface="+mn-lt"/>
                <a:cs typeface="Times New Roman" panose="02020603050405020304" pitchFamily="18" charset="0"/>
              </a:rPr>
              <a:t>Ajax</a:t>
            </a:r>
          </a:p>
          <a:p>
            <a:pPr marL="354965">
              <a:spcBef>
                <a:spcPts val="1080"/>
              </a:spcBef>
              <a:spcAft>
                <a:spcPts val="0"/>
              </a:spcAft>
              <a:buFont typeface="Wingdings" panose="05000000000000000000" pitchFamily="2" charset="2"/>
              <a:buChar char="Ø"/>
            </a:pPr>
            <a:r>
              <a:rPr lang="en-US" sz="2000" dirty="0">
                <a:solidFill>
                  <a:schemeClr val="tx1"/>
                </a:solidFill>
                <a:latin typeface="Times New Roman" panose="02020603050405020304" pitchFamily="18" charset="0"/>
                <a:ea typeface="+mn-lt"/>
                <a:cs typeface="Times New Roman" panose="02020603050405020304" pitchFamily="18" charset="0"/>
              </a:rPr>
              <a:t>HTML</a:t>
            </a:r>
          </a:p>
          <a:p>
            <a:pPr marL="354965">
              <a:spcBef>
                <a:spcPts val="1080"/>
              </a:spcBef>
              <a:spcAft>
                <a:spcPts val="0"/>
              </a:spcAf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CSS 3</a:t>
            </a:r>
            <a:endParaRPr lang="en-US" sz="2000" dirty="0">
              <a:solidFill>
                <a:schemeClr val="tx1"/>
              </a:solidFill>
              <a:latin typeface="Times New Roman" panose="02020603050405020304" pitchFamily="18" charset="0"/>
              <a:ea typeface="+mn-lt"/>
              <a:cs typeface="Times New Roman" panose="02020603050405020304" pitchFamily="18" charset="0"/>
            </a:endParaRPr>
          </a:p>
          <a:p>
            <a:pPr marL="354965">
              <a:spcBef>
                <a:spcPts val="1080"/>
              </a:spcBef>
              <a:spcAft>
                <a:spcPts val="0"/>
              </a:spcAf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Bootstrap</a:t>
            </a:r>
            <a:endParaRPr lang="en-US" sz="2000" dirty="0">
              <a:solidFill>
                <a:schemeClr val="tx1"/>
              </a:solidFill>
              <a:latin typeface="Times New Roman" panose="02020603050405020304" pitchFamily="18" charset="0"/>
              <a:ea typeface="+mn-lt"/>
              <a:cs typeface="Times New Roman" panose="02020603050405020304" pitchFamily="18" charset="0"/>
            </a:endParaRPr>
          </a:p>
          <a:p>
            <a:pPr marL="354965">
              <a:spcBef>
                <a:spcPts val="1080"/>
              </a:spcBef>
              <a:spcAft>
                <a:spcPts val="0"/>
              </a:spcAf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MySQL</a:t>
            </a:r>
            <a:endParaRPr lang="en-US" sz="2000" dirty="0">
              <a:solidFill>
                <a:schemeClr val="tx1"/>
              </a:solidFill>
              <a:latin typeface="Times New Roman" panose="02020603050405020304" pitchFamily="18" charset="0"/>
              <a:ea typeface="+mn-lt"/>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8AABA234-AA95-4F31-B1D4-479EDED0089D}"/>
              </a:ext>
            </a:extLst>
          </p:cNvPr>
          <p:cNvSpPr txBox="1"/>
          <p:nvPr/>
        </p:nvSpPr>
        <p:spPr>
          <a:xfrm>
            <a:off x="1089113" y="1970501"/>
            <a:ext cx="1862666" cy="461665"/>
          </a:xfrm>
          <a:prstGeom prst="rect">
            <a:avLst/>
          </a:prstGeom>
          <a:noFill/>
        </p:spPr>
        <p:txBody>
          <a:bodyPr wrap="square">
            <a:spAutoFit/>
          </a:bodyPr>
          <a:lstStyle/>
          <a:p>
            <a:r>
              <a:rPr lang="en-US" sz="2400" b="1" dirty="0">
                <a:latin typeface="+mj-lt"/>
                <a:ea typeface="+mn-lt"/>
                <a:cs typeface="+mn-lt"/>
              </a:rPr>
              <a:t>Languages</a:t>
            </a:r>
            <a:r>
              <a:rPr lang="en-US" b="1" dirty="0">
                <a:ea typeface="+mn-lt"/>
                <a:cs typeface="+mn-lt"/>
              </a:rPr>
              <a:t>:</a:t>
            </a:r>
          </a:p>
        </p:txBody>
      </p:sp>
      <p:sp>
        <p:nvSpPr>
          <p:cNvPr id="8" name="TextBox 7">
            <a:extLst>
              <a:ext uri="{FF2B5EF4-FFF2-40B4-BE49-F238E27FC236}">
                <a16:creationId xmlns:a16="http://schemas.microsoft.com/office/drawing/2014/main" id="{170B1851-675D-4F86-A20A-3EB380996F7D}"/>
              </a:ext>
            </a:extLst>
          </p:cNvPr>
          <p:cNvSpPr txBox="1"/>
          <p:nvPr/>
        </p:nvSpPr>
        <p:spPr>
          <a:xfrm>
            <a:off x="5999865" y="2010602"/>
            <a:ext cx="6101644" cy="461665"/>
          </a:xfrm>
          <a:prstGeom prst="rect">
            <a:avLst/>
          </a:prstGeom>
          <a:noFill/>
        </p:spPr>
        <p:txBody>
          <a:bodyPr wrap="square">
            <a:spAutoFit/>
          </a:bodyPr>
          <a:lstStyle/>
          <a:p>
            <a:r>
              <a:rPr lang="en-US" sz="2400" b="1" dirty="0">
                <a:latin typeface="+mj-lt"/>
              </a:rPr>
              <a:t>Tools:</a:t>
            </a:r>
          </a:p>
        </p:txBody>
      </p:sp>
      <p:sp>
        <p:nvSpPr>
          <p:cNvPr id="10" name="TextBox 9">
            <a:extLst>
              <a:ext uri="{FF2B5EF4-FFF2-40B4-BE49-F238E27FC236}">
                <a16:creationId xmlns:a16="http://schemas.microsoft.com/office/drawing/2014/main" id="{ACDF65C8-E31B-4AD4-8400-AC1BA8D1CFF2}"/>
              </a:ext>
            </a:extLst>
          </p:cNvPr>
          <p:cNvSpPr txBox="1"/>
          <p:nvPr/>
        </p:nvSpPr>
        <p:spPr>
          <a:xfrm>
            <a:off x="5999865" y="2432166"/>
            <a:ext cx="3595691" cy="1623521"/>
          </a:xfrm>
          <a:prstGeom prst="rect">
            <a:avLst/>
          </a:prstGeom>
          <a:noFill/>
        </p:spPr>
        <p:txBody>
          <a:bodyPr wrap="square">
            <a:spAutoFit/>
          </a:bodyPr>
          <a:lstStyle/>
          <a:p>
            <a:pPr marL="297815" indent="-285750">
              <a:spcBef>
                <a:spcPts val="1080"/>
              </a:spcBef>
              <a:spcAft>
                <a:spcPts val="0"/>
              </a:spcAft>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Xampp</a:t>
            </a:r>
            <a:endParaRPr lang="en-US" sz="1800" dirty="0">
              <a:latin typeface="Times New Roman" panose="02020603050405020304" pitchFamily="18" charset="0"/>
              <a:cs typeface="Times New Roman" panose="02020603050405020304" pitchFamily="18" charset="0"/>
            </a:endParaRPr>
          </a:p>
          <a:p>
            <a:pPr marL="299085" indent="-287020">
              <a:spcBef>
                <a:spcPts val="1080"/>
              </a:spcBef>
              <a:spcAft>
                <a:spcPts val="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VS Code</a:t>
            </a:r>
          </a:p>
          <a:p>
            <a:pPr marL="299085" indent="-287020">
              <a:spcBef>
                <a:spcPts val="1080"/>
              </a:spcBef>
              <a:spcAft>
                <a:spcPts val="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Sublime text</a:t>
            </a:r>
            <a:endParaRPr lang="en-US" sz="1800" dirty="0">
              <a:latin typeface="Times New Roman" panose="02020603050405020304" pitchFamily="18" charset="0"/>
              <a:ea typeface="+mn-lt"/>
              <a:cs typeface="Times New Roman" panose="02020603050405020304" pitchFamily="18" charset="0"/>
            </a:endParaRPr>
          </a:p>
          <a:p>
            <a:pPr marL="299085" indent="-287020">
              <a:spcBef>
                <a:spcPts val="1080"/>
              </a:spcBef>
              <a:spcAft>
                <a:spcPts val="0"/>
              </a:spcAft>
              <a:buFont typeface="Wingdings" panose="05000000000000000000" pitchFamily="2" charset="2"/>
              <a:buChar char="Ø"/>
            </a:pPr>
            <a:r>
              <a:rPr lang="en-US" sz="1800" dirty="0">
                <a:latin typeface="Times New Roman" panose="02020603050405020304" pitchFamily="18" charset="0"/>
                <a:ea typeface="+mn-lt"/>
                <a:cs typeface="Times New Roman" panose="02020603050405020304" pitchFamily="18" charset="0"/>
              </a:rPr>
              <a:t>Mozilla Firefox/Google Chrome</a:t>
            </a:r>
          </a:p>
        </p:txBody>
      </p:sp>
      <p:sp>
        <p:nvSpPr>
          <p:cNvPr id="11" name="Rectangle 10">
            <a:extLst>
              <a:ext uri="{FF2B5EF4-FFF2-40B4-BE49-F238E27FC236}">
                <a16:creationId xmlns:a16="http://schemas.microsoft.com/office/drawing/2014/main" id="{99FC422D-4283-4ABF-A86F-D42439CB5366}"/>
              </a:ext>
            </a:extLst>
          </p:cNvPr>
          <p:cNvSpPr/>
          <p:nvPr/>
        </p:nvSpPr>
        <p:spPr>
          <a:xfrm flipV="1">
            <a:off x="1151468" y="1848567"/>
            <a:ext cx="825800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961283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9F12D-0EFF-49DD-A8DD-72AEEC156606}"/>
              </a:ext>
            </a:extLst>
          </p:cNvPr>
          <p:cNvSpPr>
            <a:spLocks noGrp="1"/>
          </p:cNvSpPr>
          <p:nvPr>
            <p:ph type="title"/>
          </p:nvPr>
        </p:nvSpPr>
        <p:spPr/>
        <p:txBody>
          <a:bodyPr/>
          <a:lstStyle/>
          <a:p>
            <a:pPr algn="ctr"/>
            <a:r>
              <a:rPr lang="en-US" sz="3600" b="1" dirty="0">
                <a:solidFill>
                  <a:schemeClr val="tx1"/>
                </a:solidFill>
              </a:rPr>
              <a:t>Project Features</a:t>
            </a:r>
            <a:endParaRPr lang="en-US" b="1" dirty="0">
              <a:solidFill>
                <a:schemeClr val="tx1"/>
              </a:solidFill>
            </a:endParaRPr>
          </a:p>
        </p:txBody>
      </p:sp>
      <p:sp>
        <p:nvSpPr>
          <p:cNvPr id="3" name="Content Placeholder 2">
            <a:extLst>
              <a:ext uri="{FF2B5EF4-FFF2-40B4-BE49-F238E27FC236}">
                <a16:creationId xmlns:a16="http://schemas.microsoft.com/office/drawing/2014/main" id="{669B13AF-CF93-41D3-8A2D-F1BE1C216C36}"/>
              </a:ext>
            </a:extLst>
          </p:cNvPr>
          <p:cNvSpPr>
            <a:spLocks noGrp="1"/>
          </p:cNvSpPr>
          <p:nvPr>
            <p:ph idx="1"/>
          </p:nvPr>
        </p:nvSpPr>
        <p:spPr>
          <a:xfrm>
            <a:off x="677334" y="1919111"/>
            <a:ext cx="8596668" cy="4938889"/>
          </a:xfrm>
        </p:spPr>
        <p:txBody>
          <a:bodyPr>
            <a:noAutofit/>
          </a:bodyPr>
          <a:lstStyle/>
          <a:p>
            <a:pPr>
              <a:spcBef>
                <a:spcPts val="600"/>
              </a:spcBef>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Invoice Management</a:t>
            </a:r>
          </a:p>
          <a:p>
            <a:pPr lvl="1">
              <a:spcBef>
                <a:spcPts val="600"/>
              </a:spcBef>
              <a:buFont typeface="Wingdings" panose="05000000000000000000" pitchFamily="2" charset="2"/>
              <a:buChar char="§"/>
            </a:pPr>
            <a:r>
              <a:rPr lang="en-US" sz="1400" dirty="0">
                <a:solidFill>
                  <a:schemeClr val="tx1"/>
                </a:solidFill>
                <a:latin typeface="Times New Roman" panose="02020603050405020304" pitchFamily="18" charset="0"/>
                <a:cs typeface="Times New Roman" panose="02020603050405020304" pitchFamily="18" charset="0"/>
              </a:rPr>
              <a:t>View, Approval, Print, Daily Invoice report</a:t>
            </a:r>
          </a:p>
          <a:p>
            <a:pPr>
              <a:spcBef>
                <a:spcPts val="600"/>
              </a:spcBef>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Chat Messenger</a:t>
            </a:r>
          </a:p>
          <a:p>
            <a:pPr lvl="1">
              <a:spcBef>
                <a:spcPts val="600"/>
              </a:spcBef>
              <a:buFont typeface="Wingdings" panose="05000000000000000000" pitchFamily="2" charset="2"/>
              <a:buChar char="§"/>
            </a:pPr>
            <a:r>
              <a:rPr lang="en-US" sz="1400" dirty="0">
                <a:solidFill>
                  <a:schemeClr val="tx1"/>
                </a:solidFill>
                <a:latin typeface="Times New Roman" panose="02020603050405020304" pitchFamily="18" charset="0"/>
                <a:cs typeface="Times New Roman" panose="02020603050405020304" pitchFamily="18" charset="0"/>
              </a:rPr>
              <a:t>Individual, Group, Public</a:t>
            </a:r>
          </a:p>
          <a:p>
            <a:pPr>
              <a:spcBef>
                <a:spcPts val="600"/>
              </a:spcBef>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Employee Management </a:t>
            </a:r>
          </a:p>
          <a:p>
            <a:pPr lvl="1">
              <a:spcBef>
                <a:spcPts val="600"/>
              </a:spcBef>
              <a:buFont typeface="Wingdings" panose="05000000000000000000" pitchFamily="2" charset="2"/>
              <a:buChar char="§"/>
            </a:pPr>
            <a:r>
              <a:rPr lang="en-US" sz="1400" dirty="0">
                <a:solidFill>
                  <a:schemeClr val="tx1"/>
                </a:solidFill>
                <a:latin typeface="Times New Roman" panose="02020603050405020304" pitchFamily="18" charset="0"/>
                <a:cs typeface="Times New Roman" panose="02020603050405020304" pitchFamily="18" charset="0"/>
              </a:rPr>
              <a:t>Types, Registration, Salary, Attendance, Leave, Monthly Salary</a:t>
            </a:r>
          </a:p>
          <a:p>
            <a:pPr>
              <a:spcBef>
                <a:spcPts val="600"/>
              </a:spcBef>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User Management</a:t>
            </a:r>
            <a:endParaRPr lang="en-US" sz="2000" dirty="0">
              <a:solidFill>
                <a:schemeClr val="tx1"/>
              </a:solidFill>
              <a:latin typeface="Times New Roman" panose="02020603050405020304" pitchFamily="18" charset="0"/>
              <a:cs typeface="Times New Roman" panose="02020603050405020304" pitchFamily="18" charset="0"/>
            </a:endParaRPr>
          </a:p>
          <a:p>
            <a:pPr lvl="1">
              <a:spcBef>
                <a:spcPts val="600"/>
              </a:spcBef>
              <a:buFont typeface="Wingdings" panose="05000000000000000000" pitchFamily="2" charset="2"/>
              <a:buChar char="§"/>
            </a:pPr>
            <a:r>
              <a:rPr lang="en-US" sz="1400" dirty="0">
                <a:solidFill>
                  <a:schemeClr val="tx1"/>
                </a:solidFill>
                <a:latin typeface="Times New Roman" panose="02020603050405020304" pitchFamily="18" charset="0"/>
                <a:cs typeface="Times New Roman" panose="02020603050405020304" pitchFamily="18" charset="0"/>
              </a:rPr>
              <a:t>View, Add, Approve, Edit</a:t>
            </a:r>
          </a:p>
          <a:p>
            <a:pPr>
              <a:spcBef>
                <a:spcPts val="600"/>
              </a:spcBef>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Suppliers Management</a:t>
            </a:r>
          </a:p>
          <a:p>
            <a:pPr lvl="1">
              <a:spcBef>
                <a:spcPts val="600"/>
              </a:spcBef>
              <a:buFont typeface="Wingdings" panose="05000000000000000000" pitchFamily="2" charset="2"/>
              <a:buChar char="§"/>
            </a:pPr>
            <a:r>
              <a:rPr lang="en-US" sz="1400" dirty="0">
                <a:solidFill>
                  <a:schemeClr val="tx1"/>
                </a:solidFill>
                <a:latin typeface="Times New Roman" panose="02020603050405020304" pitchFamily="18" charset="0"/>
                <a:cs typeface="Times New Roman" panose="02020603050405020304" pitchFamily="18" charset="0"/>
              </a:rPr>
              <a:t>View, Add, Edit, Delete</a:t>
            </a:r>
          </a:p>
          <a:p>
            <a:pPr>
              <a:spcBef>
                <a:spcPts val="600"/>
              </a:spcBef>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Category and Unit Management</a:t>
            </a:r>
          </a:p>
          <a:p>
            <a:pPr lvl="1">
              <a:spcBef>
                <a:spcPts val="600"/>
              </a:spcBef>
              <a:buFont typeface="Wingdings" panose="05000000000000000000" pitchFamily="2" charset="2"/>
              <a:buChar char="§"/>
            </a:pPr>
            <a:r>
              <a:rPr lang="en-US" sz="1400" dirty="0">
                <a:solidFill>
                  <a:schemeClr val="tx1"/>
                </a:solidFill>
                <a:latin typeface="Times New Roman" panose="02020603050405020304" pitchFamily="18" charset="0"/>
                <a:cs typeface="Times New Roman" panose="02020603050405020304" pitchFamily="18" charset="0"/>
              </a:rPr>
              <a:t>View, Add, Delete</a:t>
            </a:r>
          </a:p>
          <a:p>
            <a:pPr lvl="1">
              <a:spcBef>
                <a:spcPts val="600"/>
              </a:spcBef>
              <a:buFont typeface="Wingdings" panose="05000000000000000000" pitchFamily="2" charset="2"/>
              <a:buChar char="Ø"/>
            </a:pPr>
            <a:endParaRPr lang="en-US" sz="1400" dirty="0">
              <a:solidFill>
                <a:schemeClr val="tx1"/>
              </a:solidFill>
              <a:latin typeface="Times New Roman" panose="02020603050405020304" pitchFamily="18" charset="0"/>
              <a:cs typeface="Times New Roman" panose="02020603050405020304" pitchFamily="18" charset="0"/>
            </a:endParaRPr>
          </a:p>
          <a:p>
            <a:pPr lvl="1">
              <a:spcBef>
                <a:spcPts val="600"/>
              </a:spcBef>
              <a:buFont typeface="Wingdings" panose="05000000000000000000" pitchFamily="2" charset="2"/>
              <a:buChar char="Ø"/>
            </a:pPr>
            <a:endParaRPr 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02530"/>
      </p:ext>
    </p:extLst>
  </p:cSld>
  <p:clrMapOvr>
    <a:masterClrMapping/>
  </p:clrMapOvr>
  <p:transition spd="med">
    <p:pull/>
  </p:transition>
</p:sld>
</file>

<file path=ppt/theme/theme1.xml><?xml version="1.0" encoding="utf-8"?>
<a:theme xmlns:a="http://schemas.openxmlformats.org/drawingml/2006/main" name="Facet">
  <a:themeElements>
    <a:clrScheme name="Custom 4">
      <a:dk1>
        <a:sysClr val="windowText" lastClr="000000"/>
      </a:dk1>
      <a:lt1>
        <a:sysClr val="window" lastClr="FFFFFF"/>
      </a:lt1>
      <a:dk2>
        <a:srgbClr val="2C3C43"/>
      </a:dk2>
      <a:lt2>
        <a:srgbClr val="EBEBEB"/>
      </a:lt2>
      <a:accent1>
        <a:srgbClr val="00B050"/>
      </a:accent1>
      <a:accent2>
        <a:srgbClr val="36FE91"/>
      </a:accent2>
      <a:accent3>
        <a:srgbClr val="E6B91E"/>
      </a:accent3>
      <a:accent4>
        <a:srgbClr val="E76618"/>
      </a:accent4>
      <a:accent5>
        <a:srgbClr val="C42F1A"/>
      </a:accent5>
      <a:accent6>
        <a:srgbClr val="918655"/>
      </a:accent6>
      <a:hlink>
        <a:srgbClr val="99CA3C"/>
      </a:hlink>
      <a:folHlink>
        <a:srgbClr val="B9D181"/>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660</TotalTime>
  <Words>353</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Open Sans</vt:lpstr>
      <vt:lpstr>Times New Roman</vt:lpstr>
      <vt:lpstr>Wingdings</vt:lpstr>
      <vt:lpstr>Wingdings 3</vt:lpstr>
      <vt:lpstr>Facet</vt:lpstr>
      <vt:lpstr>PowerPoint Presentation</vt:lpstr>
      <vt:lpstr>Project Submitted By</vt:lpstr>
      <vt:lpstr>PowerPoint Presentation</vt:lpstr>
      <vt:lpstr>Outline</vt:lpstr>
      <vt:lpstr>Introduction</vt:lpstr>
      <vt:lpstr>Motivation</vt:lpstr>
      <vt:lpstr>Project Objectives</vt:lpstr>
      <vt:lpstr>Languages &amp; Tools</vt:lpstr>
      <vt:lpstr>Project Features</vt:lpstr>
      <vt:lpstr>Project Features</vt:lpstr>
      <vt:lpstr>ER Diagram</vt:lpstr>
      <vt:lpstr>Use Case Diagram</vt:lpstr>
      <vt:lpstr>Future Plan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Mayruful</dc:creator>
  <cp:lastModifiedBy>Md Sahadat Husain</cp:lastModifiedBy>
  <cp:revision>59</cp:revision>
  <dcterms:created xsi:type="dcterms:W3CDTF">2022-03-01T10:40:45Z</dcterms:created>
  <dcterms:modified xsi:type="dcterms:W3CDTF">2022-03-06T06:35:39Z</dcterms:modified>
</cp:coreProperties>
</file>