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6" r:id="rId2"/>
    <p:sldId id="371" r:id="rId3"/>
    <p:sldId id="375" r:id="rId4"/>
    <p:sldId id="391" r:id="rId5"/>
    <p:sldId id="390" r:id="rId6"/>
    <p:sldId id="368" r:id="rId7"/>
    <p:sldId id="369" r:id="rId8"/>
    <p:sldId id="370" r:id="rId9"/>
    <p:sldId id="372" r:id="rId10"/>
    <p:sldId id="373" r:id="rId11"/>
    <p:sldId id="376" r:id="rId12"/>
    <p:sldId id="377" r:id="rId13"/>
    <p:sldId id="378" r:id="rId14"/>
    <p:sldId id="379" r:id="rId15"/>
    <p:sldId id="383" r:id="rId16"/>
    <p:sldId id="380" r:id="rId17"/>
    <p:sldId id="384" r:id="rId18"/>
    <p:sldId id="381" r:id="rId19"/>
    <p:sldId id="386" r:id="rId20"/>
    <p:sldId id="387" r:id="rId21"/>
    <p:sldId id="389" r:id="rId22"/>
    <p:sldId id="3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86F"/>
    <a:srgbClr val="E9E9E9"/>
    <a:srgbClr val="D6D6D6"/>
    <a:srgbClr val="272727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38"/>
  </p:normalViewPr>
  <p:slideViewPr>
    <p:cSldViewPr snapToGrid="0">
      <p:cViewPr varScale="1">
        <p:scale>
          <a:sx n="112" d="100"/>
          <a:sy n="11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F3351-32D8-4DA9-B864-F3AFC7951B5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D034C7-13DE-4B83-A9C3-F4050B33595E}">
      <dgm:prSet phldrT="[Text]"/>
      <dgm:spPr/>
      <dgm:t>
        <a:bodyPr/>
        <a:lstStyle/>
        <a:p>
          <a:r>
            <a:rPr lang="en-US" dirty="0"/>
            <a:t>Option 1: Install locally</a:t>
          </a:r>
        </a:p>
      </dgm:t>
    </dgm:pt>
    <dgm:pt modelId="{AF0293C0-BE66-4690-B1B7-30719D481833}" type="parTrans" cxnId="{C956139D-B2D8-492B-8A0D-C804907197FC}">
      <dgm:prSet/>
      <dgm:spPr/>
      <dgm:t>
        <a:bodyPr/>
        <a:lstStyle/>
        <a:p>
          <a:endParaRPr lang="en-US"/>
        </a:p>
      </dgm:t>
    </dgm:pt>
    <dgm:pt modelId="{0871D061-FA7E-41EB-AB58-3050035764A7}" type="sibTrans" cxnId="{C956139D-B2D8-492B-8A0D-C804907197FC}">
      <dgm:prSet/>
      <dgm:spPr/>
      <dgm:t>
        <a:bodyPr/>
        <a:lstStyle/>
        <a:p>
          <a:endParaRPr lang="en-US"/>
        </a:p>
      </dgm:t>
    </dgm:pt>
    <dgm:pt modelId="{32D4ADA5-A3B3-4E29-9406-282E3987E5FC}">
      <dgm:prSet phldrT="[Text]"/>
      <dgm:spPr/>
      <dgm:t>
        <a:bodyPr/>
        <a:lstStyle/>
        <a:p>
          <a:r>
            <a:rPr lang="en-US" dirty="0"/>
            <a:t>Install Python</a:t>
          </a:r>
        </a:p>
      </dgm:t>
    </dgm:pt>
    <dgm:pt modelId="{81C95733-6B48-4B8F-A822-4445431AAA74}" type="parTrans" cxnId="{5E4D6CC9-E807-4690-A2DE-BCB5A25575C8}">
      <dgm:prSet/>
      <dgm:spPr/>
      <dgm:t>
        <a:bodyPr/>
        <a:lstStyle/>
        <a:p>
          <a:endParaRPr lang="en-US"/>
        </a:p>
      </dgm:t>
    </dgm:pt>
    <dgm:pt modelId="{B93BC161-4CF1-4CE8-AA6E-AF60725AF9A2}" type="sibTrans" cxnId="{5E4D6CC9-E807-4690-A2DE-BCB5A25575C8}">
      <dgm:prSet/>
      <dgm:spPr/>
      <dgm:t>
        <a:bodyPr/>
        <a:lstStyle/>
        <a:p>
          <a:endParaRPr lang="en-US"/>
        </a:p>
      </dgm:t>
    </dgm:pt>
    <dgm:pt modelId="{DC07B7CE-2C31-4151-91C9-48238C4E5412}">
      <dgm:prSet phldrT="[Text]"/>
      <dgm:spPr/>
      <dgm:t>
        <a:bodyPr/>
        <a:lstStyle/>
        <a:p>
          <a:r>
            <a:rPr lang="en-US" dirty="0"/>
            <a:t>Option 2: Run on Google</a:t>
          </a:r>
        </a:p>
      </dgm:t>
    </dgm:pt>
    <dgm:pt modelId="{6441AF89-91EE-402F-9D44-CF1D241A7209}" type="parTrans" cxnId="{1DAC31DC-DB3D-486B-844E-C504C0D46096}">
      <dgm:prSet/>
      <dgm:spPr/>
      <dgm:t>
        <a:bodyPr/>
        <a:lstStyle/>
        <a:p>
          <a:endParaRPr lang="en-US"/>
        </a:p>
      </dgm:t>
    </dgm:pt>
    <dgm:pt modelId="{41EC565D-482C-4D49-98B7-D832FBB4092C}" type="sibTrans" cxnId="{1DAC31DC-DB3D-486B-844E-C504C0D46096}">
      <dgm:prSet/>
      <dgm:spPr/>
      <dgm:t>
        <a:bodyPr/>
        <a:lstStyle/>
        <a:p>
          <a:endParaRPr lang="en-US"/>
        </a:p>
      </dgm:t>
    </dgm:pt>
    <dgm:pt modelId="{8A9466D6-72A4-4B2E-9BB5-14ABE6AACA51}">
      <dgm:prSet phldrT="[Text]"/>
      <dgm:spPr/>
      <dgm:t>
        <a:bodyPr/>
        <a:lstStyle/>
        <a:p>
          <a:r>
            <a:rPr lang="en-US"/>
            <a:t>Sign into </a:t>
          </a:r>
          <a:r>
            <a:rPr lang="en-US">
              <a:latin typeface="Consolas" panose="020B0609020204030204" pitchFamily="49" charset="0"/>
            </a:rPr>
            <a:t>colab.research.google.com</a:t>
          </a:r>
          <a:endParaRPr lang="en-US" dirty="0">
            <a:latin typeface="Consolas" panose="020B0609020204030204" pitchFamily="49" charset="0"/>
          </a:endParaRPr>
        </a:p>
      </dgm:t>
    </dgm:pt>
    <dgm:pt modelId="{844346DA-5843-4207-881E-B0A363D952FA}" type="parTrans" cxnId="{0A90AE9B-4528-4395-9978-0C3236CE7C57}">
      <dgm:prSet/>
      <dgm:spPr/>
      <dgm:t>
        <a:bodyPr/>
        <a:lstStyle/>
        <a:p>
          <a:endParaRPr lang="en-US"/>
        </a:p>
      </dgm:t>
    </dgm:pt>
    <dgm:pt modelId="{00F8B633-0B26-4626-8C97-600B4F6D13CD}" type="sibTrans" cxnId="{0A90AE9B-4528-4395-9978-0C3236CE7C57}">
      <dgm:prSet/>
      <dgm:spPr/>
      <dgm:t>
        <a:bodyPr/>
        <a:lstStyle/>
        <a:p>
          <a:endParaRPr lang="en-US"/>
        </a:p>
      </dgm:t>
    </dgm:pt>
    <dgm:pt modelId="{50D79ED7-6659-4B22-A0E0-CF67AD4F06B5}">
      <dgm:prSet phldrT="[Text]"/>
      <dgm:spPr/>
      <dgm:t>
        <a:bodyPr/>
        <a:lstStyle/>
        <a:p>
          <a:r>
            <a:rPr lang="en-US"/>
            <a:t>Run </a:t>
          </a:r>
          <a:r>
            <a:rPr lang="en-US">
              <a:latin typeface="Consolas" panose="020B0609020204030204" pitchFamily="49" charset="0"/>
            </a:rPr>
            <a:t>pip install gramex</a:t>
          </a:r>
          <a:endParaRPr lang="en-US" dirty="0">
            <a:latin typeface="Consolas" panose="020B0609020204030204" pitchFamily="49" charset="0"/>
          </a:endParaRPr>
        </a:p>
      </dgm:t>
    </dgm:pt>
    <dgm:pt modelId="{1D064200-412D-4241-967D-C3C450559333}" type="parTrans" cxnId="{FA2C004F-BF2D-4B9C-A964-12F0C4220CAA}">
      <dgm:prSet/>
      <dgm:spPr/>
      <dgm:t>
        <a:bodyPr/>
        <a:lstStyle/>
        <a:p>
          <a:endParaRPr lang="en-US"/>
        </a:p>
      </dgm:t>
    </dgm:pt>
    <dgm:pt modelId="{E7B421D0-4DE2-465D-AD18-367A9233BE63}" type="sibTrans" cxnId="{FA2C004F-BF2D-4B9C-A964-12F0C4220CAA}">
      <dgm:prSet/>
      <dgm:spPr/>
      <dgm:t>
        <a:bodyPr/>
        <a:lstStyle/>
        <a:p>
          <a:endParaRPr lang="en-US"/>
        </a:p>
      </dgm:t>
    </dgm:pt>
    <dgm:pt modelId="{2C25BBC7-87E3-4595-82ED-3230ACFEB4DC}" type="pres">
      <dgm:prSet presAssocID="{C01F3351-32D8-4DA9-B864-F3AFC7951B5A}" presName="Name0" presStyleCnt="0">
        <dgm:presLayoutVars>
          <dgm:dir/>
          <dgm:animLvl val="lvl"/>
          <dgm:resizeHandles val="exact"/>
        </dgm:presLayoutVars>
      </dgm:prSet>
      <dgm:spPr/>
    </dgm:pt>
    <dgm:pt modelId="{3F2BE665-600E-447E-A829-C1F7E5313DF6}" type="pres">
      <dgm:prSet presAssocID="{E6D034C7-13DE-4B83-A9C3-F4050B33595E}" presName="composite" presStyleCnt="0"/>
      <dgm:spPr/>
    </dgm:pt>
    <dgm:pt modelId="{F8F4CADB-E10C-42DC-87FA-2D5184916B82}" type="pres">
      <dgm:prSet presAssocID="{E6D034C7-13DE-4B83-A9C3-F4050B3359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F8DAF6-B11D-4573-A427-49CBEB6B631F}" type="pres">
      <dgm:prSet presAssocID="{E6D034C7-13DE-4B83-A9C3-F4050B33595E}" presName="desTx" presStyleLbl="alignAccFollowNode1" presStyleIdx="0" presStyleCnt="2">
        <dgm:presLayoutVars>
          <dgm:bulletEnabled val="1"/>
        </dgm:presLayoutVars>
      </dgm:prSet>
      <dgm:spPr/>
    </dgm:pt>
    <dgm:pt modelId="{2CED2296-AC51-486E-9288-A37E955B7EDD}" type="pres">
      <dgm:prSet presAssocID="{0871D061-FA7E-41EB-AB58-3050035764A7}" presName="space" presStyleCnt="0"/>
      <dgm:spPr/>
    </dgm:pt>
    <dgm:pt modelId="{30760405-9917-496F-915E-9DBD524C7A8E}" type="pres">
      <dgm:prSet presAssocID="{DC07B7CE-2C31-4151-91C9-48238C4E5412}" presName="composite" presStyleCnt="0"/>
      <dgm:spPr/>
    </dgm:pt>
    <dgm:pt modelId="{1A5FB42E-B250-4F6F-866B-C91C66C4AF29}" type="pres">
      <dgm:prSet presAssocID="{DC07B7CE-2C31-4151-91C9-48238C4E54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0B2FC7-ACDE-4D89-8775-17ECEA6E6903}" type="pres">
      <dgm:prSet presAssocID="{DC07B7CE-2C31-4151-91C9-48238C4E54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AA3D06-0874-4B83-A29B-E5B6A79A90B4}" type="presOf" srcId="{C01F3351-32D8-4DA9-B864-F3AFC7951B5A}" destId="{2C25BBC7-87E3-4595-82ED-3230ACFEB4DC}" srcOrd="0" destOrd="0" presId="urn:microsoft.com/office/officeart/2005/8/layout/hList1"/>
    <dgm:cxn modelId="{F59CC627-94A8-43CD-BAB0-861D1A017E18}" type="presOf" srcId="{32D4ADA5-A3B3-4E29-9406-282E3987E5FC}" destId="{2BF8DAF6-B11D-4573-A427-49CBEB6B631F}" srcOrd="0" destOrd="0" presId="urn:microsoft.com/office/officeart/2005/8/layout/hList1"/>
    <dgm:cxn modelId="{DEAD7E69-28E4-4E43-B631-B3B3AD349165}" type="presOf" srcId="{DC07B7CE-2C31-4151-91C9-48238C4E5412}" destId="{1A5FB42E-B250-4F6F-866B-C91C66C4AF29}" srcOrd="0" destOrd="0" presId="urn:microsoft.com/office/officeart/2005/8/layout/hList1"/>
    <dgm:cxn modelId="{FA2C004F-BF2D-4B9C-A964-12F0C4220CAA}" srcId="{E6D034C7-13DE-4B83-A9C3-F4050B33595E}" destId="{50D79ED7-6659-4B22-A0E0-CF67AD4F06B5}" srcOrd="1" destOrd="0" parTransId="{1D064200-412D-4241-967D-C3C450559333}" sibTransId="{E7B421D0-4DE2-465D-AD18-367A9233BE63}"/>
    <dgm:cxn modelId="{0A90AE9B-4528-4395-9978-0C3236CE7C57}" srcId="{DC07B7CE-2C31-4151-91C9-48238C4E5412}" destId="{8A9466D6-72A4-4B2E-9BB5-14ABE6AACA51}" srcOrd="0" destOrd="0" parTransId="{844346DA-5843-4207-881E-B0A363D952FA}" sibTransId="{00F8B633-0B26-4626-8C97-600B4F6D13CD}"/>
    <dgm:cxn modelId="{C956139D-B2D8-492B-8A0D-C804907197FC}" srcId="{C01F3351-32D8-4DA9-B864-F3AFC7951B5A}" destId="{E6D034C7-13DE-4B83-A9C3-F4050B33595E}" srcOrd="0" destOrd="0" parTransId="{AF0293C0-BE66-4690-B1B7-30719D481833}" sibTransId="{0871D061-FA7E-41EB-AB58-3050035764A7}"/>
    <dgm:cxn modelId="{A5EE19A5-A43E-4BBE-B49C-A53E9783DEE0}" type="presOf" srcId="{50D79ED7-6659-4B22-A0E0-CF67AD4F06B5}" destId="{2BF8DAF6-B11D-4573-A427-49CBEB6B631F}" srcOrd="0" destOrd="1" presId="urn:microsoft.com/office/officeart/2005/8/layout/hList1"/>
    <dgm:cxn modelId="{13EB40BC-A65B-4D9F-A745-CBCB3942D026}" type="presOf" srcId="{8A9466D6-72A4-4B2E-9BB5-14ABE6AACA51}" destId="{A40B2FC7-ACDE-4D89-8775-17ECEA6E6903}" srcOrd="0" destOrd="0" presId="urn:microsoft.com/office/officeart/2005/8/layout/hList1"/>
    <dgm:cxn modelId="{5E4D6CC9-E807-4690-A2DE-BCB5A25575C8}" srcId="{E6D034C7-13DE-4B83-A9C3-F4050B33595E}" destId="{32D4ADA5-A3B3-4E29-9406-282E3987E5FC}" srcOrd="0" destOrd="0" parTransId="{81C95733-6B48-4B8F-A822-4445431AAA74}" sibTransId="{B93BC161-4CF1-4CE8-AA6E-AF60725AF9A2}"/>
    <dgm:cxn modelId="{1DAC31DC-DB3D-486B-844E-C504C0D46096}" srcId="{C01F3351-32D8-4DA9-B864-F3AFC7951B5A}" destId="{DC07B7CE-2C31-4151-91C9-48238C4E5412}" srcOrd="1" destOrd="0" parTransId="{6441AF89-91EE-402F-9D44-CF1D241A7209}" sibTransId="{41EC565D-482C-4D49-98B7-D832FBB4092C}"/>
    <dgm:cxn modelId="{DDECF7FC-3FEF-41CC-8183-115526A1D62F}" type="presOf" srcId="{E6D034C7-13DE-4B83-A9C3-F4050B33595E}" destId="{F8F4CADB-E10C-42DC-87FA-2D5184916B82}" srcOrd="0" destOrd="0" presId="urn:microsoft.com/office/officeart/2005/8/layout/hList1"/>
    <dgm:cxn modelId="{643F4B05-12CD-412C-8899-1E9377B957F1}" type="presParOf" srcId="{2C25BBC7-87E3-4595-82ED-3230ACFEB4DC}" destId="{3F2BE665-600E-447E-A829-C1F7E5313DF6}" srcOrd="0" destOrd="0" presId="urn:microsoft.com/office/officeart/2005/8/layout/hList1"/>
    <dgm:cxn modelId="{9FF08713-1944-44F3-BA4B-4FAEAB77C110}" type="presParOf" srcId="{3F2BE665-600E-447E-A829-C1F7E5313DF6}" destId="{F8F4CADB-E10C-42DC-87FA-2D5184916B82}" srcOrd="0" destOrd="0" presId="urn:microsoft.com/office/officeart/2005/8/layout/hList1"/>
    <dgm:cxn modelId="{956EBC04-B1C4-44E9-9812-F1FC750EC414}" type="presParOf" srcId="{3F2BE665-600E-447E-A829-C1F7E5313DF6}" destId="{2BF8DAF6-B11D-4573-A427-49CBEB6B631F}" srcOrd="1" destOrd="0" presId="urn:microsoft.com/office/officeart/2005/8/layout/hList1"/>
    <dgm:cxn modelId="{7974EDE7-4E0B-4E49-BA38-B5BBF03AF68F}" type="presParOf" srcId="{2C25BBC7-87E3-4595-82ED-3230ACFEB4DC}" destId="{2CED2296-AC51-486E-9288-A37E955B7EDD}" srcOrd="1" destOrd="0" presId="urn:microsoft.com/office/officeart/2005/8/layout/hList1"/>
    <dgm:cxn modelId="{FE7FEE18-464A-4E98-AEDF-6355D31D8F05}" type="presParOf" srcId="{2C25BBC7-87E3-4595-82ED-3230ACFEB4DC}" destId="{30760405-9917-496F-915E-9DBD524C7A8E}" srcOrd="2" destOrd="0" presId="urn:microsoft.com/office/officeart/2005/8/layout/hList1"/>
    <dgm:cxn modelId="{3F82EB76-FDA0-4D5C-B980-79E8D943A250}" type="presParOf" srcId="{30760405-9917-496F-915E-9DBD524C7A8E}" destId="{1A5FB42E-B250-4F6F-866B-C91C66C4AF29}" srcOrd="0" destOrd="0" presId="urn:microsoft.com/office/officeart/2005/8/layout/hList1"/>
    <dgm:cxn modelId="{30389AB9-234D-4F5D-9C85-8D9CC3324D6D}" type="presParOf" srcId="{30760405-9917-496F-915E-9DBD524C7A8E}" destId="{A40B2FC7-ACDE-4D89-8775-17ECEA6E69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4CADB-E10C-42DC-87FA-2D5184916B82}">
      <dsp:nvSpPr>
        <dsp:cNvPr id="0" name=""/>
        <dsp:cNvSpPr/>
      </dsp:nvSpPr>
      <dsp:spPr>
        <a:xfrm>
          <a:off x="57" y="671891"/>
          <a:ext cx="5469255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1: Install locally</a:t>
          </a:r>
        </a:p>
      </dsp:txBody>
      <dsp:txXfrm>
        <a:off x="57" y="671891"/>
        <a:ext cx="5469255" cy="777600"/>
      </dsp:txXfrm>
    </dsp:sp>
    <dsp:sp modelId="{2BF8DAF6-B11D-4573-A427-49CBEB6B631F}">
      <dsp:nvSpPr>
        <dsp:cNvPr id="0" name=""/>
        <dsp:cNvSpPr/>
      </dsp:nvSpPr>
      <dsp:spPr>
        <a:xfrm>
          <a:off x="5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Install 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Run </a:t>
          </a:r>
          <a:r>
            <a:rPr lang="en-US" sz="2700" kern="1200">
              <a:latin typeface="Consolas" panose="020B0609020204030204" pitchFamily="49" charset="0"/>
            </a:rPr>
            <a:t>pip install gramex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57" y="1449491"/>
        <a:ext cx="5469255" cy="1185840"/>
      </dsp:txXfrm>
    </dsp:sp>
    <dsp:sp modelId="{1A5FB42E-B250-4F6F-866B-C91C66C4AF29}">
      <dsp:nvSpPr>
        <dsp:cNvPr id="0" name=""/>
        <dsp:cNvSpPr/>
      </dsp:nvSpPr>
      <dsp:spPr>
        <a:xfrm>
          <a:off x="6235007" y="671891"/>
          <a:ext cx="5469255" cy="777600"/>
        </a:xfrm>
        <a:prstGeom prst="rect">
          <a:avLst/>
        </a:prstGeom>
        <a:solidFill>
          <a:schemeClr val="accent3">
            <a:hueOff val="11910855"/>
            <a:satOff val="7975"/>
            <a:lumOff val="11765"/>
            <a:alphaOff val="0"/>
          </a:schemeClr>
        </a:solidFill>
        <a:ln w="12700" cap="flat" cmpd="sng" algn="ctr">
          <a:solidFill>
            <a:schemeClr val="accent3">
              <a:hueOff val="11910855"/>
              <a:satOff val="7975"/>
              <a:lumOff val="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2: Run on Google</a:t>
          </a:r>
        </a:p>
      </dsp:txBody>
      <dsp:txXfrm>
        <a:off x="6235007" y="671891"/>
        <a:ext cx="5469255" cy="777600"/>
      </dsp:txXfrm>
    </dsp:sp>
    <dsp:sp modelId="{A40B2FC7-ACDE-4D89-8775-17ECEA6E6903}">
      <dsp:nvSpPr>
        <dsp:cNvPr id="0" name=""/>
        <dsp:cNvSpPr/>
      </dsp:nvSpPr>
      <dsp:spPr>
        <a:xfrm>
          <a:off x="623500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10941709"/>
            <a:satOff val="20387"/>
            <a:lumOff val="24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941709"/>
              <a:satOff val="20387"/>
              <a:lumOff val="2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Sign into </a:t>
          </a:r>
          <a:r>
            <a:rPr lang="en-US" sz="2700" kern="1200">
              <a:latin typeface="Consolas" panose="020B0609020204030204" pitchFamily="49" charset="0"/>
            </a:rPr>
            <a:t>colab.research.google.com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6235007" y="1449491"/>
        <a:ext cx="5469255" cy="118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70" r:id="rId3"/>
    <p:sldLayoutId id="2147483651" r:id="rId4"/>
    <p:sldLayoutId id="2147483672" r:id="rId5"/>
    <p:sldLayoutId id="2147483655" r:id="rId6"/>
    <p:sldLayoutId id="2147483678" r:id="rId7"/>
    <p:sldLayoutId id="2147483664" r:id="rId8"/>
    <p:sldLayoutId id="2147483661" r:id="rId9"/>
    <p:sldLayoutId id="2147483662" r:id="rId10"/>
    <p:sldLayoutId id="2147483680" r:id="rId11"/>
    <p:sldLayoutId id="2147483676" r:id="rId12"/>
    <p:sldLayoutId id="2147483681" r:id="rId13"/>
    <p:sldLayoutId id="2147483666" r:id="rId14"/>
    <p:sldLayoutId id="2147483679" r:id="rId15"/>
    <p:sldLayoutId id="214748366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ramener.com/guide/pptxhandler/death/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github.com/sanand0/pyconindia2020/blob/master/animating-powerpoint-with-data.pptx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learn.gramener.com/guide/pptxhandler/certificate/" TargetMode="External"/><Relationship Id="rId4" Type="http://schemas.openxmlformats.org/officeDocument/2006/relationships/hyperlink" Target="https://bit.ly/pyconpptlab" TargetMode="External"/><Relationship Id="rId9" Type="http://schemas.openxmlformats.org/officeDocument/2006/relationships/hyperlink" Target="http://bit.ly/pyconsubmissi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readability/" TargetMode="External"/><Relationship Id="rId7" Type="http://schemas.openxmlformats.org/officeDocument/2006/relationships/hyperlink" Target="https://gramener.com/readability/png/Chat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amener.com/readability/png/Bolivia.png" TargetMode="External"/><Relationship Id="rId5" Type="http://schemas.openxmlformats.org/officeDocument/2006/relationships/hyperlink" Target="https://gramener.com/readability/png/Afghanistan.png" TargetMode="External"/><Relationship Id="rId4" Type="http://schemas.openxmlformats.org/officeDocument/2006/relationships/hyperlink" Target="https://gramener.com/readability/data.cs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ywhere_on_Earth" TargetMode="External"/><Relationship Id="rId2" Type="http://schemas.openxmlformats.org/officeDocument/2006/relationships/hyperlink" Target="http://bit.ly/pyconsubmiss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mazon.i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about-that-1-billion-microsoft-office-figur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Animating PowerPoint with data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Workshop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D7B1E-9170-4354-8187-116DC90FF7BA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core of this is open-source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onsolas" panose="020B0609020204030204" pitchFamily="49" charset="0"/>
              </a:rPr>
              <a:t>pip install </a:t>
            </a:r>
            <a:r>
              <a:rPr lang="en-US" sz="2800" dirty="0" err="1">
                <a:latin typeface="Consolas" panose="020B0609020204030204" pitchFamily="49" charset="0"/>
              </a:rPr>
              <a:t>gramex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483081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survey: bit.ly/pyconppt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89327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a simple example: bit.ly/</a:t>
            </a:r>
            <a:r>
              <a:rPr lang="en-US" dirty="0" err="1"/>
              <a:t>pyconpptlab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4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5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6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6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5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8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8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9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9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2277840"/>
            <a:ext cx="10042984" cy="115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2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45716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run </a:t>
            </a:r>
            <a:r>
              <a:rPr lang="en-US" dirty="0" err="1"/>
              <a:t>SlideSense</a:t>
            </a:r>
            <a:r>
              <a:rPr lang="en-US" dirty="0"/>
              <a:t> from within Python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3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Certificates example, using the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gramex.pptgen2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pd.read_csv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'people.csv'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target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'template.pptx'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rules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'Course'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row.Course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'Date'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row.Date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target.save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'Certificate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-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gramex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332138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858814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62">
            <a:extLst>
              <a:ext uri="{FF2B5EF4-FFF2-40B4-BE49-F238E27FC236}">
                <a16:creationId xmlns:a16="http://schemas.microsoft.com/office/drawing/2014/main" id="{C1334A5B-B53C-4CD7-8786-4B9756A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7EEE1-97DD-4344-A180-E473F4E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2311A3A-B5CB-4A10-8F74-C6BC64EAE9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0E712F4-30D8-4B63-BF62-1657AA54FE06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388B44A-D8DD-46E2-BA34-9940118DF9F4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forms of heart disease changed -3 ranks for age 1-4</a:t>
            </a:r>
          </a:p>
        </p:txBody>
      </p:sp>
      <p:sp>
        <p:nvSpPr>
          <p:cNvPr id="7" name="Year">
            <a:extLst>
              <a:ext uri="{FF2B5EF4-FFF2-40B4-BE49-F238E27FC236}">
                <a16:creationId xmlns:a16="http://schemas.microsoft.com/office/drawing/2014/main" id="{3A228E69-E20D-4AB9-90F5-4AA19A874811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2016</a:t>
            </a:r>
          </a:p>
        </p:txBody>
      </p:sp>
      <p:sp>
        <p:nvSpPr>
          <p:cNvPr id="8" name="!!1-4 Accidental injury">
            <a:extLst>
              <a:ext uri="{FF2B5EF4-FFF2-40B4-BE49-F238E27FC236}">
                <a16:creationId xmlns:a16="http://schemas.microsoft.com/office/drawing/2014/main" id="{79B7ACBE-BA55-4FC8-B1E0-70106970B15C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" name="!!1-4 Transport accidents">
            <a:extLst>
              <a:ext uri="{FF2B5EF4-FFF2-40B4-BE49-F238E27FC236}">
                <a16:creationId xmlns:a16="http://schemas.microsoft.com/office/drawing/2014/main" id="{C7EC92BE-8735-426D-98F4-F35AC9D0D70A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0" name="!!1-4 Malignant neoplasms">
            <a:extLst>
              <a:ext uri="{FF2B5EF4-FFF2-40B4-BE49-F238E27FC236}">
                <a16:creationId xmlns:a16="http://schemas.microsoft.com/office/drawing/2014/main" id="{7A854B6C-D2ED-4546-A166-A4D867FCDFD7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1" name="!!1-4 Assault">
            <a:extLst>
              <a:ext uri="{FF2B5EF4-FFF2-40B4-BE49-F238E27FC236}">
                <a16:creationId xmlns:a16="http://schemas.microsoft.com/office/drawing/2014/main" id="{3C0762E1-E62D-44A5-A342-13B2554C95D8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2" name="!!1-4 Ill-defined and unknown causes">
            <a:extLst>
              <a:ext uri="{FF2B5EF4-FFF2-40B4-BE49-F238E27FC236}">
                <a16:creationId xmlns:a16="http://schemas.microsoft.com/office/drawing/2014/main" id="{6B948193-1C4D-4DF5-AFD9-12606F8B439D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3" name="!!1-4 Congenital malform. of circ. sys.">
            <a:extLst>
              <a:ext uri="{FF2B5EF4-FFF2-40B4-BE49-F238E27FC236}">
                <a16:creationId xmlns:a16="http://schemas.microsoft.com/office/drawing/2014/main" id="{E1F85093-0131-4E76-9D60-4A2C48EAADB6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4" name="!!1-4 Metabolic disorders">
            <a:extLst>
              <a:ext uri="{FF2B5EF4-FFF2-40B4-BE49-F238E27FC236}">
                <a16:creationId xmlns:a16="http://schemas.microsoft.com/office/drawing/2014/main" id="{1729A4A9-30DB-4481-B0CD-BEF8F923B5E7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5" name="!!1-4 Congenital malform. of nervous sys.">
            <a:extLst>
              <a:ext uri="{FF2B5EF4-FFF2-40B4-BE49-F238E27FC236}">
                <a16:creationId xmlns:a16="http://schemas.microsoft.com/office/drawing/2014/main" id="{9E356D46-8CF6-4BF4-9E8D-5A66DEA6D1BD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6" name="!!1-4 Influenza and pneumonia">
            <a:extLst>
              <a:ext uri="{FF2B5EF4-FFF2-40B4-BE49-F238E27FC236}">
                <a16:creationId xmlns:a16="http://schemas.microsoft.com/office/drawing/2014/main" id="{7D419E91-CFB8-44E3-B246-F87B29584A67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7" name="!!1-4 Other forms of heart disease">
            <a:extLst>
              <a:ext uri="{FF2B5EF4-FFF2-40B4-BE49-F238E27FC236}">
                <a16:creationId xmlns:a16="http://schemas.microsoft.com/office/drawing/2014/main" id="{5A6C8E68-905C-4490-94D5-5BE424EEF343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F4D2219F-C7E4-4461-A19A-951408C7A2BE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9" name="!!5-9 Transport accidents">
            <a:extLst>
              <a:ext uri="{FF2B5EF4-FFF2-40B4-BE49-F238E27FC236}">
                <a16:creationId xmlns:a16="http://schemas.microsoft.com/office/drawing/2014/main" id="{2C275433-F7AA-4EEE-A344-3FD1551F3184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0" name="!!5-9 Accidental injury">
            <a:extLst>
              <a:ext uri="{FF2B5EF4-FFF2-40B4-BE49-F238E27FC236}">
                <a16:creationId xmlns:a16="http://schemas.microsoft.com/office/drawing/2014/main" id="{3E23C6EA-E54E-4D08-8B53-0B78427E62A8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21" name="!!5-9 Assault">
            <a:extLst>
              <a:ext uri="{FF2B5EF4-FFF2-40B4-BE49-F238E27FC236}">
                <a16:creationId xmlns:a16="http://schemas.microsoft.com/office/drawing/2014/main" id="{1FF86176-04AB-42C2-A529-97259BE19BDB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22" name="!!5-9 Chronic lower respiratory diseases">
            <a:extLst>
              <a:ext uri="{FF2B5EF4-FFF2-40B4-BE49-F238E27FC236}">
                <a16:creationId xmlns:a16="http://schemas.microsoft.com/office/drawing/2014/main" id="{012A636B-4000-47DB-9370-A39EA12587CE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23" name="!!5-9 Metabolic disorders">
            <a:extLst>
              <a:ext uri="{FF2B5EF4-FFF2-40B4-BE49-F238E27FC236}">
                <a16:creationId xmlns:a16="http://schemas.microsoft.com/office/drawing/2014/main" id="{7BF68613-9A19-4B28-9720-7C3090896E4D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24" name="!!5-9 Congenital malform. of nervous sys.">
            <a:extLst>
              <a:ext uri="{FF2B5EF4-FFF2-40B4-BE49-F238E27FC236}">
                <a16:creationId xmlns:a16="http://schemas.microsoft.com/office/drawing/2014/main" id="{E816B900-E8F7-4FD8-A449-8758AAFFEF92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25" name="!!5-9 Other forms of heart disease">
            <a:extLst>
              <a:ext uri="{FF2B5EF4-FFF2-40B4-BE49-F238E27FC236}">
                <a16:creationId xmlns:a16="http://schemas.microsoft.com/office/drawing/2014/main" id="{FFDC08E2-57A2-406E-B449-A8D2318A8F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26" name="!!5-9 Cerebral palsy">
            <a:extLst>
              <a:ext uri="{FF2B5EF4-FFF2-40B4-BE49-F238E27FC236}">
                <a16:creationId xmlns:a16="http://schemas.microsoft.com/office/drawing/2014/main" id="{CD09D7C7-BAE0-440B-88D9-98318C828511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27" name="!!5-9 Congenital malform. of circ. sys.">
            <a:extLst>
              <a:ext uri="{FF2B5EF4-FFF2-40B4-BE49-F238E27FC236}">
                <a16:creationId xmlns:a16="http://schemas.microsoft.com/office/drawing/2014/main" id="{3EB6C527-F53E-47B3-88B9-A26C3D7B80D5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28" name="!!10-14 Transport accidents">
            <a:extLst>
              <a:ext uri="{FF2B5EF4-FFF2-40B4-BE49-F238E27FC236}">
                <a16:creationId xmlns:a16="http://schemas.microsoft.com/office/drawing/2014/main" id="{912F64F3-63D1-44DF-A1FA-FF6E83E1BC9E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9" name="!!10-14 Intentional self-harm">
            <a:extLst>
              <a:ext uri="{FF2B5EF4-FFF2-40B4-BE49-F238E27FC236}">
                <a16:creationId xmlns:a16="http://schemas.microsoft.com/office/drawing/2014/main" id="{CC35870A-B546-4578-93BD-5D6D12A309CB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30" name="!!10-14 Malignant neoplasms">
            <a:extLst>
              <a:ext uri="{FF2B5EF4-FFF2-40B4-BE49-F238E27FC236}">
                <a16:creationId xmlns:a16="http://schemas.microsoft.com/office/drawing/2014/main" id="{3FE64AC8-0806-4AAE-BEF1-B9063FEC8F7D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31" name="!!10-14 Accidental injury">
            <a:extLst>
              <a:ext uri="{FF2B5EF4-FFF2-40B4-BE49-F238E27FC236}">
                <a16:creationId xmlns:a16="http://schemas.microsoft.com/office/drawing/2014/main" id="{9FD7B117-FE2E-4E01-A062-737B8C5F489F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32" name="!!10-14 Assault">
            <a:extLst>
              <a:ext uri="{FF2B5EF4-FFF2-40B4-BE49-F238E27FC236}">
                <a16:creationId xmlns:a16="http://schemas.microsoft.com/office/drawing/2014/main" id="{43CABC23-47C4-453E-B5A5-373739B81F95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33" name="!!10-14 Cerebral palsy">
            <a:extLst>
              <a:ext uri="{FF2B5EF4-FFF2-40B4-BE49-F238E27FC236}">
                <a16:creationId xmlns:a16="http://schemas.microsoft.com/office/drawing/2014/main" id="{E7D7CF6F-9068-427B-8CB6-195702C8C258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34" name="!!10-14 Other forms of heart disease">
            <a:extLst>
              <a:ext uri="{FF2B5EF4-FFF2-40B4-BE49-F238E27FC236}">
                <a16:creationId xmlns:a16="http://schemas.microsoft.com/office/drawing/2014/main" id="{7802511E-5E48-4100-9D08-EDC084FD6F4F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35" name="!!10-14 Chronic lower respiratory diseases">
            <a:extLst>
              <a:ext uri="{FF2B5EF4-FFF2-40B4-BE49-F238E27FC236}">
                <a16:creationId xmlns:a16="http://schemas.microsoft.com/office/drawing/2014/main" id="{4F303847-8584-4D99-9144-04388C35C564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36" name="!!10-14 Metabolic disorders">
            <a:extLst>
              <a:ext uri="{FF2B5EF4-FFF2-40B4-BE49-F238E27FC236}">
                <a16:creationId xmlns:a16="http://schemas.microsoft.com/office/drawing/2014/main" id="{BFB81543-85DF-4BA8-8650-5CDB6C7FD56C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37" name="!!10-14 Cerebrovascular diseases">
            <a:extLst>
              <a:ext uri="{FF2B5EF4-FFF2-40B4-BE49-F238E27FC236}">
                <a16:creationId xmlns:a16="http://schemas.microsoft.com/office/drawing/2014/main" id="{15120E64-6165-4CF6-8B1A-E5F9134965A3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38" name="!!15-19 Transport accidents">
            <a:extLst>
              <a:ext uri="{FF2B5EF4-FFF2-40B4-BE49-F238E27FC236}">
                <a16:creationId xmlns:a16="http://schemas.microsoft.com/office/drawing/2014/main" id="{FA00F755-341F-44B5-A741-8478F7B163F5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39" name="!!15-19 Intentional self-harm">
            <a:extLst>
              <a:ext uri="{FF2B5EF4-FFF2-40B4-BE49-F238E27FC236}">
                <a16:creationId xmlns:a16="http://schemas.microsoft.com/office/drawing/2014/main" id="{E674C610-73C3-4539-B9FA-C90587CFB7C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40" name="!!15-19 Assault">
            <a:extLst>
              <a:ext uri="{FF2B5EF4-FFF2-40B4-BE49-F238E27FC236}">
                <a16:creationId xmlns:a16="http://schemas.microsoft.com/office/drawing/2014/main" id="{ABC41B0B-9858-4F9F-BC27-54582F3668A5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41" name="!!15-19 Accidental injury">
            <a:extLst>
              <a:ext uri="{FF2B5EF4-FFF2-40B4-BE49-F238E27FC236}">
                <a16:creationId xmlns:a16="http://schemas.microsoft.com/office/drawing/2014/main" id="{41EC5D23-6D21-46AE-89C3-69FE3EE630A2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2" name="!!15-19 Malignant neoplasms">
            <a:extLst>
              <a:ext uri="{FF2B5EF4-FFF2-40B4-BE49-F238E27FC236}">
                <a16:creationId xmlns:a16="http://schemas.microsoft.com/office/drawing/2014/main" id="{C25C0F20-2254-4BF5-B17C-F3B3B575CC99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43" name="!!15-19 Other forms of heart disease">
            <a:extLst>
              <a:ext uri="{FF2B5EF4-FFF2-40B4-BE49-F238E27FC236}">
                <a16:creationId xmlns:a16="http://schemas.microsoft.com/office/drawing/2014/main" id="{D32290B2-6EBF-41A8-9CA9-B8FA3F37F20E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44" name="!!15-19 Cerebral palsy">
            <a:extLst>
              <a:ext uri="{FF2B5EF4-FFF2-40B4-BE49-F238E27FC236}">
                <a16:creationId xmlns:a16="http://schemas.microsoft.com/office/drawing/2014/main" id="{142EA449-5FA8-415C-8DA3-8D55F587B0E1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45" name="!!15-19 Ill-defined and unknown causes">
            <a:extLst>
              <a:ext uri="{FF2B5EF4-FFF2-40B4-BE49-F238E27FC236}">
                <a16:creationId xmlns:a16="http://schemas.microsoft.com/office/drawing/2014/main" id="{549FBA38-A3BD-4481-B0EC-6F8ED8B181DC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46" name="!!15-19 Event of undetermined intent">
            <a:extLst>
              <a:ext uri="{FF2B5EF4-FFF2-40B4-BE49-F238E27FC236}">
                <a16:creationId xmlns:a16="http://schemas.microsoft.com/office/drawing/2014/main" id="{26742463-85D3-49EF-A642-ABEBD261F7C8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47" name="!!15-19 Congenital malform. of circ. sys.">
            <a:extLst>
              <a:ext uri="{FF2B5EF4-FFF2-40B4-BE49-F238E27FC236}">
                <a16:creationId xmlns:a16="http://schemas.microsoft.com/office/drawing/2014/main" id="{38BF3041-9EF6-44A8-A67F-D5878454926C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48" name="!!20-24 Accidental injury">
            <a:extLst>
              <a:ext uri="{FF2B5EF4-FFF2-40B4-BE49-F238E27FC236}">
                <a16:creationId xmlns:a16="http://schemas.microsoft.com/office/drawing/2014/main" id="{3F0F01B9-56DE-490A-8224-BCF1BEE20A8E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9" name="!!20-24 Transport accidents">
            <a:extLst>
              <a:ext uri="{FF2B5EF4-FFF2-40B4-BE49-F238E27FC236}">
                <a16:creationId xmlns:a16="http://schemas.microsoft.com/office/drawing/2014/main" id="{5354F977-E51A-4C98-91F6-AF3DCC4065F1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50" name="!!20-24 Intentional self-harm">
            <a:extLst>
              <a:ext uri="{FF2B5EF4-FFF2-40B4-BE49-F238E27FC236}">
                <a16:creationId xmlns:a16="http://schemas.microsoft.com/office/drawing/2014/main" id="{5F3FD53F-13F2-4D65-A9E8-F89649BDD426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51" name="!!20-24 Assault">
            <a:extLst>
              <a:ext uri="{FF2B5EF4-FFF2-40B4-BE49-F238E27FC236}">
                <a16:creationId xmlns:a16="http://schemas.microsoft.com/office/drawing/2014/main" id="{757894BC-CF21-48CF-AE81-DF47E304E8C2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52" name="!!20-24 Malignant neoplasms">
            <a:extLst>
              <a:ext uri="{FF2B5EF4-FFF2-40B4-BE49-F238E27FC236}">
                <a16:creationId xmlns:a16="http://schemas.microsoft.com/office/drawing/2014/main" id="{9927270E-AA49-4263-BF8F-630920B11E07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53" name="!!20-24 Other forms of heart disease">
            <a:extLst>
              <a:ext uri="{FF2B5EF4-FFF2-40B4-BE49-F238E27FC236}">
                <a16:creationId xmlns:a16="http://schemas.microsoft.com/office/drawing/2014/main" id="{793EE9BB-350C-400F-B684-2501AF2AC059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54" name="!!20-24 Event of undetermined intent">
            <a:extLst>
              <a:ext uri="{FF2B5EF4-FFF2-40B4-BE49-F238E27FC236}">
                <a16:creationId xmlns:a16="http://schemas.microsoft.com/office/drawing/2014/main" id="{40E3E4E4-FEC3-47CF-81BF-67F56867302A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55" name="!!20-24 Ill-defined and unknown causes">
            <a:extLst>
              <a:ext uri="{FF2B5EF4-FFF2-40B4-BE49-F238E27FC236}">
                <a16:creationId xmlns:a16="http://schemas.microsoft.com/office/drawing/2014/main" id="{FAE1F478-2EA4-4D3F-A57B-C80D17655C15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56" name="!!20-24 Cerebral palsy">
            <a:extLst>
              <a:ext uri="{FF2B5EF4-FFF2-40B4-BE49-F238E27FC236}">
                <a16:creationId xmlns:a16="http://schemas.microsoft.com/office/drawing/2014/main" id="{8C6FD473-03B8-4390-ABEC-20CC1A66B975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57" name="!!20-24 Mental disorders due to substance use">
            <a:extLst>
              <a:ext uri="{FF2B5EF4-FFF2-40B4-BE49-F238E27FC236}">
                <a16:creationId xmlns:a16="http://schemas.microsoft.com/office/drawing/2014/main" id="{D5DD79BC-9505-44DD-9691-4DCEBF1B9F0B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58" name="!!25-34 Accidental injury">
            <a:extLst>
              <a:ext uri="{FF2B5EF4-FFF2-40B4-BE49-F238E27FC236}">
                <a16:creationId xmlns:a16="http://schemas.microsoft.com/office/drawing/2014/main" id="{5CF7B907-3BD8-4708-ACF4-CC2D869FAE7B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59" name="!!25-34 Transport accidents">
            <a:extLst>
              <a:ext uri="{FF2B5EF4-FFF2-40B4-BE49-F238E27FC236}">
                <a16:creationId xmlns:a16="http://schemas.microsoft.com/office/drawing/2014/main" id="{9A977988-0D61-4DDA-B72A-C7E2FEF56B66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60" name="!!25-34 Intentional self-harm">
            <a:extLst>
              <a:ext uri="{FF2B5EF4-FFF2-40B4-BE49-F238E27FC236}">
                <a16:creationId xmlns:a16="http://schemas.microsoft.com/office/drawing/2014/main" id="{F6A3081F-8E17-4DE0-86E0-FB994AC71516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61" name="!!25-34 Assault">
            <a:extLst>
              <a:ext uri="{FF2B5EF4-FFF2-40B4-BE49-F238E27FC236}">
                <a16:creationId xmlns:a16="http://schemas.microsoft.com/office/drawing/2014/main" id="{B9B3DC77-29A7-4E04-945D-0B942F7C8F23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62" name="!!25-34 Malignant neoplasms">
            <a:extLst>
              <a:ext uri="{FF2B5EF4-FFF2-40B4-BE49-F238E27FC236}">
                <a16:creationId xmlns:a16="http://schemas.microsoft.com/office/drawing/2014/main" id="{9B655D95-FEE9-4390-97D6-F8F39C7DFA61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63" name="!!25-34 Other forms of heart disease">
            <a:extLst>
              <a:ext uri="{FF2B5EF4-FFF2-40B4-BE49-F238E27FC236}">
                <a16:creationId xmlns:a16="http://schemas.microsoft.com/office/drawing/2014/main" id="{6E046A8E-FED8-40EB-8306-808A2B034591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64" name="!!25-34 Diseases of liver">
            <a:extLst>
              <a:ext uri="{FF2B5EF4-FFF2-40B4-BE49-F238E27FC236}">
                <a16:creationId xmlns:a16="http://schemas.microsoft.com/office/drawing/2014/main" id="{0C8EE485-E103-4131-A3D9-9E3495FAEFAA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65" name="!!25-34 Event of undetermined intent">
            <a:extLst>
              <a:ext uri="{FF2B5EF4-FFF2-40B4-BE49-F238E27FC236}">
                <a16:creationId xmlns:a16="http://schemas.microsoft.com/office/drawing/2014/main" id="{C1824C8A-45C2-4CAC-830A-461817AEBB9D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66" name="!!25-34 Ischaemic heart diseases">
            <a:extLst>
              <a:ext uri="{FF2B5EF4-FFF2-40B4-BE49-F238E27FC236}">
                <a16:creationId xmlns:a16="http://schemas.microsoft.com/office/drawing/2014/main" id="{CD814824-610E-45D9-88C1-0F9570AE1F4D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67" name="!!25-34 Ill-defined and unknown causes">
            <a:extLst>
              <a:ext uri="{FF2B5EF4-FFF2-40B4-BE49-F238E27FC236}">
                <a16:creationId xmlns:a16="http://schemas.microsoft.com/office/drawing/2014/main" id="{19E8A2A5-2D63-4F9C-BE76-EECC13F9DDF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68" name="!!35-44 Accidental injury">
            <a:extLst>
              <a:ext uri="{FF2B5EF4-FFF2-40B4-BE49-F238E27FC236}">
                <a16:creationId xmlns:a16="http://schemas.microsoft.com/office/drawing/2014/main" id="{BD4E063A-35C0-4E02-A06B-C15AE575C023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69" name="!!35-44 Malignant neoplasms">
            <a:extLst>
              <a:ext uri="{FF2B5EF4-FFF2-40B4-BE49-F238E27FC236}">
                <a16:creationId xmlns:a16="http://schemas.microsoft.com/office/drawing/2014/main" id="{E96F5C82-019C-4697-949C-FF4E7B18028C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0" name="!!35-44 Intentional self-harm">
            <a:extLst>
              <a:ext uri="{FF2B5EF4-FFF2-40B4-BE49-F238E27FC236}">
                <a16:creationId xmlns:a16="http://schemas.microsoft.com/office/drawing/2014/main" id="{C4C18CA7-33EC-4C32-A10D-E942505E0E9F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71" name="!!35-44 Transport accidents">
            <a:extLst>
              <a:ext uri="{FF2B5EF4-FFF2-40B4-BE49-F238E27FC236}">
                <a16:creationId xmlns:a16="http://schemas.microsoft.com/office/drawing/2014/main" id="{62EC1881-A402-4A21-B0FC-9CA2A70FF86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72" name="!!35-44 Ischaemic heart diseases">
            <a:extLst>
              <a:ext uri="{FF2B5EF4-FFF2-40B4-BE49-F238E27FC236}">
                <a16:creationId xmlns:a16="http://schemas.microsoft.com/office/drawing/2014/main" id="{BA7C2586-1C93-4A18-9670-AC5B33388595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73" name="!!35-44 Diseases of liver">
            <a:extLst>
              <a:ext uri="{FF2B5EF4-FFF2-40B4-BE49-F238E27FC236}">
                <a16:creationId xmlns:a16="http://schemas.microsoft.com/office/drawing/2014/main" id="{EA12A37D-7698-46E1-A154-F499D1BE0FD1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74" name="!!35-44 Other forms of heart disease">
            <a:extLst>
              <a:ext uri="{FF2B5EF4-FFF2-40B4-BE49-F238E27FC236}">
                <a16:creationId xmlns:a16="http://schemas.microsoft.com/office/drawing/2014/main" id="{3472A66A-0B79-4C63-8562-2DE402B4AA88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75" name="!!35-44 Assault">
            <a:extLst>
              <a:ext uri="{FF2B5EF4-FFF2-40B4-BE49-F238E27FC236}">
                <a16:creationId xmlns:a16="http://schemas.microsoft.com/office/drawing/2014/main" id="{CC670742-AE82-4B93-BED4-DA46DB7FF587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76" name="!!35-44 Hypertensive diseases">
            <a:extLst>
              <a:ext uri="{FF2B5EF4-FFF2-40B4-BE49-F238E27FC236}">
                <a16:creationId xmlns:a16="http://schemas.microsoft.com/office/drawing/2014/main" id="{9F50B1F9-6E8F-498B-9FB8-5455BBA4A5F7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77" name="!!35-44 Diabetes mellitus">
            <a:extLst>
              <a:ext uri="{FF2B5EF4-FFF2-40B4-BE49-F238E27FC236}">
                <a16:creationId xmlns:a16="http://schemas.microsoft.com/office/drawing/2014/main" id="{D5CAC931-D67A-43DB-845C-885A3884ABD5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78" name="!!45-54 Malignant neoplasms">
            <a:extLst>
              <a:ext uri="{FF2B5EF4-FFF2-40B4-BE49-F238E27FC236}">
                <a16:creationId xmlns:a16="http://schemas.microsoft.com/office/drawing/2014/main" id="{04170C6E-0052-4EDD-AF7A-B396AF2FEC41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9" name="!!45-54 Ischaemic heart diseases">
            <a:extLst>
              <a:ext uri="{FF2B5EF4-FFF2-40B4-BE49-F238E27FC236}">
                <a16:creationId xmlns:a16="http://schemas.microsoft.com/office/drawing/2014/main" id="{4D4EDEEE-DCE6-466F-8828-3DDE946AE196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80" name="!!45-54 Accidental injury">
            <a:extLst>
              <a:ext uri="{FF2B5EF4-FFF2-40B4-BE49-F238E27FC236}">
                <a16:creationId xmlns:a16="http://schemas.microsoft.com/office/drawing/2014/main" id="{B7583E0C-F61A-420A-8451-26E098A505BC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81" name="!!45-54 Diseases of liver">
            <a:extLst>
              <a:ext uri="{FF2B5EF4-FFF2-40B4-BE49-F238E27FC236}">
                <a16:creationId xmlns:a16="http://schemas.microsoft.com/office/drawing/2014/main" id="{A1034425-CDAE-409F-86B1-57DC73AD1486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82" name="!!45-54 Intentional self-harm">
            <a:extLst>
              <a:ext uri="{FF2B5EF4-FFF2-40B4-BE49-F238E27FC236}">
                <a16:creationId xmlns:a16="http://schemas.microsoft.com/office/drawing/2014/main" id="{CFD97297-DD81-4AD9-A992-4BF7B9A11477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83" name="!!45-54 Other forms of heart disease">
            <a:extLst>
              <a:ext uri="{FF2B5EF4-FFF2-40B4-BE49-F238E27FC236}">
                <a16:creationId xmlns:a16="http://schemas.microsoft.com/office/drawing/2014/main" id="{93FE4586-68FD-4293-9ACF-02419D3E2ADD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84" name="!!45-54 Hypertensive diseases">
            <a:extLst>
              <a:ext uri="{FF2B5EF4-FFF2-40B4-BE49-F238E27FC236}">
                <a16:creationId xmlns:a16="http://schemas.microsoft.com/office/drawing/2014/main" id="{238F2D6E-FA8C-49C8-A7D9-147AA84D2C17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85" name="!!45-54 Diabetes mellitus">
            <a:extLst>
              <a:ext uri="{FF2B5EF4-FFF2-40B4-BE49-F238E27FC236}">
                <a16:creationId xmlns:a16="http://schemas.microsoft.com/office/drawing/2014/main" id="{2F165FD5-B235-4620-82F1-31020548EF52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86" name="!!45-54 Cerebrovascular diseases">
            <a:extLst>
              <a:ext uri="{FF2B5EF4-FFF2-40B4-BE49-F238E27FC236}">
                <a16:creationId xmlns:a16="http://schemas.microsoft.com/office/drawing/2014/main" id="{5D1AE3DA-3BA7-4D83-B67F-2B8936AE1A14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87" name="!!45-54 Transport accidents">
            <a:extLst>
              <a:ext uri="{FF2B5EF4-FFF2-40B4-BE49-F238E27FC236}">
                <a16:creationId xmlns:a16="http://schemas.microsoft.com/office/drawing/2014/main" id="{F4A7AB50-29C6-4F95-A7C6-9BE0C2D356B9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88" name="!!55-64 Malignant neoplasms">
            <a:extLst>
              <a:ext uri="{FF2B5EF4-FFF2-40B4-BE49-F238E27FC236}">
                <a16:creationId xmlns:a16="http://schemas.microsoft.com/office/drawing/2014/main" id="{ABF13456-DA1B-4FB6-9024-DF3312E4A639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89" name="!!55-64 Ischaemic heart diseases">
            <a:extLst>
              <a:ext uri="{FF2B5EF4-FFF2-40B4-BE49-F238E27FC236}">
                <a16:creationId xmlns:a16="http://schemas.microsoft.com/office/drawing/2014/main" id="{4FBDFFE6-90A2-47C4-972E-C5F71DED8027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90" name="!!55-64 Other forms of heart disease">
            <a:extLst>
              <a:ext uri="{FF2B5EF4-FFF2-40B4-BE49-F238E27FC236}">
                <a16:creationId xmlns:a16="http://schemas.microsoft.com/office/drawing/2014/main" id="{73044572-458A-4BFA-8BD7-22E4D6464AAE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91" name="!!55-64 Chronic lower respiratory diseases">
            <a:extLst>
              <a:ext uri="{FF2B5EF4-FFF2-40B4-BE49-F238E27FC236}">
                <a16:creationId xmlns:a16="http://schemas.microsoft.com/office/drawing/2014/main" id="{8A20D92A-0DF0-4C66-84EF-0D2B01942739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92" name="!!55-64 Diseases of liver">
            <a:extLst>
              <a:ext uri="{FF2B5EF4-FFF2-40B4-BE49-F238E27FC236}">
                <a16:creationId xmlns:a16="http://schemas.microsoft.com/office/drawing/2014/main" id="{6CF2EBCD-8BAB-4BA8-9002-E5A7FB16D77B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93" name="!!55-64 Accidental injury">
            <a:extLst>
              <a:ext uri="{FF2B5EF4-FFF2-40B4-BE49-F238E27FC236}">
                <a16:creationId xmlns:a16="http://schemas.microsoft.com/office/drawing/2014/main" id="{4A07941E-C4EC-4F56-9C3F-ED7629654B55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4" name="!!55-64 Diabetes mellitus">
            <a:extLst>
              <a:ext uri="{FF2B5EF4-FFF2-40B4-BE49-F238E27FC236}">
                <a16:creationId xmlns:a16="http://schemas.microsoft.com/office/drawing/2014/main" id="{9EE4F68B-287D-4D29-B8BE-56D534D94E92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95" name="!!55-64 Cerebrovascular diseases">
            <a:extLst>
              <a:ext uri="{FF2B5EF4-FFF2-40B4-BE49-F238E27FC236}">
                <a16:creationId xmlns:a16="http://schemas.microsoft.com/office/drawing/2014/main" id="{449F0D45-CDC5-458C-9698-A29F5E6ADCD8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96" name="!!55-64 Hypertensive diseases">
            <a:extLst>
              <a:ext uri="{FF2B5EF4-FFF2-40B4-BE49-F238E27FC236}">
                <a16:creationId xmlns:a16="http://schemas.microsoft.com/office/drawing/2014/main" id="{D50C6A8E-788E-4972-BE1D-25252E634F72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97" name="!!55-64 Intentional self-harm">
            <a:extLst>
              <a:ext uri="{FF2B5EF4-FFF2-40B4-BE49-F238E27FC236}">
                <a16:creationId xmlns:a16="http://schemas.microsoft.com/office/drawing/2014/main" id="{6729B0C4-7819-4226-AD77-A9DBF4D5B095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98" name="!!65-74 Malignant neoplasms">
            <a:extLst>
              <a:ext uri="{FF2B5EF4-FFF2-40B4-BE49-F238E27FC236}">
                <a16:creationId xmlns:a16="http://schemas.microsoft.com/office/drawing/2014/main" id="{5079E53E-E67C-4A64-A73B-F5D7D2B5E6D5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99" name="!!65-74 Ischaemic heart diseases">
            <a:extLst>
              <a:ext uri="{FF2B5EF4-FFF2-40B4-BE49-F238E27FC236}">
                <a16:creationId xmlns:a16="http://schemas.microsoft.com/office/drawing/2014/main" id="{5984CD34-27B2-4428-8247-0469B01FBAEB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00" name="!!65-74 Chronic lower respiratory diseases">
            <a:extLst>
              <a:ext uri="{FF2B5EF4-FFF2-40B4-BE49-F238E27FC236}">
                <a16:creationId xmlns:a16="http://schemas.microsoft.com/office/drawing/2014/main" id="{246BD088-1F09-4991-891B-B1A1320C4AF9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01" name="!!65-74 Other forms of heart disease">
            <a:extLst>
              <a:ext uri="{FF2B5EF4-FFF2-40B4-BE49-F238E27FC236}">
                <a16:creationId xmlns:a16="http://schemas.microsoft.com/office/drawing/2014/main" id="{F7B5F9C0-C82C-4083-B960-BC28D541AE78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02" name="!!65-74 Cerebrovascular diseases">
            <a:extLst>
              <a:ext uri="{FF2B5EF4-FFF2-40B4-BE49-F238E27FC236}">
                <a16:creationId xmlns:a16="http://schemas.microsoft.com/office/drawing/2014/main" id="{1806D41E-68F6-4B04-B6AD-B337017AB02C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03" name="!!65-74 Diabetes mellitus">
            <a:extLst>
              <a:ext uri="{FF2B5EF4-FFF2-40B4-BE49-F238E27FC236}">
                <a16:creationId xmlns:a16="http://schemas.microsoft.com/office/drawing/2014/main" id="{8AAE7878-5980-4B0D-B1E2-96935D7309FE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04" name="!!65-74 Hypertensive diseases">
            <a:extLst>
              <a:ext uri="{FF2B5EF4-FFF2-40B4-BE49-F238E27FC236}">
                <a16:creationId xmlns:a16="http://schemas.microsoft.com/office/drawing/2014/main" id="{8683029E-07F3-48B6-A706-9B1144A136C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05" name="!!65-74 Diseases of liver">
            <a:extLst>
              <a:ext uri="{FF2B5EF4-FFF2-40B4-BE49-F238E27FC236}">
                <a16:creationId xmlns:a16="http://schemas.microsoft.com/office/drawing/2014/main" id="{A0B0CC1A-A690-4413-9453-ED0CFE510AE1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06" name="!!65-74 Renal failure">
            <a:extLst>
              <a:ext uri="{FF2B5EF4-FFF2-40B4-BE49-F238E27FC236}">
                <a16:creationId xmlns:a16="http://schemas.microsoft.com/office/drawing/2014/main" id="{E95562F6-F748-4B3C-A7A4-34D69F53C7F6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07" name="!!65-74 Accidental injury">
            <a:extLst>
              <a:ext uri="{FF2B5EF4-FFF2-40B4-BE49-F238E27FC236}">
                <a16:creationId xmlns:a16="http://schemas.microsoft.com/office/drawing/2014/main" id="{F6FFE393-2CA3-4A24-BD33-7D01785DAFDE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08" name="!!75-84 Malignant neoplasms">
            <a:extLst>
              <a:ext uri="{FF2B5EF4-FFF2-40B4-BE49-F238E27FC236}">
                <a16:creationId xmlns:a16="http://schemas.microsoft.com/office/drawing/2014/main" id="{C6401FFD-A3E1-455A-AB09-F717289FB0FE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09" name="!!75-84 Ischaemic heart diseases">
            <a:extLst>
              <a:ext uri="{FF2B5EF4-FFF2-40B4-BE49-F238E27FC236}">
                <a16:creationId xmlns:a16="http://schemas.microsoft.com/office/drawing/2014/main" id="{A348E464-8665-4E9C-AB74-525DC458C77E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0" name="!!75-84 Chronic lower respiratory diseases">
            <a:extLst>
              <a:ext uri="{FF2B5EF4-FFF2-40B4-BE49-F238E27FC236}">
                <a16:creationId xmlns:a16="http://schemas.microsoft.com/office/drawing/2014/main" id="{494F3060-09D9-46ED-93DB-2581123EFBFE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11" name="!!75-84 Other forms of heart disease">
            <a:extLst>
              <a:ext uri="{FF2B5EF4-FFF2-40B4-BE49-F238E27FC236}">
                <a16:creationId xmlns:a16="http://schemas.microsoft.com/office/drawing/2014/main" id="{1161CF1B-ABCA-4D13-9581-2E4B4F934CDA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12" name="!!75-84 Cerebrovascular diseases">
            <a:extLst>
              <a:ext uri="{FF2B5EF4-FFF2-40B4-BE49-F238E27FC236}">
                <a16:creationId xmlns:a16="http://schemas.microsoft.com/office/drawing/2014/main" id="{EF53627E-949C-4579-9386-E0798AA43A86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13" name="!!75-84 Other degen. diseases of nerv. sys.">
            <a:extLst>
              <a:ext uri="{FF2B5EF4-FFF2-40B4-BE49-F238E27FC236}">
                <a16:creationId xmlns:a16="http://schemas.microsoft.com/office/drawing/2014/main" id="{27D77D57-0C93-4EF6-9032-39B112EFBD43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14" name="!!75-84 Symptomatic mental disorders">
            <a:extLst>
              <a:ext uri="{FF2B5EF4-FFF2-40B4-BE49-F238E27FC236}">
                <a16:creationId xmlns:a16="http://schemas.microsoft.com/office/drawing/2014/main" id="{E3813B9D-6979-4CA2-985D-8593B629EA6C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15" name="!!75-84 Diabetes mellitus">
            <a:extLst>
              <a:ext uri="{FF2B5EF4-FFF2-40B4-BE49-F238E27FC236}">
                <a16:creationId xmlns:a16="http://schemas.microsoft.com/office/drawing/2014/main" id="{06148668-9FA1-4809-9004-9E317DD1438F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16" name="!!75-84 Hypertensive diseases">
            <a:extLst>
              <a:ext uri="{FF2B5EF4-FFF2-40B4-BE49-F238E27FC236}">
                <a16:creationId xmlns:a16="http://schemas.microsoft.com/office/drawing/2014/main" id="{C553F49B-3561-43F0-97F6-442C7898AE03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7" name="!!75-84 Extrapyramidal and movement disorders">
            <a:extLst>
              <a:ext uri="{FF2B5EF4-FFF2-40B4-BE49-F238E27FC236}">
                <a16:creationId xmlns:a16="http://schemas.microsoft.com/office/drawing/2014/main" id="{65B07D78-D12F-400C-A545-C156C9774BAD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18" name="!!85+ Ischaemic heart diseases">
            <a:extLst>
              <a:ext uri="{FF2B5EF4-FFF2-40B4-BE49-F238E27FC236}">
                <a16:creationId xmlns:a16="http://schemas.microsoft.com/office/drawing/2014/main" id="{3B037F4C-F325-40CA-8FAE-F63205F820DA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9" name="!!85+ Malignant neoplasms">
            <a:extLst>
              <a:ext uri="{FF2B5EF4-FFF2-40B4-BE49-F238E27FC236}">
                <a16:creationId xmlns:a16="http://schemas.microsoft.com/office/drawing/2014/main" id="{D446B883-0B58-484E-8F67-C88937FF4EAC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20" name="!!85+ Other forms of heart disease">
            <a:extLst>
              <a:ext uri="{FF2B5EF4-FFF2-40B4-BE49-F238E27FC236}">
                <a16:creationId xmlns:a16="http://schemas.microsoft.com/office/drawing/2014/main" id="{F37DBACC-C177-4D3A-967F-ED7E62803CCF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21" name="!!85+ Other degen. diseases of nerv. sys.">
            <a:extLst>
              <a:ext uri="{FF2B5EF4-FFF2-40B4-BE49-F238E27FC236}">
                <a16:creationId xmlns:a16="http://schemas.microsoft.com/office/drawing/2014/main" id="{E5E6DCD7-4639-4C0E-AE35-998344DE92E5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22" name="!!85+ Symptomatic mental disorders">
            <a:extLst>
              <a:ext uri="{FF2B5EF4-FFF2-40B4-BE49-F238E27FC236}">
                <a16:creationId xmlns:a16="http://schemas.microsoft.com/office/drawing/2014/main" id="{5707426F-5955-4BE1-8E07-EE83FA9F66E9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23" name="!!85+ Cerebrovascular diseases">
            <a:extLst>
              <a:ext uri="{FF2B5EF4-FFF2-40B4-BE49-F238E27FC236}">
                <a16:creationId xmlns:a16="http://schemas.microsoft.com/office/drawing/2014/main" id="{A2ED2F5F-ADBA-408C-A45C-F67755A675E5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24" name="!!85+ Chronic lower respiratory diseases">
            <a:extLst>
              <a:ext uri="{FF2B5EF4-FFF2-40B4-BE49-F238E27FC236}">
                <a16:creationId xmlns:a16="http://schemas.microsoft.com/office/drawing/2014/main" id="{3584D91F-C111-4445-BCDC-81EF1ACCDF69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25" name="!!85+ Hypertensive diseases">
            <a:extLst>
              <a:ext uri="{FF2B5EF4-FFF2-40B4-BE49-F238E27FC236}">
                <a16:creationId xmlns:a16="http://schemas.microsoft.com/office/drawing/2014/main" id="{667A100A-0253-41EC-A133-E3B75E846F49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26" name="!!85+ Influenza and pneumonia">
            <a:extLst>
              <a:ext uri="{FF2B5EF4-FFF2-40B4-BE49-F238E27FC236}">
                <a16:creationId xmlns:a16="http://schemas.microsoft.com/office/drawing/2014/main" id="{60481A7E-224D-49EF-88E5-DA0239838131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27" name="!!85+ Accidental injury">
            <a:extLst>
              <a:ext uri="{FF2B5EF4-FFF2-40B4-BE49-F238E27FC236}">
                <a16:creationId xmlns:a16="http://schemas.microsoft.com/office/drawing/2014/main" id="{08D7D2F8-C5EC-482E-821C-74BB414E1B79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28" name="Age">
            <a:extLst>
              <a:ext uri="{FF2B5EF4-FFF2-40B4-BE49-F238E27FC236}">
                <a16:creationId xmlns:a16="http://schemas.microsoft.com/office/drawing/2014/main" id="{C9AAEB37-0615-477C-BCBE-E04165F2D0C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29" name="Age">
            <a:extLst>
              <a:ext uri="{FF2B5EF4-FFF2-40B4-BE49-F238E27FC236}">
                <a16:creationId xmlns:a16="http://schemas.microsoft.com/office/drawing/2014/main" id="{D72B56B6-9DC2-4A6C-A009-2EE96AFEF7D7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30" name="Age">
            <a:extLst>
              <a:ext uri="{FF2B5EF4-FFF2-40B4-BE49-F238E27FC236}">
                <a16:creationId xmlns:a16="http://schemas.microsoft.com/office/drawing/2014/main" id="{900E1C03-0F22-4690-9B41-BC1A1B0B207D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31" name="Age">
            <a:extLst>
              <a:ext uri="{FF2B5EF4-FFF2-40B4-BE49-F238E27FC236}">
                <a16:creationId xmlns:a16="http://schemas.microsoft.com/office/drawing/2014/main" id="{3B3CCCDD-D3E3-47D5-81DF-0873E4159BAA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32" name="Age">
            <a:extLst>
              <a:ext uri="{FF2B5EF4-FFF2-40B4-BE49-F238E27FC236}">
                <a16:creationId xmlns:a16="http://schemas.microsoft.com/office/drawing/2014/main" id="{5E7A800A-952D-4F6A-AFEA-09E458F22970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33" name="Age">
            <a:extLst>
              <a:ext uri="{FF2B5EF4-FFF2-40B4-BE49-F238E27FC236}">
                <a16:creationId xmlns:a16="http://schemas.microsoft.com/office/drawing/2014/main" id="{61B05C48-F5B7-4B04-BBD2-4D21A1CC7443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34" name="Age">
            <a:extLst>
              <a:ext uri="{FF2B5EF4-FFF2-40B4-BE49-F238E27FC236}">
                <a16:creationId xmlns:a16="http://schemas.microsoft.com/office/drawing/2014/main" id="{50919B34-3651-47DA-816F-7B74E0A3D557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35" name="Age">
            <a:extLst>
              <a:ext uri="{FF2B5EF4-FFF2-40B4-BE49-F238E27FC236}">
                <a16:creationId xmlns:a16="http://schemas.microsoft.com/office/drawing/2014/main" id="{6B5612D0-064D-4E9F-BB5A-FF66D7A0F599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36" name="Age">
            <a:extLst>
              <a:ext uri="{FF2B5EF4-FFF2-40B4-BE49-F238E27FC236}">
                <a16:creationId xmlns:a16="http://schemas.microsoft.com/office/drawing/2014/main" id="{0BE397EF-51C9-4B4C-BFA8-5B0E76EF8B52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37" name="Age">
            <a:extLst>
              <a:ext uri="{FF2B5EF4-FFF2-40B4-BE49-F238E27FC236}">
                <a16:creationId xmlns:a16="http://schemas.microsoft.com/office/drawing/2014/main" id="{186C9B16-770E-4F18-86C2-20AFB0A325B9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38" name="Age">
            <a:extLst>
              <a:ext uri="{FF2B5EF4-FFF2-40B4-BE49-F238E27FC236}">
                <a16:creationId xmlns:a16="http://schemas.microsoft.com/office/drawing/2014/main" id="{606C82EE-A312-4D65-BFB6-03DA04634ECD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39" name="Age">
            <a:extLst>
              <a:ext uri="{FF2B5EF4-FFF2-40B4-BE49-F238E27FC236}">
                <a16:creationId xmlns:a16="http://schemas.microsoft.com/office/drawing/2014/main" id="{3994455D-32C1-40E7-B69C-2BD3D99967DE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40" name="Rank">
            <a:extLst>
              <a:ext uri="{FF2B5EF4-FFF2-40B4-BE49-F238E27FC236}">
                <a16:creationId xmlns:a16="http://schemas.microsoft.com/office/drawing/2014/main" id="{795830A7-D1E4-476B-BE14-8622738E5215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41" name="Rank">
            <a:extLst>
              <a:ext uri="{FF2B5EF4-FFF2-40B4-BE49-F238E27FC236}">
                <a16:creationId xmlns:a16="http://schemas.microsoft.com/office/drawing/2014/main" id="{F313175B-5BC1-4775-9E0F-9641D6CEB31F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42" name="Rank">
            <a:extLst>
              <a:ext uri="{FF2B5EF4-FFF2-40B4-BE49-F238E27FC236}">
                <a16:creationId xmlns:a16="http://schemas.microsoft.com/office/drawing/2014/main" id="{2F9BC816-D37C-45D5-B22C-DB7D176C6269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43" name="Rank">
            <a:extLst>
              <a:ext uri="{FF2B5EF4-FFF2-40B4-BE49-F238E27FC236}">
                <a16:creationId xmlns:a16="http://schemas.microsoft.com/office/drawing/2014/main" id="{B58860A5-F859-4BCB-8097-3792D7B9457E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44" name="Rank">
            <a:extLst>
              <a:ext uri="{FF2B5EF4-FFF2-40B4-BE49-F238E27FC236}">
                <a16:creationId xmlns:a16="http://schemas.microsoft.com/office/drawing/2014/main" id="{8088C4C9-F521-4EB7-ABBE-83307CE4B949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45" name="Rank">
            <a:extLst>
              <a:ext uri="{FF2B5EF4-FFF2-40B4-BE49-F238E27FC236}">
                <a16:creationId xmlns:a16="http://schemas.microsoft.com/office/drawing/2014/main" id="{176F3F26-61A4-405B-8FC5-BA99A86489AD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46" name="Rank">
            <a:extLst>
              <a:ext uri="{FF2B5EF4-FFF2-40B4-BE49-F238E27FC236}">
                <a16:creationId xmlns:a16="http://schemas.microsoft.com/office/drawing/2014/main" id="{4AFB4F40-DB32-46C3-9719-E058ECB99705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47" name="Rank">
            <a:extLst>
              <a:ext uri="{FF2B5EF4-FFF2-40B4-BE49-F238E27FC236}">
                <a16:creationId xmlns:a16="http://schemas.microsoft.com/office/drawing/2014/main" id="{2700B353-70C8-4534-894C-B50683F4CB1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48" name="Rank">
            <a:extLst>
              <a:ext uri="{FF2B5EF4-FFF2-40B4-BE49-F238E27FC236}">
                <a16:creationId xmlns:a16="http://schemas.microsoft.com/office/drawing/2014/main" id="{CF828C42-7E49-4F19-9F78-FAD59C7D9135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49" name="Rank">
            <a:extLst>
              <a:ext uri="{FF2B5EF4-FFF2-40B4-BE49-F238E27FC236}">
                <a16:creationId xmlns:a16="http://schemas.microsoft.com/office/drawing/2014/main" id="{653B356B-096E-4FC9-8B95-3590E1E57E8A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0" name="Legend">
            <a:extLst>
              <a:ext uri="{FF2B5EF4-FFF2-40B4-BE49-F238E27FC236}">
                <a16:creationId xmlns:a16="http://schemas.microsoft.com/office/drawing/2014/main" id="{06D8640F-C7FA-414A-89B7-AEA31C219F1E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151" name="Legend">
            <a:extLst>
              <a:ext uri="{FF2B5EF4-FFF2-40B4-BE49-F238E27FC236}">
                <a16:creationId xmlns:a16="http://schemas.microsoft.com/office/drawing/2014/main" id="{4637AC53-E1A6-4F3D-9B7D-D59F9586FB13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CF3BD5-2352-4847-B014-BD2202D3EE6C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13B758B-7B47-4B75-96CF-3113F45C9590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5B61C1-580D-4E2C-9746-2517CD6B0575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BDB399-BB6B-48E8-BDEC-F26FA3B51BE6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058A822-71B4-4AC4-909C-784BEA175FAD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AEE461A-FF07-4F24-908C-BB22AA1C73DA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58" name="Legend">
            <a:extLst>
              <a:ext uri="{FF2B5EF4-FFF2-40B4-BE49-F238E27FC236}">
                <a16:creationId xmlns:a16="http://schemas.microsoft.com/office/drawing/2014/main" id="{9DD18B7E-BA45-4D33-A5C9-BBE7E231B099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9" name="Legend">
            <a:extLst>
              <a:ext uri="{FF2B5EF4-FFF2-40B4-BE49-F238E27FC236}">
                <a16:creationId xmlns:a16="http://schemas.microsoft.com/office/drawing/2014/main" id="{5DD41C58-0DDB-4D65-99C4-9E64C19EF133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60" name="Legend">
            <a:extLst>
              <a:ext uri="{FF2B5EF4-FFF2-40B4-BE49-F238E27FC236}">
                <a16:creationId xmlns:a16="http://schemas.microsoft.com/office/drawing/2014/main" id="{90EF2FEB-07BC-4A31-815B-6E5954B499D6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161" name="Legend">
            <a:extLst>
              <a:ext uri="{FF2B5EF4-FFF2-40B4-BE49-F238E27FC236}">
                <a16:creationId xmlns:a16="http://schemas.microsoft.com/office/drawing/2014/main" id="{D37172E9-7510-49D3-AF9F-A489B833189F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162" name="Legend">
            <a:extLst>
              <a:ext uri="{FF2B5EF4-FFF2-40B4-BE49-F238E27FC236}">
                <a16:creationId xmlns:a16="http://schemas.microsoft.com/office/drawing/2014/main" id="{1CFA9E4A-7725-430C-BC19-8E8048F25BFF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882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4636485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you do 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07231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interested in learning more?</a:t>
            </a:r>
            <a:endParaRPr lang="en-US" i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3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425240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5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94DAF-3769-4966-B2E8-13CECDA7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081905"/>
            <a:ext cx="8054126" cy="5117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B2ACA-D4BF-4FFA-9CE8-9F603AF2F246}"/>
              </a:ext>
            </a:extLst>
          </p:cNvPr>
          <p:cNvSpPr txBox="1"/>
          <p:nvPr/>
        </p:nvSpPr>
        <p:spPr>
          <a:xfrm>
            <a:off x="6016238" y="1668376"/>
            <a:ext cx="5931921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See the visualization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gramener.com/readability/"/>
              </a:rPr>
              <a:t>Readability of Constitutions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Download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s://gramener.com/readability/data.csv"/>
              </a:rPr>
              <a:t>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Use the country flags from https://gramener.com/readability/png/Country.png, e.g.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5" tooltip="https://gramener.com/readability/png/Afghanistan.png"/>
              </a:rPr>
              <a:t>Afghanistan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6" tooltip="https://gramener.com/readability/png/Bolivia.png"/>
              </a:rPr>
              <a:t>Bolivia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7" tooltip="https://gramener.com/readability/png/Chat.png"/>
              </a:rPr>
              <a:t>Chat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Create 4 slides, each showing the scatterplot of words (X-axis) vs ease (Y-axis). The slides show: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Libya with the shortest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India with the longest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Luxembourg with the most readable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 Vincent and the Grenadines with the least readable constitution</a:t>
            </a:r>
          </a:p>
        </p:txBody>
      </p:sp>
    </p:spTree>
    <p:extLst>
      <p:ext uri="{BB962C8B-B14F-4D97-AF65-F5344CB8AC3E}">
        <p14:creationId xmlns:p14="http://schemas.microsoft.com/office/powerpoint/2010/main" val="207896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C0770-DDF7-4A38-A1F7-75837437972C}"/>
              </a:ext>
            </a:extLst>
          </p:cNvPr>
          <p:cNvSpPr txBox="1"/>
          <p:nvPr/>
        </p:nvSpPr>
        <p:spPr>
          <a:xfrm>
            <a:off x="316194" y="1596848"/>
            <a:ext cx="104856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ubmit your results </a:t>
            </a:r>
            <a:r>
              <a:rPr lang="en-US" altLang="en-US" dirty="0">
                <a:solidFill>
                  <a:srgbClr val="000000"/>
                </a:solidFill>
              </a:rPr>
              <a:t>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bit.ly/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pyconsubmission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This should include the: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Output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Data (data.csv)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YAML configuration or Python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Submission closes on 5 Oct 2020 midnight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en.wikipedia.org/wiki/Anywhere_on_Earth"/>
              </a:rPr>
              <a:t>anywhere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</a:rPr>
              <a:t>Everyone who submits can join a free </a:t>
            </a:r>
            <a:r>
              <a:rPr lang="en-US" altLang="en-US" dirty="0">
                <a:solidFill>
                  <a:schemeClr val="accent6"/>
                </a:solidFill>
              </a:rPr>
              <a:t>workshop on automating presentations</a:t>
            </a:r>
            <a:r>
              <a:rPr lang="en-US" altLang="en-US" dirty="0">
                <a:solidFill>
                  <a:srgbClr val="000000"/>
                </a:solidFill>
              </a:rPr>
              <a:t> with Python.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3 best submissions get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://Amazon.in"/>
              </a:rPr>
              <a:t>Amazon.in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gift voucher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for Rs 3,000, Rs 2,000, and Rs 1,000,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and 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interview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with Gramener to work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SlideSense</a:t>
            </a:r>
            <a:r>
              <a:rPr lang="en-US" altLang="en-US" dirty="0">
                <a:solidFill>
                  <a:srgbClr val="000000"/>
                </a:solidFill>
              </a:rPr>
              <a:t>, if you wish.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33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45688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8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102407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lang="en-US" altLang="en-US" sz="1600" dirty="0" err="1">
                <a:solidFill>
                  <a:srgbClr val="C7254E"/>
                </a:solidFill>
                <a:latin typeface="Consolas" panose="020B0609020204030204" pitchFamily="49" charset="0"/>
                <a:cs typeface="Open Sans" panose="020B0606030504020204" pitchFamily="34" charset="0"/>
              </a:rPr>
              <a:t>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6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7320-D424-4608-8615-719C48B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 talk, you can set up your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21F8-A052-4DDD-89BF-6547A62AE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 can do this while I talk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87F7-F222-4122-82C3-F08887EDD1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FB89F-DD2F-4F6A-8F3B-C59CCEA15E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AE7EAE-0F1F-409D-9DCA-E90C1414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83036"/>
              </p:ext>
            </p:extLst>
          </p:nvPr>
        </p:nvGraphicFramePr>
        <p:xfrm>
          <a:off x="243840" y="1418601"/>
          <a:ext cx="11704320" cy="330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08917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With almost </a:t>
            </a:r>
            <a:r>
              <a:rPr lang="en-US" sz="4000" dirty="0">
                <a:solidFill>
                  <a:schemeClr val="accent6"/>
                </a:solidFill>
              </a:rPr>
              <a:t>1 billion users</a:t>
            </a:r>
            <a:r>
              <a:rPr lang="en-US" sz="4000" dirty="0"/>
              <a:t>, PowerPoint is the</a:t>
            </a:r>
            <a:br>
              <a:rPr lang="en-US" sz="4000" dirty="0"/>
            </a:br>
            <a:r>
              <a:rPr lang="en-US" sz="4000" dirty="0"/>
              <a:t>largest medium to communicate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20E8A4-FCB4-4D73-B7AF-5B428DF68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https://www.zdnet.com/article/about-that-1-billion-microsoft-office-figure/</a:t>
            </a: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Almost everyone has PowerPoint. No extra cost.</a:t>
            </a:r>
          </a:p>
          <a:p>
            <a:pPr algn="ctr"/>
            <a:r>
              <a:rPr lang="en-US" sz="2800" dirty="0"/>
              <a:t>Almost everyone can use PowerPoint. No extra training.</a:t>
            </a:r>
          </a:p>
        </p:txBody>
      </p:sp>
    </p:spTree>
    <p:extLst>
      <p:ext uri="{BB962C8B-B14F-4D97-AF65-F5344CB8AC3E}">
        <p14:creationId xmlns:p14="http://schemas.microsoft.com/office/powerpoint/2010/main" val="1802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PowerPoint uses an open format: Office XML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You don’t need PowerPoint to create/read PPTX file.</a:t>
            </a:r>
          </a:p>
          <a:p>
            <a:pPr algn="ctr"/>
            <a:r>
              <a:rPr lang="en-US" sz="2800" dirty="0"/>
              <a:t>You can use Python for this.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simple example of how to edit text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pptx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Presentation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prs = Presentation(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'input.pptx'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prs.slides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].shapes[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].text = 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'Hello world'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'output.pptx'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python-pptx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172834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D3CB-AF18-44F6-8C13-41C9CDD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sophisticated example of creating animations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7986-8F68-437D-BC9B-0687FCF3BC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6111-A209-4C94-B8DD-9DA044869B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9" name="Picture 978">
            <a:extLst>
              <a:ext uri="{FF2B5EF4-FFF2-40B4-BE49-F238E27FC236}">
                <a16:creationId xmlns:a16="http://schemas.microsoft.com/office/drawing/2014/main" id="{D66B317F-E939-48F2-B812-FE3F5ECA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194453"/>
            <a:ext cx="919734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 created a platform called </a:t>
            </a:r>
            <a:r>
              <a:rPr lang="en-US" sz="4000" dirty="0" err="1"/>
              <a:t>SlideSense</a:t>
            </a:r>
            <a:r>
              <a:rPr lang="en-US" sz="4000" dirty="0"/>
              <a:t> to make this easy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Gramener.com/</a:t>
            </a:r>
            <a:r>
              <a:rPr lang="en-US" sz="2800" dirty="0" err="1"/>
              <a:t>slidesense</a:t>
            </a:r>
            <a:r>
              <a:rPr lang="en-US" sz="2800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2783</TotalTime>
  <Words>2567</Words>
  <Application>Microsoft Office PowerPoint</Application>
  <PresentationFormat>Widescreen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Consolas</vt:lpstr>
      <vt:lpstr>Inconsolata</vt:lpstr>
      <vt:lpstr>Inconsolata, Consolas,  Fira Code</vt:lpstr>
      <vt:lpstr>Gramener</vt:lpstr>
      <vt:lpstr>Animating PowerPoint with data</vt:lpstr>
      <vt:lpstr>Agenda</vt:lpstr>
      <vt:lpstr>Introduction</vt:lpstr>
      <vt:lpstr>While I talk, you can set up your machine</vt:lpstr>
      <vt:lpstr>With almost 1 billion users, PowerPoint is the largest medium to communicate data</vt:lpstr>
      <vt:lpstr>PowerPoint uses an open format: Office XML</vt:lpstr>
      <vt:lpstr>Here’s a simple example of how to edit text in PowerPoint</vt:lpstr>
      <vt:lpstr>Here’s a sophisticated example of creating animations in PowerPoint</vt:lpstr>
      <vt:lpstr>We created a platform called SlideSense to make this easy</vt:lpstr>
      <vt:lpstr>The core of this is open-source</vt:lpstr>
      <vt:lpstr>A quick survey: bit.ly/pyconppt</vt:lpstr>
      <vt:lpstr>Let’s take a look at a simple example: bit.ly/pyconpptlab</vt:lpstr>
      <vt:lpstr>Now, you do it</vt:lpstr>
      <vt:lpstr>You can run SlideSense from within Python</vt:lpstr>
      <vt:lpstr>Here’s the same Certificates example, using the Python API</vt:lpstr>
      <vt:lpstr>Now, you do it</vt:lpstr>
      <vt:lpstr>PowerPoint Presentation</vt:lpstr>
      <vt:lpstr>Now you do it</vt:lpstr>
      <vt:lpstr>Are you interested in learning more?</vt:lpstr>
      <vt:lpstr>Show off your skills. Win a small prize.</vt:lpstr>
      <vt:lpstr>Show off your skills. Win a small prize.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SlideSense</dc:title>
  <dc:creator>S Anand</dc:creator>
  <cp:lastModifiedBy>Anand S</cp:lastModifiedBy>
  <cp:revision>131</cp:revision>
  <dcterms:created xsi:type="dcterms:W3CDTF">2020-07-07T05:16:05Z</dcterms:created>
  <dcterms:modified xsi:type="dcterms:W3CDTF">2020-10-04T11:46:47Z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