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66" r:id="rId2"/>
    <p:sldId id="371" r:id="rId3"/>
    <p:sldId id="375" r:id="rId4"/>
    <p:sldId id="358" r:id="rId5"/>
    <p:sldId id="368" r:id="rId6"/>
    <p:sldId id="369" r:id="rId7"/>
    <p:sldId id="370" r:id="rId8"/>
    <p:sldId id="372" r:id="rId9"/>
    <p:sldId id="373" r:id="rId10"/>
    <p:sldId id="376" r:id="rId11"/>
    <p:sldId id="377" r:id="rId12"/>
    <p:sldId id="378" r:id="rId13"/>
    <p:sldId id="379" r:id="rId14"/>
    <p:sldId id="383" r:id="rId15"/>
    <p:sldId id="380" r:id="rId16"/>
    <p:sldId id="384" r:id="rId17"/>
    <p:sldId id="381" r:id="rId18"/>
    <p:sldId id="386" r:id="rId19"/>
    <p:sldId id="387" r:id="rId20"/>
    <p:sldId id="389" r:id="rId21"/>
    <p:sldId id="3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86F"/>
    <a:srgbClr val="E9E9E9"/>
    <a:srgbClr val="D6D6D6"/>
    <a:srgbClr val="272727"/>
    <a:srgbClr val="20A2BC"/>
    <a:srgbClr val="77A5F1"/>
    <a:srgbClr val="FEC107"/>
    <a:srgbClr val="E7E8FC"/>
    <a:srgbClr val="858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86438"/>
  </p:normalViewPr>
  <p:slideViewPr>
    <p:cSldViewPr snapToGrid="0">
      <p:cViewPr varScale="1">
        <p:scale>
          <a:sx n="112" d="100"/>
          <a:sy n="112" d="100"/>
        </p:scale>
        <p:origin x="3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974"/>
    </p:cViewPr>
  </p:sorterViewPr>
  <p:notesViewPr>
    <p:cSldViewPr snapToGrid="0"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9C2A-7470-3441-BF28-E4636B74A15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AFAD-4E2D-9548-AAE0-17D6FB9F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forms.gle/YXpEYEMBLp44wZxM7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hyperlink" Target="https://forms.gle/YXpEYEMBLp44wZxM7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s://forms.gle/YXpEYEMBLp44wZxM7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YXpEYEMBLp44wZxM7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YXpEYEMBLp44wZxM7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6386E-72A2-4B1D-9D39-2FA0A5C816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Name of the </a:t>
            </a:r>
            <a:br>
              <a:rPr lang="en-GB" dirty="0"/>
            </a:br>
            <a:r>
              <a:rPr lang="en-GB" dirty="0"/>
              <a:t>presentation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9718A53-8152-BE46-8694-A555330393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8881" y="555"/>
            <a:ext cx="5942637" cy="6856889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4AA5690-5C0E-4AEB-A4D2-E6382A21E6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name/date</a:t>
            </a:r>
          </a:p>
        </p:txBody>
      </p:sp>
      <p:sp>
        <p:nvSpPr>
          <p:cNvPr id="15" name="Layout">
            <a:hlinkClick r:id="rId4" tooltip="Share your feedback about this template"/>
            <a:extLst>
              <a:ext uri="{FF2B5EF4-FFF2-40B4-BE49-F238E27FC236}">
                <a16:creationId xmlns:a16="http://schemas.microsoft.com/office/drawing/2014/main" id="{2FAC1E54-D30A-484C-AAAE-A03D58FB317B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Title Slide</a:t>
            </a:r>
          </a:p>
        </p:txBody>
      </p:sp>
      <p:pic>
        <p:nvPicPr>
          <p:cNvPr id="16" name="Gramener small">
            <a:extLst>
              <a:ext uri="{FF2B5EF4-FFF2-40B4-BE49-F238E27FC236}">
                <a16:creationId xmlns:a16="http://schemas.microsoft.com/office/drawing/2014/main" id="{756B3242-30C6-4E47-A2F4-FF0D50AFA8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7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Background">
            <a:extLst>
              <a:ext uri="{FF2B5EF4-FFF2-40B4-BE49-F238E27FC236}">
                <a16:creationId xmlns:a16="http://schemas.microsoft.com/office/drawing/2014/main" id="{B83D2748-DE5A-4BE7-A21F-DBD4DF63BF3C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CF309C03-8E53-4BF8-8C67-F4B40169A2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18" name="Content Placeholder Right">
            <a:extLst>
              <a:ext uri="{FF2B5EF4-FFF2-40B4-BE49-F238E27FC236}">
                <a16:creationId xmlns:a16="http://schemas.microsoft.com/office/drawing/2014/main" id="{2954BB81-7FD4-45D8-9D04-6A4970FC804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07680" y="1143000"/>
            <a:ext cx="384048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Secondary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Left">
            <a:extLst>
              <a:ext uri="{FF2B5EF4-FFF2-40B4-BE49-F238E27FC236}">
                <a16:creationId xmlns:a16="http://schemas.microsoft.com/office/drawing/2014/main" id="{B3A381C2-6B80-4969-B219-F3DF69568ED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3000"/>
            <a:ext cx="384048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Center">
            <a:extLst>
              <a:ext uri="{FF2B5EF4-FFF2-40B4-BE49-F238E27FC236}">
                <a16:creationId xmlns:a16="http://schemas.microsoft.com/office/drawing/2014/main" id="{D0F3DA65-12FF-47ED-B58D-36C79FA5D1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75760" y="1143000"/>
            <a:ext cx="384048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Central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akeaway">
            <a:extLst>
              <a:ext uri="{FF2B5EF4-FFF2-40B4-BE49-F238E27FC236}">
                <a16:creationId xmlns:a16="http://schemas.microsoft.com/office/drawing/2014/main" id="{CE5D576F-3460-4C11-BEFE-216B94BE31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2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D0F2017E-D571-4F4A-9261-F65D35A335FD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3 Column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5628632-65FD-4D5A-9633-16D1BFD54D7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3469676-D31A-48E7-9FA6-5A14D599E4FC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3B2009F-9278-4064-AFB1-CFA3E7DD304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32D9353-5B2E-49C2-8808-E58F04961A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notes Placeholder">
            <a:extLst>
              <a:ext uri="{FF2B5EF4-FFF2-40B4-BE49-F238E27FC236}">
                <a16:creationId xmlns:a16="http://schemas.microsoft.com/office/drawing/2014/main" id="{BFFB077E-9168-404E-81BE-34935120B8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7354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ackground">
            <a:extLst>
              <a:ext uri="{FF2B5EF4-FFF2-40B4-BE49-F238E27FC236}">
                <a16:creationId xmlns:a16="http://schemas.microsoft.com/office/drawing/2014/main" id="{46CD2078-ED56-4C08-AFC3-29026D121FF2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D7EFAB4-A29A-42C3-B638-1F9B0D008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e.g. Middle-eastern Airline saved $xx m media cost by switching from digital to TV advertising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486A8A4-DBF5-4129-84A0-E7FD11FB7A7F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EE4D9AC-B136-4329-ADB9-67940440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0DCD-1BF8-44DF-9C6F-3860268696C0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CAFA2C4-1450-4D2F-83F9-4DA025AC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A8A1427-7C8E-4960-AD1A-EE7BCB37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E508B-989B-490C-85A6-3693C26523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4475" y="5091305"/>
            <a:ext cx="1920240" cy="73152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$XX m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550E2A6-BE2B-4C90-A76F-04732FEB44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55562" y="5091305"/>
            <a:ext cx="1920240" cy="73152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 %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A7F37C3-8448-46A5-A8D2-A9951DB2A1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7294" y="5822825"/>
            <a:ext cx="1920240" cy="45720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Explain what this metric is. e.g. media cost saved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25D4E51-781B-4FDC-9770-D155147DD5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562" y="5822825"/>
            <a:ext cx="1920240" cy="45720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Explain what this metric is. e.g. % reduction in media spend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4179B-2C9D-4764-9862-BEF0113F0DE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475" y="1062427"/>
            <a:ext cx="3930650" cy="39319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/>
            </a:lvl1pPr>
            <a:lvl2pPr marL="457200" indent="-228600">
              <a:lnSpc>
                <a:spcPct val="100000"/>
              </a:lnSpc>
              <a:defRPr sz="1100"/>
            </a:lvl2pPr>
            <a:lvl3pPr marL="690563" indent="-228600">
              <a:lnSpc>
                <a:spcPct val="100000"/>
              </a:lnSpc>
              <a:defRPr sz="1050"/>
            </a:lvl3pPr>
            <a:lvl4pPr marL="914400" indent="-228600">
              <a:lnSpc>
                <a:spcPct val="100000"/>
              </a:lnSpc>
              <a:defRPr sz="1000"/>
            </a:lvl4pPr>
            <a:lvl5pPr marL="1147763" indent="-228600">
              <a:lnSpc>
                <a:spcPct val="100000"/>
              </a:lnSpc>
              <a:defRPr sz="1000"/>
            </a:lvl5pPr>
          </a:lstStyle>
          <a:p>
            <a:pPr lvl="0"/>
            <a:r>
              <a:rPr lang="en-US" dirty="0"/>
              <a:t>Write the case study as a story – not as bullet points.</a:t>
            </a:r>
            <a:br>
              <a:rPr lang="en-US" dirty="0"/>
            </a:br>
            <a:r>
              <a:rPr lang="en-US" dirty="0"/>
              <a:t>Start with the PROBLEM. The client should be in real trouble, and real people should be impacted.</a:t>
            </a:r>
            <a:br>
              <a:rPr lang="en-US" dirty="0"/>
            </a:br>
            <a:r>
              <a:rPr lang="en-US" dirty="0"/>
              <a:t>Explain </a:t>
            </a:r>
            <a:r>
              <a:rPr lang="en-US" dirty="0" err="1"/>
              <a:t>Gramener’s</a:t>
            </a:r>
            <a:r>
              <a:rPr lang="en-US" dirty="0"/>
              <a:t> APPROACH. Say what we did. Keep it short.</a:t>
            </a:r>
            <a:br>
              <a:rPr lang="en-US" dirty="0"/>
            </a:br>
            <a:r>
              <a:rPr lang="en-US" dirty="0"/>
              <a:t>Share the IMPACT. This should be quantitative – a number or percentage that’s impressive.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B583A-9B20-4737-B3BD-5363058DD1C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58599" y="1067945"/>
            <a:ext cx="7585752" cy="521208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a nice screenshot (maybe animated GIF) of solution</a:t>
            </a:r>
          </a:p>
        </p:txBody>
      </p:sp>
      <p:sp>
        <p:nvSpPr>
          <p:cNvPr id="17" name="Footnotes Placeholder">
            <a:extLst>
              <a:ext uri="{FF2B5EF4-FFF2-40B4-BE49-F238E27FC236}">
                <a16:creationId xmlns:a16="http://schemas.microsoft.com/office/drawing/2014/main" id="{E197AF30-4B57-4FBE-AF20-A70E5A10001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150596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4ECEE8A-E560-48B0-90C0-F504AFF1851F}"/>
              </a:ext>
            </a:extLst>
          </p:cNvPr>
          <p:cNvSpPr/>
          <p:nvPr userDrawn="1"/>
        </p:nvSpPr>
        <p:spPr>
          <a:xfrm>
            <a:off x="8204274" y="1234461"/>
            <a:ext cx="3749040" cy="5029200"/>
          </a:xfrm>
          <a:custGeom>
            <a:avLst/>
            <a:gdLst>
              <a:gd name="connsiteX0" fmla="*/ 731520 w 3749040"/>
              <a:gd name="connsiteY0" fmla="*/ 0 h 5330883"/>
              <a:gd name="connsiteX1" fmla="*/ 3017520 w 3749040"/>
              <a:gd name="connsiteY1" fmla="*/ 0 h 5330883"/>
              <a:gd name="connsiteX2" fmla="*/ 3520440 w 3749040"/>
              <a:gd name="connsiteY2" fmla="*/ 502920 h 5330883"/>
              <a:gd name="connsiteX3" fmla="*/ 3513073 w 3749040"/>
              <a:gd name="connsiteY3" fmla="*/ 576003 h 5330883"/>
              <a:gd name="connsiteX4" fmla="*/ 3749040 w 3749040"/>
              <a:gd name="connsiteY4" fmla="*/ 576003 h 5330883"/>
              <a:gd name="connsiteX5" fmla="*/ 3749040 w 3749040"/>
              <a:gd name="connsiteY5" fmla="*/ 5330883 h 5330883"/>
              <a:gd name="connsiteX6" fmla="*/ 0 w 3749040"/>
              <a:gd name="connsiteY6" fmla="*/ 5330883 h 5330883"/>
              <a:gd name="connsiteX7" fmla="*/ 0 w 3749040"/>
              <a:gd name="connsiteY7" fmla="*/ 576003 h 5330883"/>
              <a:gd name="connsiteX8" fmla="*/ 235967 w 3749040"/>
              <a:gd name="connsiteY8" fmla="*/ 576003 h 5330883"/>
              <a:gd name="connsiteX9" fmla="*/ 228600 w 3749040"/>
              <a:gd name="connsiteY9" fmla="*/ 502920 h 5330883"/>
              <a:gd name="connsiteX10" fmla="*/ 731520 w 3749040"/>
              <a:gd name="connsiteY10" fmla="*/ 0 h 533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040" h="5330883">
                <a:moveTo>
                  <a:pt x="731520" y="0"/>
                </a:moveTo>
                <a:lnTo>
                  <a:pt x="3017520" y="0"/>
                </a:lnTo>
                <a:cubicBezTo>
                  <a:pt x="3295275" y="0"/>
                  <a:pt x="3520440" y="225165"/>
                  <a:pt x="3520440" y="502920"/>
                </a:cubicBezTo>
                <a:lnTo>
                  <a:pt x="3513073" y="576003"/>
                </a:lnTo>
                <a:lnTo>
                  <a:pt x="3749040" y="576003"/>
                </a:lnTo>
                <a:lnTo>
                  <a:pt x="3749040" y="5330883"/>
                </a:lnTo>
                <a:lnTo>
                  <a:pt x="0" y="5330883"/>
                </a:lnTo>
                <a:lnTo>
                  <a:pt x="0" y="576003"/>
                </a:lnTo>
                <a:lnTo>
                  <a:pt x="235967" y="576003"/>
                </a:lnTo>
                <a:lnTo>
                  <a:pt x="228600" y="502920"/>
                </a:lnTo>
                <a:cubicBezTo>
                  <a:pt x="228600" y="225165"/>
                  <a:pt x="453765" y="0"/>
                  <a:pt x="73152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C836F47-3793-48B0-8D53-D397E6C71BC6}"/>
              </a:ext>
            </a:extLst>
          </p:cNvPr>
          <p:cNvSpPr/>
          <p:nvPr userDrawn="1"/>
        </p:nvSpPr>
        <p:spPr>
          <a:xfrm>
            <a:off x="4224057" y="1234461"/>
            <a:ext cx="3749040" cy="5029200"/>
          </a:xfrm>
          <a:custGeom>
            <a:avLst/>
            <a:gdLst>
              <a:gd name="connsiteX0" fmla="*/ 731520 w 3749040"/>
              <a:gd name="connsiteY0" fmla="*/ 0 h 5330883"/>
              <a:gd name="connsiteX1" fmla="*/ 3017520 w 3749040"/>
              <a:gd name="connsiteY1" fmla="*/ 0 h 5330883"/>
              <a:gd name="connsiteX2" fmla="*/ 3520440 w 3749040"/>
              <a:gd name="connsiteY2" fmla="*/ 502920 h 5330883"/>
              <a:gd name="connsiteX3" fmla="*/ 3513073 w 3749040"/>
              <a:gd name="connsiteY3" fmla="*/ 576003 h 5330883"/>
              <a:gd name="connsiteX4" fmla="*/ 3749040 w 3749040"/>
              <a:gd name="connsiteY4" fmla="*/ 576003 h 5330883"/>
              <a:gd name="connsiteX5" fmla="*/ 3749040 w 3749040"/>
              <a:gd name="connsiteY5" fmla="*/ 5330883 h 5330883"/>
              <a:gd name="connsiteX6" fmla="*/ 0 w 3749040"/>
              <a:gd name="connsiteY6" fmla="*/ 5330883 h 5330883"/>
              <a:gd name="connsiteX7" fmla="*/ 0 w 3749040"/>
              <a:gd name="connsiteY7" fmla="*/ 576003 h 5330883"/>
              <a:gd name="connsiteX8" fmla="*/ 235967 w 3749040"/>
              <a:gd name="connsiteY8" fmla="*/ 576003 h 5330883"/>
              <a:gd name="connsiteX9" fmla="*/ 228600 w 3749040"/>
              <a:gd name="connsiteY9" fmla="*/ 502920 h 5330883"/>
              <a:gd name="connsiteX10" fmla="*/ 731520 w 3749040"/>
              <a:gd name="connsiteY10" fmla="*/ 0 h 533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040" h="5330883">
                <a:moveTo>
                  <a:pt x="731520" y="0"/>
                </a:moveTo>
                <a:lnTo>
                  <a:pt x="3017520" y="0"/>
                </a:lnTo>
                <a:cubicBezTo>
                  <a:pt x="3295275" y="0"/>
                  <a:pt x="3520440" y="225165"/>
                  <a:pt x="3520440" y="502920"/>
                </a:cubicBezTo>
                <a:lnTo>
                  <a:pt x="3513073" y="576003"/>
                </a:lnTo>
                <a:lnTo>
                  <a:pt x="3749040" y="576003"/>
                </a:lnTo>
                <a:lnTo>
                  <a:pt x="3749040" y="5330883"/>
                </a:lnTo>
                <a:lnTo>
                  <a:pt x="0" y="5330883"/>
                </a:lnTo>
                <a:lnTo>
                  <a:pt x="0" y="576003"/>
                </a:lnTo>
                <a:lnTo>
                  <a:pt x="235967" y="576003"/>
                </a:lnTo>
                <a:lnTo>
                  <a:pt x="228600" y="502920"/>
                </a:lnTo>
                <a:cubicBezTo>
                  <a:pt x="228600" y="225165"/>
                  <a:pt x="453765" y="0"/>
                  <a:pt x="73152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85EE715-34AC-4750-B6EF-82A4BE70A336}"/>
              </a:ext>
            </a:extLst>
          </p:cNvPr>
          <p:cNvSpPr/>
          <p:nvPr userDrawn="1"/>
        </p:nvSpPr>
        <p:spPr>
          <a:xfrm>
            <a:off x="243840" y="1234461"/>
            <a:ext cx="3749040" cy="5029200"/>
          </a:xfrm>
          <a:custGeom>
            <a:avLst/>
            <a:gdLst>
              <a:gd name="connsiteX0" fmla="*/ 731520 w 3749040"/>
              <a:gd name="connsiteY0" fmla="*/ 0 h 5330883"/>
              <a:gd name="connsiteX1" fmla="*/ 3017520 w 3749040"/>
              <a:gd name="connsiteY1" fmla="*/ 0 h 5330883"/>
              <a:gd name="connsiteX2" fmla="*/ 3520440 w 3749040"/>
              <a:gd name="connsiteY2" fmla="*/ 502920 h 5330883"/>
              <a:gd name="connsiteX3" fmla="*/ 3513073 w 3749040"/>
              <a:gd name="connsiteY3" fmla="*/ 576003 h 5330883"/>
              <a:gd name="connsiteX4" fmla="*/ 3749040 w 3749040"/>
              <a:gd name="connsiteY4" fmla="*/ 576003 h 5330883"/>
              <a:gd name="connsiteX5" fmla="*/ 3749040 w 3749040"/>
              <a:gd name="connsiteY5" fmla="*/ 5330883 h 5330883"/>
              <a:gd name="connsiteX6" fmla="*/ 0 w 3749040"/>
              <a:gd name="connsiteY6" fmla="*/ 5330883 h 5330883"/>
              <a:gd name="connsiteX7" fmla="*/ 0 w 3749040"/>
              <a:gd name="connsiteY7" fmla="*/ 576003 h 5330883"/>
              <a:gd name="connsiteX8" fmla="*/ 235967 w 3749040"/>
              <a:gd name="connsiteY8" fmla="*/ 576003 h 5330883"/>
              <a:gd name="connsiteX9" fmla="*/ 228600 w 3749040"/>
              <a:gd name="connsiteY9" fmla="*/ 502920 h 5330883"/>
              <a:gd name="connsiteX10" fmla="*/ 731520 w 3749040"/>
              <a:gd name="connsiteY10" fmla="*/ 0 h 533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040" h="5330883">
                <a:moveTo>
                  <a:pt x="731520" y="0"/>
                </a:moveTo>
                <a:lnTo>
                  <a:pt x="3017520" y="0"/>
                </a:lnTo>
                <a:cubicBezTo>
                  <a:pt x="3295275" y="0"/>
                  <a:pt x="3520440" y="225165"/>
                  <a:pt x="3520440" y="502920"/>
                </a:cubicBezTo>
                <a:lnTo>
                  <a:pt x="3513073" y="576003"/>
                </a:lnTo>
                <a:lnTo>
                  <a:pt x="3749040" y="576003"/>
                </a:lnTo>
                <a:lnTo>
                  <a:pt x="3749040" y="5330883"/>
                </a:lnTo>
                <a:lnTo>
                  <a:pt x="0" y="5330883"/>
                </a:lnTo>
                <a:lnTo>
                  <a:pt x="0" y="576003"/>
                </a:lnTo>
                <a:lnTo>
                  <a:pt x="235967" y="576003"/>
                </a:lnTo>
                <a:lnTo>
                  <a:pt x="228600" y="502920"/>
                </a:lnTo>
                <a:cubicBezTo>
                  <a:pt x="228600" y="225165"/>
                  <a:pt x="453765" y="0"/>
                  <a:pt x="7315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BF285C-49D5-4257-B7D4-6AE775E0FD11}"/>
              </a:ext>
            </a:extLst>
          </p:cNvPr>
          <p:cNvSpPr txBox="1"/>
          <p:nvPr userDrawn="1"/>
        </p:nvSpPr>
        <p:spPr>
          <a:xfrm>
            <a:off x="1380608" y="1494347"/>
            <a:ext cx="21945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cap="all" baseline="0" dirty="0">
                <a:latin typeface="+mj-lt"/>
              </a:rPr>
              <a:t>Problem</a:t>
            </a:r>
            <a:endParaRPr lang="en-US" sz="1400" b="1" cap="all" baseline="0" dirty="0"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750B17-B41D-482E-8494-7230AFF8403A}"/>
              </a:ext>
            </a:extLst>
          </p:cNvPr>
          <p:cNvSpPr txBox="1"/>
          <p:nvPr userDrawn="1"/>
        </p:nvSpPr>
        <p:spPr>
          <a:xfrm>
            <a:off x="5379559" y="1494347"/>
            <a:ext cx="21945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cap="all" baseline="0" dirty="0">
                <a:latin typeface="+mj-lt"/>
              </a:rPr>
              <a:t>Approach</a:t>
            </a:r>
            <a:endParaRPr lang="en-US" sz="1400" b="1" cap="all" baseline="0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D4479E-138A-472C-B1B1-0B9A27D2E95C}"/>
              </a:ext>
            </a:extLst>
          </p:cNvPr>
          <p:cNvSpPr txBox="1"/>
          <p:nvPr userDrawn="1"/>
        </p:nvSpPr>
        <p:spPr>
          <a:xfrm>
            <a:off x="9342792" y="1494347"/>
            <a:ext cx="21945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cap="all" baseline="0" dirty="0">
                <a:latin typeface="+mj-lt"/>
              </a:rPr>
              <a:t>Outcome</a:t>
            </a:r>
            <a:endParaRPr lang="en-US" sz="1400" b="1" cap="all" baseline="0" dirty="0">
              <a:latin typeface="+mj-lt"/>
            </a:endParaRPr>
          </a:p>
        </p:txBody>
      </p:sp>
      <p:sp>
        <p:nvSpPr>
          <p:cNvPr id="47" name="Oval 44">
            <a:extLst>
              <a:ext uri="{FF2B5EF4-FFF2-40B4-BE49-F238E27FC236}">
                <a16:creationId xmlns:a16="http://schemas.microsoft.com/office/drawing/2014/main" id="{10C3A3D3-5010-48E2-953A-DFCD1F307FE6}"/>
              </a:ext>
            </a:extLst>
          </p:cNvPr>
          <p:cNvSpPr/>
          <p:nvPr userDrawn="1"/>
        </p:nvSpPr>
        <p:spPr>
          <a:xfrm>
            <a:off x="8542342" y="1313700"/>
            <a:ext cx="822960" cy="822960"/>
          </a:xfrm>
          <a:prstGeom prst="ellipse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6">
            <a:extLst>
              <a:ext uri="{FF2B5EF4-FFF2-40B4-BE49-F238E27FC236}">
                <a16:creationId xmlns:a16="http://schemas.microsoft.com/office/drawing/2014/main" id="{944A6AF8-EC79-4787-8CA3-97B7BCFA2BF9}"/>
              </a:ext>
            </a:extLst>
          </p:cNvPr>
          <p:cNvSpPr/>
          <p:nvPr userDrawn="1"/>
        </p:nvSpPr>
        <p:spPr>
          <a:xfrm>
            <a:off x="4553737" y="1313700"/>
            <a:ext cx="822960" cy="82296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9A07571-1E6A-4A8A-9A50-1E24DB6A5853}"/>
              </a:ext>
            </a:extLst>
          </p:cNvPr>
          <p:cNvSpPr/>
          <p:nvPr/>
        </p:nvSpPr>
        <p:spPr>
          <a:xfrm>
            <a:off x="555482" y="1313700"/>
            <a:ext cx="822960" cy="8229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Graphic 45" descr="Star">
            <a:extLst>
              <a:ext uri="{FF2B5EF4-FFF2-40B4-BE49-F238E27FC236}">
                <a16:creationId xmlns:a16="http://schemas.microsoft.com/office/drawing/2014/main" id="{7507916F-A31D-4F78-9101-A6AEC0D494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564853" y="1336211"/>
            <a:ext cx="777939" cy="777939"/>
          </a:xfrm>
          <a:prstGeom prst="rect">
            <a:avLst/>
          </a:prstGeom>
        </p:spPr>
      </p:pic>
      <p:pic>
        <p:nvPicPr>
          <p:cNvPr id="46" name="Graphic 47" descr="Circles with arrows">
            <a:extLst>
              <a:ext uri="{FF2B5EF4-FFF2-40B4-BE49-F238E27FC236}">
                <a16:creationId xmlns:a16="http://schemas.microsoft.com/office/drawing/2014/main" id="{BCE73BFC-89B0-4DAE-8296-2FFC52EC788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1537" y="1301500"/>
            <a:ext cx="847360" cy="847360"/>
          </a:xfrm>
          <a:prstGeom prst="rect">
            <a:avLst/>
          </a:prstGeom>
        </p:spPr>
      </p:pic>
      <p:pic>
        <p:nvPicPr>
          <p:cNvPr id="50" name="Graphic 49" descr="Lightbulb and gear">
            <a:extLst>
              <a:ext uri="{FF2B5EF4-FFF2-40B4-BE49-F238E27FC236}">
                <a16:creationId xmlns:a16="http://schemas.microsoft.com/office/drawing/2014/main" id="{1A6E5B51-2458-4738-A905-7EAA77FEBE3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1202" y="1359420"/>
            <a:ext cx="731520" cy="731520"/>
          </a:xfrm>
          <a:prstGeom prst="rect">
            <a:avLst/>
          </a:prstGeom>
        </p:spPr>
      </p:pic>
      <p:sp>
        <p:nvSpPr>
          <p:cNvPr id="30" name="Title Placeholder 1">
            <a:extLst>
              <a:ext uri="{FF2B5EF4-FFF2-40B4-BE49-F238E27FC236}">
                <a16:creationId xmlns:a16="http://schemas.microsoft.com/office/drawing/2014/main" id="{1CA0593E-811B-4BC2-BBFA-E97F67F7F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 headline. What one sentence should the audience take away?</a:t>
            </a:r>
          </a:p>
        </p:txBody>
      </p:sp>
      <p:pic>
        <p:nvPicPr>
          <p:cNvPr id="55" name="Gramener small">
            <a:extLst>
              <a:ext uri="{FF2B5EF4-FFF2-40B4-BE49-F238E27FC236}">
                <a16:creationId xmlns:a16="http://schemas.microsoft.com/office/drawing/2014/main" id="{5A2D0B32-EEBD-438A-9D3D-478807FF2E1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2240301"/>
            <a:ext cx="3657600" cy="4023360"/>
          </a:xfrm>
          <a:noFill/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Who’s the client? What was their business problem? What was the impact? Make the audience feel their pain.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9777" y="2240301"/>
            <a:ext cx="3657600" cy="402336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>
                <a:solidFill>
                  <a:schemeClr val="tx1"/>
                </a:solidFill>
                <a:latin typeface="+mn-lt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GB" sz="1800">
                <a:solidFill>
                  <a:schemeClr val="lt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What was different about our approach? Why are we best suited to do this?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8249994" y="2240301"/>
            <a:ext cx="3657600" cy="402336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lang="en-US" sz="18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GB" sz="1800">
                <a:solidFill>
                  <a:schemeClr val="lt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What was the business impact to the client? How were they better off? Can we measure this?</a:t>
            </a:r>
          </a:p>
        </p:txBody>
      </p:sp>
      <p:sp>
        <p:nvSpPr>
          <p:cNvPr id="51" name="Layout">
            <a:hlinkClick r:id="rId9" tooltip="Share your feedback about this template"/>
            <a:extLst>
              <a:ext uri="{FF2B5EF4-FFF2-40B4-BE49-F238E27FC236}">
                <a16:creationId xmlns:a16="http://schemas.microsoft.com/office/drawing/2014/main" id="{48E91534-4703-4E68-8EBF-C8B8EA948952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Case Study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544F70-55E6-4D8A-A829-7B942AF5F1D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8083EB-BBD0-4E47-9B30-29AA5220AED4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F69DB9-7140-4AFE-8144-838D17391DE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805AC6-BAEB-441C-91E6-3FD7A2696B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notes Placeholder">
            <a:extLst>
              <a:ext uri="{FF2B5EF4-FFF2-40B4-BE49-F238E27FC236}">
                <a16:creationId xmlns:a16="http://schemas.microsoft.com/office/drawing/2014/main" id="{88E2A19A-3C45-4B9A-9F18-15EA518FB6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997773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Background">
            <a:extLst>
              <a:ext uri="{FF2B5EF4-FFF2-40B4-BE49-F238E27FC236}">
                <a16:creationId xmlns:a16="http://schemas.microsoft.com/office/drawing/2014/main" id="{775AE7F2-F58B-4B51-81AA-B323C66D19E2}"/>
              </a:ext>
            </a:extLst>
          </p:cNvPr>
          <p:cNvSpPr/>
          <p:nvPr userDrawn="1"/>
        </p:nvSpPr>
        <p:spPr>
          <a:xfrm>
            <a:off x="1" y="0"/>
            <a:ext cx="61264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52899-D7C0-4A87-8FC4-C7F770D9E5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3143" y="2355699"/>
            <a:ext cx="5486400" cy="18288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19A17-13E4-48F2-BE57-975A0767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D404-00A3-4882-870E-1D7DD6F4FCEF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06963-60E3-4FA7-AEFA-4C03F34C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5AAB9-3279-429B-B51A-2CFA210A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FC43F1-A9B8-4D72-A768-9C1E62FE75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AD356C7D-6F02-451C-A618-6C0FB1D179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4864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sub-heading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9B284BE1-5740-4512-B1C1-4ABF9BC617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08078" y="685800"/>
            <a:ext cx="5486400" cy="5486400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2400"/>
              </a:spcBef>
              <a:defRPr/>
            </a:lvl1pPr>
            <a:lvl2pPr marL="457200" indent="-228600">
              <a:lnSpc>
                <a:spcPct val="100000"/>
              </a:lnSpc>
              <a:defRPr sz="2000"/>
            </a:lvl2pPr>
            <a:lvl3pPr marL="685800" indent="-228600">
              <a:lnSpc>
                <a:spcPct val="100000"/>
              </a:lnSpc>
              <a:defRPr sz="1800"/>
            </a:lvl3pPr>
            <a:lvl4pPr marL="914400" indent="-228600">
              <a:lnSpc>
                <a:spcPct val="100000"/>
              </a:lnSpc>
              <a:defRPr sz="1600"/>
            </a:lvl4pPr>
            <a:lvl5pPr marL="1143000" indent="-228600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Add information about this section – a picture, a description, a video, etc.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Gramener small">
            <a:extLst>
              <a:ext uri="{FF2B5EF4-FFF2-40B4-BE49-F238E27FC236}">
                <a16:creationId xmlns:a16="http://schemas.microsoft.com/office/drawing/2014/main" id="{2B6E6252-8CB7-460B-BC69-71B15044DA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70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6386E-72A2-4B1D-9D39-2FA0A5C816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Name of the </a:t>
            </a:r>
            <a:br>
              <a:rPr lang="en-GB" dirty="0"/>
            </a:br>
            <a:r>
              <a:rPr lang="en-GB" dirty="0"/>
              <a:t>presentation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771FB31-4AE0-425A-9551-BFCFB358DB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name/date</a:t>
            </a:r>
          </a:p>
        </p:txBody>
      </p:sp>
      <p:sp>
        <p:nvSpPr>
          <p:cNvPr id="14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06CDB8C-C649-4CB1-A5E1-9E345E129F56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Title Slide with Picture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25DBFC9F-51DB-4F70-A610-57480FF14A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08078" y="685800"/>
            <a:ext cx="5486400" cy="5486400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2400"/>
              </a:spcBef>
              <a:defRPr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defRPr sz="20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defRPr sz="18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defRPr sz="16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information about this section – a picture, a description, a video, etc.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25FE64AD-8BF4-41CC-A337-D36D5D23BE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9CA6DA1-D1F7-4528-80AA-20E8042073E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54DCBC-8707-4139-8D1B-926673E2C55F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7E69B-4B27-402B-83E6-471A78CC25C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E03AEB-1311-4FAE-8DF4-CB6FA4D2DE7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99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96FDF4A-FE4D-423F-96AE-4C448D962623}"/>
              </a:ext>
            </a:extLst>
          </p:cNvPr>
          <p:cNvSpPr/>
          <p:nvPr userDrawn="1"/>
        </p:nvSpPr>
        <p:spPr>
          <a:xfrm>
            <a:off x="0" y="3383280"/>
            <a:ext cx="12192000" cy="3474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A7A9A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2A9A9B3-40B9-4994-8770-2B789B4E23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0308" y="4593200"/>
            <a:ext cx="7702241" cy="1628758"/>
          </a:xfr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Name of the section or presentation</a:t>
            </a:r>
          </a:p>
        </p:txBody>
      </p:sp>
      <p:sp>
        <p:nvSpPr>
          <p:cNvPr id="8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BC5337A7-498C-40E7-8E4B-D0C2830F8A13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Blank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F545402-419B-46FF-A7F7-EC50C2B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B9016E-8510-4FAA-B8F2-236CF7152945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6FEDBB-1769-461F-B33F-46080891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Private &amp; Confidential: For internal use only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8141F0-03F3-42D9-B7A5-96825C7C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2" name="Gramener small">
            <a:extLst>
              <a:ext uri="{FF2B5EF4-FFF2-40B4-BE49-F238E27FC236}">
                <a16:creationId xmlns:a16="http://schemas.microsoft.com/office/drawing/2014/main" id="{28B78CD4-F606-4228-96BC-F07C18B0EA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pic>
        <p:nvPicPr>
          <p:cNvPr id="43" name="Graphic 7">
            <a:extLst>
              <a:ext uri="{FF2B5EF4-FFF2-40B4-BE49-F238E27FC236}">
                <a16:creationId xmlns:a16="http://schemas.microsoft.com/office/drawing/2014/main" id="{06631B40-23A2-4AEA-8E64-DECD32C066A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3613543"/>
            <a:ext cx="2730564" cy="911987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5502CC-6581-4FBF-98D6-F366CDE223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1976" y="4592638"/>
            <a:ext cx="3565550" cy="162875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2506083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C3FD9F-DFC1-4301-A03D-511CDAC699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9363" y="1111"/>
            <a:ext cx="5942637" cy="6856889"/>
          </a:xfrm>
          <a:prstGeom prst="rect">
            <a:avLst/>
          </a:prstGeom>
        </p:spPr>
      </p:pic>
      <p:pic>
        <p:nvPicPr>
          <p:cNvPr id="10" name="Gramener small">
            <a:extLst>
              <a:ext uri="{FF2B5EF4-FFF2-40B4-BE49-F238E27FC236}">
                <a16:creationId xmlns:a16="http://schemas.microsoft.com/office/drawing/2014/main" id="{BF39829F-5465-458B-A0BD-696AD53A1E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sp>
        <p:nvSpPr>
          <p:cNvPr id="11" name="Layout">
            <a:hlinkClick r:id="rId4" tooltip="Share your feedback about this template"/>
            <a:extLst>
              <a:ext uri="{FF2B5EF4-FFF2-40B4-BE49-F238E27FC236}">
                <a16:creationId xmlns:a16="http://schemas.microsoft.com/office/drawing/2014/main" id="{11BF329D-7E1D-4CD6-B126-26FB2D5C2888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D9246C4-9D36-4B3B-A5F0-6424EC3688B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72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0C9A6C6-794E-4FD0-8826-922E2308EA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Next steps / contact info</a:t>
            </a:r>
          </a:p>
        </p:txBody>
      </p:sp>
      <p:pic>
        <p:nvPicPr>
          <p:cNvPr id="14" name="Graphic 7">
            <a:extLst>
              <a:ext uri="{FF2B5EF4-FFF2-40B4-BE49-F238E27FC236}">
                <a16:creationId xmlns:a16="http://schemas.microsoft.com/office/drawing/2014/main" id="{5ECEB148-4516-4B60-B3B8-07E8C9B485D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6386E-72A2-4B1D-9D39-2FA0A5C816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Name of the </a:t>
            </a:r>
            <a:br>
              <a:rPr lang="en-GB" dirty="0"/>
            </a:br>
            <a:r>
              <a:rPr lang="en-GB" dirty="0"/>
              <a:t>presentation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9718A53-8152-BE46-8694-A555330393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4AA5690-5C0E-4AEB-A4D2-E6382A21E6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name/date</a:t>
            </a:r>
          </a:p>
        </p:txBody>
      </p:sp>
      <p:sp>
        <p:nvSpPr>
          <p:cNvPr id="15" name="Layout">
            <a:hlinkClick r:id="rId3" tooltip="Share your feedback about this template"/>
            <a:extLst>
              <a:ext uri="{FF2B5EF4-FFF2-40B4-BE49-F238E27FC236}">
                <a16:creationId xmlns:a16="http://schemas.microsoft.com/office/drawing/2014/main" id="{2FAC1E54-D30A-484C-AAAE-A03D58FB317B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Title Slide</a:t>
            </a:r>
          </a:p>
        </p:txBody>
      </p:sp>
      <p:pic>
        <p:nvPicPr>
          <p:cNvPr id="16" name="Gramener small">
            <a:extLst>
              <a:ext uri="{FF2B5EF4-FFF2-40B4-BE49-F238E27FC236}">
                <a16:creationId xmlns:a16="http://schemas.microsoft.com/office/drawing/2014/main" id="{756B3242-30C6-4E47-A2F4-FF0D50AFA8C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1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ackground">
            <a:extLst>
              <a:ext uri="{FF2B5EF4-FFF2-40B4-BE49-F238E27FC236}">
                <a16:creationId xmlns:a16="http://schemas.microsoft.com/office/drawing/2014/main" id="{46CD2078-ED56-4C08-AFC3-29026D121FF2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D7EFAB4-A29A-42C3-B638-1F9B0D008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486A8A4-DBF5-4129-84A0-E7FD11FB7A7F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Takeaway</a:t>
            </a:r>
          </a:p>
        </p:txBody>
      </p:sp>
      <p:sp>
        <p:nvSpPr>
          <p:cNvPr id="10" name="Takeaway">
            <a:extLst>
              <a:ext uri="{FF2B5EF4-FFF2-40B4-BE49-F238E27FC236}">
                <a16:creationId xmlns:a16="http://schemas.microsoft.com/office/drawing/2014/main" id="{79ED29FE-14E0-47E3-980B-7644FE2E94B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5523C57-F933-4C0F-B500-9B0D3EEDD9A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8F9593A-CB31-400C-83F9-2423A7F05067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BA5D9DE4-D19E-4065-A646-DE6383C4C5F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6CEF0D-5A5D-42F1-98C0-2F68C5F0671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393633" y="6384569"/>
            <a:ext cx="1554527" cy="365760"/>
          </a:xfrm>
        </p:spPr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notes Placeholder">
            <a:extLst>
              <a:ext uri="{FF2B5EF4-FFF2-40B4-BE49-F238E27FC236}">
                <a16:creationId xmlns:a16="http://schemas.microsoft.com/office/drawing/2014/main" id="{2FB3F501-8D2E-4064-BDF5-665E886B64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96606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ody Takeaw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1E8FA44-7DC0-9048-A40B-25FF73440F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pic>
        <p:nvPicPr>
          <p:cNvPr id="10" name="Gramener small">
            <a:extLst>
              <a:ext uri="{FF2B5EF4-FFF2-40B4-BE49-F238E27FC236}">
                <a16:creationId xmlns:a16="http://schemas.microsoft.com/office/drawing/2014/main" id="{ECDB362D-47F7-49CE-AF6E-C172F9D72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sp>
        <p:nvSpPr>
          <p:cNvPr id="20" name="Layout">
            <a:hlinkClick r:id="rId3" tooltip="Share your feedback about this template"/>
            <a:extLst>
              <a:ext uri="{FF2B5EF4-FFF2-40B4-BE49-F238E27FC236}">
                <a16:creationId xmlns:a16="http://schemas.microsoft.com/office/drawing/2014/main" id="{4FF6CDEF-EFE6-480E-A3D1-1EB145C0D073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Body Takeaway</a:t>
            </a:r>
          </a:p>
        </p:txBody>
      </p:sp>
      <p:sp>
        <p:nvSpPr>
          <p:cNvPr id="18" name="Takeaway">
            <a:extLst>
              <a:ext uri="{FF2B5EF4-FFF2-40B4-BE49-F238E27FC236}">
                <a16:creationId xmlns:a16="http://schemas.microsoft.com/office/drawing/2014/main" id="{97F96B72-C7E8-4259-BCB5-E3F7AF44C7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2A4426B6-E886-4AE7-B689-3A0C0423917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36DF18-C7B9-4100-9EE9-43D042F75E18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326289EF-1D62-428C-91C2-5582D8C4C33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Private &amp; Confidential: For internal use only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8F7EBD7-DBAD-4383-A200-EF8B9F39627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notes Placeholder">
            <a:extLst>
              <a:ext uri="{FF2B5EF4-FFF2-40B4-BE49-F238E27FC236}">
                <a16:creationId xmlns:a16="http://schemas.microsoft.com/office/drawing/2014/main" id="{17915F99-BA45-421F-91AB-6FDF5F8B1B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80688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11D7FFA9-4DD0-4EF0-AD60-409AB74BC0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45BA1326-2EB8-4BD5-9282-9A5B016398E7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Title Only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2DB6F0B-EF03-4FBF-924A-464140D1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3608-293D-45BE-9E2D-4BF4888350CD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C03AF44-52A0-4391-A43E-B15F7695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73EF525-18AD-4AC8-80CC-3AAE2473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notes Placeholder">
            <a:extLst>
              <a:ext uri="{FF2B5EF4-FFF2-40B4-BE49-F238E27FC236}">
                <a16:creationId xmlns:a16="http://schemas.microsoft.com/office/drawing/2014/main" id="{C9D03287-B3B1-4D4B-B69B-DCE4B80AD7F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31908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2A9A9B3-40B9-4994-8770-2B789B4E23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7028" y="-685957"/>
            <a:ext cx="10058400" cy="641352"/>
          </a:xfrm>
          <a:solidFill>
            <a:schemeClr val="bg1">
              <a:alpha val="50000"/>
            </a:schemeClr>
          </a:solidFill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This title is hidden in slideshow mode. Describe your slide contents</a:t>
            </a:r>
          </a:p>
        </p:txBody>
      </p:sp>
      <p:sp>
        <p:nvSpPr>
          <p:cNvPr id="8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BC5337A7-498C-40E7-8E4B-D0C2830F8A13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Blank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F545402-419B-46FF-A7F7-EC50C2B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476F-B9F1-4FEB-A5AD-E3B35BD37DB3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6FEDBB-1769-461F-B33F-46080891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8141F0-03F3-42D9-B7A5-96825C7C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notes Placeholder">
            <a:extLst>
              <a:ext uri="{FF2B5EF4-FFF2-40B4-BE49-F238E27FC236}">
                <a16:creationId xmlns:a16="http://schemas.microsoft.com/office/drawing/2014/main" id="{20B0A48C-298B-486D-BA37-13CF461727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99556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ackground">
            <a:extLst>
              <a:ext uri="{FF2B5EF4-FFF2-40B4-BE49-F238E27FC236}">
                <a16:creationId xmlns:a16="http://schemas.microsoft.com/office/drawing/2014/main" id="{46CD2078-ED56-4C08-AFC3-29026D121FF2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D7EFAB4-A29A-42C3-B638-1F9B0D008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486A8A4-DBF5-4129-84A0-E7FD11FB7A7F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EE4D9AC-B136-4329-ADB9-67940440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04C8-CED8-4D16-859C-0DA8E52BBA08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CAFA2C4-1450-4D2F-83F9-4DA025AC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A8A1427-7C8E-4960-AD1A-EE7BCB37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notes Placeholder">
            <a:extLst>
              <a:ext uri="{FF2B5EF4-FFF2-40B4-BE49-F238E27FC236}">
                <a16:creationId xmlns:a16="http://schemas.microsoft.com/office/drawing/2014/main" id="{57B2B11C-9BFB-4B83-8B3B-0CCDABF5C7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09188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Background">
            <a:extLst>
              <a:ext uri="{FF2B5EF4-FFF2-40B4-BE49-F238E27FC236}">
                <a16:creationId xmlns:a16="http://schemas.microsoft.com/office/drawing/2014/main" id="{927B5647-B8CD-492A-AB94-465418EA73FC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9F9E34-5EE2-48D3-ADE4-4AE8FAC40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16" name="Content Placeholder Right">
            <a:extLst>
              <a:ext uri="{FF2B5EF4-FFF2-40B4-BE49-F238E27FC236}">
                <a16:creationId xmlns:a16="http://schemas.microsoft.com/office/drawing/2014/main" id="{A4247A17-1FCF-40CB-B032-B53F3F9C64E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7442" y="1143000"/>
            <a:ext cx="57607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Secondary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66456C3D-883F-473D-8FFB-6B756CA400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3000"/>
            <a:ext cx="57607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akeaway">
            <a:extLst>
              <a:ext uri="{FF2B5EF4-FFF2-40B4-BE49-F238E27FC236}">
                <a16:creationId xmlns:a16="http://schemas.microsoft.com/office/drawing/2014/main" id="{E9787946-B26D-4B64-8327-8DB4D49813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0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B81876FA-EFD5-4E9F-BBB1-4D16CDF91E5C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2 Column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1481AD-DFD2-4823-908A-14E69B69581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319AB4A-426F-4B33-8B3D-4B7829EECBDF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C4BFF-B8B0-4BA1-BC1E-661C9C98E81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09C0FB-CF87-4319-8F3C-02810304EFE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notes Placeholder">
            <a:extLst>
              <a:ext uri="{FF2B5EF4-FFF2-40B4-BE49-F238E27FC236}">
                <a16:creationId xmlns:a16="http://schemas.microsoft.com/office/drawing/2014/main" id="{6C7BA083-24E6-4840-869B-4647C87F00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96510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3 Colum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Background">
            <a:extLst>
              <a:ext uri="{FF2B5EF4-FFF2-40B4-BE49-F238E27FC236}">
                <a16:creationId xmlns:a16="http://schemas.microsoft.com/office/drawing/2014/main" id="{9A023FA0-EC4C-40E9-A551-DEC40AF27603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BCDC7940-788F-49DE-95B7-7A150AF31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16" name="Content Placeholder Right">
            <a:extLst>
              <a:ext uri="{FF2B5EF4-FFF2-40B4-BE49-F238E27FC236}">
                <a16:creationId xmlns:a16="http://schemas.microsoft.com/office/drawing/2014/main" id="{A4247A17-1FCF-40CB-B032-B53F3F9C64E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30640" y="1143000"/>
            <a:ext cx="30175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Secondary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66456C3D-883F-473D-8FFB-6B756CA400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3000"/>
            <a:ext cx="30175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Center">
            <a:extLst>
              <a:ext uri="{FF2B5EF4-FFF2-40B4-BE49-F238E27FC236}">
                <a16:creationId xmlns:a16="http://schemas.microsoft.com/office/drawing/2014/main" id="{6042F8A0-2A18-4773-BD29-99B174123FD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52800" y="1143000"/>
            <a:ext cx="548640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Main content. Make it eye-catching. Typically an image, chart, table or video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akeaway">
            <a:extLst>
              <a:ext uri="{FF2B5EF4-FFF2-40B4-BE49-F238E27FC236}">
                <a16:creationId xmlns:a16="http://schemas.microsoft.com/office/drawing/2014/main" id="{FB0FE7AE-6D7D-456A-A0E7-38331B360B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1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C8149BCB-0815-498C-89B8-64A55FFB3DD4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3 Column Wide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07D690C-5827-48E8-92F5-ACCB560F288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6351830-8D99-418A-8B55-525D1B7CE745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9ED3AB5-A404-49C6-A080-DAADF233C7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67093F0-23DA-40CD-95A1-B8C0D68E57A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notes Placeholder">
            <a:extLst>
              <a:ext uri="{FF2B5EF4-FFF2-40B4-BE49-F238E27FC236}">
                <a16:creationId xmlns:a16="http://schemas.microsoft.com/office/drawing/2014/main" id="{B4691087-43BE-4CDB-9EED-1F921C905D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4227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s://forms.gle/YXpEYEMBLp44wZxM7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CF8D4-1E40-40C0-AE7C-378683C3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7671"/>
            <a:ext cx="11704320" cy="64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E601-A40B-4B6E-B634-DF387940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969263"/>
            <a:ext cx="11704320" cy="530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CA368-578C-4E60-B3D9-3E641CF09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11049000" y="1929383"/>
            <a:ext cx="2103120" cy="18288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700" b="0" cap="small" baseline="0">
                <a:solidFill>
                  <a:schemeClr val="tx1"/>
                </a:solidFill>
              </a:defRPr>
            </a:lvl1pPr>
          </a:lstStyle>
          <a:p>
            <a:fld id="{46B55D88-3751-4CDE-B259-D65C06F889D7}" type="datetime1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41CD2-D472-4EF4-9A94-78B5BAB61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10271761" y="4830089"/>
            <a:ext cx="3657600" cy="18288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l">
              <a:defRPr sz="700" b="0" cap="sm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Private &amp; Confidential: For 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97AA6-7917-4BBF-83A6-47EC1D067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93633" y="6384569"/>
            <a:ext cx="1554527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lang="en-US" sz="1050" b="0" cap="small" baseline="0" smtClean="0"/>
            </a:lvl1pPr>
          </a:lstStyle>
          <a:p>
            <a:fld id="{E08A2EAE-61F0-4E80-AF13-6C345B2B49E7}" type="slidenum">
              <a:rPr smtClean="0"/>
              <a:pPr/>
              <a:t>‹#›</a:t>
            </a:fld>
            <a:endParaRPr lang="en-US" dirty="0"/>
          </a:p>
        </p:txBody>
      </p:sp>
      <p:pic>
        <p:nvPicPr>
          <p:cNvPr id="7" name="Gramener small">
            <a:extLst>
              <a:ext uri="{FF2B5EF4-FFF2-40B4-BE49-F238E27FC236}">
                <a16:creationId xmlns:a16="http://schemas.microsoft.com/office/drawing/2014/main" id="{F1B3754D-D5AD-40E6-808A-D8CCC0FBB7E9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" y="6384569"/>
            <a:ext cx="297567" cy="365760"/>
          </a:xfrm>
          <a:prstGeom prst="rect">
            <a:avLst/>
          </a:prstGeom>
        </p:spPr>
      </p:pic>
      <p:pic>
        <p:nvPicPr>
          <p:cNvPr id="19" name="Gramener watermark">
            <a:extLst>
              <a:ext uri="{FF2B5EF4-FFF2-40B4-BE49-F238E27FC236}">
                <a16:creationId xmlns:a16="http://schemas.microsoft.com/office/drawing/2014/main" id="{D1AEFA0D-61CE-426C-9E77-C33A75C55875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893130" y="3272554"/>
            <a:ext cx="1511939" cy="591363"/>
          </a:xfrm>
          <a:prstGeom prst="rect">
            <a:avLst/>
          </a:prstGeom>
        </p:spPr>
      </p:pic>
      <p:sp>
        <p:nvSpPr>
          <p:cNvPr id="11" name="Guide 1">
            <a:extLst>
              <a:ext uri="{FF2B5EF4-FFF2-40B4-BE49-F238E27FC236}">
                <a16:creationId xmlns:a16="http://schemas.microsoft.com/office/drawing/2014/main" id="{49158629-EA31-48A2-90F3-D2E4F7D6C248}"/>
              </a:ext>
            </a:extLst>
          </p:cNvPr>
          <p:cNvSpPr/>
          <p:nvPr userDrawn="1"/>
        </p:nvSpPr>
        <p:spPr>
          <a:xfrm>
            <a:off x="-192025" y="0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uide 2a">
            <a:extLst>
              <a:ext uri="{FF2B5EF4-FFF2-40B4-BE49-F238E27FC236}">
                <a16:creationId xmlns:a16="http://schemas.microsoft.com/office/drawing/2014/main" id="{CEE26C4B-2652-4091-BC6D-846FB603E2A6}"/>
              </a:ext>
            </a:extLst>
          </p:cNvPr>
          <p:cNvSpPr/>
          <p:nvPr userDrawn="1"/>
        </p:nvSpPr>
        <p:spPr>
          <a:xfrm>
            <a:off x="-192025" y="749808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uide 2b">
            <a:extLst>
              <a:ext uri="{FF2B5EF4-FFF2-40B4-BE49-F238E27FC236}">
                <a16:creationId xmlns:a16="http://schemas.microsoft.com/office/drawing/2014/main" id="{50B8A69E-4954-48A6-AFFB-F943E610930C}"/>
              </a:ext>
            </a:extLst>
          </p:cNvPr>
          <p:cNvSpPr/>
          <p:nvPr userDrawn="1"/>
        </p:nvSpPr>
        <p:spPr>
          <a:xfrm>
            <a:off x="-192025" y="859536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uide 3">
            <a:extLst>
              <a:ext uri="{FF2B5EF4-FFF2-40B4-BE49-F238E27FC236}">
                <a16:creationId xmlns:a16="http://schemas.microsoft.com/office/drawing/2014/main" id="{66EAC0DB-0752-47BC-AC7E-B903ADA37DB5}"/>
              </a:ext>
            </a:extLst>
          </p:cNvPr>
          <p:cNvSpPr/>
          <p:nvPr userDrawn="1"/>
        </p:nvSpPr>
        <p:spPr>
          <a:xfrm>
            <a:off x="-192025" y="6276935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uide 4">
            <a:extLst>
              <a:ext uri="{FF2B5EF4-FFF2-40B4-BE49-F238E27FC236}">
                <a16:creationId xmlns:a16="http://schemas.microsoft.com/office/drawing/2014/main" id="{AAAB5094-0ECC-40D5-A50D-05F67B79325C}"/>
              </a:ext>
            </a:extLst>
          </p:cNvPr>
          <p:cNvSpPr/>
          <p:nvPr userDrawn="1"/>
        </p:nvSpPr>
        <p:spPr>
          <a:xfrm>
            <a:off x="-192025" y="6747671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ayout">
            <a:hlinkClick r:id="rId20" tooltip="Share your feedback about this template"/>
            <a:extLst>
              <a:ext uri="{FF2B5EF4-FFF2-40B4-BE49-F238E27FC236}">
                <a16:creationId xmlns:a16="http://schemas.microsoft.com/office/drawing/2014/main" id="{B388A297-1BDE-4579-A213-12C752E707C2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 err="1">
                <a:solidFill>
                  <a:schemeClr val="bg1"/>
                </a:solidFill>
              </a:rPr>
              <a:t>Gramener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9B75EB-7752-403D-9AAA-7FC24172B3B1}"/>
              </a:ext>
            </a:extLst>
          </p:cNvPr>
          <p:cNvSpPr/>
          <p:nvPr userDrawn="1"/>
        </p:nvSpPr>
        <p:spPr>
          <a:xfrm rot="16200000">
            <a:off x="-365760" y="2336778"/>
            <a:ext cx="45720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/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19272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70" r:id="rId3"/>
    <p:sldLayoutId id="2147483651" r:id="rId4"/>
    <p:sldLayoutId id="2147483672" r:id="rId5"/>
    <p:sldLayoutId id="2147483655" r:id="rId6"/>
    <p:sldLayoutId id="2147483678" r:id="rId7"/>
    <p:sldLayoutId id="2147483664" r:id="rId8"/>
    <p:sldLayoutId id="2147483661" r:id="rId9"/>
    <p:sldLayoutId id="2147483662" r:id="rId10"/>
    <p:sldLayoutId id="2147483680" r:id="rId11"/>
    <p:sldLayoutId id="2147483676" r:id="rId12"/>
    <p:sldLayoutId id="2147483681" r:id="rId13"/>
    <p:sldLayoutId id="2147483666" r:id="rId14"/>
    <p:sldLayoutId id="2147483679" r:id="rId15"/>
    <p:sldLayoutId id="2147483668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cap="none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22" userDrawn="1">
          <p15:clr>
            <a:srgbClr val="F26B43"/>
          </p15:clr>
        </p15:guide>
        <p15:guide id="2" orient="horz" pos="473" userDrawn="1">
          <p15:clr>
            <a:srgbClr val="F26B43"/>
          </p15:clr>
        </p15:guide>
        <p15:guide id="3" orient="horz" pos="69" userDrawn="1">
          <p15:clr>
            <a:srgbClr val="F26B43"/>
          </p15:clr>
        </p15:guide>
        <p15:guide id="4" pos="7511" userDrawn="1">
          <p15:clr>
            <a:srgbClr val="F26B43"/>
          </p15:clr>
        </p15:guide>
        <p15:guide id="5" pos="173" userDrawn="1">
          <p15:clr>
            <a:srgbClr val="F26B43"/>
          </p15:clr>
        </p15:guide>
        <p15:guide id="6" orient="horz" pos="3954" userDrawn="1">
          <p15:clr>
            <a:srgbClr val="F26B43"/>
          </p15:clr>
        </p15:guide>
        <p15:guide id="7" orient="horz" pos="611" userDrawn="1">
          <p15:clr>
            <a:srgbClr val="F26B43"/>
          </p15:clr>
        </p15:guide>
        <p15:guide id="8" orient="horz" pos="42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yconsubmission" TargetMode="External"/><Relationship Id="rId3" Type="http://schemas.openxmlformats.org/officeDocument/2006/relationships/hyperlink" Target="http://bit.ly/pyconppt" TargetMode="External"/><Relationship Id="rId7" Type="http://schemas.openxmlformats.org/officeDocument/2006/relationships/hyperlink" Target="https://learn.gramener.com/guide/pptxhandler/death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yconsubmission" TargetMode="External"/><Relationship Id="rId3" Type="http://schemas.openxmlformats.org/officeDocument/2006/relationships/hyperlink" Target="http://bit.ly/pyconppt" TargetMode="External"/><Relationship Id="rId7" Type="http://schemas.openxmlformats.org/officeDocument/2006/relationships/hyperlink" Target="https://learn.gramener.com/guide/pptxhandler/death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yconsubmission" TargetMode="External"/><Relationship Id="rId3" Type="http://schemas.openxmlformats.org/officeDocument/2006/relationships/hyperlink" Target="http://bit.ly/pyconppt" TargetMode="External"/><Relationship Id="rId7" Type="http://schemas.openxmlformats.org/officeDocument/2006/relationships/hyperlink" Target="https://learn.gramener.com/guide/pptxhandler/death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yconsubmission" TargetMode="External"/><Relationship Id="rId3" Type="http://schemas.openxmlformats.org/officeDocument/2006/relationships/hyperlink" Target="http://bit.ly/pyconppt" TargetMode="External"/><Relationship Id="rId7" Type="http://schemas.openxmlformats.org/officeDocument/2006/relationships/hyperlink" Target="https://learn.gramener.com/guide/pptxhandler/death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yconsubmission" TargetMode="External"/><Relationship Id="rId3" Type="http://schemas.openxmlformats.org/officeDocument/2006/relationships/hyperlink" Target="http://bit.ly/pyconppt" TargetMode="External"/><Relationship Id="rId7" Type="http://schemas.openxmlformats.org/officeDocument/2006/relationships/hyperlink" Target="https://learn.gramener.com/guide/pptxhandler/death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yconsubmission" TargetMode="External"/><Relationship Id="rId3" Type="http://schemas.openxmlformats.org/officeDocument/2006/relationships/hyperlink" Target="http://bit.ly/pyconppt" TargetMode="External"/><Relationship Id="rId7" Type="http://schemas.openxmlformats.org/officeDocument/2006/relationships/hyperlink" Target="https://learn.gramener.com/guide/pptxhandler/death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yconsubmission" TargetMode="External"/><Relationship Id="rId3" Type="http://schemas.openxmlformats.org/officeDocument/2006/relationships/hyperlink" Target="http://bit.ly/pyconppt" TargetMode="External"/><Relationship Id="rId7" Type="http://schemas.openxmlformats.org/officeDocument/2006/relationships/hyperlink" Target="https://learn.gramener.com/guide/pptxhandler/death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ramener.com/readability/" TargetMode="External"/><Relationship Id="rId7" Type="http://schemas.openxmlformats.org/officeDocument/2006/relationships/hyperlink" Target="https://gramener.com/readability/png/Chat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ramener.com/readability/png/Bolivia.png" TargetMode="External"/><Relationship Id="rId5" Type="http://schemas.openxmlformats.org/officeDocument/2006/relationships/hyperlink" Target="https://gramener.com/readability/png/Afghanistan.png" TargetMode="External"/><Relationship Id="rId4" Type="http://schemas.openxmlformats.org/officeDocument/2006/relationships/hyperlink" Target="https://gramener.com/readability/data.csv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yconsubmission" TargetMode="External"/><Relationship Id="rId3" Type="http://schemas.openxmlformats.org/officeDocument/2006/relationships/hyperlink" Target="http://bit.ly/pyconppt" TargetMode="External"/><Relationship Id="rId7" Type="http://schemas.openxmlformats.org/officeDocument/2006/relationships/hyperlink" Target="https://learn.gramener.com/guide/pptxhandler/death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ywhere_on_Earth" TargetMode="External"/><Relationship Id="rId2" Type="http://schemas.openxmlformats.org/officeDocument/2006/relationships/hyperlink" Target="http://bit.ly/pyconsubmission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mazon.in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yconsubmission" TargetMode="External"/><Relationship Id="rId3" Type="http://schemas.openxmlformats.org/officeDocument/2006/relationships/hyperlink" Target="http://bit.ly/pyconppt" TargetMode="External"/><Relationship Id="rId7" Type="http://schemas.openxmlformats.org/officeDocument/2006/relationships/hyperlink" Target="https://learn.gramener.com/guide/pptxhandler/death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yconsubmission" TargetMode="External"/><Relationship Id="rId3" Type="http://schemas.openxmlformats.org/officeDocument/2006/relationships/hyperlink" Target="http://bit.ly/pyconppt" TargetMode="External"/><Relationship Id="rId7" Type="http://schemas.openxmlformats.org/officeDocument/2006/relationships/hyperlink" Target="https://learn.gramener.com/guide/pptxhandler/death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dnet.com/article/about-that-1-billion-microsoft-office-figure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D31AEB-D044-46FE-814E-0A4BA244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143" y="1828800"/>
            <a:ext cx="5050857" cy="2633241"/>
          </a:xfrm>
        </p:spPr>
        <p:txBody>
          <a:bodyPr>
            <a:normAutofit/>
          </a:bodyPr>
          <a:lstStyle/>
          <a:p>
            <a:r>
              <a:rPr lang="en-US" dirty="0"/>
              <a:t>Animating PowerPoint with data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AC943F-EFC6-4311-AFCB-AA09B835F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143" y="4514813"/>
            <a:ext cx="5943600" cy="914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PyCon</a:t>
            </a:r>
            <a:r>
              <a:rPr lang="en-US" dirty="0"/>
              <a:t> India 2020 Workshop</a:t>
            </a:r>
          </a:p>
        </p:txBody>
      </p:sp>
      <p:sp>
        <p:nvSpPr>
          <p:cNvPr id="5" name="Feedback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C838129E-F414-40CB-9804-B99806AA2E62}"/>
              </a:ext>
            </a:extLst>
          </p:cNvPr>
          <p:cNvSpPr txBox="1"/>
          <p:nvPr/>
        </p:nvSpPr>
        <p:spPr>
          <a:xfrm>
            <a:off x="11460480" y="-360364"/>
            <a:ext cx="73152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b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👍👎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8D7B1E-9170-4354-8187-116DC90FF7BA}"/>
              </a:ext>
            </a:extLst>
          </p:cNvPr>
          <p:cNvSpPr txBox="1"/>
          <p:nvPr/>
        </p:nvSpPr>
        <p:spPr>
          <a:xfrm>
            <a:off x="288736" y="5257800"/>
            <a:ext cx="6950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D4D4D4"/>
                </a:solidFill>
                <a:effectLst/>
                <a:latin typeface="Inconsolata" panose="00000509000000000000" pitchFamily="49" charset="0"/>
              </a:rPr>
              <a:t>github</a:t>
            </a:r>
            <a:r>
              <a:rPr lang="en-US" sz="2800" b="0" dirty="0">
                <a:solidFill>
                  <a:srgbClr val="D4D4D4"/>
                </a:solidFill>
                <a:effectLst/>
                <a:latin typeface="Inconsolata" panose="00000509000000000000" pitchFamily="49" charset="0"/>
              </a:rPr>
              <a:t>.com/</a:t>
            </a:r>
            <a:r>
              <a:rPr lang="en-US" sz="2800" b="0" dirty="0">
                <a:solidFill>
                  <a:schemeClr val="accent6"/>
                </a:solidFill>
                <a:effectLst/>
                <a:latin typeface="Inconsolata" panose="00000509000000000000" pitchFamily="49" charset="0"/>
              </a:rPr>
              <a:t>sanand0</a:t>
            </a:r>
            <a:r>
              <a:rPr lang="en-US" sz="2800" b="0" dirty="0">
                <a:solidFill>
                  <a:srgbClr val="D4D4D4"/>
                </a:solidFill>
                <a:effectLst/>
                <a:latin typeface="Inconsolata" panose="00000509000000000000" pitchFamily="49" charset="0"/>
              </a:rPr>
              <a:t>/pyconindia2020</a:t>
            </a:r>
          </a:p>
          <a:p>
            <a:r>
              <a:rPr lang="en-US" sz="2800" b="1" dirty="0">
                <a:solidFill>
                  <a:srgbClr val="D4D4D4"/>
                </a:solidFill>
                <a:latin typeface="Inconsolata" panose="00000509000000000000" pitchFamily="49" charset="0"/>
              </a:rPr>
              <a:t>twitter</a:t>
            </a:r>
            <a:r>
              <a:rPr lang="en-US" sz="2800" dirty="0">
                <a:solidFill>
                  <a:srgbClr val="D4D4D4"/>
                </a:solidFill>
                <a:latin typeface="Inconsolata" panose="00000509000000000000" pitchFamily="49" charset="0"/>
              </a:rPr>
              <a:t>.com/</a:t>
            </a:r>
            <a:r>
              <a:rPr lang="en-US" sz="2800" dirty="0">
                <a:solidFill>
                  <a:schemeClr val="accent6"/>
                </a:solidFill>
                <a:latin typeface="Inconsolata" panose="00000509000000000000" pitchFamily="49" charset="0"/>
              </a:rPr>
              <a:t>sanand0</a:t>
            </a:r>
            <a:endParaRPr lang="en-US" sz="2800" b="0" dirty="0">
              <a:solidFill>
                <a:schemeClr val="accent6"/>
              </a:solidFill>
              <a:effectLst/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75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B718F99-5776-436D-906F-562CA4F7DC45}"/>
              </a:ext>
            </a:extLst>
          </p:cNvPr>
          <p:cNvSpPr/>
          <p:nvPr/>
        </p:nvSpPr>
        <p:spPr>
          <a:xfrm>
            <a:off x="350380" y="1483081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survey: bit.ly/pyconppt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3:15 - 5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3:30 - 10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3:40 - 20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Bonus exercise: Change the "Year" shape to reflect the year using the date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4:00 - 10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4:10 - 10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Break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4:30 - 30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 re-create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Learning more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8"/>
              </a:rPr>
              <a:t>Contest &amp; 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  <a:hlinkClick r:id="rId8"/>
              </a:rPr>
              <a:t>workshop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5:15 - 15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77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B718F99-5776-436D-906F-562CA4F7DC45}"/>
              </a:ext>
            </a:extLst>
          </p:cNvPr>
          <p:cNvSpPr/>
          <p:nvPr/>
        </p:nvSpPr>
        <p:spPr>
          <a:xfrm>
            <a:off x="350380" y="1893279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a look at a simple example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3:15 - 5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3:30 - 10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3:40 - 20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Bonus exercise: Change the "Year" shape to reflect the year using the date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4:00 - 10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4:10 - 10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Break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4:30 - 30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 re-create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Learning more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8"/>
              </a:rPr>
              <a:t>Contest &amp; 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  <a:hlinkClick r:id="rId8"/>
              </a:rPr>
              <a:t>workshop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5:15 - 15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468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B718F99-5776-436D-906F-562CA4F7DC45}"/>
              </a:ext>
            </a:extLst>
          </p:cNvPr>
          <p:cNvSpPr/>
          <p:nvPr/>
        </p:nvSpPr>
        <p:spPr>
          <a:xfrm>
            <a:off x="350380" y="2277840"/>
            <a:ext cx="10042984" cy="1151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</a:t>
            </a:r>
            <a:r>
              <a:rPr lang="en-US" i="1" dirty="0"/>
              <a:t>you do it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3:15 - 5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3:30 - 10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3:40 - 20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Bonus exercise: Change the "Year" shape to reflect the year using the date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4:00 - 10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4:10 - 10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Break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4:30 - 30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 re-create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Learning more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8"/>
              </a:rPr>
              <a:t>Contest &amp; 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  <a:hlinkClick r:id="rId8"/>
              </a:rPr>
              <a:t>workshop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5:15 - 15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229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6B8DF4-4E07-4B6E-9C58-30B485F259EF}"/>
              </a:ext>
            </a:extLst>
          </p:cNvPr>
          <p:cNvSpPr/>
          <p:nvPr/>
        </p:nvSpPr>
        <p:spPr>
          <a:xfrm>
            <a:off x="350380" y="3457160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run </a:t>
            </a:r>
            <a:r>
              <a:rPr lang="en-US" dirty="0" err="1"/>
              <a:t>SlideSense</a:t>
            </a:r>
            <a:r>
              <a:rPr lang="en-US" dirty="0"/>
              <a:t> from within Python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3:15 - 5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3:30 - 10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3:40 - 20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Bonus exercise: Change the "Year" shape to reflect the year using the date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4:00 - 10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4:10 - 10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Break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4:30 - 30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 re-create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Learning more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8"/>
              </a:rPr>
              <a:t>Contest &amp; 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  <a:hlinkClick r:id="rId8"/>
              </a:rPr>
              <a:t>workshop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5:15 - 15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931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6E0128-C51B-48C3-A3F5-7267CD11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the same Certificates example, using the Python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C6F2D-E716-44BC-91DD-1E574C588AC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8169D0-B0B1-4BB7-9094-A15D35C927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A87F0-B8BA-4A13-9275-1F01E8293468}"/>
              </a:ext>
            </a:extLst>
          </p:cNvPr>
          <p:cNvSpPr txBox="1"/>
          <p:nvPr/>
        </p:nvSpPr>
        <p:spPr>
          <a:xfrm>
            <a:off x="243840" y="2217409"/>
            <a:ext cx="8519160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pandas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pd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gramex.pptgen2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pptgen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index, row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pd.read_csv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'people.csv'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).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iterrows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target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pptgen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source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'template.pptx'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rules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=[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{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'Name'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 {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'text'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row.Name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}},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{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'Course'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 {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'text'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row.Course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}},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{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'Date'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 {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'text'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row.Date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}},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target.save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Inconsolata, Consolas,  Fira Code"/>
              </a:rPr>
              <a:t>'Certificate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 -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row.Name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.pptx'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66B76-DFA3-4C6E-B327-242B2E90699B}"/>
              </a:ext>
            </a:extLst>
          </p:cNvPr>
          <p:cNvSpPr txBox="1"/>
          <p:nvPr/>
        </p:nvSpPr>
        <p:spPr>
          <a:xfrm>
            <a:off x="243840" y="1288279"/>
            <a:ext cx="851916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pip install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gramex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D65A5D-800D-4941-878D-7914F4BA4278}"/>
              </a:ext>
            </a:extLst>
          </p:cNvPr>
          <p:cNvSpPr txBox="1"/>
          <p:nvPr/>
        </p:nvSpPr>
        <p:spPr>
          <a:xfrm>
            <a:off x="243840" y="2001965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edit-pptx.py</a:t>
            </a:r>
          </a:p>
        </p:txBody>
      </p:sp>
    </p:spTree>
    <p:extLst>
      <p:ext uri="{BB962C8B-B14F-4D97-AF65-F5344CB8AC3E}">
        <p14:creationId xmlns:p14="http://schemas.microsoft.com/office/powerpoint/2010/main" val="3321387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6B8DF4-4E07-4B6E-9C58-30B485F259EF}"/>
              </a:ext>
            </a:extLst>
          </p:cNvPr>
          <p:cNvSpPr/>
          <p:nvPr/>
        </p:nvSpPr>
        <p:spPr>
          <a:xfrm>
            <a:off x="350380" y="3858814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</a:t>
            </a:r>
            <a:r>
              <a:rPr lang="en-US" i="1" dirty="0"/>
              <a:t>you do it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3:15 - 5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3:30 - 10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3:40 - 20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Bonus exercise: Change the "Year" shape to reflect the year using the date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4:00 - 10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4:10 - 10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Break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4:30 - 30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 re-create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Learning more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8"/>
              </a:rPr>
              <a:t>Contest &amp; 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  <a:hlinkClick r:id="rId8"/>
              </a:rPr>
              <a:t>workshop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5:15 - 15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923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62">
            <a:extLst>
              <a:ext uri="{FF2B5EF4-FFF2-40B4-BE49-F238E27FC236}">
                <a16:creationId xmlns:a16="http://schemas.microsoft.com/office/drawing/2014/main" id="{C1334A5B-B53C-4CD7-8786-4B9756AC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37EEE1-97DD-4344-A180-E473F4EF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4" name="Text Placeholder 163">
            <a:extLst>
              <a:ext uri="{FF2B5EF4-FFF2-40B4-BE49-F238E27FC236}">
                <a16:creationId xmlns:a16="http://schemas.microsoft.com/office/drawing/2014/main" id="{D2311A3A-B5CB-4A10-8F74-C6BC64EAE9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A0E712F4-30D8-4B63-BF62-1657AA54FE06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5388B44A-D8DD-46E2-BA34-9940118DF9F4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Other forms of heart disease changed -3 ranks for age 1-4</a:t>
            </a:r>
          </a:p>
        </p:txBody>
      </p:sp>
      <p:sp>
        <p:nvSpPr>
          <p:cNvPr id="7" name="Year">
            <a:extLst>
              <a:ext uri="{FF2B5EF4-FFF2-40B4-BE49-F238E27FC236}">
                <a16:creationId xmlns:a16="http://schemas.microsoft.com/office/drawing/2014/main" id="{3A228E69-E20D-4AB9-90F5-4AA19A874811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2016</a:t>
            </a:r>
          </a:p>
        </p:txBody>
      </p:sp>
      <p:sp>
        <p:nvSpPr>
          <p:cNvPr id="8" name="!!1-4 Accidental injury">
            <a:extLst>
              <a:ext uri="{FF2B5EF4-FFF2-40B4-BE49-F238E27FC236}">
                <a16:creationId xmlns:a16="http://schemas.microsoft.com/office/drawing/2014/main" id="{79B7ACBE-BA55-4FC8-B1E0-70106970B15C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9" name="!!1-4 Transport accidents">
            <a:extLst>
              <a:ext uri="{FF2B5EF4-FFF2-40B4-BE49-F238E27FC236}">
                <a16:creationId xmlns:a16="http://schemas.microsoft.com/office/drawing/2014/main" id="{C7EC92BE-8735-426D-98F4-F35AC9D0D70A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0" name="!!1-4 Malignant neoplasms">
            <a:extLst>
              <a:ext uri="{FF2B5EF4-FFF2-40B4-BE49-F238E27FC236}">
                <a16:creationId xmlns:a16="http://schemas.microsoft.com/office/drawing/2014/main" id="{7A854B6C-D2ED-4546-A166-A4D867FCDFD7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1" name="!!1-4 Assault">
            <a:extLst>
              <a:ext uri="{FF2B5EF4-FFF2-40B4-BE49-F238E27FC236}">
                <a16:creationId xmlns:a16="http://schemas.microsoft.com/office/drawing/2014/main" id="{3C0762E1-E62D-44A5-A342-13B2554C95D8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2" name="!!1-4 Ill-defined and unknown causes">
            <a:extLst>
              <a:ext uri="{FF2B5EF4-FFF2-40B4-BE49-F238E27FC236}">
                <a16:creationId xmlns:a16="http://schemas.microsoft.com/office/drawing/2014/main" id="{6B948193-1C4D-4DF5-AFD9-12606F8B439D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3" name="!!1-4 Congenital malform. of circ. sys.">
            <a:extLst>
              <a:ext uri="{FF2B5EF4-FFF2-40B4-BE49-F238E27FC236}">
                <a16:creationId xmlns:a16="http://schemas.microsoft.com/office/drawing/2014/main" id="{E1F85093-0131-4E76-9D60-4A2C48EAADB6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4" name="!!1-4 Metabolic disorders">
            <a:extLst>
              <a:ext uri="{FF2B5EF4-FFF2-40B4-BE49-F238E27FC236}">
                <a16:creationId xmlns:a16="http://schemas.microsoft.com/office/drawing/2014/main" id="{1729A4A9-30DB-4481-B0CD-BEF8F923B5E7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5" name="!!1-4 Congenital malform. of nervous sys.">
            <a:extLst>
              <a:ext uri="{FF2B5EF4-FFF2-40B4-BE49-F238E27FC236}">
                <a16:creationId xmlns:a16="http://schemas.microsoft.com/office/drawing/2014/main" id="{9E356D46-8CF6-4BF4-9E8D-5A66DEA6D1BD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6" name="!!1-4 Influenza and pneumonia">
            <a:extLst>
              <a:ext uri="{FF2B5EF4-FFF2-40B4-BE49-F238E27FC236}">
                <a16:creationId xmlns:a16="http://schemas.microsoft.com/office/drawing/2014/main" id="{7D419E91-CFB8-44E3-B246-F87B29584A67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7" name="!!1-4 Other forms of heart disease">
            <a:extLst>
              <a:ext uri="{FF2B5EF4-FFF2-40B4-BE49-F238E27FC236}">
                <a16:creationId xmlns:a16="http://schemas.microsoft.com/office/drawing/2014/main" id="{5A6C8E68-905C-4490-94D5-5BE424EEF343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F4D2219F-C7E4-4461-A19A-951408C7A2BE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9" name="!!5-9 Transport accidents">
            <a:extLst>
              <a:ext uri="{FF2B5EF4-FFF2-40B4-BE49-F238E27FC236}">
                <a16:creationId xmlns:a16="http://schemas.microsoft.com/office/drawing/2014/main" id="{2C275433-F7AA-4EEE-A344-3FD1551F3184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20" name="!!5-9 Accidental injury">
            <a:extLst>
              <a:ext uri="{FF2B5EF4-FFF2-40B4-BE49-F238E27FC236}">
                <a16:creationId xmlns:a16="http://schemas.microsoft.com/office/drawing/2014/main" id="{3E23C6EA-E54E-4D08-8B53-0B78427E62A8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21" name="!!5-9 Assault">
            <a:extLst>
              <a:ext uri="{FF2B5EF4-FFF2-40B4-BE49-F238E27FC236}">
                <a16:creationId xmlns:a16="http://schemas.microsoft.com/office/drawing/2014/main" id="{1FF86176-04AB-42C2-A529-97259BE19BDB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22" name="!!5-9 Chronic lower respiratory diseases">
            <a:extLst>
              <a:ext uri="{FF2B5EF4-FFF2-40B4-BE49-F238E27FC236}">
                <a16:creationId xmlns:a16="http://schemas.microsoft.com/office/drawing/2014/main" id="{012A636B-4000-47DB-9370-A39EA12587CE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23" name="!!5-9 Metabolic disorders">
            <a:extLst>
              <a:ext uri="{FF2B5EF4-FFF2-40B4-BE49-F238E27FC236}">
                <a16:creationId xmlns:a16="http://schemas.microsoft.com/office/drawing/2014/main" id="{7BF68613-9A19-4B28-9720-7C3090896E4D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24" name="!!5-9 Congenital malform. of nervous sys.">
            <a:extLst>
              <a:ext uri="{FF2B5EF4-FFF2-40B4-BE49-F238E27FC236}">
                <a16:creationId xmlns:a16="http://schemas.microsoft.com/office/drawing/2014/main" id="{E816B900-E8F7-4FD8-A449-8758AAFFEF92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25" name="!!5-9 Other forms of heart disease">
            <a:extLst>
              <a:ext uri="{FF2B5EF4-FFF2-40B4-BE49-F238E27FC236}">
                <a16:creationId xmlns:a16="http://schemas.microsoft.com/office/drawing/2014/main" id="{FFDC08E2-57A2-406E-B449-A8D2318A8F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26" name="!!5-9 Cerebral palsy">
            <a:extLst>
              <a:ext uri="{FF2B5EF4-FFF2-40B4-BE49-F238E27FC236}">
                <a16:creationId xmlns:a16="http://schemas.microsoft.com/office/drawing/2014/main" id="{CD09D7C7-BAE0-440B-88D9-98318C828511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27" name="!!5-9 Congenital malform. of circ. sys.">
            <a:extLst>
              <a:ext uri="{FF2B5EF4-FFF2-40B4-BE49-F238E27FC236}">
                <a16:creationId xmlns:a16="http://schemas.microsoft.com/office/drawing/2014/main" id="{3EB6C527-F53E-47B3-88B9-A26C3D7B80D5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28" name="!!10-14 Transport accidents">
            <a:extLst>
              <a:ext uri="{FF2B5EF4-FFF2-40B4-BE49-F238E27FC236}">
                <a16:creationId xmlns:a16="http://schemas.microsoft.com/office/drawing/2014/main" id="{912F64F3-63D1-44DF-A1FA-FF6E83E1BC9E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29" name="!!10-14 Intentional self-harm">
            <a:extLst>
              <a:ext uri="{FF2B5EF4-FFF2-40B4-BE49-F238E27FC236}">
                <a16:creationId xmlns:a16="http://schemas.microsoft.com/office/drawing/2014/main" id="{CC35870A-B546-4578-93BD-5D6D12A309CB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30" name="!!10-14 Malignant neoplasms">
            <a:extLst>
              <a:ext uri="{FF2B5EF4-FFF2-40B4-BE49-F238E27FC236}">
                <a16:creationId xmlns:a16="http://schemas.microsoft.com/office/drawing/2014/main" id="{3FE64AC8-0806-4AAE-BEF1-B9063FEC8F7D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31" name="!!10-14 Accidental injury">
            <a:extLst>
              <a:ext uri="{FF2B5EF4-FFF2-40B4-BE49-F238E27FC236}">
                <a16:creationId xmlns:a16="http://schemas.microsoft.com/office/drawing/2014/main" id="{9FD7B117-FE2E-4E01-A062-737B8C5F489F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32" name="!!10-14 Assault">
            <a:extLst>
              <a:ext uri="{FF2B5EF4-FFF2-40B4-BE49-F238E27FC236}">
                <a16:creationId xmlns:a16="http://schemas.microsoft.com/office/drawing/2014/main" id="{43CABC23-47C4-453E-B5A5-373739B81F95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33" name="!!10-14 Cerebral palsy">
            <a:extLst>
              <a:ext uri="{FF2B5EF4-FFF2-40B4-BE49-F238E27FC236}">
                <a16:creationId xmlns:a16="http://schemas.microsoft.com/office/drawing/2014/main" id="{E7D7CF6F-9068-427B-8CB6-195702C8C258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34" name="!!10-14 Other forms of heart disease">
            <a:extLst>
              <a:ext uri="{FF2B5EF4-FFF2-40B4-BE49-F238E27FC236}">
                <a16:creationId xmlns:a16="http://schemas.microsoft.com/office/drawing/2014/main" id="{7802511E-5E48-4100-9D08-EDC084FD6F4F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35" name="!!10-14 Chronic lower respiratory diseases">
            <a:extLst>
              <a:ext uri="{FF2B5EF4-FFF2-40B4-BE49-F238E27FC236}">
                <a16:creationId xmlns:a16="http://schemas.microsoft.com/office/drawing/2014/main" id="{4F303847-8584-4D99-9144-04388C35C564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36" name="!!10-14 Metabolic disorders">
            <a:extLst>
              <a:ext uri="{FF2B5EF4-FFF2-40B4-BE49-F238E27FC236}">
                <a16:creationId xmlns:a16="http://schemas.microsoft.com/office/drawing/2014/main" id="{BFB81543-85DF-4BA8-8650-5CDB6C7FD56C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37" name="!!10-14 Cerebrovascular diseases">
            <a:extLst>
              <a:ext uri="{FF2B5EF4-FFF2-40B4-BE49-F238E27FC236}">
                <a16:creationId xmlns:a16="http://schemas.microsoft.com/office/drawing/2014/main" id="{15120E64-6165-4CF6-8B1A-E5F9134965A3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38" name="!!15-19 Transport accidents">
            <a:extLst>
              <a:ext uri="{FF2B5EF4-FFF2-40B4-BE49-F238E27FC236}">
                <a16:creationId xmlns:a16="http://schemas.microsoft.com/office/drawing/2014/main" id="{FA00F755-341F-44B5-A741-8478F7B163F5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39" name="!!15-19 Intentional self-harm">
            <a:extLst>
              <a:ext uri="{FF2B5EF4-FFF2-40B4-BE49-F238E27FC236}">
                <a16:creationId xmlns:a16="http://schemas.microsoft.com/office/drawing/2014/main" id="{E674C610-73C3-4539-B9FA-C90587CFB7C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40" name="!!15-19 Assault">
            <a:extLst>
              <a:ext uri="{FF2B5EF4-FFF2-40B4-BE49-F238E27FC236}">
                <a16:creationId xmlns:a16="http://schemas.microsoft.com/office/drawing/2014/main" id="{ABC41B0B-9858-4F9F-BC27-54582F3668A5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41" name="!!15-19 Accidental injury">
            <a:extLst>
              <a:ext uri="{FF2B5EF4-FFF2-40B4-BE49-F238E27FC236}">
                <a16:creationId xmlns:a16="http://schemas.microsoft.com/office/drawing/2014/main" id="{41EC5D23-6D21-46AE-89C3-69FE3EE630A2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42" name="!!15-19 Malignant neoplasms">
            <a:extLst>
              <a:ext uri="{FF2B5EF4-FFF2-40B4-BE49-F238E27FC236}">
                <a16:creationId xmlns:a16="http://schemas.microsoft.com/office/drawing/2014/main" id="{C25C0F20-2254-4BF5-B17C-F3B3B575CC99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43" name="!!15-19 Other forms of heart disease">
            <a:extLst>
              <a:ext uri="{FF2B5EF4-FFF2-40B4-BE49-F238E27FC236}">
                <a16:creationId xmlns:a16="http://schemas.microsoft.com/office/drawing/2014/main" id="{D32290B2-6EBF-41A8-9CA9-B8FA3F37F20E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44" name="!!15-19 Cerebral palsy">
            <a:extLst>
              <a:ext uri="{FF2B5EF4-FFF2-40B4-BE49-F238E27FC236}">
                <a16:creationId xmlns:a16="http://schemas.microsoft.com/office/drawing/2014/main" id="{142EA449-5FA8-415C-8DA3-8D55F587B0E1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45" name="!!15-19 Ill-defined and unknown causes">
            <a:extLst>
              <a:ext uri="{FF2B5EF4-FFF2-40B4-BE49-F238E27FC236}">
                <a16:creationId xmlns:a16="http://schemas.microsoft.com/office/drawing/2014/main" id="{549FBA38-A3BD-4481-B0EC-6F8ED8B181DC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46" name="!!15-19 Event of undetermined intent">
            <a:extLst>
              <a:ext uri="{FF2B5EF4-FFF2-40B4-BE49-F238E27FC236}">
                <a16:creationId xmlns:a16="http://schemas.microsoft.com/office/drawing/2014/main" id="{26742463-85D3-49EF-A642-ABEBD261F7C8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47" name="!!15-19 Congenital malform. of circ. sys.">
            <a:extLst>
              <a:ext uri="{FF2B5EF4-FFF2-40B4-BE49-F238E27FC236}">
                <a16:creationId xmlns:a16="http://schemas.microsoft.com/office/drawing/2014/main" id="{38BF3041-9EF6-44A8-A67F-D5878454926C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48" name="!!20-24 Accidental injury">
            <a:extLst>
              <a:ext uri="{FF2B5EF4-FFF2-40B4-BE49-F238E27FC236}">
                <a16:creationId xmlns:a16="http://schemas.microsoft.com/office/drawing/2014/main" id="{3F0F01B9-56DE-490A-8224-BCF1BEE20A8E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49" name="!!20-24 Transport accidents">
            <a:extLst>
              <a:ext uri="{FF2B5EF4-FFF2-40B4-BE49-F238E27FC236}">
                <a16:creationId xmlns:a16="http://schemas.microsoft.com/office/drawing/2014/main" id="{5354F977-E51A-4C98-91F6-AF3DCC4065F1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50" name="!!20-24 Intentional self-harm">
            <a:extLst>
              <a:ext uri="{FF2B5EF4-FFF2-40B4-BE49-F238E27FC236}">
                <a16:creationId xmlns:a16="http://schemas.microsoft.com/office/drawing/2014/main" id="{5F3FD53F-13F2-4D65-A9E8-F89649BDD426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51" name="!!20-24 Assault">
            <a:extLst>
              <a:ext uri="{FF2B5EF4-FFF2-40B4-BE49-F238E27FC236}">
                <a16:creationId xmlns:a16="http://schemas.microsoft.com/office/drawing/2014/main" id="{757894BC-CF21-48CF-AE81-DF47E304E8C2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52" name="!!20-24 Malignant neoplasms">
            <a:extLst>
              <a:ext uri="{FF2B5EF4-FFF2-40B4-BE49-F238E27FC236}">
                <a16:creationId xmlns:a16="http://schemas.microsoft.com/office/drawing/2014/main" id="{9927270E-AA49-4263-BF8F-630920B11E07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53" name="!!20-24 Other forms of heart disease">
            <a:extLst>
              <a:ext uri="{FF2B5EF4-FFF2-40B4-BE49-F238E27FC236}">
                <a16:creationId xmlns:a16="http://schemas.microsoft.com/office/drawing/2014/main" id="{793EE9BB-350C-400F-B684-2501AF2AC059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54" name="!!20-24 Event of undetermined intent">
            <a:extLst>
              <a:ext uri="{FF2B5EF4-FFF2-40B4-BE49-F238E27FC236}">
                <a16:creationId xmlns:a16="http://schemas.microsoft.com/office/drawing/2014/main" id="{40E3E4E4-FEC3-47CF-81BF-67F56867302A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55" name="!!20-24 Ill-defined and unknown causes">
            <a:extLst>
              <a:ext uri="{FF2B5EF4-FFF2-40B4-BE49-F238E27FC236}">
                <a16:creationId xmlns:a16="http://schemas.microsoft.com/office/drawing/2014/main" id="{FAE1F478-2EA4-4D3F-A57B-C80D17655C15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56" name="!!20-24 Cerebral palsy">
            <a:extLst>
              <a:ext uri="{FF2B5EF4-FFF2-40B4-BE49-F238E27FC236}">
                <a16:creationId xmlns:a16="http://schemas.microsoft.com/office/drawing/2014/main" id="{8C6FD473-03B8-4390-ABEC-20CC1A66B975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57" name="!!20-24 Mental disorders due to substance use">
            <a:extLst>
              <a:ext uri="{FF2B5EF4-FFF2-40B4-BE49-F238E27FC236}">
                <a16:creationId xmlns:a16="http://schemas.microsoft.com/office/drawing/2014/main" id="{D5DD79BC-9505-44DD-9691-4DCEBF1B9F0B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58" name="!!25-34 Accidental injury">
            <a:extLst>
              <a:ext uri="{FF2B5EF4-FFF2-40B4-BE49-F238E27FC236}">
                <a16:creationId xmlns:a16="http://schemas.microsoft.com/office/drawing/2014/main" id="{5CF7B907-3BD8-4708-ACF4-CC2D869FAE7B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59" name="!!25-34 Transport accidents">
            <a:extLst>
              <a:ext uri="{FF2B5EF4-FFF2-40B4-BE49-F238E27FC236}">
                <a16:creationId xmlns:a16="http://schemas.microsoft.com/office/drawing/2014/main" id="{9A977988-0D61-4DDA-B72A-C7E2FEF56B66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60" name="!!25-34 Intentional self-harm">
            <a:extLst>
              <a:ext uri="{FF2B5EF4-FFF2-40B4-BE49-F238E27FC236}">
                <a16:creationId xmlns:a16="http://schemas.microsoft.com/office/drawing/2014/main" id="{F6A3081F-8E17-4DE0-86E0-FB994AC71516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61" name="!!25-34 Assault">
            <a:extLst>
              <a:ext uri="{FF2B5EF4-FFF2-40B4-BE49-F238E27FC236}">
                <a16:creationId xmlns:a16="http://schemas.microsoft.com/office/drawing/2014/main" id="{B9B3DC77-29A7-4E04-945D-0B942F7C8F23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62" name="!!25-34 Malignant neoplasms">
            <a:extLst>
              <a:ext uri="{FF2B5EF4-FFF2-40B4-BE49-F238E27FC236}">
                <a16:creationId xmlns:a16="http://schemas.microsoft.com/office/drawing/2014/main" id="{9B655D95-FEE9-4390-97D6-F8F39C7DFA61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63" name="!!25-34 Other forms of heart disease">
            <a:extLst>
              <a:ext uri="{FF2B5EF4-FFF2-40B4-BE49-F238E27FC236}">
                <a16:creationId xmlns:a16="http://schemas.microsoft.com/office/drawing/2014/main" id="{6E046A8E-FED8-40EB-8306-808A2B034591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64" name="!!25-34 Diseases of liver">
            <a:extLst>
              <a:ext uri="{FF2B5EF4-FFF2-40B4-BE49-F238E27FC236}">
                <a16:creationId xmlns:a16="http://schemas.microsoft.com/office/drawing/2014/main" id="{0C8EE485-E103-4131-A3D9-9E3495FAEFAA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65" name="!!25-34 Event of undetermined intent">
            <a:extLst>
              <a:ext uri="{FF2B5EF4-FFF2-40B4-BE49-F238E27FC236}">
                <a16:creationId xmlns:a16="http://schemas.microsoft.com/office/drawing/2014/main" id="{C1824C8A-45C2-4CAC-830A-461817AEBB9D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66" name="!!25-34 Ischaemic heart diseases">
            <a:extLst>
              <a:ext uri="{FF2B5EF4-FFF2-40B4-BE49-F238E27FC236}">
                <a16:creationId xmlns:a16="http://schemas.microsoft.com/office/drawing/2014/main" id="{CD814824-610E-45D9-88C1-0F9570AE1F4D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67" name="!!25-34 Ill-defined and unknown causes">
            <a:extLst>
              <a:ext uri="{FF2B5EF4-FFF2-40B4-BE49-F238E27FC236}">
                <a16:creationId xmlns:a16="http://schemas.microsoft.com/office/drawing/2014/main" id="{19E8A2A5-2D63-4F9C-BE76-EECC13F9DDF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68" name="!!35-44 Accidental injury">
            <a:extLst>
              <a:ext uri="{FF2B5EF4-FFF2-40B4-BE49-F238E27FC236}">
                <a16:creationId xmlns:a16="http://schemas.microsoft.com/office/drawing/2014/main" id="{BD4E063A-35C0-4E02-A06B-C15AE575C023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69" name="!!35-44 Malignant neoplasms">
            <a:extLst>
              <a:ext uri="{FF2B5EF4-FFF2-40B4-BE49-F238E27FC236}">
                <a16:creationId xmlns:a16="http://schemas.microsoft.com/office/drawing/2014/main" id="{E96F5C82-019C-4697-949C-FF4E7B18028C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70" name="!!35-44 Intentional self-harm">
            <a:extLst>
              <a:ext uri="{FF2B5EF4-FFF2-40B4-BE49-F238E27FC236}">
                <a16:creationId xmlns:a16="http://schemas.microsoft.com/office/drawing/2014/main" id="{C4C18CA7-33EC-4C32-A10D-E942505E0E9F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71" name="!!35-44 Transport accidents">
            <a:extLst>
              <a:ext uri="{FF2B5EF4-FFF2-40B4-BE49-F238E27FC236}">
                <a16:creationId xmlns:a16="http://schemas.microsoft.com/office/drawing/2014/main" id="{62EC1881-A402-4A21-B0FC-9CA2A70FF86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72" name="!!35-44 Ischaemic heart diseases">
            <a:extLst>
              <a:ext uri="{FF2B5EF4-FFF2-40B4-BE49-F238E27FC236}">
                <a16:creationId xmlns:a16="http://schemas.microsoft.com/office/drawing/2014/main" id="{BA7C2586-1C93-4A18-9670-AC5B33388595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73" name="!!35-44 Diseases of liver">
            <a:extLst>
              <a:ext uri="{FF2B5EF4-FFF2-40B4-BE49-F238E27FC236}">
                <a16:creationId xmlns:a16="http://schemas.microsoft.com/office/drawing/2014/main" id="{EA12A37D-7698-46E1-A154-F499D1BE0FD1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74" name="!!35-44 Other forms of heart disease">
            <a:extLst>
              <a:ext uri="{FF2B5EF4-FFF2-40B4-BE49-F238E27FC236}">
                <a16:creationId xmlns:a16="http://schemas.microsoft.com/office/drawing/2014/main" id="{3472A66A-0B79-4C63-8562-2DE402B4AA88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75" name="!!35-44 Assault">
            <a:extLst>
              <a:ext uri="{FF2B5EF4-FFF2-40B4-BE49-F238E27FC236}">
                <a16:creationId xmlns:a16="http://schemas.microsoft.com/office/drawing/2014/main" id="{CC670742-AE82-4B93-BED4-DA46DB7FF587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76" name="!!35-44 Hypertensive diseases">
            <a:extLst>
              <a:ext uri="{FF2B5EF4-FFF2-40B4-BE49-F238E27FC236}">
                <a16:creationId xmlns:a16="http://schemas.microsoft.com/office/drawing/2014/main" id="{9F50B1F9-6E8F-498B-9FB8-5455BBA4A5F7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77" name="!!35-44 Diabetes mellitus">
            <a:extLst>
              <a:ext uri="{FF2B5EF4-FFF2-40B4-BE49-F238E27FC236}">
                <a16:creationId xmlns:a16="http://schemas.microsoft.com/office/drawing/2014/main" id="{D5CAC931-D67A-43DB-845C-885A3884ABD5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78" name="!!45-54 Malignant neoplasms">
            <a:extLst>
              <a:ext uri="{FF2B5EF4-FFF2-40B4-BE49-F238E27FC236}">
                <a16:creationId xmlns:a16="http://schemas.microsoft.com/office/drawing/2014/main" id="{04170C6E-0052-4EDD-AF7A-B396AF2FEC41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79" name="!!45-54 Ischaemic heart diseases">
            <a:extLst>
              <a:ext uri="{FF2B5EF4-FFF2-40B4-BE49-F238E27FC236}">
                <a16:creationId xmlns:a16="http://schemas.microsoft.com/office/drawing/2014/main" id="{4D4EDEEE-DCE6-466F-8828-3DDE946AE196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80" name="!!45-54 Accidental injury">
            <a:extLst>
              <a:ext uri="{FF2B5EF4-FFF2-40B4-BE49-F238E27FC236}">
                <a16:creationId xmlns:a16="http://schemas.microsoft.com/office/drawing/2014/main" id="{B7583E0C-F61A-420A-8451-26E098A505BC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81" name="!!45-54 Diseases of liver">
            <a:extLst>
              <a:ext uri="{FF2B5EF4-FFF2-40B4-BE49-F238E27FC236}">
                <a16:creationId xmlns:a16="http://schemas.microsoft.com/office/drawing/2014/main" id="{A1034425-CDAE-409F-86B1-57DC73AD1486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82" name="!!45-54 Intentional self-harm">
            <a:extLst>
              <a:ext uri="{FF2B5EF4-FFF2-40B4-BE49-F238E27FC236}">
                <a16:creationId xmlns:a16="http://schemas.microsoft.com/office/drawing/2014/main" id="{CFD97297-DD81-4AD9-A992-4BF7B9A11477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83" name="!!45-54 Other forms of heart disease">
            <a:extLst>
              <a:ext uri="{FF2B5EF4-FFF2-40B4-BE49-F238E27FC236}">
                <a16:creationId xmlns:a16="http://schemas.microsoft.com/office/drawing/2014/main" id="{93FE4586-68FD-4293-9ACF-02419D3E2ADD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84" name="!!45-54 Hypertensive diseases">
            <a:extLst>
              <a:ext uri="{FF2B5EF4-FFF2-40B4-BE49-F238E27FC236}">
                <a16:creationId xmlns:a16="http://schemas.microsoft.com/office/drawing/2014/main" id="{238F2D6E-FA8C-49C8-A7D9-147AA84D2C17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85" name="!!45-54 Diabetes mellitus">
            <a:extLst>
              <a:ext uri="{FF2B5EF4-FFF2-40B4-BE49-F238E27FC236}">
                <a16:creationId xmlns:a16="http://schemas.microsoft.com/office/drawing/2014/main" id="{2F165FD5-B235-4620-82F1-31020548EF52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86" name="!!45-54 Cerebrovascular diseases">
            <a:extLst>
              <a:ext uri="{FF2B5EF4-FFF2-40B4-BE49-F238E27FC236}">
                <a16:creationId xmlns:a16="http://schemas.microsoft.com/office/drawing/2014/main" id="{5D1AE3DA-3BA7-4D83-B67F-2B8936AE1A14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87" name="!!45-54 Transport accidents">
            <a:extLst>
              <a:ext uri="{FF2B5EF4-FFF2-40B4-BE49-F238E27FC236}">
                <a16:creationId xmlns:a16="http://schemas.microsoft.com/office/drawing/2014/main" id="{F4A7AB50-29C6-4F95-A7C6-9BE0C2D356B9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88" name="!!55-64 Malignant neoplasms">
            <a:extLst>
              <a:ext uri="{FF2B5EF4-FFF2-40B4-BE49-F238E27FC236}">
                <a16:creationId xmlns:a16="http://schemas.microsoft.com/office/drawing/2014/main" id="{ABF13456-DA1B-4FB6-9024-DF3312E4A639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89" name="!!55-64 Ischaemic heart diseases">
            <a:extLst>
              <a:ext uri="{FF2B5EF4-FFF2-40B4-BE49-F238E27FC236}">
                <a16:creationId xmlns:a16="http://schemas.microsoft.com/office/drawing/2014/main" id="{4FBDFFE6-90A2-47C4-972E-C5F71DED8027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90" name="!!55-64 Other forms of heart disease">
            <a:extLst>
              <a:ext uri="{FF2B5EF4-FFF2-40B4-BE49-F238E27FC236}">
                <a16:creationId xmlns:a16="http://schemas.microsoft.com/office/drawing/2014/main" id="{73044572-458A-4BFA-8BD7-22E4D6464AAE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91" name="!!55-64 Chronic lower respiratory diseases">
            <a:extLst>
              <a:ext uri="{FF2B5EF4-FFF2-40B4-BE49-F238E27FC236}">
                <a16:creationId xmlns:a16="http://schemas.microsoft.com/office/drawing/2014/main" id="{8A20D92A-0DF0-4C66-84EF-0D2B01942739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92" name="!!55-64 Diseases of liver">
            <a:extLst>
              <a:ext uri="{FF2B5EF4-FFF2-40B4-BE49-F238E27FC236}">
                <a16:creationId xmlns:a16="http://schemas.microsoft.com/office/drawing/2014/main" id="{6CF2EBCD-8BAB-4BA8-9002-E5A7FB16D77B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93" name="!!55-64 Accidental injury">
            <a:extLst>
              <a:ext uri="{FF2B5EF4-FFF2-40B4-BE49-F238E27FC236}">
                <a16:creationId xmlns:a16="http://schemas.microsoft.com/office/drawing/2014/main" id="{4A07941E-C4EC-4F56-9C3F-ED7629654B55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94" name="!!55-64 Diabetes mellitus">
            <a:extLst>
              <a:ext uri="{FF2B5EF4-FFF2-40B4-BE49-F238E27FC236}">
                <a16:creationId xmlns:a16="http://schemas.microsoft.com/office/drawing/2014/main" id="{9EE4F68B-287D-4D29-B8BE-56D534D94E92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95" name="!!55-64 Cerebrovascular diseases">
            <a:extLst>
              <a:ext uri="{FF2B5EF4-FFF2-40B4-BE49-F238E27FC236}">
                <a16:creationId xmlns:a16="http://schemas.microsoft.com/office/drawing/2014/main" id="{449F0D45-CDC5-458C-9698-A29F5E6ADCD8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96" name="!!55-64 Hypertensive diseases">
            <a:extLst>
              <a:ext uri="{FF2B5EF4-FFF2-40B4-BE49-F238E27FC236}">
                <a16:creationId xmlns:a16="http://schemas.microsoft.com/office/drawing/2014/main" id="{D50C6A8E-788E-4972-BE1D-25252E634F72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97" name="!!55-64 Intentional self-harm">
            <a:extLst>
              <a:ext uri="{FF2B5EF4-FFF2-40B4-BE49-F238E27FC236}">
                <a16:creationId xmlns:a16="http://schemas.microsoft.com/office/drawing/2014/main" id="{6729B0C4-7819-4226-AD77-A9DBF4D5B095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98" name="!!65-74 Malignant neoplasms">
            <a:extLst>
              <a:ext uri="{FF2B5EF4-FFF2-40B4-BE49-F238E27FC236}">
                <a16:creationId xmlns:a16="http://schemas.microsoft.com/office/drawing/2014/main" id="{5079E53E-E67C-4A64-A73B-F5D7D2B5E6D5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99" name="!!65-74 Ischaemic heart diseases">
            <a:extLst>
              <a:ext uri="{FF2B5EF4-FFF2-40B4-BE49-F238E27FC236}">
                <a16:creationId xmlns:a16="http://schemas.microsoft.com/office/drawing/2014/main" id="{5984CD34-27B2-4428-8247-0469B01FBAEB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00" name="!!65-74 Chronic lower respiratory diseases">
            <a:extLst>
              <a:ext uri="{FF2B5EF4-FFF2-40B4-BE49-F238E27FC236}">
                <a16:creationId xmlns:a16="http://schemas.microsoft.com/office/drawing/2014/main" id="{246BD088-1F09-4991-891B-B1A1320C4AF9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01" name="!!65-74 Other forms of heart disease">
            <a:extLst>
              <a:ext uri="{FF2B5EF4-FFF2-40B4-BE49-F238E27FC236}">
                <a16:creationId xmlns:a16="http://schemas.microsoft.com/office/drawing/2014/main" id="{F7B5F9C0-C82C-4083-B960-BC28D541AE78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02" name="!!65-74 Cerebrovascular diseases">
            <a:extLst>
              <a:ext uri="{FF2B5EF4-FFF2-40B4-BE49-F238E27FC236}">
                <a16:creationId xmlns:a16="http://schemas.microsoft.com/office/drawing/2014/main" id="{1806D41E-68F6-4B04-B6AD-B337017AB02C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03" name="!!65-74 Diabetes mellitus">
            <a:extLst>
              <a:ext uri="{FF2B5EF4-FFF2-40B4-BE49-F238E27FC236}">
                <a16:creationId xmlns:a16="http://schemas.microsoft.com/office/drawing/2014/main" id="{8AAE7878-5980-4B0D-B1E2-96935D7309FE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04" name="!!65-74 Hypertensive diseases">
            <a:extLst>
              <a:ext uri="{FF2B5EF4-FFF2-40B4-BE49-F238E27FC236}">
                <a16:creationId xmlns:a16="http://schemas.microsoft.com/office/drawing/2014/main" id="{8683029E-07F3-48B6-A706-9B1144A136C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05" name="!!65-74 Diseases of liver">
            <a:extLst>
              <a:ext uri="{FF2B5EF4-FFF2-40B4-BE49-F238E27FC236}">
                <a16:creationId xmlns:a16="http://schemas.microsoft.com/office/drawing/2014/main" id="{A0B0CC1A-A690-4413-9453-ED0CFE510AE1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06" name="!!65-74 Renal failure">
            <a:extLst>
              <a:ext uri="{FF2B5EF4-FFF2-40B4-BE49-F238E27FC236}">
                <a16:creationId xmlns:a16="http://schemas.microsoft.com/office/drawing/2014/main" id="{E95562F6-F748-4B3C-A7A4-34D69F53C7F6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07" name="!!65-74 Accidental injury">
            <a:extLst>
              <a:ext uri="{FF2B5EF4-FFF2-40B4-BE49-F238E27FC236}">
                <a16:creationId xmlns:a16="http://schemas.microsoft.com/office/drawing/2014/main" id="{F6FFE393-2CA3-4A24-BD33-7D01785DAFDE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08" name="!!75-84 Malignant neoplasms">
            <a:extLst>
              <a:ext uri="{FF2B5EF4-FFF2-40B4-BE49-F238E27FC236}">
                <a16:creationId xmlns:a16="http://schemas.microsoft.com/office/drawing/2014/main" id="{C6401FFD-A3E1-455A-AB09-F717289FB0FE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09" name="!!75-84 Ischaemic heart diseases">
            <a:extLst>
              <a:ext uri="{FF2B5EF4-FFF2-40B4-BE49-F238E27FC236}">
                <a16:creationId xmlns:a16="http://schemas.microsoft.com/office/drawing/2014/main" id="{A348E464-8665-4E9C-AB74-525DC458C77E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10" name="!!75-84 Chronic lower respiratory diseases">
            <a:extLst>
              <a:ext uri="{FF2B5EF4-FFF2-40B4-BE49-F238E27FC236}">
                <a16:creationId xmlns:a16="http://schemas.microsoft.com/office/drawing/2014/main" id="{494F3060-09D9-46ED-93DB-2581123EFBFE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11" name="!!75-84 Other forms of heart disease">
            <a:extLst>
              <a:ext uri="{FF2B5EF4-FFF2-40B4-BE49-F238E27FC236}">
                <a16:creationId xmlns:a16="http://schemas.microsoft.com/office/drawing/2014/main" id="{1161CF1B-ABCA-4D13-9581-2E4B4F934CDA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12" name="!!75-84 Cerebrovascular diseases">
            <a:extLst>
              <a:ext uri="{FF2B5EF4-FFF2-40B4-BE49-F238E27FC236}">
                <a16:creationId xmlns:a16="http://schemas.microsoft.com/office/drawing/2014/main" id="{EF53627E-949C-4579-9386-E0798AA43A86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13" name="!!75-84 Other degen. diseases of nerv. sys.">
            <a:extLst>
              <a:ext uri="{FF2B5EF4-FFF2-40B4-BE49-F238E27FC236}">
                <a16:creationId xmlns:a16="http://schemas.microsoft.com/office/drawing/2014/main" id="{27D77D57-0C93-4EF6-9032-39B112EFBD43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14" name="!!75-84 Symptomatic mental disorders">
            <a:extLst>
              <a:ext uri="{FF2B5EF4-FFF2-40B4-BE49-F238E27FC236}">
                <a16:creationId xmlns:a16="http://schemas.microsoft.com/office/drawing/2014/main" id="{E3813B9D-6979-4CA2-985D-8593B629EA6C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15" name="!!75-84 Diabetes mellitus">
            <a:extLst>
              <a:ext uri="{FF2B5EF4-FFF2-40B4-BE49-F238E27FC236}">
                <a16:creationId xmlns:a16="http://schemas.microsoft.com/office/drawing/2014/main" id="{06148668-9FA1-4809-9004-9E317DD1438F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16" name="!!75-84 Hypertensive diseases">
            <a:extLst>
              <a:ext uri="{FF2B5EF4-FFF2-40B4-BE49-F238E27FC236}">
                <a16:creationId xmlns:a16="http://schemas.microsoft.com/office/drawing/2014/main" id="{C553F49B-3561-43F0-97F6-442C7898AE03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17" name="!!75-84 Extrapyramidal and movement disorders">
            <a:extLst>
              <a:ext uri="{FF2B5EF4-FFF2-40B4-BE49-F238E27FC236}">
                <a16:creationId xmlns:a16="http://schemas.microsoft.com/office/drawing/2014/main" id="{65B07D78-D12F-400C-A545-C156C9774BAD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Extrapyramidal and movement disorders</a:t>
            </a:r>
          </a:p>
        </p:txBody>
      </p:sp>
      <p:sp>
        <p:nvSpPr>
          <p:cNvPr id="118" name="!!85+ Ischaemic heart diseases">
            <a:extLst>
              <a:ext uri="{FF2B5EF4-FFF2-40B4-BE49-F238E27FC236}">
                <a16:creationId xmlns:a16="http://schemas.microsoft.com/office/drawing/2014/main" id="{3B037F4C-F325-40CA-8FAE-F63205F820DA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19" name="!!85+ Malignant neoplasms">
            <a:extLst>
              <a:ext uri="{FF2B5EF4-FFF2-40B4-BE49-F238E27FC236}">
                <a16:creationId xmlns:a16="http://schemas.microsoft.com/office/drawing/2014/main" id="{D446B883-0B58-484E-8F67-C88937FF4EAC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20" name="!!85+ Other forms of heart disease">
            <a:extLst>
              <a:ext uri="{FF2B5EF4-FFF2-40B4-BE49-F238E27FC236}">
                <a16:creationId xmlns:a16="http://schemas.microsoft.com/office/drawing/2014/main" id="{F37DBACC-C177-4D3A-967F-ED7E62803CCF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21" name="!!85+ Other degen. diseases of nerv. sys.">
            <a:extLst>
              <a:ext uri="{FF2B5EF4-FFF2-40B4-BE49-F238E27FC236}">
                <a16:creationId xmlns:a16="http://schemas.microsoft.com/office/drawing/2014/main" id="{E5E6DCD7-4639-4C0E-AE35-998344DE92E5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22" name="!!85+ Symptomatic mental disorders">
            <a:extLst>
              <a:ext uri="{FF2B5EF4-FFF2-40B4-BE49-F238E27FC236}">
                <a16:creationId xmlns:a16="http://schemas.microsoft.com/office/drawing/2014/main" id="{5707426F-5955-4BE1-8E07-EE83FA9F66E9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23" name="!!85+ Cerebrovascular diseases">
            <a:extLst>
              <a:ext uri="{FF2B5EF4-FFF2-40B4-BE49-F238E27FC236}">
                <a16:creationId xmlns:a16="http://schemas.microsoft.com/office/drawing/2014/main" id="{A2ED2F5F-ADBA-408C-A45C-F67755A675E5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24" name="!!85+ Chronic lower respiratory diseases">
            <a:extLst>
              <a:ext uri="{FF2B5EF4-FFF2-40B4-BE49-F238E27FC236}">
                <a16:creationId xmlns:a16="http://schemas.microsoft.com/office/drawing/2014/main" id="{3584D91F-C111-4445-BCDC-81EF1ACCDF69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25" name="!!85+ Hypertensive diseases">
            <a:extLst>
              <a:ext uri="{FF2B5EF4-FFF2-40B4-BE49-F238E27FC236}">
                <a16:creationId xmlns:a16="http://schemas.microsoft.com/office/drawing/2014/main" id="{667A100A-0253-41EC-A133-E3B75E846F49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26" name="!!85+ Influenza and pneumonia">
            <a:extLst>
              <a:ext uri="{FF2B5EF4-FFF2-40B4-BE49-F238E27FC236}">
                <a16:creationId xmlns:a16="http://schemas.microsoft.com/office/drawing/2014/main" id="{60481A7E-224D-49EF-88E5-DA0239838131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27" name="!!85+ Accidental injury">
            <a:extLst>
              <a:ext uri="{FF2B5EF4-FFF2-40B4-BE49-F238E27FC236}">
                <a16:creationId xmlns:a16="http://schemas.microsoft.com/office/drawing/2014/main" id="{08D7D2F8-C5EC-482E-821C-74BB414E1B79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28" name="Age">
            <a:extLst>
              <a:ext uri="{FF2B5EF4-FFF2-40B4-BE49-F238E27FC236}">
                <a16:creationId xmlns:a16="http://schemas.microsoft.com/office/drawing/2014/main" id="{C9AAEB37-0615-477C-BCBE-E04165F2D0C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Age 1-4</a:t>
            </a:r>
          </a:p>
        </p:txBody>
      </p:sp>
      <p:sp>
        <p:nvSpPr>
          <p:cNvPr id="129" name="Age">
            <a:extLst>
              <a:ext uri="{FF2B5EF4-FFF2-40B4-BE49-F238E27FC236}">
                <a16:creationId xmlns:a16="http://schemas.microsoft.com/office/drawing/2014/main" id="{D72B56B6-9DC2-4A6C-A009-2EE96AFEF7D7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5-9</a:t>
            </a:r>
          </a:p>
        </p:txBody>
      </p:sp>
      <p:sp>
        <p:nvSpPr>
          <p:cNvPr id="130" name="Age">
            <a:extLst>
              <a:ext uri="{FF2B5EF4-FFF2-40B4-BE49-F238E27FC236}">
                <a16:creationId xmlns:a16="http://schemas.microsoft.com/office/drawing/2014/main" id="{900E1C03-0F22-4690-9B41-BC1A1B0B207D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10-14</a:t>
            </a:r>
          </a:p>
        </p:txBody>
      </p:sp>
      <p:sp>
        <p:nvSpPr>
          <p:cNvPr id="131" name="Age">
            <a:extLst>
              <a:ext uri="{FF2B5EF4-FFF2-40B4-BE49-F238E27FC236}">
                <a16:creationId xmlns:a16="http://schemas.microsoft.com/office/drawing/2014/main" id="{3B3CCCDD-D3E3-47D5-81DF-0873E4159BAA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15-19</a:t>
            </a:r>
          </a:p>
        </p:txBody>
      </p:sp>
      <p:sp>
        <p:nvSpPr>
          <p:cNvPr id="132" name="Age">
            <a:extLst>
              <a:ext uri="{FF2B5EF4-FFF2-40B4-BE49-F238E27FC236}">
                <a16:creationId xmlns:a16="http://schemas.microsoft.com/office/drawing/2014/main" id="{5E7A800A-952D-4F6A-AFEA-09E458F22970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20-24</a:t>
            </a:r>
          </a:p>
        </p:txBody>
      </p:sp>
      <p:sp>
        <p:nvSpPr>
          <p:cNvPr id="133" name="Age">
            <a:extLst>
              <a:ext uri="{FF2B5EF4-FFF2-40B4-BE49-F238E27FC236}">
                <a16:creationId xmlns:a16="http://schemas.microsoft.com/office/drawing/2014/main" id="{61B05C48-F5B7-4B04-BBD2-4D21A1CC7443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25-34</a:t>
            </a:r>
          </a:p>
        </p:txBody>
      </p:sp>
      <p:sp>
        <p:nvSpPr>
          <p:cNvPr id="134" name="Age">
            <a:extLst>
              <a:ext uri="{FF2B5EF4-FFF2-40B4-BE49-F238E27FC236}">
                <a16:creationId xmlns:a16="http://schemas.microsoft.com/office/drawing/2014/main" id="{50919B34-3651-47DA-816F-7B74E0A3D557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35-44</a:t>
            </a:r>
          </a:p>
        </p:txBody>
      </p:sp>
      <p:sp>
        <p:nvSpPr>
          <p:cNvPr id="135" name="Age">
            <a:extLst>
              <a:ext uri="{FF2B5EF4-FFF2-40B4-BE49-F238E27FC236}">
                <a16:creationId xmlns:a16="http://schemas.microsoft.com/office/drawing/2014/main" id="{6B5612D0-064D-4E9F-BB5A-FF66D7A0F599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45-54</a:t>
            </a:r>
          </a:p>
        </p:txBody>
      </p:sp>
      <p:sp>
        <p:nvSpPr>
          <p:cNvPr id="136" name="Age">
            <a:extLst>
              <a:ext uri="{FF2B5EF4-FFF2-40B4-BE49-F238E27FC236}">
                <a16:creationId xmlns:a16="http://schemas.microsoft.com/office/drawing/2014/main" id="{0BE397EF-51C9-4B4C-BFA8-5B0E76EF8B52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55-64</a:t>
            </a:r>
          </a:p>
        </p:txBody>
      </p:sp>
      <p:sp>
        <p:nvSpPr>
          <p:cNvPr id="137" name="Age">
            <a:extLst>
              <a:ext uri="{FF2B5EF4-FFF2-40B4-BE49-F238E27FC236}">
                <a16:creationId xmlns:a16="http://schemas.microsoft.com/office/drawing/2014/main" id="{186C9B16-770E-4F18-86C2-20AFB0A325B9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65-74</a:t>
            </a:r>
          </a:p>
        </p:txBody>
      </p:sp>
      <p:sp>
        <p:nvSpPr>
          <p:cNvPr id="138" name="Age">
            <a:extLst>
              <a:ext uri="{FF2B5EF4-FFF2-40B4-BE49-F238E27FC236}">
                <a16:creationId xmlns:a16="http://schemas.microsoft.com/office/drawing/2014/main" id="{606C82EE-A312-4D65-BFB6-03DA04634ECD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75-84</a:t>
            </a:r>
          </a:p>
        </p:txBody>
      </p:sp>
      <p:sp>
        <p:nvSpPr>
          <p:cNvPr id="139" name="Age">
            <a:extLst>
              <a:ext uri="{FF2B5EF4-FFF2-40B4-BE49-F238E27FC236}">
                <a16:creationId xmlns:a16="http://schemas.microsoft.com/office/drawing/2014/main" id="{3994455D-32C1-40E7-B69C-2BD3D99967DE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85+</a:t>
            </a:r>
          </a:p>
        </p:txBody>
      </p:sp>
      <p:sp>
        <p:nvSpPr>
          <p:cNvPr id="140" name="Rank">
            <a:extLst>
              <a:ext uri="{FF2B5EF4-FFF2-40B4-BE49-F238E27FC236}">
                <a16:creationId xmlns:a16="http://schemas.microsoft.com/office/drawing/2014/main" id="{795830A7-D1E4-476B-BE14-8622738E5215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41" name="Rank">
            <a:extLst>
              <a:ext uri="{FF2B5EF4-FFF2-40B4-BE49-F238E27FC236}">
                <a16:creationId xmlns:a16="http://schemas.microsoft.com/office/drawing/2014/main" id="{F313175B-5BC1-4775-9E0F-9641D6CEB31F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42" name="Rank">
            <a:extLst>
              <a:ext uri="{FF2B5EF4-FFF2-40B4-BE49-F238E27FC236}">
                <a16:creationId xmlns:a16="http://schemas.microsoft.com/office/drawing/2014/main" id="{2F9BC816-D37C-45D5-B22C-DB7D176C6269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43" name="Rank">
            <a:extLst>
              <a:ext uri="{FF2B5EF4-FFF2-40B4-BE49-F238E27FC236}">
                <a16:creationId xmlns:a16="http://schemas.microsoft.com/office/drawing/2014/main" id="{B58860A5-F859-4BCB-8097-3792D7B9457E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44" name="Rank">
            <a:extLst>
              <a:ext uri="{FF2B5EF4-FFF2-40B4-BE49-F238E27FC236}">
                <a16:creationId xmlns:a16="http://schemas.microsoft.com/office/drawing/2014/main" id="{8088C4C9-F521-4EB7-ABBE-83307CE4B949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45" name="Rank">
            <a:extLst>
              <a:ext uri="{FF2B5EF4-FFF2-40B4-BE49-F238E27FC236}">
                <a16:creationId xmlns:a16="http://schemas.microsoft.com/office/drawing/2014/main" id="{176F3F26-61A4-405B-8FC5-BA99A86489AD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46" name="Rank">
            <a:extLst>
              <a:ext uri="{FF2B5EF4-FFF2-40B4-BE49-F238E27FC236}">
                <a16:creationId xmlns:a16="http://schemas.microsoft.com/office/drawing/2014/main" id="{4AFB4F40-DB32-46C3-9719-E058ECB99705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47" name="Rank">
            <a:extLst>
              <a:ext uri="{FF2B5EF4-FFF2-40B4-BE49-F238E27FC236}">
                <a16:creationId xmlns:a16="http://schemas.microsoft.com/office/drawing/2014/main" id="{2700B353-70C8-4534-894C-B50683F4CB1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48" name="Rank">
            <a:extLst>
              <a:ext uri="{FF2B5EF4-FFF2-40B4-BE49-F238E27FC236}">
                <a16:creationId xmlns:a16="http://schemas.microsoft.com/office/drawing/2014/main" id="{CF828C42-7E49-4F19-9F78-FAD59C7D9135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49" name="Rank">
            <a:extLst>
              <a:ext uri="{FF2B5EF4-FFF2-40B4-BE49-F238E27FC236}">
                <a16:creationId xmlns:a16="http://schemas.microsoft.com/office/drawing/2014/main" id="{653B356B-096E-4FC9-8B95-3590E1E57E8A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50" name="Legend">
            <a:extLst>
              <a:ext uri="{FF2B5EF4-FFF2-40B4-BE49-F238E27FC236}">
                <a16:creationId xmlns:a16="http://schemas.microsoft.com/office/drawing/2014/main" id="{06D8640F-C7FA-414A-89B7-AEA31C219F1E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151" name="Legend">
            <a:extLst>
              <a:ext uri="{FF2B5EF4-FFF2-40B4-BE49-F238E27FC236}">
                <a16:creationId xmlns:a16="http://schemas.microsoft.com/office/drawing/2014/main" id="{4637AC53-E1A6-4F3D-9B7D-D59F9586FB13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6CF3BD5-2352-4847-B014-BD2202D3EE6C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13B758B-7B47-4B75-96CF-3113F45C9590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05B61C1-580D-4E2C-9746-2517CD6B0575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9BDB399-BB6B-48E8-BDEC-F26FA3B51BE6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058A822-71B4-4AC4-909C-784BEA175FAD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8AEE461A-FF07-4F24-908C-BB22AA1C73DA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58" name="Legend">
            <a:extLst>
              <a:ext uri="{FF2B5EF4-FFF2-40B4-BE49-F238E27FC236}">
                <a16:creationId xmlns:a16="http://schemas.microsoft.com/office/drawing/2014/main" id="{9DD18B7E-BA45-4D33-A5C9-BBE7E231B099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59" name="Legend">
            <a:extLst>
              <a:ext uri="{FF2B5EF4-FFF2-40B4-BE49-F238E27FC236}">
                <a16:creationId xmlns:a16="http://schemas.microsoft.com/office/drawing/2014/main" id="{5DD41C58-0DDB-4D65-99C4-9E64C19EF133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60" name="Legend">
            <a:extLst>
              <a:ext uri="{FF2B5EF4-FFF2-40B4-BE49-F238E27FC236}">
                <a16:creationId xmlns:a16="http://schemas.microsoft.com/office/drawing/2014/main" id="{90EF2FEB-07BC-4A31-815B-6E5954B499D6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161" name="Legend">
            <a:extLst>
              <a:ext uri="{FF2B5EF4-FFF2-40B4-BE49-F238E27FC236}">
                <a16:creationId xmlns:a16="http://schemas.microsoft.com/office/drawing/2014/main" id="{D37172E9-7510-49D3-AF9F-A489B833189F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162" name="Legend">
            <a:extLst>
              <a:ext uri="{FF2B5EF4-FFF2-40B4-BE49-F238E27FC236}">
                <a16:creationId xmlns:a16="http://schemas.microsoft.com/office/drawing/2014/main" id="{1CFA9E4A-7725-430C-BC19-8E8048F25BFF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488295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6B8DF4-4E07-4B6E-9C58-30B485F259EF}"/>
              </a:ext>
            </a:extLst>
          </p:cNvPr>
          <p:cNvSpPr/>
          <p:nvPr/>
        </p:nvSpPr>
        <p:spPr>
          <a:xfrm>
            <a:off x="350380" y="4636485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</a:t>
            </a:r>
            <a:r>
              <a:rPr lang="en-US" i="1" dirty="0"/>
              <a:t>you do it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3:15 - 5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3:30 - 10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3:40 - 20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Bonus exercise: Change the "Year" shape to reflect the year using the date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4:00 - 10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4:10 - 10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Break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4:30 - 30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 re-create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Learning more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8"/>
              </a:rPr>
              <a:t>Contest &amp; 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  <a:hlinkClick r:id="rId8"/>
              </a:rPr>
              <a:t>workshop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5:15 - 15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454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6B8DF4-4E07-4B6E-9C58-30B485F259EF}"/>
              </a:ext>
            </a:extLst>
          </p:cNvPr>
          <p:cNvSpPr/>
          <p:nvPr/>
        </p:nvSpPr>
        <p:spPr>
          <a:xfrm>
            <a:off x="350380" y="5072319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interested in learning more?</a:t>
            </a:r>
            <a:endParaRPr lang="en-US" i="1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3:15 - 5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3:30 - 10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3:40 - 20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Bonus exercise: Change the "Year" shape to reflect the year using the date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4:00 - 10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4:10 - 10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Break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4:30 - 30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 re-create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Learning more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8"/>
              </a:rPr>
              <a:t>Contest &amp; 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  <a:hlinkClick r:id="rId8"/>
              </a:rPr>
              <a:t>workshop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5:15 - 15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036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9D1A-054E-4CDD-88E9-68C33510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off your skills. Win a small prize.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DD8A66-C96D-41F1-B02C-16BF7B05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DFA69-4843-4BC5-8F90-133717AEF0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94DAF-3769-4966-B2E8-13CECDA7A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1081905"/>
            <a:ext cx="8054126" cy="51176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DB2ACA-D4BF-4FFA-9CE8-9F603AF2F246}"/>
              </a:ext>
            </a:extLst>
          </p:cNvPr>
          <p:cNvSpPr txBox="1"/>
          <p:nvPr/>
        </p:nvSpPr>
        <p:spPr>
          <a:xfrm>
            <a:off x="6016238" y="1668376"/>
            <a:ext cx="5931921" cy="404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See the visualization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linkClick r:id="rId3" tooltip="https://gramener.com/readability/"/>
              </a:rPr>
              <a:t>Readability of Constitutions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Download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linkClick r:id="rId4" tooltip="https://gramener.com/readability/data.csv"/>
              </a:rPr>
              <a:t>dataset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Use the country flags from https://gramener.com/readability/png/Country.png, e.g.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linkClick r:id="rId5" tooltip="https://gramener.com/readability/png/Afghanistan.png"/>
              </a:rPr>
              <a:t>Afghanistan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linkClick r:id="rId6" tooltip="https://gramener.com/readability/png/Bolivia.png"/>
              </a:rPr>
              <a:t>Bolivia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linkClick r:id="rId7" tooltip="https://gramener.com/readability/png/Chat.png"/>
              </a:rPr>
              <a:t>Chat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Create 4 slides, each showing the scatterplot of words (X-axis) vs ease (Y-axis). The slides show:</a:t>
            </a:r>
          </a:p>
          <a:p>
            <a:pPr marL="800100" lvl="1" indent="-342900" eaLnBrk="0" fontAlgn="base" hangingPunct="0"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Libya with the shortest constitution</a:t>
            </a:r>
          </a:p>
          <a:p>
            <a:pPr marL="800100" lvl="1" indent="-342900" eaLnBrk="0" fontAlgn="base" hangingPunct="0"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India with the longest constitution</a:t>
            </a:r>
          </a:p>
          <a:p>
            <a:pPr marL="800100" lvl="1" indent="-342900" eaLnBrk="0" fontAlgn="base" hangingPunct="0"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Luxembourg with the most readable constitution</a:t>
            </a:r>
          </a:p>
          <a:p>
            <a:pPr marL="800100" lvl="1" indent="-342900" eaLnBrk="0" fontAlgn="base" hangingPunct="0"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 Vincent and the Grenadines with the least readable constitution</a:t>
            </a:r>
          </a:p>
        </p:txBody>
      </p:sp>
    </p:spTree>
    <p:extLst>
      <p:ext uri="{BB962C8B-B14F-4D97-AF65-F5344CB8AC3E}">
        <p14:creationId xmlns:p14="http://schemas.microsoft.com/office/powerpoint/2010/main" val="2078968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B718F99-5776-436D-906F-562CA4F7DC45}"/>
              </a:ext>
            </a:extLst>
          </p:cNvPr>
          <p:cNvSpPr/>
          <p:nvPr/>
        </p:nvSpPr>
        <p:spPr>
          <a:xfrm>
            <a:off x="350380" y="4252406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3:15 - 5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3:30 - 10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3:40 - 20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Bonus exercise: Change the "Year" shape to reflect the year using the date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4:00 - 10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4:10 - 10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Break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4:30 - 30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 re-create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Learning more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8"/>
              </a:rPr>
              <a:t>Contest &amp; 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  <a:hlinkClick r:id="rId8"/>
              </a:rPr>
              <a:t>workshop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5:15 - 15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453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9D1A-054E-4CDD-88E9-68C33510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off your skills. Win a small prize.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DD8A66-C96D-41F1-B02C-16BF7B05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DFA69-4843-4BC5-8F90-133717AEF0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C0770-DDF7-4A38-A1F7-75837437972C}"/>
              </a:ext>
            </a:extLst>
          </p:cNvPr>
          <p:cNvSpPr txBox="1"/>
          <p:nvPr/>
        </p:nvSpPr>
        <p:spPr>
          <a:xfrm>
            <a:off x="316194" y="1596848"/>
            <a:ext cx="1048569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ubmit your results </a:t>
            </a:r>
            <a:r>
              <a:rPr lang="en-US" altLang="en-US" dirty="0">
                <a:solidFill>
                  <a:srgbClr val="000000"/>
                </a:solidFill>
              </a:rPr>
              <a:t>at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bit.ly/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pyconsubmission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. This should include the: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Input PPTX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Output PPTX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Data (data.csv)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YAML configuration or Python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Submission closes on 5 Oct 2020 midnight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linkClick r:id="rId3" tooltip="https://en.wikipedia.org/wiki/Anywhere_on_Earth"/>
              </a:rPr>
              <a:t>anywhere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000000"/>
                </a:solidFill>
              </a:rPr>
              <a:t>Everyone who submits can join a free workshop on automating presentations with Python.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The 3 best submissions get an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linkClick r:id="rId4" tooltip="http://Amazon.in"/>
              </a:rPr>
              <a:t>Amazon.in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gift voucher for Rs 3,000, Rs 2,000, and Rs 1,000, and the option to interview with Gramener to work 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SlideSense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5338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6B8DF4-4E07-4B6E-9C58-30B485F259EF}"/>
              </a:ext>
            </a:extLst>
          </p:cNvPr>
          <p:cNvSpPr/>
          <p:nvPr/>
        </p:nvSpPr>
        <p:spPr>
          <a:xfrm>
            <a:off x="350380" y="5456880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3:15 - 5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3:30 - 10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3:40 - 20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Bonus exercise: Change the "Year" shape to reflect the year using the date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4:00 - 10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4:10 - 10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Break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4:30 - 30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 re-create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Learning more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8"/>
              </a:rPr>
              <a:t>Contest &amp; 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  <a:hlinkClick r:id="rId8"/>
              </a:rPr>
              <a:t>workshop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5:15 - 15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486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B718F99-5776-436D-906F-562CA4F7DC45}"/>
              </a:ext>
            </a:extLst>
          </p:cNvPr>
          <p:cNvSpPr/>
          <p:nvPr/>
        </p:nvSpPr>
        <p:spPr>
          <a:xfrm>
            <a:off x="350380" y="1102407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3:15 - 5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3:30 - 10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3:40 - 20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Bonus exercise: Change the "Year" shape to reflect the year using the date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4:00 - 10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4:10 - 10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Break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4:30 - 30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 re-create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Learning more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8"/>
              </a:rPr>
              <a:t>Contest &amp; 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  <a:hlinkClick r:id="rId8"/>
              </a:rPr>
              <a:t>workshop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5:15 - 15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969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381F386-2CA3-4700-9107-A7CB7379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208917"/>
            <a:ext cx="11704320" cy="222082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With almost </a:t>
            </a:r>
            <a:r>
              <a:rPr lang="en-US" sz="4000" dirty="0">
                <a:solidFill>
                  <a:schemeClr val="accent6"/>
                </a:solidFill>
              </a:rPr>
              <a:t>1 billion users</a:t>
            </a:r>
            <a:r>
              <a:rPr lang="en-US" sz="4000" dirty="0"/>
              <a:t>, PowerPoint is the</a:t>
            </a:r>
            <a:br>
              <a:rPr lang="en-US" sz="4000" dirty="0"/>
            </a:br>
            <a:r>
              <a:rPr lang="en-US" sz="4000" dirty="0"/>
              <a:t>largest medium to communicate data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820E8A4-FCB4-4D73-B7AF-5B428DF687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https://www.zdnet.com/article/about-that-1-billion-microsoft-office-figure/</a:t>
            </a:r>
            <a:endParaRPr lang="en-US" dirty="0"/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328BC537-038D-454C-8722-FA777F723155}"/>
              </a:ext>
            </a:extLst>
          </p:cNvPr>
          <p:cNvSpPr txBox="1">
            <a:spLocks/>
          </p:cNvSpPr>
          <p:nvPr/>
        </p:nvSpPr>
        <p:spPr>
          <a:xfrm>
            <a:off x="243840" y="4054809"/>
            <a:ext cx="11704320" cy="2220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Almost everyone has PowerPoint. No extra cost.</a:t>
            </a:r>
          </a:p>
          <a:p>
            <a:pPr algn="ctr"/>
            <a:r>
              <a:rPr lang="en-US" sz="2800" dirty="0"/>
              <a:t>Almost everyone can use PowerPoint. No extra training.</a:t>
            </a:r>
          </a:p>
        </p:txBody>
      </p:sp>
    </p:spTree>
    <p:extLst>
      <p:ext uri="{BB962C8B-B14F-4D97-AF65-F5344CB8AC3E}">
        <p14:creationId xmlns:p14="http://schemas.microsoft.com/office/powerpoint/2010/main" val="1184167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381F386-2CA3-4700-9107-A7CB7379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191825"/>
            <a:ext cx="11704320" cy="222082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PowerPoint uses an open format: Office XML</a:t>
            </a: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328BC537-038D-454C-8722-FA777F723155}"/>
              </a:ext>
            </a:extLst>
          </p:cNvPr>
          <p:cNvSpPr txBox="1">
            <a:spLocks/>
          </p:cNvSpPr>
          <p:nvPr/>
        </p:nvSpPr>
        <p:spPr>
          <a:xfrm>
            <a:off x="243840" y="4054809"/>
            <a:ext cx="11704320" cy="2220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You don’t need PowerPoint to create/read PPTX file.</a:t>
            </a:r>
          </a:p>
          <a:p>
            <a:pPr algn="ctr"/>
            <a:r>
              <a:rPr lang="en-US" sz="2800" dirty="0"/>
              <a:t>You can use Python for this.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BDA3F-6A07-4B85-B994-03778FEE7B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3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6E0128-C51B-48C3-A3F5-7267CD11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a simple example of how to edit text in PowerPoint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C6F2D-E716-44BC-91DD-1E574C588AC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8169D0-B0B1-4BB7-9094-A15D35C927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A87F0-B8BA-4A13-9275-1F01E8293468}"/>
              </a:ext>
            </a:extLst>
          </p:cNvPr>
          <p:cNvSpPr txBox="1"/>
          <p:nvPr/>
        </p:nvSpPr>
        <p:spPr>
          <a:xfrm>
            <a:off x="243840" y="2217409"/>
            <a:ext cx="8519160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pptx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Presentation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prs = Presentation(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'input.pptx'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prs.slides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].shapes[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].text = 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'Hello world'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prs.save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'output.pptx'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66B76-DFA3-4C6E-B327-242B2E90699B}"/>
              </a:ext>
            </a:extLst>
          </p:cNvPr>
          <p:cNvSpPr txBox="1"/>
          <p:nvPr/>
        </p:nvSpPr>
        <p:spPr>
          <a:xfrm>
            <a:off x="243840" y="1288279"/>
            <a:ext cx="851916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pip install python-pptx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D65A5D-800D-4941-878D-7914F4BA4278}"/>
              </a:ext>
            </a:extLst>
          </p:cNvPr>
          <p:cNvSpPr txBox="1"/>
          <p:nvPr/>
        </p:nvSpPr>
        <p:spPr>
          <a:xfrm>
            <a:off x="243840" y="2001965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edit-pptx.py</a:t>
            </a:r>
          </a:p>
        </p:txBody>
      </p:sp>
    </p:spTree>
    <p:extLst>
      <p:ext uri="{BB962C8B-B14F-4D97-AF65-F5344CB8AC3E}">
        <p14:creationId xmlns:p14="http://schemas.microsoft.com/office/powerpoint/2010/main" val="1728342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D3CB-AF18-44F6-8C13-41C9CDD2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a sophisticated example of creating animations in PowerPoint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F7986-8F68-437D-BC9B-0687FCF3BCE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96111-A209-4C94-B8DD-9DA044869B0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79" name="Picture 978">
            <a:extLst>
              <a:ext uri="{FF2B5EF4-FFF2-40B4-BE49-F238E27FC236}">
                <a16:creationId xmlns:a16="http://schemas.microsoft.com/office/drawing/2014/main" id="{D66B317F-E939-48F2-B812-FE3F5ECA0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30" y="1194453"/>
            <a:ext cx="919734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08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381F386-2CA3-4700-9107-A7CB7379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191825"/>
            <a:ext cx="11704320" cy="222082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We created a platform called </a:t>
            </a:r>
            <a:r>
              <a:rPr lang="en-US" sz="4000" dirty="0" err="1"/>
              <a:t>SlideSense</a:t>
            </a:r>
            <a:r>
              <a:rPr lang="en-US" sz="4000" dirty="0"/>
              <a:t> to make this easy</a:t>
            </a: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328BC537-038D-454C-8722-FA777F723155}"/>
              </a:ext>
            </a:extLst>
          </p:cNvPr>
          <p:cNvSpPr txBox="1">
            <a:spLocks/>
          </p:cNvSpPr>
          <p:nvPr/>
        </p:nvSpPr>
        <p:spPr>
          <a:xfrm>
            <a:off x="243840" y="4733747"/>
            <a:ext cx="11704320" cy="862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Gramener.com/</a:t>
            </a:r>
            <a:r>
              <a:rPr lang="en-US" sz="2800" dirty="0" err="1"/>
              <a:t>slidesense</a:t>
            </a:r>
            <a:r>
              <a:rPr lang="en-US" sz="2800" dirty="0"/>
              <a:t>/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BDA3F-6A07-4B85-B994-03778FEE7B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63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381F386-2CA3-4700-9107-A7CB7379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191825"/>
            <a:ext cx="11704320" cy="222082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The core of this is open-source</a:t>
            </a: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328BC537-038D-454C-8722-FA777F723155}"/>
              </a:ext>
            </a:extLst>
          </p:cNvPr>
          <p:cNvSpPr txBox="1">
            <a:spLocks/>
          </p:cNvSpPr>
          <p:nvPr/>
        </p:nvSpPr>
        <p:spPr>
          <a:xfrm>
            <a:off x="243840" y="4733747"/>
            <a:ext cx="11704320" cy="862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onsolas" panose="020B0609020204030204" pitchFamily="49" charset="0"/>
              </a:rPr>
              <a:t>pip install </a:t>
            </a:r>
            <a:r>
              <a:rPr lang="en-US" sz="2800" dirty="0" err="1">
                <a:latin typeface="Consolas" panose="020B0609020204030204" pitchFamily="49" charset="0"/>
              </a:rPr>
              <a:t>gramex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BDA3F-6A07-4B85-B994-03778FEE7B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17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Gramener">
  <a:themeElements>
    <a:clrScheme name="Gramener 2020">
      <a:dk1>
        <a:sysClr val="windowText" lastClr="000000"/>
      </a:dk1>
      <a:lt1>
        <a:sysClr val="window" lastClr="FFFFFF"/>
      </a:lt1>
      <a:dk2>
        <a:srgbClr val="20186F"/>
      </a:dk2>
      <a:lt2>
        <a:srgbClr val="EEECE1"/>
      </a:lt2>
      <a:accent1>
        <a:srgbClr val="6D8FFB"/>
      </a:accent1>
      <a:accent2>
        <a:srgbClr val="DD3B4E"/>
      </a:accent2>
      <a:accent3>
        <a:srgbClr val="91C32D"/>
      </a:accent3>
      <a:accent4>
        <a:srgbClr val="AB4CE0"/>
      </a:accent4>
      <a:accent5>
        <a:srgbClr val="20C0BC"/>
      </a:accent5>
      <a:accent6>
        <a:srgbClr val="F87720"/>
      </a:accent6>
      <a:hlink>
        <a:srgbClr val="8C83E4"/>
      </a:hlink>
      <a:folHlink>
        <a:srgbClr val="8C83E4"/>
      </a:folHlink>
    </a:clrScheme>
    <a:fontScheme name="Gramener 2020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mener_v2.2.potx" id="{46BEC5D6-E557-426A-BFA9-674CBF5FD568}" vid="{C7527F47-3CEB-4701-9D53-8515DC3965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Gramener_v2.2</Template>
  <TotalTime>2613</TotalTime>
  <Words>2513</Words>
  <Application>Microsoft Office PowerPoint</Application>
  <PresentationFormat>Widescreen</PresentationFormat>
  <Paragraphs>345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</vt:lpstr>
      <vt:lpstr>Century Gothic</vt:lpstr>
      <vt:lpstr>Consolas</vt:lpstr>
      <vt:lpstr>Inconsolata</vt:lpstr>
      <vt:lpstr>Inconsolata, Consolas,  Fira Code</vt:lpstr>
      <vt:lpstr>Gramener</vt:lpstr>
      <vt:lpstr>Animating PowerPoint with data</vt:lpstr>
      <vt:lpstr>Agenda</vt:lpstr>
      <vt:lpstr>Introduction</vt:lpstr>
      <vt:lpstr>With almost 1 billion users, PowerPoint is the largest medium to communicate data</vt:lpstr>
      <vt:lpstr>PowerPoint uses an open format: Office XML</vt:lpstr>
      <vt:lpstr>Here’s a simple example of how to edit text in PowerPoint</vt:lpstr>
      <vt:lpstr>Here’s a sophisticated example of creating animations in PowerPoint</vt:lpstr>
      <vt:lpstr>We created a platform called SlideSense to make this easy</vt:lpstr>
      <vt:lpstr>The core of this is open-source</vt:lpstr>
      <vt:lpstr>A quick survey: bit.ly/pyconppt</vt:lpstr>
      <vt:lpstr>Let’s take a look at a simple example</vt:lpstr>
      <vt:lpstr>Now, you do it</vt:lpstr>
      <vt:lpstr>You can run SlideSense from within Python</vt:lpstr>
      <vt:lpstr>Here’s the same Certificates example, using the Python API</vt:lpstr>
      <vt:lpstr>Now, you do it</vt:lpstr>
      <vt:lpstr>PowerPoint Presentation</vt:lpstr>
      <vt:lpstr>Now you do it</vt:lpstr>
      <vt:lpstr>Are you interested in learning more?</vt:lpstr>
      <vt:lpstr>Show off your skills. Win a small prize.</vt:lpstr>
      <vt:lpstr>Show off your skills. Win a small prize.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SlideSense</dc:title>
  <dc:creator>S Anand</dc:creator>
  <cp:lastModifiedBy>Anand S</cp:lastModifiedBy>
  <cp:revision>121</cp:revision>
  <dcterms:created xsi:type="dcterms:W3CDTF">2020-07-07T05:16:05Z</dcterms:created>
  <dcterms:modified xsi:type="dcterms:W3CDTF">2020-10-04T08:06:25Z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1742979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</Properties>
</file>