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59" r:id="rId20"/>
    <p:sldId id="258"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snapToGrid="0">
      <p:cViewPr>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B00A-9D3B-F38D-C67A-B3577AB35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59C703-78D7-6DD3-B414-1F9E947DA5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6CD0BF-D601-2A71-1E57-3CD160E7F716}"/>
              </a:ext>
            </a:extLst>
          </p:cNvPr>
          <p:cNvSpPr>
            <a:spLocks noGrp="1"/>
          </p:cNvSpPr>
          <p:nvPr>
            <p:ph type="dt" sz="half" idx="10"/>
          </p:nvPr>
        </p:nvSpPr>
        <p:spPr/>
        <p:txBody>
          <a:bodyPr/>
          <a:lstStyle/>
          <a:p>
            <a:fld id="{9E2851B9-1C3A-4863-98B7-94BBF51945A3}" type="datetimeFigureOut">
              <a:rPr lang="en-US" smtClean="0"/>
              <a:t>10/23/2024</a:t>
            </a:fld>
            <a:endParaRPr lang="en-US"/>
          </a:p>
        </p:txBody>
      </p:sp>
      <p:sp>
        <p:nvSpPr>
          <p:cNvPr id="5" name="Footer Placeholder 4">
            <a:extLst>
              <a:ext uri="{FF2B5EF4-FFF2-40B4-BE49-F238E27FC236}">
                <a16:creationId xmlns:a16="http://schemas.microsoft.com/office/drawing/2014/main" id="{79FB33DC-24CB-B721-BBB5-64CD12FE7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D5F0D-2522-2492-170F-58B369E79A49}"/>
              </a:ext>
            </a:extLst>
          </p:cNvPr>
          <p:cNvSpPr>
            <a:spLocks noGrp="1"/>
          </p:cNvSpPr>
          <p:nvPr>
            <p:ph type="sldNum" sz="quarter" idx="12"/>
          </p:nvPr>
        </p:nvSpPr>
        <p:spPr/>
        <p:txBody>
          <a:bodyPr/>
          <a:lstStyle/>
          <a:p>
            <a:fld id="{28F0B522-0FA3-425D-965E-65960CA7936E}" type="slidenum">
              <a:rPr lang="en-US" smtClean="0"/>
              <a:t>‹#›</a:t>
            </a:fld>
            <a:endParaRPr lang="en-US"/>
          </a:p>
        </p:txBody>
      </p:sp>
    </p:spTree>
    <p:extLst>
      <p:ext uri="{BB962C8B-B14F-4D97-AF65-F5344CB8AC3E}">
        <p14:creationId xmlns:p14="http://schemas.microsoft.com/office/powerpoint/2010/main" val="422659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EC83-934C-2A5F-9F0E-A733218EA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EDEE-5191-881C-D0A8-3E7B696DC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937F5-D55E-FE72-C465-87CB2E93C3F8}"/>
              </a:ext>
            </a:extLst>
          </p:cNvPr>
          <p:cNvSpPr>
            <a:spLocks noGrp="1"/>
          </p:cNvSpPr>
          <p:nvPr>
            <p:ph type="dt" sz="half" idx="10"/>
          </p:nvPr>
        </p:nvSpPr>
        <p:spPr/>
        <p:txBody>
          <a:bodyPr/>
          <a:lstStyle/>
          <a:p>
            <a:fld id="{9E2851B9-1C3A-4863-98B7-94BBF51945A3}" type="datetimeFigureOut">
              <a:rPr lang="en-US" smtClean="0"/>
              <a:t>10/23/2024</a:t>
            </a:fld>
            <a:endParaRPr lang="en-US"/>
          </a:p>
        </p:txBody>
      </p:sp>
      <p:sp>
        <p:nvSpPr>
          <p:cNvPr id="5" name="Footer Placeholder 4">
            <a:extLst>
              <a:ext uri="{FF2B5EF4-FFF2-40B4-BE49-F238E27FC236}">
                <a16:creationId xmlns:a16="http://schemas.microsoft.com/office/drawing/2014/main" id="{5FB7E58E-3CC7-C8CE-5665-90CFA9E02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60D4E-07E2-142C-48AD-97474BB5CFB2}"/>
              </a:ext>
            </a:extLst>
          </p:cNvPr>
          <p:cNvSpPr>
            <a:spLocks noGrp="1"/>
          </p:cNvSpPr>
          <p:nvPr>
            <p:ph type="sldNum" sz="quarter" idx="12"/>
          </p:nvPr>
        </p:nvSpPr>
        <p:spPr/>
        <p:txBody>
          <a:bodyPr/>
          <a:lstStyle/>
          <a:p>
            <a:fld id="{28F0B522-0FA3-425D-965E-65960CA7936E}" type="slidenum">
              <a:rPr lang="en-US" smtClean="0"/>
              <a:t>‹#›</a:t>
            </a:fld>
            <a:endParaRPr lang="en-US"/>
          </a:p>
        </p:txBody>
      </p:sp>
    </p:spTree>
    <p:extLst>
      <p:ext uri="{BB962C8B-B14F-4D97-AF65-F5344CB8AC3E}">
        <p14:creationId xmlns:p14="http://schemas.microsoft.com/office/powerpoint/2010/main" val="305463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86562-02B0-FFE7-1DB8-330E38CC8E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C0B398-0396-452A-6451-3DB620FBE9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3C2EA-F1A5-3A69-0461-D16D0D552EFE}"/>
              </a:ext>
            </a:extLst>
          </p:cNvPr>
          <p:cNvSpPr>
            <a:spLocks noGrp="1"/>
          </p:cNvSpPr>
          <p:nvPr>
            <p:ph type="dt" sz="half" idx="10"/>
          </p:nvPr>
        </p:nvSpPr>
        <p:spPr/>
        <p:txBody>
          <a:bodyPr/>
          <a:lstStyle/>
          <a:p>
            <a:fld id="{9E2851B9-1C3A-4863-98B7-94BBF51945A3}" type="datetimeFigureOut">
              <a:rPr lang="en-US" smtClean="0"/>
              <a:t>10/23/2024</a:t>
            </a:fld>
            <a:endParaRPr lang="en-US"/>
          </a:p>
        </p:txBody>
      </p:sp>
      <p:sp>
        <p:nvSpPr>
          <p:cNvPr id="5" name="Footer Placeholder 4">
            <a:extLst>
              <a:ext uri="{FF2B5EF4-FFF2-40B4-BE49-F238E27FC236}">
                <a16:creationId xmlns:a16="http://schemas.microsoft.com/office/drawing/2014/main" id="{15579A2E-1D0E-09F2-CEDA-65ED3EDA5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AE341-075B-1659-0B40-D0615183C259}"/>
              </a:ext>
            </a:extLst>
          </p:cNvPr>
          <p:cNvSpPr>
            <a:spLocks noGrp="1"/>
          </p:cNvSpPr>
          <p:nvPr>
            <p:ph type="sldNum" sz="quarter" idx="12"/>
          </p:nvPr>
        </p:nvSpPr>
        <p:spPr/>
        <p:txBody>
          <a:bodyPr/>
          <a:lstStyle/>
          <a:p>
            <a:fld id="{28F0B522-0FA3-425D-965E-65960CA7936E}" type="slidenum">
              <a:rPr lang="en-US" smtClean="0"/>
              <a:t>‹#›</a:t>
            </a:fld>
            <a:endParaRPr lang="en-US"/>
          </a:p>
        </p:txBody>
      </p:sp>
    </p:spTree>
    <p:extLst>
      <p:ext uri="{BB962C8B-B14F-4D97-AF65-F5344CB8AC3E}">
        <p14:creationId xmlns:p14="http://schemas.microsoft.com/office/powerpoint/2010/main" val="140293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0D14-2F62-5D24-7D38-FBCEF6F64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A7E8BE-8CD6-F69F-2951-EFCE414BF7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544DC-58B5-C558-E0AA-F557C8C451F0}"/>
              </a:ext>
            </a:extLst>
          </p:cNvPr>
          <p:cNvSpPr>
            <a:spLocks noGrp="1"/>
          </p:cNvSpPr>
          <p:nvPr>
            <p:ph type="dt" sz="half" idx="10"/>
          </p:nvPr>
        </p:nvSpPr>
        <p:spPr/>
        <p:txBody>
          <a:bodyPr/>
          <a:lstStyle/>
          <a:p>
            <a:fld id="{9E2851B9-1C3A-4863-98B7-94BBF51945A3}" type="datetimeFigureOut">
              <a:rPr lang="en-US" smtClean="0"/>
              <a:t>10/23/2024</a:t>
            </a:fld>
            <a:endParaRPr lang="en-US"/>
          </a:p>
        </p:txBody>
      </p:sp>
      <p:sp>
        <p:nvSpPr>
          <p:cNvPr id="5" name="Footer Placeholder 4">
            <a:extLst>
              <a:ext uri="{FF2B5EF4-FFF2-40B4-BE49-F238E27FC236}">
                <a16:creationId xmlns:a16="http://schemas.microsoft.com/office/drawing/2014/main" id="{0FFD2B34-31BA-50E2-6882-BADB53223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695C4-D292-BE15-365A-3D9E1037644E}"/>
              </a:ext>
            </a:extLst>
          </p:cNvPr>
          <p:cNvSpPr>
            <a:spLocks noGrp="1"/>
          </p:cNvSpPr>
          <p:nvPr>
            <p:ph type="sldNum" sz="quarter" idx="12"/>
          </p:nvPr>
        </p:nvSpPr>
        <p:spPr/>
        <p:txBody>
          <a:bodyPr/>
          <a:lstStyle/>
          <a:p>
            <a:fld id="{28F0B522-0FA3-425D-965E-65960CA7936E}" type="slidenum">
              <a:rPr lang="en-US" smtClean="0"/>
              <a:t>‹#›</a:t>
            </a:fld>
            <a:endParaRPr lang="en-US"/>
          </a:p>
        </p:txBody>
      </p:sp>
    </p:spTree>
    <p:extLst>
      <p:ext uri="{BB962C8B-B14F-4D97-AF65-F5344CB8AC3E}">
        <p14:creationId xmlns:p14="http://schemas.microsoft.com/office/powerpoint/2010/main" val="274249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92990-9066-4781-6297-07389A67D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2EB1C9-314B-2163-EEA0-0C0029DA8D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330928-80F1-F0D1-D81F-EDE526A8681B}"/>
              </a:ext>
            </a:extLst>
          </p:cNvPr>
          <p:cNvSpPr>
            <a:spLocks noGrp="1"/>
          </p:cNvSpPr>
          <p:nvPr>
            <p:ph type="dt" sz="half" idx="10"/>
          </p:nvPr>
        </p:nvSpPr>
        <p:spPr/>
        <p:txBody>
          <a:bodyPr/>
          <a:lstStyle/>
          <a:p>
            <a:fld id="{9E2851B9-1C3A-4863-98B7-94BBF51945A3}" type="datetimeFigureOut">
              <a:rPr lang="en-US" smtClean="0"/>
              <a:t>10/23/2024</a:t>
            </a:fld>
            <a:endParaRPr lang="en-US"/>
          </a:p>
        </p:txBody>
      </p:sp>
      <p:sp>
        <p:nvSpPr>
          <p:cNvPr id="5" name="Footer Placeholder 4">
            <a:extLst>
              <a:ext uri="{FF2B5EF4-FFF2-40B4-BE49-F238E27FC236}">
                <a16:creationId xmlns:a16="http://schemas.microsoft.com/office/drawing/2014/main" id="{9A9B47D0-E835-F470-E6F6-60D47D8CA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B22D1-D892-3AA8-9E5F-759419917017}"/>
              </a:ext>
            </a:extLst>
          </p:cNvPr>
          <p:cNvSpPr>
            <a:spLocks noGrp="1"/>
          </p:cNvSpPr>
          <p:nvPr>
            <p:ph type="sldNum" sz="quarter" idx="12"/>
          </p:nvPr>
        </p:nvSpPr>
        <p:spPr/>
        <p:txBody>
          <a:bodyPr/>
          <a:lstStyle/>
          <a:p>
            <a:fld id="{28F0B522-0FA3-425D-965E-65960CA7936E}" type="slidenum">
              <a:rPr lang="en-US" smtClean="0"/>
              <a:t>‹#›</a:t>
            </a:fld>
            <a:endParaRPr lang="en-US"/>
          </a:p>
        </p:txBody>
      </p:sp>
    </p:spTree>
    <p:extLst>
      <p:ext uri="{BB962C8B-B14F-4D97-AF65-F5344CB8AC3E}">
        <p14:creationId xmlns:p14="http://schemas.microsoft.com/office/powerpoint/2010/main" val="75502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2160-1232-FB6F-96DC-72123554FB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FE94B-7FE7-4349-4959-BFA09B563A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372D5C-AF7F-A10F-1B8C-82E6870F52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DB9553-4063-30D9-962D-764789E1DA1F}"/>
              </a:ext>
            </a:extLst>
          </p:cNvPr>
          <p:cNvSpPr>
            <a:spLocks noGrp="1"/>
          </p:cNvSpPr>
          <p:nvPr>
            <p:ph type="dt" sz="half" idx="10"/>
          </p:nvPr>
        </p:nvSpPr>
        <p:spPr/>
        <p:txBody>
          <a:bodyPr/>
          <a:lstStyle/>
          <a:p>
            <a:fld id="{9E2851B9-1C3A-4863-98B7-94BBF51945A3}" type="datetimeFigureOut">
              <a:rPr lang="en-US" smtClean="0"/>
              <a:t>10/23/2024</a:t>
            </a:fld>
            <a:endParaRPr lang="en-US"/>
          </a:p>
        </p:txBody>
      </p:sp>
      <p:sp>
        <p:nvSpPr>
          <p:cNvPr id="6" name="Footer Placeholder 5">
            <a:extLst>
              <a:ext uri="{FF2B5EF4-FFF2-40B4-BE49-F238E27FC236}">
                <a16:creationId xmlns:a16="http://schemas.microsoft.com/office/drawing/2014/main" id="{D9C90846-F076-4DCE-144E-84E71C6E3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11697B-EC4C-636B-CE02-8F95D951CA6C}"/>
              </a:ext>
            </a:extLst>
          </p:cNvPr>
          <p:cNvSpPr>
            <a:spLocks noGrp="1"/>
          </p:cNvSpPr>
          <p:nvPr>
            <p:ph type="sldNum" sz="quarter" idx="12"/>
          </p:nvPr>
        </p:nvSpPr>
        <p:spPr/>
        <p:txBody>
          <a:bodyPr/>
          <a:lstStyle/>
          <a:p>
            <a:fld id="{28F0B522-0FA3-425D-965E-65960CA7936E}" type="slidenum">
              <a:rPr lang="en-US" smtClean="0"/>
              <a:t>‹#›</a:t>
            </a:fld>
            <a:endParaRPr lang="en-US"/>
          </a:p>
        </p:txBody>
      </p:sp>
    </p:spTree>
    <p:extLst>
      <p:ext uri="{BB962C8B-B14F-4D97-AF65-F5344CB8AC3E}">
        <p14:creationId xmlns:p14="http://schemas.microsoft.com/office/powerpoint/2010/main" val="297623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4CF8-921A-7A96-C47F-D44ED440DB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CB7BAB-E469-2BF1-AA5F-0B47A1608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1297B-6B7B-4639-9DBC-9274F4EB7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23C1E-03C7-A397-E357-E1A4EA833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A2A17-1A9F-FD51-8916-B458F560B6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A46BEF-B664-F34A-8019-14F9AD589AF5}"/>
              </a:ext>
            </a:extLst>
          </p:cNvPr>
          <p:cNvSpPr>
            <a:spLocks noGrp="1"/>
          </p:cNvSpPr>
          <p:nvPr>
            <p:ph type="dt" sz="half" idx="10"/>
          </p:nvPr>
        </p:nvSpPr>
        <p:spPr/>
        <p:txBody>
          <a:bodyPr/>
          <a:lstStyle/>
          <a:p>
            <a:fld id="{9E2851B9-1C3A-4863-98B7-94BBF51945A3}" type="datetimeFigureOut">
              <a:rPr lang="en-US" smtClean="0"/>
              <a:t>10/23/2024</a:t>
            </a:fld>
            <a:endParaRPr lang="en-US"/>
          </a:p>
        </p:txBody>
      </p:sp>
      <p:sp>
        <p:nvSpPr>
          <p:cNvPr id="8" name="Footer Placeholder 7">
            <a:extLst>
              <a:ext uri="{FF2B5EF4-FFF2-40B4-BE49-F238E27FC236}">
                <a16:creationId xmlns:a16="http://schemas.microsoft.com/office/drawing/2014/main" id="{E4A57C6F-623E-C30F-3959-9F7413D399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E0CD24-5E62-AE76-4771-65838208E8E5}"/>
              </a:ext>
            </a:extLst>
          </p:cNvPr>
          <p:cNvSpPr>
            <a:spLocks noGrp="1"/>
          </p:cNvSpPr>
          <p:nvPr>
            <p:ph type="sldNum" sz="quarter" idx="12"/>
          </p:nvPr>
        </p:nvSpPr>
        <p:spPr/>
        <p:txBody>
          <a:bodyPr/>
          <a:lstStyle/>
          <a:p>
            <a:fld id="{28F0B522-0FA3-425D-965E-65960CA7936E}" type="slidenum">
              <a:rPr lang="en-US" smtClean="0"/>
              <a:t>‹#›</a:t>
            </a:fld>
            <a:endParaRPr lang="en-US"/>
          </a:p>
        </p:txBody>
      </p:sp>
    </p:spTree>
    <p:extLst>
      <p:ext uri="{BB962C8B-B14F-4D97-AF65-F5344CB8AC3E}">
        <p14:creationId xmlns:p14="http://schemas.microsoft.com/office/powerpoint/2010/main" val="3674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5E096-AB5A-4053-BD3A-BFFC00E7B5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0139AF-8A56-7C87-DED4-575571738EE1}"/>
              </a:ext>
            </a:extLst>
          </p:cNvPr>
          <p:cNvSpPr>
            <a:spLocks noGrp="1"/>
          </p:cNvSpPr>
          <p:nvPr>
            <p:ph type="dt" sz="half" idx="10"/>
          </p:nvPr>
        </p:nvSpPr>
        <p:spPr/>
        <p:txBody>
          <a:bodyPr/>
          <a:lstStyle/>
          <a:p>
            <a:fld id="{9E2851B9-1C3A-4863-98B7-94BBF51945A3}" type="datetimeFigureOut">
              <a:rPr lang="en-US" smtClean="0"/>
              <a:t>10/23/2024</a:t>
            </a:fld>
            <a:endParaRPr lang="en-US"/>
          </a:p>
        </p:txBody>
      </p:sp>
      <p:sp>
        <p:nvSpPr>
          <p:cNvPr id="4" name="Footer Placeholder 3">
            <a:extLst>
              <a:ext uri="{FF2B5EF4-FFF2-40B4-BE49-F238E27FC236}">
                <a16:creationId xmlns:a16="http://schemas.microsoft.com/office/drawing/2014/main" id="{F60865D1-2A6A-0834-6E34-DBE7841C9D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7782C-BD02-4337-1854-71F60F16778D}"/>
              </a:ext>
            </a:extLst>
          </p:cNvPr>
          <p:cNvSpPr>
            <a:spLocks noGrp="1"/>
          </p:cNvSpPr>
          <p:nvPr>
            <p:ph type="sldNum" sz="quarter" idx="12"/>
          </p:nvPr>
        </p:nvSpPr>
        <p:spPr/>
        <p:txBody>
          <a:bodyPr/>
          <a:lstStyle/>
          <a:p>
            <a:fld id="{28F0B522-0FA3-425D-965E-65960CA7936E}" type="slidenum">
              <a:rPr lang="en-US" smtClean="0"/>
              <a:t>‹#›</a:t>
            </a:fld>
            <a:endParaRPr lang="en-US"/>
          </a:p>
        </p:txBody>
      </p:sp>
    </p:spTree>
    <p:extLst>
      <p:ext uri="{BB962C8B-B14F-4D97-AF65-F5344CB8AC3E}">
        <p14:creationId xmlns:p14="http://schemas.microsoft.com/office/powerpoint/2010/main" val="284238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356409-6AF8-7BDE-6BFA-B7E9B2453732}"/>
              </a:ext>
            </a:extLst>
          </p:cNvPr>
          <p:cNvSpPr>
            <a:spLocks noGrp="1"/>
          </p:cNvSpPr>
          <p:nvPr>
            <p:ph type="dt" sz="half" idx="10"/>
          </p:nvPr>
        </p:nvSpPr>
        <p:spPr/>
        <p:txBody>
          <a:bodyPr/>
          <a:lstStyle/>
          <a:p>
            <a:fld id="{9E2851B9-1C3A-4863-98B7-94BBF51945A3}" type="datetimeFigureOut">
              <a:rPr lang="en-US" smtClean="0"/>
              <a:t>10/23/2024</a:t>
            </a:fld>
            <a:endParaRPr lang="en-US"/>
          </a:p>
        </p:txBody>
      </p:sp>
      <p:sp>
        <p:nvSpPr>
          <p:cNvPr id="3" name="Footer Placeholder 2">
            <a:extLst>
              <a:ext uri="{FF2B5EF4-FFF2-40B4-BE49-F238E27FC236}">
                <a16:creationId xmlns:a16="http://schemas.microsoft.com/office/drawing/2014/main" id="{EB751CA1-5BBE-9567-921E-C3B2912091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4EE894-BBF7-E56C-C472-2772950249C2}"/>
              </a:ext>
            </a:extLst>
          </p:cNvPr>
          <p:cNvSpPr>
            <a:spLocks noGrp="1"/>
          </p:cNvSpPr>
          <p:nvPr>
            <p:ph type="sldNum" sz="quarter" idx="12"/>
          </p:nvPr>
        </p:nvSpPr>
        <p:spPr/>
        <p:txBody>
          <a:bodyPr/>
          <a:lstStyle/>
          <a:p>
            <a:fld id="{28F0B522-0FA3-425D-965E-65960CA7936E}" type="slidenum">
              <a:rPr lang="en-US" smtClean="0"/>
              <a:t>‹#›</a:t>
            </a:fld>
            <a:endParaRPr lang="en-US"/>
          </a:p>
        </p:txBody>
      </p:sp>
    </p:spTree>
    <p:extLst>
      <p:ext uri="{BB962C8B-B14F-4D97-AF65-F5344CB8AC3E}">
        <p14:creationId xmlns:p14="http://schemas.microsoft.com/office/powerpoint/2010/main" val="366500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72E0-AF9B-E572-9860-7C2B6BA9F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734077-1198-591B-FA4C-047D94016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B110CE-377D-7CF9-D693-55AE5FD81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582C0-0017-AA8A-04CB-83C85196CB4E}"/>
              </a:ext>
            </a:extLst>
          </p:cNvPr>
          <p:cNvSpPr>
            <a:spLocks noGrp="1"/>
          </p:cNvSpPr>
          <p:nvPr>
            <p:ph type="dt" sz="half" idx="10"/>
          </p:nvPr>
        </p:nvSpPr>
        <p:spPr/>
        <p:txBody>
          <a:bodyPr/>
          <a:lstStyle/>
          <a:p>
            <a:fld id="{9E2851B9-1C3A-4863-98B7-94BBF51945A3}" type="datetimeFigureOut">
              <a:rPr lang="en-US" smtClean="0"/>
              <a:t>10/23/2024</a:t>
            </a:fld>
            <a:endParaRPr lang="en-US"/>
          </a:p>
        </p:txBody>
      </p:sp>
      <p:sp>
        <p:nvSpPr>
          <p:cNvPr id="6" name="Footer Placeholder 5">
            <a:extLst>
              <a:ext uri="{FF2B5EF4-FFF2-40B4-BE49-F238E27FC236}">
                <a16:creationId xmlns:a16="http://schemas.microsoft.com/office/drawing/2014/main" id="{09E3F1E2-F9B9-1AC0-A1B5-323C7337B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9E223-EACB-7060-A53B-8CD2A78BCBA7}"/>
              </a:ext>
            </a:extLst>
          </p:cNvPr>
          <p:cNvSpPr>
            <a:spLocks noGrp="1"/>
          </p:cNvSpPr>
          <p:nvPr>
            <p:ph type="sldNum" sz="quarter" idx="12"/>
          </p:nvPr>
        </p:nvSpPr>
        <p:spPr/>
        <p:txBody>
          <a:bodyPr/>
          <a:lstStyle/>
          <a:p>
            <a:fld id="{28F0B522-0FA3-425D-965E-65960CA7936E}" type="slidenum">
              <a:rPr lang="en-US" smtClean="0"/>
              <a:t>‹#›</a:t>
            </a:fld>
            <a:endParaRPr lang="en-US"/>
          </a:p>
        </p:txBody>
      </p:sp>
    </p:spTree>
    <p:extLst>
      <p:ext uri="{BB962C8B-B14F-4D97-AF65-F5344CB8AC3E}">
        <p14:creationId xmlns:p14="http://schemas.microsoft.com/office/powerpoint/2010/main" val="3523771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2F17-4A1E-21D9-B85D-7D69FEAAE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68F74A-6B45-B87D-73E6-3CB740DD3D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21DA15-CA4C-C6F0-2CCB-77F1FC56C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CCB9F-CA17-55C4-B6C1-9E5A9B927E8F}"/>
              </a:ext>
            </a:extLst>
          </p:cNvPr>
          <p:cNvSpPr>
            <a:spLocks noGrp="1"/>
          </p:cNvSpPr>
          <p:nvPr>
            <p:ph type="dt" sz="half" idx="10"/>
          </p:nvPr>
        </p:nvSpPr>
        <p:spPr/>
        <p:txBody>
          <a:bodyPr/>
          <a:lstStyle/>
          <a:p>
            <a:fld id="{9E2851B9-1C3A-4863-98B7-94BBF51945A3}" type="datetimeFigureOut">
              <a:rPr lang="en-US" smtClean="0"/>
              <a:t>10/23/2024</a:t>
            </a:fld>
            <a:endParaRPr lang="en-US"/>
          </a:p>
        </p:txBody>
      </p:sp>
      <p:sp>
        <p:nvSpPr>
          <p:cNvPr id="6" name="Footer Placeholder 5">
            <a:extLst>
              <a:ext uri="{FF2B5EF4-FFF2-40B4-BE49-F238E27FC236}">
                <a16:creationId xmlns:a16="http://schemas.microsoft.com/office/drawing/2014/main" id="{528FA9F2-AAE7-1E98-5DC6-F5986C4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553F7-29C7-989C-8C5A-6BCAA3F22DC3}"/>
              </a:ext>
            </a:extLst>
          </p:cNvPr>
          <p:cNvSpPr>
            <a:spLocks noGrp="1"/>
          </p:cNvSpPr>
          <p:nvPr>
            <p:ph type="sldNum" sz="quarter" idx="12"/>
          </p:nvPr>
        </p:nvSpPr>
        <p:spPr/>
        <p:txBody>
          <a:bodyPr/>
          <a:lstStyle/>
          <a:p>
            <a:fld id="{28F0B522-0FA3-425D-965E-65960CA7936E}" type="slidenum">
              <a:rPr lang="en-US" smtClean="0"/>
              <a:t>‹#›</a:t>
            </a:fld>
            <a:endParaRPr lang="en-US"/>
          </a:p>
        </p:txBody>
      </p:sp>
    </p:spTree>
    <p:extLst>
      <p:ext uri="{BB962C8B-B14F-4D97-AF65-F5344CB8AC3E}">
        <p14:creationId xmlns:p14="http://schemas.microsoft.com/office/powerpoint/2010/main" val="1568292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CE9FC-4736-8251-D981-4AEAE44A7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B0A708-47EB-0110-2141-EF1718056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F48CA-8B15-4E29-93C5-24878A59A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E2851B9-1C3A-4863-98B7-94BBF51945A3}" type="datetimeFigureOut">
              <a:rPr lang="en-US" smtClean="0"/>
              <a:t>10/23/2024</a:t>
            </a:fld>
            <a:endParaRPr lang="en-US"/>
          </a:p>
        </p:txBody>
      </p:sp>
      <p:sp>
        <p:nvSpPr>
          <p:cNvPr id="5" name="Footer Placeholder 4">
            <a:extLst>
              <a:ext uri="{FF2B5EF4-FFF2-40B4-BE49-F238E27FC236}">
                <a16:creationId xmlns:a16="http://schemas.microsoft.com/office/drawing/2014/main" id="{626B2FC0-5BEF-7D5D-DB85-271FE41C4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F75178C-A579-0994-7ADA-B48268F53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F0B522-0FA3-425D-965E-65960CA7936E}" type="slidenum">
              <a:rPr lang="en-US" smtClean="0"/>
              <a:t>‹#›</a:t>
            </a:fld>
            <a:endParaRPr lang="en-US"/>
          </a:p>
        </p:txBody>
      </p:sp>
    </p:spTree>
    <p:extLst>
      <p:ext uri="{BB962C8B-B14F-4D97-AF65-F5344CB8AC3E}">
        <p14:creationId xmlns:p14="http://schemas.microsoft.com/office/powerpoint/2010/main" val="3773291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43F1-7272-164C-3DE3-F041E45937B8}"/>
              </a:ext>
            </a:extLst>
          </p:cNvPr>
          <p:cNvSpPr>
            <a:spLocks noGrp="1"/>
          </p:cNvSpPr>
          <p:nvPr>
            <p:ph type="title"/>
          </p:nvPr>
        </p:nvSpPr>
        <p:spPr/>
        <p:txBody>
          <a:bodyPr/>
          <a:lstStyle/>
          <a:p>
            <a:r>
              <a:rPr lang="en-US" dirty="0"/>
              <a:t>Lending Club Case Study </a:t>
            </a:r>
          </a:p>
        </p:txBody>
      </p:sp>
      <p:sp>
        <p:nvSpPr>
          <p:cNvPr id="3" name="Content Placeholder 2">
            <a:extLst>
              <a:ext uri="{FF2B5EF4-FFF2-40B4-BE49-F238E27FC236}">
                <a16:creationId xmlns:a16="http://schemas.microsoft.com/office/drawing/2014/main" id="{B3343390-7B5C-1498-6C9A-0FB722F342BB}"/>
              </a:ext>
            </a:extLst>
          </p:cNvPr>
          <p:cNvSpPr>
            <a:spLocks noGrp="1"/>
          </p:cNvSpPr>
          <p:nvPr>
            <p:ph idx="1"/>
          </p:nvPr>
        </p:nvSpPr>
        <p:spPr/>
        <p:txBody>
          <a:bodyPr/>
          <a:lstStyle/>
          <a:p>
            <a:r>
              <a:rPr lang="en-US" dirty="0"/>
              <a:t>Program: EPGP in AI-ML Aug 2024, IIIT- Bengaluru</a:t>
            </a:r>
          </a:p>
          <a:p>
            <a:endParaRPr lang="en-US" dirty="0"/>
          </a:p>
          <a:p>
            <a:r>
              <a:rPr lang="en-US" dirty="0"/>
              <a:t>Contributors:</a:t>
            </a:r>
          </a:p>
          <a:p>
            <a:pPr lvl="1"/>
            <a:r>
              <a:rPr lang="en-US" dirty="0"/>
              <a:t>Santoshkumar Vagga</a:t>
            </a:r>
          </a:p>
          <a:p>
            <a:pPr lvl="1"/>
            <a:r>
              <a:rPr lang="en-US" dirty="0"/>
              <a:t>Neeraj Kumar</a:t>
            </a:r>
          </a:p>
          <a:p>
            <a:endParaRPr lang="en-US" dirty="0"/>
          </a:p>
          <a:p>
            <a:endParaRPr lang="en-US" dirty="0"/>
          </a:p>
        </p:txBody>
      </p:sp>
    </p:spTree>
    <p:extLst>
      <p:ext uri="{BB962C8B-B14F-4D97-AF65-F5344CB8AC3E}">
        <p14:creationId xmlns:p14="http://schemas.microsoft.com/office/powerpoint/2010/main" val="3507398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1092-A46E-A709-8BBC-1F5AFB66E42C}"/>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7" name="Content Placeholder 6">
            <a:extLst>
              <a:ext uri="{FF2B5EF4-FFF2-40B4-BE49-F238E27FC236}">
                <a16:creationId xmlns:a16="http://schemas.microsoft.com/office/drawing/2014/main" id="{8232D2AF-E2A0-0007-8C58-1C5AB1C9FE8D}"/>
              </a:ext>
            </a:extLst>
          </p:cNvPr>
          <p:cNvPicPr>
            <a:picLocks noGrp="1" noChangeAspect="1"/>
          </p:cNvPicPr>
          <p:nvPr>
            <p:ph idx="1"/>
          </p:nvPr>
        </p:nvPicPr>
        <p:blipFill>
          <a:blip r:embed="rId2"/>
          <a:stretch>
            <a:fillRect/>
          </a:stretch>
        </p:blipFill>
        <p:spPr>
          <a:xfrm>
            <a:off x="3796176" y="1825625"/>
            <a:ext cx="4599648" cy="4351338"/>
          </a:xfrm>
        </p:spPr>
      </p:pic>
    </p:spTree>
    <p:extLst>
      <p:ext uri="{BB962C8B-B14F-4D97-AF65-F5344CB8AC3E}">
        <p14:creationId xmlns:p14="http://schemas.microsoft.com/office/powerpoint/2010/main" val="273224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FF82-1C6B-EB98-6FF3-1D8BD32ED6C4}"/>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0FB281A4-D262-4078-30DD-F00D78EA7DC9}"/>
              </a:ext>
            </a:extLst>
          </p:cNvPr>
          <p:cNvPicPr>
            <a:picLocks noGrp="1" noChangeAspect="1"/>
          </p:cNvPicPr>
          <p:nvPr>
            <p:ph idx="1"/>
          </p:nvPr>
        </p:nvPicPr>
        <p:blipFill>
          <a:blip r:embed="rId2"/>
          <a:stretch>
            <a:fillRect/>
          </a:stretch>
        </p:blipFill>
        <p:spPr>
          <a:xfrm>
            <a:off x="2847521" y="1924554"/>
            <a:ext cx="6496957" cy="4153480"/>
          </a:xfrm>
        </p:spPr>
      </p:pic>
    </p:spTree>
    <p:extLst>
      <p:ext uri="{BB962C8B-B14F-4D97-AF65-F5344CB8AC3E}">
        <p14:creationId xmlns:p14="http://schemas.microsoft.com/office/powerpoint/2010/main" val="166454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F13C-A36E-9740-D97B-6CBA96174EC4}"/>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D4FB9E4E-2B02-C8D2-D43C-2FCFB38D0C9C}"/>
              </a:ext>
            </a:extLst>
          </p:cNvPr>
          <p:cNvPicPr>
            <a:picLocks noGrp="1" noChangeAspect="1"/>
          </p:cNvPicPr>
          <p:nvPr>
            <p:ph idx="1"/>
          </p:nvPr>
        </p:nvPicPr>
        <p:blipFill>
          <a:blip r:embed="rId2"/>
          <a:stretch>
            <a:fillRect/>
          </a:stretch>
        </p:blipFill>
        <p:spPr>
          <a:xfrm>
            <a:off x="3858589" y="1825625"/>
            <a:ext cx="4474821" cy="4351338"/>
          </a:xfrm>
        </p:spPr>
      </p:pic>
    </p:spTree>
    <p:extLst>
      <p:ext uri="{BB962C8B-B14F-4D97-AF65-F5344CB8AC3E}">
        <p14:creationId xmlns:p14="http://schemas.microsoft.com/office/powerpoint/2010/main" val="22995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4C61-AEE8-8B01-DDCD-AE5C55DC1153}"/>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41F678C9-8D01-E6F5-919A-97413AC299FF}"/>
              </a:ext>
            </a:extLst>
          </p:cNvPr>
          <p:cNvPicPr>
            <a:picLocks noGrp="1" noChangeAspect="1"/>
          </p:cNvPicPr>
          <p:nvPr>
            <p:ph idx="1"/>
          </p:nvPr>
        </p:nvPicPr>
        <p:blipFill>
          <a:blip r:embed="rId2"/>
          <a:stretch>
            <a:fillRect/>
          </a:stretch>
        </p:blipFill>
        <p:spPr>
          <a:xfrm>
            <a:off x="4066153" y="1825625"/>
            <a:ext cx="4059693" cy="4351338"/>
          </a:xfrm>
        </p:spPr>
      </p:pic>
    </p:spTree>
    <p:extLst>
      <p:ext uri="{BB962C8B-B14F-4D97-AF65-F5344CB8AC3E}">
        <p14:creationId xmlns:p14="http://schemas.microsoft.com/office/powerpoint/2010/main" val="2881512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E45C1-4022-EBAE-3CF8-4C307FDC9C82}"/>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63716E45-07D4-EADA-F251-A5C71D1FAA3B}"/>
              </a:ext>
            </a:extLst>
          </p:cNvPr>
          <p:cNvPicPr>
            <a:picLocks noGrp="1" noChangeAspect="1"/>
          </p:cNvPicPr>
          <p:nvPr>
            <p:ph idx="1"/>
          </p:nvPr>
        </p:nvPicPr>
        <p:blipFill>
          <a:blip r:embed="rId2"/>
          <a:stretch>
            <a:fillRect/>
          </a:stretch>
        </p:blipFill>
        <p:spPr>
          <a:xfrm>
            <a:off x="3727068" y="1825625"/>
            <a:ext cx="4737863" cy="4351338"/>
          </a:xfrm>
        </p:spPr>
      </p:pic>
    </p:spTree>
    <p:extLst>
      <p:ext uri="{BB962C8B-B14F-4D97-AF65-F5344CB8AC3E}">
        <p14:creationId xmlns:p14="http://schemas.microsoft.com/office/powerpoint/2010/main" val="49968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D0E2-CEA4-5B14-B740-1DCD8360592B}"/>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89274042-9EA8-7AD7-82F1-F471B75F1098}"/>
              </a:ext>
            </a:extLst>
          </p:cNvPr>
          <p:cNvPicPr>
            <a:picLocks noGrp="1" noChangeAspect="1"/>
          </p:cNvPicPr>
          <p:nvPr>
            <p:ph idx="1"/>
          </p:nvPr>
        </p:nvPicPr>
        <p:blipFill>
          <a:blip r:embed="rId2"/>
          <a:stretch>
            <a:fillRect/>
          </a:stretch>
        </p:blipFill>
        <p:spPr>
          <a:xfrm>
            <a:off x="3790440" y="1825625"/>
            <a:ext cx="4611119" cy="4351338"/>
          </a:xfrm>
        </p:spPr>
      </p:pic>
    </p:spTree>
    <p:extLst>
      <p:ext uri="{BB962C8B-B14F-4D97-AF65-F5344CB8AC3E}">
        <p14:creationId xmlns:p14="http://schemas.microsoft.com/office/powerpoint/2010/main" val="3945626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6AC3-E3F2-4450-6739-06971F649B33}"/>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47B3032E-83FC-E721-1E39-D225C610E370}"/>
              </a:ext>
            </a:extLst>
          </p:cNvPr>
          <p:cNvPicPr>
            <a:picLocks noGrp="1" noChangeAspect="1"/>
          </p:cNvPicPr>
          <p:nvPr>
            <p:ph idx="1"/>
          </p:nvPr>
        </p:nvPicPr>
        <p:blipFill>
          <a:blip r:embed="rId2"/>
          <a:stretch>
            <a:fillRect/>
          </a:stretch>
        </p:blipFill>
        <p:spPr>
          <a:xfrm>
            <a:off x="2363404" y="1825625"/>
            <a:ext cx="7465192" cy="4351338"/>
          </a:xfrm>
        </p:spPr>
      </p:pic>
    </p:spTree>
    <p:extLst>
      <p:ext uri="{BB962C8B-B14F-4D97-AF65-F5344CB8AC3E}">
        <p14:creationId xmlns:p14="http://schemas.microsoft.com/office/powerpoint/2010/main" val="2541118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EFA5-232B-0FB0-282D-D7553709BFB5}"/>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74F2A966-F55D-4C99-51DC-D365FD0598A0}"/>
              </a:ext>
            </a:extLst>
          </p:cNvPr>
          <p:cNvPicPr>
            <a:picLocks noGrp="1" noChangeAspect="1"/>
          </p:cNvPicPr>
          <p:nvPr>
            <p:ph idx="1"/>
          </p:nvPr>
        </p:nvPicPr>
        <p:blipFill>
          <a:blip r:embed="rId2"/>
          <a:stretch>
            <a:fillRect/>
          </a:stretch>
        </p:blipFill>
        <p:spPr>
          <a:xfrm>
            <a:off x="3024467" y="1825625"/>
            <a:ext cx="6143065" cy="4351338"/>
          </a:xfrm>
        </p:spPr>
      </p:pic>
    </p:spTree>
    <p:extLst>
      <p:ext uri="{BB962C8B-B14F-4D97-AF65-F5344CB8AC3E}">
        <p14:creationId xmlns:p14="http://schemas.microsoft.com/office/powerpoint/2010/main" val="3172698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1C94-5944-9169-BED6-6983DDFAE9B2}"/>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20E71A7C-602B-CE90-D18C-B40E854CDF7A}"/>
              </a:ext>
            </a:extLst>
          </p:cNvPr>
          <p:cNvPicPr>
            <a:picLocks noGrp="1" noChangeAspect="1"/>
          </p:cNvPicPr>
          <p:nvPr>
            <p:ph idx="1"/>
          </p:nvPr>
        </p:nvPicPr>
        <p:blipFill>
          <a:blip r:embed="rId2"/>
          <a:stretch>
            <a:fillRect/>
          </a:stretch>
        </p:blipFill>
        <p:spPr>
          <a:xfrm>
            <a:off x="2722677" y="1825625"/>
            <a:ext cx="6746645" cy="4351338"/>
          </a:xfrm>
        </p:spPr>
      </p:pic>
    </p:spTree>
    <p:extLst>
      <p:ext uri="{BB962C8B-B14F-4D97-AF65-F5344CB8AC3E}">
        <p14:creationId xmlns:p14="http://schemas.microsoft.com/office/powerpoint/2010/main" val="3663180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3016-D328-3D07-27FB-2D60F7303E72}"/>
              </a:ext>
            </a:extLst>
          </p:cNvPr>
          <p:cNvSpPr>
            <a:spLocks noGrp="1"/>
          </p:cNvSpPr>
          <p:nvPr>
            <p:ph type="title"/>
          </p:nvPr>
        </p:nvSpPr>
        <p:spPr/>
        <p:txBody>
          <a:bodyPr/>
          <a:lstStyle/>
          <a:p>
            <a:r>
              <a:rPr lang="en-US" b="1" dirty="0"/>
              <a:t>Observations-1</a:t>
            </a:r>
            <a:endParaRPr lang="en-US" dirty="0"/>
          </a:p>
        </p:txBody>
      </p:sp>
      <p:sp>
        <p:nvSpPr>
          <p:cNvPr id="3" name="Content Placeholder 2">
            <a:extLst>
              <a:ext uri="{FF2B5EF4-FFF2-40B4-BE49-F238E27FC236}">
                <a16:creationId xmlns:a16="http://schemas.microsoft.com/office/drawing/2014/main" id="{B6A4E7A6-DC32-3B92-0DD0-C97AFDFE0E2F}"/>
              </a:ext>
            </a:extLst>
          </p:cNvPr>
          <p:cNvSpPr>
            <a:spLocks noGrp="1"/>
          </p:cNvSpPr>
          <p:nvPr>
            <p:ph idx="1"/>
          </p:nvPr>
        </p:nvSpPr>
        <p:spPr>
          <a:xfrm>
            <a:off x="838200" y="1573619"/>
            <a:ext cx="10515600" cy="4603344"/>
          </a:xfrm>
        </p:spPr>
        <p:txBody>
          <a:bodyPr>
            <a:normAutofit fontScale="40000" lnSpcReduction="20000"/>
          </a:bodyPr>
          <a:lstStyle/>
          <a:p>
            <a:r>
              <a:rPr lang="en-US" b="1" dirty="0"/>
              <a:t>The above analysis with respect to the charged off loans for each variable suggests the following. There is a more probability of defaulting when :</a:t>
            </a:r>
          </a:p>
          <a:p>
            <a:pPr>
              <a:buFont typeface="Arial" panose="020B0604020202020204" pitchFamily="34" charset="0"/>
              <a:buChar char="•"/>
            </a:pPr>
            <a:r>
              <a:rPr lang="en-US" dirty="0"/>
              <a:t>Applicants having </a:t>
            </a:r>
            <a:r>
              <a:rPr lang="en-US" dirty="0" err="1"/>
              <a:t>house_ownership</a:t>
            </a:r>
            <a:r>
              <a:rPr lang="en-US" dirty="0"/>
              <a:t> as 'RENT'</a:t>
            </a:r>
          </a:p>
          <a:p>
            <a:pPr>
              <a:buFont typeface="Arial" panose="020B0604020202020204" pitchFamily="34" charset="0"/>
              <a:buChar char="•"/>
            </a:pPr>
            <a:r>
              <a:rPr lang="en-US" dirty="0"/>
              <a:t>Applicants who use the loan to clear other debts</a:t>
            </a:r>
          </a:p>
          <a:p>
            <a:pPr>
              <a:buFont typeface="Arial" panose="020B0604020202020204" pitchFamily="34" charset="0"/>
              <a:buChar char="•"/>
            </a:pPr>
            <a:r>
              <a:rPr lang="en-US" dirty="0"/>
              <a:t>Applicants who receive interest at the rate of 13-17%</a:t>
            </a:r>
          </a:p>
          <a:p>
            <a:pPr>
              <a:buFont typeface="Arial" panose="020B0604020202020204" pitchFamily="34" charset="0"/>
              <a:buChar char="•"/>
            </a:pPr>
            <a:r>
              <a:rPr lang="en-US" dirty="0"/>
              <a:t>Applicants who have an income of range 31201 - 58402</a:t>
            </a:r>
          </a:p>
          <a:p>
            <a:pPr>
              <a:buFont typeface="Arial" panose="020B0604020202020204" pitchFamily="34" charset="0"/>
              <a:buChar char="•"/>
            </a:pPr>
            <a:r>
              <a:rPr lang="en-US" dirty="0"/>
              <a:t>Applicants who have 20-37 </a:t>
            </a:r>
            <a:r>
              <a:rPr lang="en-US" dirty="0" err="1"/>
              <a:t>open_acc</a:t>
            </a:r>
            <a:endParaRPr lang="en-US" dirty="0"/>
          </a:p>
          <a:p>
            <a:pPr>
              <a:buFont typeface="Arial" panose="020B0604020202020204" pitchFamily="34" charset="0"/>
              <a:buChar char="•"/>
            </a:pPr>
            <a:r>
              <a:rPr lang="en-US" dirty="0"/>
              <a:t>Applicants with </a:t>
            </a:r>
            <a:r>
              <a:rPr lang="en-US" dirty="0" err="1"/>
              <a:t>employement</a:t>
            </a:r>
            <a:r>
              <a:rPr lang="en-US" dirty="0"/>
              <a:t> length of 10</a:t>
            </a:r>
          </a:p>
          <a:p>
            <a:pPr>
              <a:buFont typeface="Arial" panose="020B0604020202020204" pitchFamily="34" charset="0"/>
              <a:buChar char="•"/>
            </a:pPr>
            <a:r>
              <a:rPr lang="en-US" dirty="0"/>
              <a:t>When funded amount by investor is between 5000-10000</a:t>
            </a:r>
          </a:p>
          <a:p>
            <a:pPr>
              <a:buFont typeface="Arial" panose="020B0604020202020204" pitchFamily="34" charset="0"/>
              <a:buChar char="•"/>
            </a:pPr>
            <a:r>
              <a:rPr lang="en-US" dirty="0"/>
              <a:t>Loan amount is between 5429 - 10357</a:t>
            </a:r>
          </a:p>
          <a:p>
            <a:pPr>
              <a:buFont typeface="Arial" panose="020B0604020202020204" pitchFamily="34" charset="0"/>
              <a:buChar char="•"/>
            </a:pPr>
            <a:r>
              <a:rPr lang="en-US" dirty="0" err="1"/>
              <a:t>Dti</a:t>
            </a:r>
            <a:r>
              <a:rPr lang="en-US" dirty="0"/>
              <a:t> is between 12-18</a:t>
            </a:r>
          </a:p>
          <a:p>
            <a:pPr>
              <a:buFont typeface="Arial" panose="020B0604020202020204" pitchFamily="34" charset="0"/>
              <a:buChar char="•"/>
            </a:pPr>
            <a:r>
              <a:rPr lang="en-US" dirty="0"/>
              <a:t>When monthly installments are between 145-274</a:t>
            </a:r>
          </a:p>
          <a:p>
            <a:pPr>
              <a:buFont typeface="Arial" panose="020B0604020202020204" pitchFamily="34" charset="0"/>
              <a:buChar char="•"/>
            </a:pPr>
            <a:r>
              <a:rPr lang="en-US" dirty="0"/>
              <a:t>Term of 36 months</a:t>
            </a:r>
          </a:p>
          <a:p>
            <a:pPr>
              <a:buFont typeface="Arial" panose="020B0604020202020204" pitchFamily="34" charset="0"/>
              <a:buChar char="•"/>
            </a:pPr>
            <a:r>
              <a:rPr lang="en-US" dirty="0"/>
              <a:t>When the loan status is Not verified</a:t>
            </a:r>
          </a:p>
          <a:p>
            <a:pPr>
              <a:buFont typeface="Arial" panose="020B0604020202020204" pitchFamily="34" charset="0"/>
              <a:buChar char="•"/>
            </a:pPr>
            <a:r>
              <a:rPr lang="en-US" dirty="0"/>
              <a:t>When the no of enquiries in last 6 months is 0</a:t>
            </a:r>
          </a:p>
          <a:p>
            <a:pPr>
              <a:buFont typeface="Arial" panose="020B0604020202020204" pitchFamily="34" charset="0"/>
              <a:buChar char="•"/>
            </a:pPr>
            <a:r>
              <a:rPr lang="en-US" dirty="0"/>
              <a:t>When the number of derogatory public records is 0</a:t>
            </a:r>
          </a:p>
          <a:p>
            <a:pPr>
              <a:buFont typeface="Arial" panose="020B0604020202020204" pitchFamily="34" charset="0"/>
              <a:buChar char="•"/>
            </a:pPr>
            <a:r>
              <a:rPr lang="en-US" dirty="0"/>
              <a:t>When the purpose is '</a:t>
            </a:r>
            <a:r>
              <a:rPr lang="en-US" dirty="0" err="1"/>
              <a:t>debt_consolidation</a:t>
            </a:r>
            <a:r>
              <a:rPr lang="en-US" dirty="0"/>
              <a:t>'</a:t>
            </a:r>
          </a:p>
          <a:p>
            <a:pPr>
              <a:buFont typeface="Arial" panose="020B0604020202020204" pitchFamily="34" charset="0"/>
              <a:buChar char="•"/>
            </a:pPr>
            <a:r>
              <a:rPr lang="en-US" dirty="0"/>
              <a:t>Grade is 'B'</a:t>
            </a:r>
          </a:p>
          <a:p>
            <a:pPr>
              <a:buFont typeface="Arial" panose="020B0604020202020204" pitchFamily="34" charset="0"/>
              <a:buChar char="•"/>
            </a:pPr>
            <a:r>
              <a:rPr lang="en-US" dirty="0"/>
              <a:t>And a total grade of 'B5' level.</a:t>
            </a:r>
          </a:p>
          <a:p>
            <a:endParaRPr lang="en-US" dirty="0"/>
          </a:p>
        </p:txBody>
      </p:sp>
    </p:spTree>
    <p:extLst>
      <p:ext uri="{BB962C8B-B14F-4D97-AF65-F5344CB8AC3E}">
        <p14:creationId xmlns:p14="http://schemas.microsoft.com/office/powerpoint/2010/main" val="177284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83DA-8C59-6CBE-E7F5-2E28D735B74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2885B86-DAB7-25D0-77D3-2EA02E7BE697}"/>
              </a:ext>
            </a:extLst>
          </p:cNvPr>
          <p:cNvSpPr>
            <a:spLocks noGrp="1"/>
          </p:cNvSpPr>
          <p:nvPr>
            <p:ph idx="1"/>
          </p:nvPr>
        </p:nvSpPr>
        <p:spPr/>
        <p:txBody>
          <a:bodyPr>
            <a:normAutofit fontScale="85000" lnSpcReduction="10000"/>
          </a:bodyPr>
          <a:lstStyle/>
          <a:p>
            <a:r>
              <a:rPr lang="en-US" dirty="0"/>
              <a:t>Goals of data analysis:</a:t>
            </a:r>
          </a:p>
          <a:p>
            <a:r>
              <a:rPr lang="en-US" dirty="0"/>
              <a:t>Lending loans to ‘risky’ applicants is the largest source of financial loss (called credit loss). The credit loss is the amount of money lost by the lender when the borrower </a:t>
            </a:r>
            <a:r>
              <a:rPr lang="en-US" dirty="0" err="1"/>
              <a:t>refusesto</a:t>
            </a:r>
            <a:r>
              <a:rPr lang="en-US" dirty="0"/>
              <a:t> pay or runs away with the money owed.</a:t>
            </a:r>
          </a:p>
          <a:p>
            <a:r>
              <a:rPr lang="en-US" dirty="0"/>
              <a:t>The main objective is to be able to identify these risky loan applicants, then such loans can be reduced thereby cutting down the amount of credit loss. Identification of such applicants using EDA is the aim of this case study.</a:t>
            </a:r>
          </a:p>
          <a:p>
            <a:r>
              <a:rPr lang="en-US" dirty="0"/>
              <a:t>Perform an analysis to understand the driving factors (or driver variables) behind loan default, </a:t>
            </a:r>
            <a:r>
              <a:rPr lang="en-US" dirty="0" err="1"/>
              <a:t>i.e.the</a:t>
            </a:r>
            <a:r>
              <a:rPr lang="en-US" dirty="0"/>
              <a:t> variables which are strong indicators of default.</a:t>
            </a:r>
            <a:br>
              <a:rPr lang="en-US" dirty="0"/>
            </a:br>
            <a:r>
              <a:rPr lang="en-US" dirty="0"/>
              <a:t>The company can </a:t>
            </a:r>
            <a:r>
              <a:rPr lang="en-US" dirty="0" err="1"/>
              <a:t>utilise</a:t>
            </a:r>
            <a:r>
              <a:rPr lang="en-US" dirty="0"/>
              <a:t> this knowledge for its portfolio and risk assessment.</a:t>
            </a:r>
          </a:p>
          <a:p>
            <a:endParaRPr lang="en-US" dirty="0"/>
          </a:p>
        </p:txBody>
      </p:sp>
    </p:spTree>
    <p:extLst>
      <p:ext uri="{BB962C8B-B14F-4D97-AF65-F5344CB8AC3E}">
        <p14:creationId xmlns:p14="http://schemas.microsoft.com/office/powerpoint/2010/main" val="4233264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00AB-15B8-1DDF-96B8-A63906C871E0}"/>
              </a:ext>
            </a:extLst>
          </p:cNvPr>
          <p:cNvSpPr>
            <a:spLocks noGrp="1"/>
          </p:cNvSpPr>
          <p:nvPr>
            <p:ph type="title"/>
          </p:nvPr>
        </p:nvSpPr>
        <p:spPr/>
        <p:txBody>
          <a:bodyPr/>
          <a:lstStyle/>
          <a:p>
            <a:r>
              <a:rPr lang="en-US" dirty="0"/>
              <a:t>Observations-2</a:t>
            </a:r>
          </a:p>
        </p:txBody>
      </p:sp>
      <p:sp>
        <p:nvSpPr>
          <p:cNvPr id="3" name="Content Placeholder 2">
            <a:extLst>
              <a:ext uri="{FF2B5EF4-FFF2-40B4-BE49-F238E27FC236}">
                <a16:creationId xmlns:a16="http://schemas.microsoft.com/office/drawing/2014/main" id="{57EC1F30-237D-4CDC-DC08-FAEAE52D84D8}"/>
              </a:ext>
            </a:extLst>
          </p:cNvPr>
          <p:cNvSpPr>
            <a:spLocks noGrp="1"/>
          </p:cNvSpPr>
          <p:nvPr>
            <p:ph idx="1"/>
          </p:nvPr>
        </p:nvSpPr>
        <p:spPr/>
        <p:txBody>
          <a:bodyPr>
            <a:normAutofit fontScale="70000" lnSpcReduction="20000"/>
          </a:bodyPr>
          <a:lstStyle/>
          <a:p>
            <a:pPr marL="0" indent="0">
              <a:buNone/>
            </a:pPr>
            <a:r>
              <a:rPr lang="en-US" b="1" dirty="0"/>
              <a:t>The above analysis with respect to the charged off loans. There is a more probability of defaulting when :</a:t>
            </a:r>
          </a:p>
          <a:p>
            <a:pPr>
              <a:buFont typeface="Arial" panose="020B0604020202020204" pitchFamily="34" charset="0"/>
              <a:buChar char="•"/>
            </a:pPr>
            <a:r>
              <a:rPr lang="en-US" dirty="0"/>
              <a:t>Applicants taking loan for 'home improvement' and have income of 60k -70k</a:t>
            </a:r>
          </a:p>
          <a:p>
            <a:pPr>
              <a:buFont typeface="Arial" panose="020B0604020202020204" pitchFamily="34" charset="0"/>
              <a:buChar char="•"/>
            </a:pPr>
            <a:r>
              <a:rPr lang="en-US" dirty="0"/>
              <a:t>Applicants whose home ownership is 'MORTGAGE and have income of 60-70k</a:t>
            </a:r>
          </a:p>
          <a:p>
            <a:pPr>
              <a:buFont typeface="Arial" panose="020B0604020202020204" pitchFamily="34" charset="0"/>
              <a:buChar char="•"/>
            </a:pPr>
            <a:r>
              <a:rPr lang="en-US" dirty="0"/>
              <a:t>Applicants who receive interest at the rate of 21-24% and have an income of 70k-80k</a:t>
            </a:r>
          </a:p>
          <a:p>
            <a:pPr>
              <a:buFont typeface="Arial" panose="020B0604020202020204" pitchFamily="34" charset="0"/>
              <a:buChar char="•"/>
            </a:pPr>
            <a:r>
              <a:rPr lang="en-US" dirty="0"/>
              <a:t>Applicants who have taken a loan in the range 30k - 35k and are charged interest rate of 15-17.5 %</a:t>
            </a:r>
          </a:p>
          <a:p>
            <a:pPr>
              <a:buFont typeface="Arial" panose="020B0604020202020204" pitchFamily="34" charset="0"/>
              <a:buChar char="•"/>
            </a:pPr>
            <a:r>
              <a:rPr lang="en-US" dirty="0"/>
              <a:t>Applicants who have taken a loan for small business and the loan amount is greater than 14k</a:t>
            </a:r>
          </a:p>
          <a:p>
            <a:pPr>
              <a:buFont typeface="Arial" panose="020B0604020202020204" pitchFamily="34" charset="0"/>
              <a:buChar char="•"/>
            </a:pPr>
            <a:r>
              <a:rPr lang="en-US" dirty="0"/>
              <a:t>Applicants whose home ownership is 'MORTGAGE and have loan of 14-16k</a:t>
            </a:r>
          </a:p>
          <a:p>
            <a:pPr>
              <a:buFont typeface="Arial" panose="020B0604020202020204" pitchFamily="34" charset="0"/>
              <a:buChar char="•"/>
            </a:pPr>
            <a:r>
              <a:rPr lang="en-US" dirty="0"/>
              <a:t>When grade is F and loan amount is between 15k-20k</a:t>
            </a:r>
          </a:p>
          <a:p>
            <a:pPr>
              <a:buFont typeface="Arial" panose="020B0604020202020204" pitchFamily="34" charset="0"/>
              <a:buChar char="•"/>
            </a:pPr>
            <a:r>
              <a:rPr lang="en-US" dirty="0"/>
              <a:t>When employment length is 10yrs and loan amount is 12k-14k</a:t>
            </a:r>
          </a:p>
          <a:p>
            <a:pPr>
              <a:buFont typeface="Arial" panose="020B0604020202020204" pitchFamily="34" charset="0"/>
              <a:buChar char="•"/>
            </a:pPr>
            <a:r>
              <a:rPr lang="en-US" dirty="0"/>
              <a:t>When the loan is verified and loan amount is above 16k</a:t>
            </a:r>
          </a:p>
          <a:p>
            <a:pPr>
              <a:buFont typeface="Arial" panose="020B0604020202020204" pitchFamily="34" charset="0"/>
              <a:buChar char="•"/>
            </a:pPr>
            <a:r>
              <a:rPr lang="en-US" dirty="0"/>
              <a:t>For grade G and interest rate above 20%</a:t>
            </a:r>
          </a:p>
          <a:p>
            <a:endParaRPr lang="en-US" dirty="0"/>
          </a:p>
        </p:txBody>
      </p:sp>
    </p:spTree>
    <p:extLst>
      <p:ext uri="{BB962C8B-B14F-4D97-AF65-F5344CB8AC3E}">
        <p14:creationId xmlns:p14="http://schemas.microsoft.com/office/powerpoint/2010/main" val="363854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D520-D373-1ACD-F517-0DAB4C6488CF}"/>
              </a:ext>
            </a:extLst>
          </p:cNvPr>
          <p:cNvSpPr>
            <a:spLocks noGrp="1"/>
          </p:cNvSpPr>
          <p:nvPr>
            <p:ph type="title"/>
          </p:nvPr>
        </p:nvSpPr>
        <p:spPr/>
        <p:txBody>
          <a:bodyPr/>
          <a:lstStyle/>
          <a:p>
            <a:r>
              <a:rPr lang="en-US" dirty="0"/>
              <a:t>Recommendations for Lending Club agency for better profitability via minimum credit loss</a:t>
            </a:r>
          </a:p>
        </p:txBody>
      </p:sp>
      <p:sp>
        <p:nvSpPr>
          <p:cNvPr id="3" name="Content Placeholder 2">
            <a:extLst>
              <a:ext uri="{FF2B5EF4-FFF2-40B4-BE49-F238E27FC236}">
                <a16:creationId xmlns:a16="http://schemas.microsoft.com/office/drawing/2014/main" id="{64C08857-C12C-81D6-FD27-946919DE685A}"/>
              </a:ext>
            </a:extLst>
          </p:cNvPr>
          <p:cNvSpPr>
            <a:spLocks noGrp="1"/>
          </p:cNvSpPr>
          <p:nvPr>
            <p:ph idx="1"/>
          </p:nvPr>
        </p:nvSpPr>
        <p:spPr/>
        <p:txBody>
          <a:bodyPr/>
          <a:lstStyle/>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1. Screening House Ownership:</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 Avoid high-risk applicants with house ownership status marked as 'RENT' or 'MORTGAGE' (especially when income is within the 60k-80k range), as these applicants have shown a higher likelihood of default.</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2. Loan Purpose &amp; Debt Consolidation:</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 Prioritize applicants with loan purposes other than debt consolidation, home improvement, or small business loans, as these purposes are associated with higher default rates.</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3. Interest Rate Caps:</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 Set a maximum interest rate cap below 13%, as applicants charged rates in the 13-24% range are more prone to defaulting.</a:t>
            </a:r>
          </a:p>
          <a:p>
            <a:endParaRPr lang="en-US" dirty="0"/>
          </a:p>
        </p:txBody>
      </p:sp>
    </p:spTree>
    <p:extLst>
      <p:ext uri="{BB962C8B-B14F-4D97-AF65-F5344CB8AC3E}">
        <p14:creationId xmlns:p14="http://schemas.microsoft.com/office/powerpoint/2010/main" val="680858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454A-F7F3-C73D-0A78-274041E3D515}"/>
              </a:ext>
            </a:extLst>
          </p:cNvPr>
          <p:cNvSpPr>
            <a:spLocks noGrp="1"/>
          </p:cNvSpPr>
          <p:nvPr>
            <p:ph type="title"/>
          </p:nvPr>
        </p:nvSpPr>
        <p:spPr/>
        <p:txBody>
          <a:bodyPr/>
          <a:lstStyle/>
          <a:p>
            <a:r>
              <a:rPr lang="en-US" dirty="0"/>
              <a:t>Recommendations for Lending Club agency for better profitability via minimum credit loss</a:t>
            </a:r>
          </a:p>
        </p:txBody>
      </p:sp>
      <p:sp>
        <p:nvSpPr>
          <p:cNvPr id="3" name="Content Placeholder 2">
            <a:extLst>
              <a:ext uri="{FF2B5EF4-FFF2-40B4-BE49-F238E27FC236}">
                <a16:creationId xmlns:a16="http://schemas.microsoft.com/office/drawing/2014/main" id="{2CB4C0B9-7957-7182-DF6D-E03D51658B69}"/>
              </a:ext>
            </a:extLst>
          </p:cNvPr>
          <p:cNvSpPr>
            <a:spLocks noGrp="1"/>
          </p:cNvSpPr>
          <p:nvPr>
            <p:ph idx="1"/>
          </p:nvPr>
        </p:nvSpPr>
        <p:spPr/>
        <p:txBody>
          <a:bodyPr>
            <a:normAutofit lnSpcReduction="10000"/>
          </a:bodyPr>
          <a:lstStyle/>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4. Income Range Filters:</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 Avoid applicants with an income range of 31,201 - 58,402 and 60k-80k, especially when paired with loans for home improvement or other non-essential uses, as these income brackets appear at higher risk.</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5. Loan Amount Control:</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 Be cautious with applicants seeking loans between $5,429 - $10,357 or $15k - $35k, particularly those with a DTI ratio between 12-18 and monthly installments in the range of 145 - 274.</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6. Employment Length Verification:</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 Ensure that applicants' employment length is verified and consider lengthier employment as a factor. 10 years of employment is a critical cutoff point, with higher risk associated with longer durations.</a:t>
            </a:r>
          </a:p>
          <a:p>
            <a:endParaRPr lang="en-US" dirty="0"/>
          </a:p>
        </p:txBody>
      </p:sp>
    </p:spTree>
    <p:extLst>
      <p:ext uri="{BB962C8B-B14F-4D97-AF65-F5344CB8AC3E}">
        <p14:creationId xmlns:p14="http://schemas.microsoft.com/office/powerpoint/2010/main" val="3503073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531E-3C67-264F-7A63-9D03542E9359}"/>
              </a:ext>
            </a:extLst>
          </p:cNvPr>
          <p:cNvSpPr>
            <a:spLocks noGrp="1"/>
          </p:cNvSpPr>
          <p:nvPr>
            <p:ph type="title"/>
          </p:nvPr>
        </p:nvSpPr>
        <p:spPr/>
        <p:txBody>
          <a:bodyPr/>
          <a:lstStyle/>
          <a:p>
            <a:r>
              <a:rPr lang="en-US" dirty="0"/>
              <a:t>Recommendations for Lending Club agency for better profitability via minimum credit loss</a:t>
            </a:r>
          </a:p>
        </p:txBody>
      </p:sp>
      <p:sp>
        <p:nvSpPr>
          <p:cNvPr id="3" name="Content Placeholder 2">
            <a:extLst>
              <a:ext uri="{FF2B5EF4-FFF2-40B4-BE49-F238E27FC236}">
                <a16:creationId xmlns:a16="http://schemas.microsoft.com/office/drawing/2014/main" id="{76F905C4-65DF-5362-A796-B1598569F8BB}"/>
              </a:ext>
            </a:extLst>
          </p:cNvPr>
          <p:cNvSpPr>
            <a:spLocks noGrp="1"/>
          </p:cNvSpPr>
          <p:nvPr>
            <p:ph idx="1"/>
          </p:nvPr>
        </p:nvSpPr>
        <p:spPr/>
        <p:txBody>
          <a:bodyPr/>
          <a:lstStyle/>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7. Credit Enquiries and Records:</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 Avoid applicants with 0 inquiries in the last 6 months and no derogatory public records—counterintuitively, this indicates a higher likelihood of defaulting. Verified records and inquiries are essential.</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8. Loan Term Limit:</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 Prefer shorter loan terms. Defaults are more common in 36-month terms.</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9. Lower Grade Applicants:</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 Be more cautious with applicants in Grade B, B5, F, and G. Defaults increase when loans are issued to these grades, especially with high loan amounts or interest rates exceeding 20% for Grade G applicants.</a:t>
            </a:r>
          </a:p>
          <a:p>
            <a:endParaRPr lang="en-US" dirty="0"/>
          </a:p>
        </p:txBody>
      </p:sp>
    </p:spTree>
    <p:extLst>
      <p:ext uri="{BB962C8B-B14F-4D97-AF65-F5344CB8AC3E}">
        <p14:creationId xmlns:p14="http://schemas.microsoft.com/office/powerpoint/2010/main" val="381550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A6CB-7193-B599-6FA7-A8CA74C2FA82}"/>
              </a:ext>
            </a:extLst>
          </p:cNvPr>
          <p:cNvSpPr>
            <a:spLocks noGrp="1"/>
          </p:cNvSpPr>
          <p:nvPr>
            <p:ph type="title"/>
          </p:nvPr>
        </p:nvSpPr>
        <p:spPr/>
        <p:txBody>
          <a:bodyPr/>
          <a:lstStyle/>
          <a:p>
            <a:r>
              <a:rPr lang="en-US" dirty="0"/>
              <a:t>Analysis Approach</a:t>
            </a:r>
          </a:p>
        </p:txBody>
      </p:sp>
      <p:sp>
        <p:nvSpPr>
          <p:cNvPr id="3" name="Content Placeholder 2">
            <a:extLst>
              <a:ext uri="{FF2B5EF4-FFF2-40B4-BE49-F238E27FC236}">
                <a16:creationId xmlns:a16="http://schemas.microsoft.com/office/drawing/2014/main" id="{F05D0D9D-F285-F9D7-9EE0-7A1251C7155A}"/>
              </a:ext>
            </a:extLst>
          </p:cNvPr>
          <p:cNvSpPr>
            <a:spLocks noGrp="1"/>
          </p:cNvSpPr>
          <p:nvPr>
            <p:ph idx="1"/>
          </p:nvPr>
        </p:nvSpPr>
        <p:spPr/>
        <p:txBody>
          <a:bodyPr>
            <a:normAutofit fontScale="92500" lnSpcReduction="10000"/>
          </a:bodyPr>
          <a:lstStyle/>
          <a:p>
            <a:r>
              <a:rPr lang="en-US" dirty="0"/>
              <a:t>Given a dataset (loan.csv) and data dictionary for it.</a:t>
            </a:r>
          </a:p>
          <a:p>
            <a:r>
              <a:rPr lang="en-US" dirty="0"/>
              <a:t>We found lot of unwanted columns with single value, null </a:t>
            </a:r>
            <a:r>
              <a:rPr lang="en-US" dirty="0" err="1"/>
              <a:t>vaues</a:t>
            </a:r>
            <a:r>
              <a:rPr lang="en-US" dirty="0"/>
              <a:t>, so we removed them from the dataset.</a:t>
            </a:r>
          </a:p>
          <a:p>
            <a:r>
              <a:rPr lang="en-US" dirty="0"/>
              <a:t>We are doing analysis for loans which are already marked as charged off or fully paid to identify the patterns, so we vomited the on-going loan status.</a:t>
            </a:r>
          </a:p>
          <a:p>
            <a:r>
              <a:rPr lang="en-US" dirty="0"/>
              <a:t>We found outliers, type casted variables, standardized values, handled missing values.</a:t>
            </a:r>
          </a:p>
          <a:p>
            <a:r>
              <a:rPr lang="en-US" dirty="0"/>
              <a:t>Once the dataset is ready for analysis, we did univariate, bi-variate analysis with different combinations of Target variable(loan status) and other variables in dataset.</a:t>
            </a:r>
          </a:p>
        </p:txBody>
      </p:sp>
    </p:spTree>
    <p:extLst>
      <p:ext uri="{BB962C8B-B14F-4D97-AF65-F5344CB8AC3E}">
        <p14:creationId xmlns:p14="http://schemas.microsoft.com/office/powerpoint/2010/main" val="350155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1B1E-289E-C123-0611-BBF492B805A4}"/>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AECA0509-FEA1-9DB6-4459-1167CC499F03}"/>
              </a:ext>
            </a:extLst>
          </p:cNvPr>
          <p:cNvPicPr>
            <a:picLocks noGrp="1" noChangeAspect="1"/>
          </p:cNvPicPr>
          <p:nvPr>
            <p:ph idx="1"/>
          </p:nvPr>
        </p:nvPicPr>
        <p:blipFill>
          <a:blip r:embed="rId2"/>
          <a:stretch>
            <a:fillRect/>
          </a:stretch>
        </p:blipFill>
        <p:spPr>
          <a:xfrm>
            <a:off x="1935232" y="1690688"/>
            <a:ext cx="8321535" cy="4351338"/>
          </a:xfrm>
        </p:spPr>
      </p:pic>
    </p:spTree>
    <p:extLst>
      <p:ext uri="{BB962C8B-B14F-4D97-AF65-F5344CB8AC3E}">
        <p14:creationId xmlns:p14="http://schemas.microsoft.com/office/powerpoint/2010/main" val="122448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9122-2483-CBB5-6FBA-06BCB7AEA302}"/>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090DBCE7-D725-228C-8FAC-5DA4ACE3EB23}"/>
              </a:ext>
            </a:extLst>
          </p:cNvPr>
          <p:cNvPicPr>
            <a:picLocks noGrp="1" noChangeAspect="1"/>
          </p:cNvPicPr>
          <p:nvPr>
            <p:ph idx="1"/>
          </p:nvPr>
        </p:nvPicPr>
        <p:blipFill>
          <a:blip r:embed="rId2"/>
          <a:stretch>
            <a:fillRect/>
          </a:stretch>
        </p:blipFill>
        <p:spPr>
          <a:xfrm>
            <a:off x="1129149" y="1825625"/>
            <a:ext cx="9933702" cy="4351338"/>
          </a:xfrm>
        </p:spPr>
      </p:pic>
    </p:spTree>
    <p:extLst>
      <p:ext uri="{BB962C8B-B14F-4D97-AF65-F5344CB8AC3E}">
        <p14:creationId xmlns:p14="http://schemas.microsoft.com/office/powerpoint/2010/main" val="203468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D7A1-CD35-03D2-1CA9-43BFB35387D7}"/>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FD9B687E-0C94-55EB-EE7A-C92E6039E504}"/>
              </a:ext>
            </a:extLst>
          </p:cNvPr>
          <p:cNvPicPr>
            <a:picLocks noGrp="1" noChangeAspect="1"/>
          </p:cNvPicPr>
          <p:nvPr>
            <p:ph idx="1"/>
          </p:nvPr>
        </p:nvPicPr>
        <p:blipFill>
          <a:blip r:embed="rId2"/>
          <a:stretch>
            <a:fillRect/>
          </a:stretch>
        </p:blipFill>
        <p:spPr>
          <a:xfrm>
            <a:off x="1961573" y="2081738"/>
            <a:ext cx="8268854" cy="3839111"/>
          </a:xfrm>
        </p:spPr>
      </p:pic>
    </p:spTree>
    <p:extLst>
      <p:ext uri="{BB962C8B-B14F-4D97-AF65-F5344CB8AC3E}">
        <p14:creationId xmlns:p14="http://schemas.microsoft.com/office/powerpoint/2010/main" val="51240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A97A-3224-4575-6CBB-19A21E6D80EF}"/>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BA2636E3-5DBC-AE2C-CEE0-31F6403E4AF9}"/>
              </a:ext>
            </a:extLst>
          </p:cNvPr>
          <p:cNvPicPr>
            <a:picLocks noGrp="1" noChangeAspect="1"/>
          </p:cNvPicPr>
          <p:nvPr>
            <p:ph idx="1"/>
          </p:nvPr>
        </p:nvPicPr>
        <p:blipFill>
          <a:blip r:embed="rId2"/>
          <a:stretch>
            <a:fillRect/>
          </a:stretch>
        </p:blipFill>
        <p:spPr>
          <a:xfrm>
            <a:off x="2590311" y="1991238"/>
            <a:ext cx="7011378" cy="4020111"/>
          </a:xfrm>
        </p:spPr>
      </p:pic>
    </p:spTree>
    <p:extLst>
      <p:ext uri="{BB962C8B-B14F-4D97-AF65-F5344CB8AC3E}">
        <p14:creationId xmlns:p14="http://schemas.microsoft.com/office/powerpoint/2010/main" val="29977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A1C9-C86B-731F-3D5C-5B7467F48D98}"/>
              </a:ext>
            </a:extLst>
          </p:cNvPr>
          <p:cNvSpPr>
            <a:spLocks noGrp="1"/>
          </p:cNvSpPr>
          <p:nvPr>
            <p:ph type="title"/>
          </p:nvPr>
        </p:nvSpPr>
        <p:spPr/>
        <p:txBody>
          <a:bodyPr/>
          <a:lstStyle/>
          <a:p>
            <a:r>
              <a:rPr lang="en-US" dirty="0" err="1"/>
              <a:t>Analysing</a:t>
            </a:r>
            <a:r>
              <a:rPr lang="en-US" dirty="0"/>
              <a:t> outcomes</a:t>
            </a:r>
          </a:p>
        </p:txBody>
      </p:sp>
      <p:pic>
        <p:nvPicPr>
          <p:cNvPr id="5" name="Content Placeholder 4">
            <a:extLst>
              <a:ext uri="{FF2B5EF4-FFF2-40B4-BE49-F238E27FC236}">
                <a16:creationId xmlns:a16="http://schemas.microsoft.com/office/drawing/2014/main" id="{51E09BDE-368A-D320-9372-A34822A10F6A}"/>
              </a:ext>
            </a:extLst>
          </p:cNvPr>
          <p:cNvPicPr>
            <a:picLocks noGrp="1" noChangeAspect="1"/>
          </p:cNvPicPr>
          <p:nvPr>
            <p:ph idx="1"/>
          </p:nvPr>
        </p:nvPicPr>
        <p:blipFill>
          <a:blip r:embed="rId2"/>
          <a:stretch>
            <a:fillRect/>
          </a:stretch>
        </p:blipFill>
        <p:spPr>
          <a:xfrm>
            <a:off x="2556968" y="1967422"/>
            <a:ext cx="7078063" cy="4067743"/>
          </a:xfrm>
        </p:spPr>
      </p:pic>
    </p:spTree>
    <p:extLst>
      <p:ext uri="{BB962C8B-B14F-4D97-AF65-F5344CB8AC3E}">
        <p14:creationId xmlns:p14="http://schemas.microsoft.com/office/powerpoint/2010/main" val="65134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AC86-86F1-868F-9066-E947668E51BF}"/>
              </a:ext>
            </a:extLst>
          </p:cNvPr>
          <p:cNvSpPr>
            <a:spLocks noGrp="1"/>
          </p:cNvSpPr>
          <p:nvPr>
            <p:ph type="title"/>
          </p:nvPr>
        </p:nvSpPr>
        <p:spPr/>
        <p:txBody>
          <a:bodyPr/>
          <a:lstStyle/>
          <a:p>
            <a:r>
              <a:rPr lang="en-US" dirty="0"/>
              <a:t>Analysis </a:t>
            </a:r>
            <a:r>
              <a:rPr lang="en-US" dirty="0" err="1"/>
              <a:t>visualisations</a:t>
            </a:r>
            <a:endParaRPr lang="en-US" dirty="0"/>
          </a:p>
        </p:txBody>
      </p:sp>
      <p:pic>
        <p:nvPicPr>
          <p:cNvPr id="5" name="Content Placeholder 4">
            <a:extLst>
              <a:ext uri="{FF2B5EF4-FFF2-40B4-BE49-F238E27FC236}">
                <a16:creationId xmlns:a16="http://schemas.microsoft.com/office/drawing/2014/main" id="{E700B92B-9A92-1F8C-79F3-CF420A331EB8}"/>
              </a:ext>
            </a:extLst>
          </p:cNvPr>
          <p:cNvPicPr>
            <a:picLocks noGrp="1" noChangeAspect="1"/>
          </p:cNvPicPr>
          <p:nvPr>
            <p:ph idx="1"/>
          </p:nvPr>
        </p:nvPicPr>
        <p:blipFill>
          <a:blip r:embed="rId2"/>
          <a:stretch>
            <a:fillRect/>
          </a:stretch>
        </p:blipFill>
        <p:spPr>
          <a:xfrm>
            <a:off x="3542591" y="1825625"/>
            <a:ext cx="5106818" cy="4351338"/>
          </a:xfrm>
        </p:spPr>
      </p:pic>
    </p:spTree>
    <p:extLst>
      <p:ext uri="{BB962C8B-B14F-4D97-AF65-F5344CB8AC3E}">
        <p14:creationId xmlns:p14="http://schemas.microsoft.com/office/powerpoint/2010/main" val="2872441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TotalTime>
  <Words>996</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Lending Club Case Study </vt:lpstr>
      <vt:lpstr>Problem statement</vt:lpstr>
      <vt:lpstr>Analysis Approach</vt:lpstr>
      <vt:lpstr>Analysis visualisations</vt:lpstr>
      <vt:lpstr>Analysis visualisations</vt:lpstr>
      <vt:lpstr>Analysis visualisations</vt:lpstr>
      <vt:lpstr>Analysis visualisations</vt:lpstr>
      <vt:lpstr>Analysing outcomes</vt:lpstr>
      <vt:lpstr>Analysis visualisations</vt:lpstr>
      <vt:lpstr>Analysis visualisations</vt:lpstr>
      <vt:lpstr>Analysis visualisations</vt:lpstr>
      <vt:lpstr>Analysis visualisations</vt:lpstr>
      <vt:lpstr>Analysis visualisations</vt:lpstr>
      <vt:lpstr>Analysis visualisations</vt:lpstr>
      <vt:lpstr>Analysis visualisations</vt:lpstr>
      <vt:lpstr>Analysis visualisations</vt:lpstr>
      <vt:lpstr>Analysis visualisations</vt:lpstr>
      <vt:lpstr>Analysis visualisations</vt:lpstr>
      <vt:lpstr>Observations-1</vt:lpstr>
      <vt:lpstr>Observations-2</vt:lpstr>
      <vt:lpstr>Recommendations for Lending Club agency for better profitability via minimum credit loss</vt:lpstr>
      <vt:lpstr>Recommendations for Lending Club agency for better profitability via minimum credit loss</vt:lpstr>
      <vt:lpstr>Recommendations for Lending Club agency for better profitability via minimum credit loss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Santoshkumar Vagga (Nokia)</dc:creator>
  <cp:lastModifiedBy>Santoshkumar Vagga (Nokia)</cp:lastModifiedBy>
  <cp:revision>2</cp:revision>
  <dcterms:created xsi:type="dcterms:W3CDTF">2024-10-23T05:20:09Z</dcterms:created>
  <dcterms:modified xsi:type="dcterms:W3CDTF">2024-10-23T10:37:24Z</dcterms:modified>
</cp:coreProperties>
</file>