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7F692E-6E69-583D-7978-A59DD18DBFED}" v="16" dt="2025-09-18T01:37:53.7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84"/>
  </p:normalViewPr>
  <p:slideViewPr>
    <p:cSldViewPr snapToGrid="0">
      <p:cViewPr varScale="1">
        <p:scale>
          <a:sx n="122" d="100"/>
          <a:sy n="122" d="100"/>
        </p:scale>
        <p:origin x="4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9/17/2025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7257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9/17/2025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1641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9/17/2025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5491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9/17/2025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534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9/17/2025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586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9/17/2025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9808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9/17/2025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39282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9/17/2025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7146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9/17/2025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071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9/17/2025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77001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9/17/2025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214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9/17/2025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479482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90000"/>
        </a:lnSpc>
        <a:spcBef>
          <a:spcPct val="0"/>
        </a:spcBef>
        <a:buNone/>
        <a:defRPr sz="55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3D Hologram from iPad">
            <a:extLst>
              <a:ext uri="{FF2B5EF4-FFF2-40B4-BE49-F238E27FC236}">
                <a16:creationId xmlns:a16="http://schemas.microsoft.com/office/drawing/2014/main" id="{391CDB95-1D86-7B5D-81F4-6DA6FF4538B2}"/>
              </a:ext>
            </a:extLst>
          </p:cNvPr>
          <p:cNvPicPr>
            <a:picLocks noChangeAspect="1"/>
          </p:cNvPicPr>
          <p:nvPr/>
        </p:nvPicPr>
        <p:blipFill rotWithShape="1">
          <a:blip r:embed="rId2"/>
          <a:srcRect t="4393" b="11337"/>
          <a:stretch/>
        </p:blipFill>
        <p:spPr>
          <a:xfrm>
            <a:off x="-1" y="10"/>
            <a:ext cx="12191999" cy="6857990"/>
          </a:xfrm>
          <a:prstGeom prst="rect">
            <a:avLst/>
          </a:prstGeom>
        </p:spPr>
      </p:pic>
      <p:sp>
        <p:nvSpPr>
          <p:cNvPr id="48" name="Rectangle 47">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F80C77-713C-CC6C-2019-FF60E2D41344}"/>
              </a:ext>
            </a:extLst>
          </p:cNvPr>
          <p:cNvSpPr>
            <a:spLocks noGrp="1"/>
          </p:cNvSpPr>
          <p:nvPr>
            <p:ph type="ctrTitle"/>
          </p:nvPr>
        </p:nvSpPr>
        <p:spPr>
          <a:xfrm>
            <a:off x="854277" y="1475234"/>
            <a:ext cx="3214307" cy="2901694"/>
          </a:xfrm>
        </p:spPr>
        <p:txBody>
          <a:bodyPr anchor="b">
            <a:normAutofit/>
          </a:bodyPr>
          <a:lstStyle/>
          <a:p>
            <a:r>
              <a:rPr lang="en-US" sz="3400" dirty="0">
                <a:solidFill>
                  <a:schemeClr val="tx1"/>
                </a:solidFill>
              </a:rPr>
              <a:t>Startup Status Prediction – To predict if company is acquired / closed</a:t>
            </a:r>
          </a:p>
        </p:txBody>
      </p:sp>
      <p:cxnSp>
        <p:nvCxnSpPr>
          <p:cNvPr id="50" name="!!Straight Connector">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9873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C7211D9-E545-4D00-9874-641EC7C7B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DBBC34A-8C43-4368-951E-A04EB7C0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6AB2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51B7D1B-B489-AE3B-FF3C-E9347B0D5B96}"/>
              </a:ext>
            </a:extLst>
          </p:cNvPr>
          <p:cNvSpPr txBox="1"/>
          <p:nvPr/>
        </p:nvSpPr>
        <p:spPr>
          <a:xfrm>
            <a:off x="4980491" y="801793"/>
            <a:ext cx="1794081" cy="376706"/>
          </a:xfrm>
          <a:prstGeom prst="rect">
            <a:avLst/>
          </a:prstGeom>
          <a:noFill/>
        </p:spPr>
        <p:txBody>
          <a:bodyPr wrap="none" rtlCol="0">
            <a:spAutoFit/>
          </a:bodyPr>
          <a:lstStyle/>
          <a:p>
            <a:pPr defTabSz="704088">
              <a:spcAft>
                <a:spcPts val="600"/>
              </a:spcAft>
            </a:pPr>
            <a:r>
              <a:rPr lang="en-US" sz="1848" b="1" kern="1200">
                <a:solidFill>
                  <a:schemeClr val="tx1"/>
                </a:solidFill>
                <a:latin typeface="Playfair Display" pitchFamily="2" charset="77"/>
                <a:ea typeface="+mn-ea"/>
                <a:cs typeface="+mn-cs"/>
              </a:rPr>
              <a:t>KEY METRICS</a:t>
            </a:r>
            <a:endParaRPr lang="en-US" sz="2400" b="1">
              <a:latin typeface="Playfair Display" pitchFamily="2" charset="77"/>
            </a:endParaRPr>
          </a:p>
        </p:txBody>
      </p:sp>
      <p:sp>
        <p:nvSpPr>
          <p:cNvPr id="4" name="TextBox 3">
            <a:extLst>
              <a:ext uri="{FF2B5EF4-FFF2-40B4-BE49-F238E27FC236}">
                <a16:creationId xmlns:a16="http://schemas.microsoft.com/office/drawing/2014/main" id="{4DAEBA5A-0CAB-D2E9-AACE-B706E04C4527}"/>
              </a:ext>
            </a:extLst>
          </p:cNvPr>
          <p:cNvSpPr txBox="1"/>
          <p:nvPr/>
        </p:nvSpPr>
        <p:spPr>
          <a:xfrm>
            <a:off x="9210750" y="4497286"/>
            <a:ext cx="2405124" cy="784830"/>
          </a:xfrm>
          <a:prstGeom prst="rect">
            <a:avLst/>
          </a:prstGeom>
          <a:noFill/>
          <a:ln>
            <a:solidFill>
              <a:schemeClr val="tx2"/>
            </a:solidFill>
          </a:ln>
        </p:spPr>
        <p:txBody>
          <a:bodyPr wrap="square" lIns="91440" tIns="45720" rIns="91440" bIns="45720" rtlCol="0" anchor="t">
            <a:spAutoFit/>
          </a:bodyPr>
          <a:lstStyle/>
          <a:p>
            <a:pPr defTabSz="704088">
              <a:spcAft>
                <a:spcPts val="600"/>
              </a:spcAft>
            </a:pPr>
            <a:r>
              <a:rPr lang="en-US" sz="900" kern="1200" dirty="0">
                <a:highlight>
                  <a:srgbClr val="FFFFFF"/>
                </a:highlight>
                <a:latin typeface="Playfair Display"/>
              </a:rPr>
              <a:t>The companies that receive the most funding are from </a:t>
            </a:r>
            <a:r>
              <a:rPr lang="en-US" sz="900" dirty="0">
                <a:highlight>
                  <a:srgbClr val="FFFFFF"/>
                </a:highlight>
                <a:latin typeface="Playfair Display"/>
              </a:rPr>
              <a:t>W</a:t>
            </a:r>
            <a:r>
              <a:rPr lang="en-US" sz="900" kern="1200" dirty="0">
                <a:highlight>
                  <a:srgbClr val="FFFFFF"/>
                </a:highlight>
                <a:latin typeface="Playfair Display"/>
              </a:rPr>
              <a:t>ashington state indicating this state has the presence of businesses that are valued highly by investors.</a:t>
            </a:r>
          </a:p>
        </p:txBody>
      </p:sp>
      <p:sp>
        <p:nvSpPr>
          <p:cNvPr id="6" name="TextBox 5">
            <a:extLst>
              <a:ext uri="{FF2B5EF4-FFF2-40B4-BE49-F238E27FC236}">
                <a16:creationId xmlns:a16="http://schemas.microsoft.com/office/drawing/2014/main" id="{DA7E6E78-9E7F-D1F5-E74A-800A523A50D4}"/>
              </a:ext>
            </a:extLst>
          </p:cNvPr>
          <p:cNvSpPr txBox="1"/>
          <p:nvPr/>
        </p:nvSpPr>
        <p:spPr>
          <a:xfrm>
            <a:off x="1371341" y="3678798"/>
            <a:ext cx="4075014" cy="638380"/>
          </a:xfrm>
          <a:prstGeom prst="rect">
            <a:avLst/>
          </a:prstGeom>
          <a:noFill/>
          <a:ln>
            <a:solidFill>
              <a:srgbClr val="002060"/>
            </a:solidFill>
          </a:ln>
        </p:spPr>
        <p:txBody>
          <a:bodyPr wrap="square" rtlCol="0">
            <a:spAutoFit/>
          </a:bodyPr>
          <a:lstStyle/>
          <a:p>
            <a:pPr defTabSz="704088">
              <a:spcAft>
                <a:spcPts val="600"/>
              </a:spcAft>
            </a:pPr>
            <a:r>
              <a:rPr lang="en-US" sz="924" kern="1200" dirty="0">
                <a:solidFill>
                  <a:schemeClr val="tx1"/>
                </a:solidFill>
                <a:latin typeface="Playfair Display" pitchFamily="2" charset="77"/>
                <a:ea typeface="+mn-ea"/>
                <a:cs typeface="+mn-cs"/>
              </a:rPr>
              <a:t>Top 10 category are: - Software, Web, Mobile, Enterprise, Advertising, Games video, Network hosting, Biotech, Semiconductor, Hardware</a:t>
            </a:r>
          </a:p>
          <a:p>
            <a:pPr>
              <a:spcAft>
                <a:spcPts val="600"/>
              </a:spcAft>
            </a:pPr>
            <a:endParaRPr lang="en-US" sz="1200" dirty="0">
              <a:solidFill>
                <a:schemeClr val="bg1"/>
              </a:solidFill>
              <a:latin typeface="Playfair Display" pitchFamily="2" charset="77"/>
            </a:endParaRPr>
          </a:p>
        </p:txBody>
      </p:sp>
      <p:sp>
        <p:nvSpPr>
          <p:cNvPr id="8" name="TextBox 7">
            <a:extLst>
              <a:ext uri="{FF2B5EF4-FFF2-40B4-BE49-F238E27FC236}">
                <a16:creationId xmlns:a16="http://schemas.microsoft.com/office/drawing/2014/main" id="{C0C978A7-36BA-2891-FA0A-3831F07BA69B}"/>
              </a:ext>
            </a:extLst>
          </p:cNvPr>
          <p:cNvSpPr txBox="1"/>
          <p:nvPr/>
        </p:nvSpPr>
        <p:spPr>
          <a:xfrm>
            <a:off x="1371340" y="2791190"/>
            <a:ext cx="4075015" cy="661207"/>
          </a:xfrm>
          <a:prstGeom prst="rect">
            <a:avLst/>
          </a:prstGeom>
          <a:noFill/>
          <a:ln>
            <a:solidFill>
              <a:srgbClr val="002060"/>
            </a:solidFill>
          </a:ln>
        </p:spPr>
        <p:txBody>
          <a:bodyPr wrap="square" rtlCol="0">
            <a:spAutoFit/>
          </a:bodyPr>
          <a:lstStyle/>
          <a:p>
            <a:pPr defTabSz="704088">
              <a:spcAft>
                <a:spcPts val="600"/>
              </a:spcAft>
            </a:pPr>
            <a:r>
              <a:rPr lang="en-US" sz="924" kern="1200" dirty="0">
                <a:solidFill>
                  <a:schemeClr val="tx1"/>
                </a:solidFill>
                <a:latin typeface="Playfair Display" pitchFamily="2" charset="77"/>
                <a:ea typeface="+mn-ea"/>
                <a:cs typeface="+mn-cs"/>
              </a:rPr>
              <a:t>The mobile category is having the largest funding followed by cleantech. Sports, hospitality, manufacturing are having the smallest funding. This can help startups understand which industries are currently doing well before they build their business.</a:t>
            </a:r>
            <a:endParaRPr lang="en-US" sz="1200" dirty="0">
              <a:latin typeface="Playfair Display" pitchFamily="2" charset="77"/>
            </a:endParaRPr>
          </a:p>
        </p:txBody>
      </p:sp>
      <p:sp>
        <p:nvSpPr>
          <p:cNvPr id="10" name="Rounded Rectangle 9">
            <a:extLst>
              <a:ext uri="{FF2B5EF4-FFF2-40B4-BE49-F238E27FC236}">
                <a16:creationId xmlns:a16="http://schemas.microsoft.com/office/drawing/2014/main" id="{2FB4B778-DEDD-21DF-B8AC-EAE57C3D2492}"/>
              </a:ext>
            </a:extLst>
          </p:cNvPr>
          <p:cNvSpPr/>
          <p:nvPr/>
        </p:nvSpPr>
        <p:spPr>
          <a:xfrm>
            <a:off x="3099762" y="1194948"/>
            <a:ext cx="1509591" cy="828867"/>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04088">
              <a:spcAft>
                <a:spcPts val="600"/>
              </a:spcAft>
            </a:pPr>
            <a:r>
              <a:rPr lang="en-US" sz="924" kern="1200" dirty="0">
                <a:solidFill>
                  <a:schemeClr val="bg1"/>
                </a:solidFill>
                <a:latin typeface="Playfair Display" pitchFamily="2" charset="77"/>
                <a:ea typeface="+mn-ea"/>
                <a:cs typeface="+mn-cs"/>
              </a:rPr>
              <a:t>35 States company info collected</a:t>
            </a:r>
            <a:endParaRPr lang="en-US" sz="1200" dirty="0">
              <a:solidFill>
                <a:schemeClr val="bg1"/>
              </a:solidFill>
              <a:latin typeface="Playfair Display" pitchFamily="2" charset="77"/>
            </a:endParaRPr>
          </a:p>
        </p:txBody>
      </p:sp>
      <p:sp>
        <p:nvSpPr>
          <p:cNvPr id="11" name="Rounded Rectangle 10">
            <a:extLst>
              <a:ext uri="{FF2B5EF4-FFF2-40B4-BE49-F238E27FC236}">
                <a16:creationId xmlns:a16="http://schemas.microsoft.com/office/drawing/2014/main" id="{D5E6A7E0-E4C7-AF87-F004-4ED2E8CB7C71}"/>
              </a:ext>
            </a:extLst>
          </p:cNvPr>
          <p:cNvSpPr/>
          <p:nvPr/>
        </p:nvSpPr>
        <p:spPr>
          <a:xfrm>
            <a:off x="1461832" y="1187878"/>
            <a:ext cx="1509591" cy="828867"/>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04088">
              <a:spcAft>
                <a:spcPts val="600"/>
              </a:spcAft>
            </a:pPr>
            <a:r>
              <a:rPr lang="en-US" sz="924" kern="1200" dirty="0">
                <a:solidFill>
                  <a:schemeClr val="bg1"/>
                </a:solidFill>
                <a:latin typeface="Playfair Display" pitchFamily="2" charset="77"/>
                <a:ea typeface="+mn-ea"/>
                <a:cs typeface="+mn-cs"/>
              </a:rPr>
              <a:t>922 Company status collected</a:t>
            </a:r>
            <a:endParaRPr lang="en-US" sz="1200" dirty="0">
              <a:solidFill>
                <a:schemeClr val="bg1"/>
              </a:solidFill>
              <a:latin typeface="Playfair Display" pitchFamily="2" charset="77"/>
            </a:endParaRPr>
          </a:p>
        </p:txBody>
      </p:sp>
      <p:sp>
        <p:nvSpPr>
          <p:cNvPr id="12" name="TextBox 11">
            <a:extLst>
              <a:ext uri="{FF2B5EF4-FFF2-40B4-BE49-F238E27FC236}">
                <a16:creationId xmlns:a16="http://schemas.microsoft.com/office/drawing/2014/main" id="{46285187-5595-6852-7A77-52C2508AC2C8}"/>
              </a:ext>
            </a:extLst>
          </p:cNvPr>
          <p:cNvSpPr txBox="1"/>
          <p:nvPr/>
        </p:nvSpPr>
        <p:spPr>
          <a:xfrm>
            <a:off x="1371342" y="2115693"/>
            <a:ext cx="4075015" cy="661207"/>
          </a:xfrm>
          <a:prstGeom prst="rect">
            <a:avLst/>
          </a:prstGeom>
          <a:gradFill>
            <a:gsLst>
              <a:gs pos="0">
                <a:schemeClr val="accent1">
                  <a:lumMod val="5000"/>
                  <a:lumOff val="95000"/>
                </a:schemeClr>
              </a:gs>
              <a:gs pos="8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defTabSz="704088">
              <a:spcAft>
                <a:spcPts val="600"/>
              </a:spcAft>
            </a:pPr>
            <a:r>
              <a:rPr lang="en-US" sz="924" b="1" kern="1200" dirty="0">
                <a:solidFill>
                  <a:schemeClr val="tx1"/>
                </a:solidFill>
                <a:latin typeface="Playfair Display" pitchFamily="2" charset="77"/>
                <a:ea typeface="+mn-ea"/>
                <a:cs typeface="+mn-cs"/>
              </a:rPr>
              <a:t>Interesting thing to note </a:t>
            </a:r>
            <a:r>
              <a:rPr lang="en-US" sz="924" kern="1200" dirty="0">
                <a:solidFill>
                  <a:schemeClr val="tx1"/>
                </a:solidFill>
                <a:latin typeface="Playfair Display" pitchFamily="2" charset="77"/>
                <a:ea typeface="+mn-ea"/>
                <a:cs typeface="+mn-cs"/>
              </a:rPr>
              <a:t>is that </a:t>
            </a:r>
            <a:r>
              <a:rPr lang="en-US" sz="924" b="1" kern="1200" dirty="0">
                <a:solidFill>
                  <a:schemeClr val="tx1"/>
                </a:solidFill>
                <a:latin typeface="Playfair Display" pitchFamily="2" charset="77"/>
                <a:ea typeface="+mn-ea"/>
                <a:cs typeface="+mn-cs"/>
              </a:rPr>
              <a:t>Redwood Systems </a:t>
            </a:r>
            <a:r>
              <a:rPr lang="en-US" sz="924" kern="1200" dirty="0">
                <a:solidFill>
                  <a:schemeClr val="tx1"/>
                </a:solidFill>
                <a:latin typeface="Playfair Display" pitchFamily="2" charset="77"/>
                <a:ea typeface="+mn-ea"/>
                <a:cs typeface="+mn-cs"/>
              </a:rPr>
              <a:t>company is repeated twice only having difference in </a:t>
            </a:r>
            <a:r>
              <a:rPr lang="en-US" sz="924" kern="1200" dirty="0" err="1">
                <a:solidFill>
                  <a:schemeClr val="tx1"/>
                </a:solidFill>
                <a:latin typeface="Playfair Display" pitchFamily="2" charset="77"/>
                <a:ea typeface="+mn-ea"/>
                <a:cs typeface="+mn-cs"/>
              </a:rPr>
              <a:t>lat</a:t>
            </a:r>
            <a:r>
              <a:rPr lang="en-US" sz="924" kern="1200" dirty="0">
                <a:solidFill>
                  <a:schemeClr val="tx1"/>
                </a:solidFill>
                <a:latin typeface="Playfair Display" pitchFamily="2" charset="77"/>
                <a:ea typeface="+mn-ea"/>
                <a:cs typeface="+mn-cs"/>
              </a:rPr>
              <a:t> n long by around .10. We need to check and get clarification on this data from the team if its duplicate or wrong entry or valid entry.</a:t>
            </a:r>
            <a:endParaRPr lang="en-US" sz="1200" dirty="0">
              <a:latin typeface="Playfair Display" pitchFamily="2" charset="77"/>
            </a:endParaRPr>
          </a:p>
        </p:txBody>
      </p:sp>
      <p:pic>
        <p:nvPicPr>
          <p:cNvPr id="14" name="Picture 13" descr="A graph of a number of state code&#10;&#10;Description automatically generated">
            <a:extLst>
              <a:ext uri="{FF2B5EF4-FFF2-40B4-BE49-F238E27FC236}">
                <a16:creationId xmlns:a16="http://schemas.microsoft.com/office/drawing/2014/main" id="{2B99ED4A-09A6-4057-60AD-F8325DABE8A0}"/>
              </a:ext>
            </a:extLst>
          </p:cNvPr>
          <p:cNvPicPr>
            <a:picLocks noChangeAspect="1"/>
          </p:cNvPicPr>
          <p:nvPr/>
        </p:nvPicPr>
        <p:blipFill>
          <a:blip r:embed="rId2"/>
          <a:stretch>
            <a:fillRect/>
          </a:stretch>
        </p:blipFill>
        <p:spPr>
          <a:xfrm>
            <a:off x="6581991" y="3999536"/>
            <a:ext cx="2603355" cy="2097218"/>
          </a:xfrm>
          <a:prstGeom prst="rect">
            <a:avLst/>
          </a:prstGeom>
        </p:spPr>
      </p:pic>
      <p:pic>
        <p:nvPicPr>
          <p:cNvPr id="18" name="Picture 17" descr="A graph of blue bars&#10;&#10;Description automatically generated with medium confidence">
            <a:extLst>
              <a:ext uri="{FF2B5EF4-FFF2-40B4-BE49-F238E27FC236}">
                <a16:creationId xmlns:a16="http://schemas.microsoft.com/office/drawing/2014/main" id="{C33479AD-9D0B-D416-8043-C244FDBDB393}"/>
              </a:ext>
            </a:extLst>
          </p:cNvPr>
          <p:cNvPicPr>
            <a:picLocks noChangeAspect="1"/>
          </p:cNvPicPr>
          <p:nvPr/>
        </p:nvPicPr>
        <p:blipFill>
          <a:blip r:embed="rId3"/>
          <a:stretch>
            <a:fillRect/>
          </a:stretch>
        </p:blipFill>
        <p:spPr>
          <a:xfrm>
            <a:off x="1353867" y="4367009"/>
            <a:ext cx="4605401" cy="1684116"/>
          </a:xfrm>
          <a:prstGeom prst="rect">
            <a:avLst/>
          </a:prstGeom>
        </p:spPr>
      </p:pic>
      <p:pic>
        <p:nvPicPr>
          <p:cNvPr id="20" name="Picture 19" descr="A graph of different colored bars&#10;&#10;Description automatically generated with medium confidence">
            <a:extLst>
              <a:ext uri="{FF2B5EF4-FFF2-40B4-BE49-F238E27FC236}">
                <a16:creationId xmlns:a16="http://schemas.microsoft.com/office/drawing/2014/main" id="{65B78E54-9775-457C-F310-0B9FE1B9B4CF}"/>
              </a:ext>
            </a:extLst>
          </p:cNvPr>
          <p:cNvPicPr>
            <a:picLocks noChangeAspect="1"/>
          </p:cNvPicPr>
          <p:nvPr/>
        </p:nvPicPr>
        <p:blipFill>
          <a:blip r:embed="rId4"/>
          <a:stretch>
            <a:fillRect/>
          </a:stretch>
        </p:blipFill>
        <p:spPr>
          <a:xfrm>
            <a:off x="8275492" y="990203"/>
            <a:ext cx="3176661" cy="2126213"/>
          </a:xfrm>
          <a:prstGeom prst="rect">
            <a:avLst/>
          </a:prstGeom>
        </p:spPr>
      </p:pic>
      <p:sp>
        <p:nvSpPr>
          <p:cNvPr id="21" name="TextBox 20">
            <a:extLst>
              <a:ext uri="{FF2B5EF4-FFF2-40B4-BE49-F238E27FC236}">
                <a16:creationId xmlns:a16="http://schemas.microsoft.com/office/drawing/2014/main" id="{CCEC245C-5355-55A9-77E0-FA9A777564F7}"/>
              </a:ext>
            </a:extLst>
          </p:cNvPr>
          <p:cNvSpPr txBox="1"/>
          <p:nvPr/>
        </p:nvSpPr>
        <p:spPr>
          <a:xfrm>
            <a:off x="6144789" y="1716432"/>
            <a:ext cx="2130703" cy="803425"/>
          </a:xfrm>
          <a:prstGeom prst="rect">
            <a:avLst/>
          </a:prstGeom>
          <a:noFill/>
          <a:ln>
            <a:solidFill>
              <a:srgbClr val="002060"/>
            </a:solidFill>
          </a:ln>
        </p:spPr>
        <p:txBody>
          <a:bodyPr wrap="square" rtlCol="0">
            <a:spAutoFit/>
          </a:bodyPr>
          <a:lstStyle/>
          <a:p>
            <a:pPr defTabSz="704088">
              <a:spcAft>
                <a:spcPts val="600"/>
              </a:spcAft>
            </a:pPr>
            <a:r>
              <a:rPr lang="en-US" sz="924" kern="1200">
                <a:solidFill>
                  <a:srgbClr val="374151"/>
                </a:solidFill>
                <a:latin typeface="Playfair Display" pitchFamily="2" charset="77"/>
                <a:ea typeface="+mn-ea"/>
                <a:cs typeface="+mn-cs"/>
              </a:rPr>
              <a:t>The success rate of a company is higher if it has received a Series A or Series B funding round. The success rate is lower when company received series C funding round.</a:t>
            </a:r>
            <a:endParaRPr lang="en-US" sz="1200">
              <a:latin typeface="Playfair Display" pitchFamily="2" charset="77"/>
            </a:endParaRPr>
          </a:p>
        </p:txBody>
      </p:sp>
    </p:spTree>
    <p:extLst>
      <p:ext uri="{BB962C8B-B14F-4D97-AF65-F5344CB8AC3E}">
        <p14:creationId xmlns:p14="http://schemas.microsoft.com/office/powerpoint/2010/main" val="1761010382"/>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311C1F"/>
      </a:dk2>
      <a:lt2>
        <a:srgbClr val="F2F0F3"/>
      </a:lt2>
      <a:accent1>
        <a:srgbClr val="6AB228"/>
      </a:accent1>
      <a:accent2>
        <a:srgbClr val="99A81B"/>
      </a:accent2>
      <a:accent3>
        <a:srgbClr val="C9992E"/>
      </a:accent3>
      <a:accent4>
        <a:srgbClr val="CC4F21"/>
      </a:accent4>
      <a:accent5>
        <a:srgbClr val="DD324B"/>
      </a:accent5>
      <a:accent6>
        <a:srgbClr val="CC2180"/>
      </a:accent6>
      <a:hlink>
        <a:srgbClr val="BF4441"/>
      </a:hlink>
      <a:folHlink>
        <a:srgbClr val="7F7F7F"/>
      </a:folHlink>
    </a:clrScheme>
    <a:fontScheme name="Retrospect">
      <a:majorFont>
        <a:latin typeface="Bembo"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Ligh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398</TotalTime>
  <Words>198</Words>
  <Application>Microsoft Office PowerPoint</Application>
  <PresentationFormat>Widescreen</PresentationFormat>
  <Paragraphs>10</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RetrospectVTI</vt:lpstr>
      <vt:lpstr>Startup Status Prediction – To predict if company is acquired / closed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Status Prediction – To predict if company is acquired or closed</dc:title>
  <dc:creator>George, Ms. Sarah Annie</dc:creator>
  <cp:lastModifiedBy>George, Ms. Sarah Annie</cp:lastModifiedBy>
  <cp:revision>13</cp:revision>
  <dcterms:created xsi:type="dcterms:W3CDTF">2024-06-27T14:41:06Z</dcterms:created>
  <dcterms:modified xsi:type="dcterms:W3CDTF">2025-09-18T01:38:08Z</dcterms:modified>
</cp:coreProperties>
</file>