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3" r:id="rId5"/>
    <p:sldId id="323" r:id="rId6"/>
    <p:sldId id="325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536" autoAdjust="0"/>
  </p:normalViewPr>
  <p:slideViewPr>
    <p:cSldViewPr snapToGrid="0" snapToObjects="1">
      <p:cViewPr varScale="1">
        <p:scale>
          <a:sx n="71" d="100"/>
          <a:sy n="71" d="100"/>
        </p:scale>
        <p:origin x="1138" y="5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This is the type of data I’ll be focusing on</a:t>
            </a:r>
          </a:p>
          <a:p>
            <a:pPr marL="228600" indent="-228600">
              <a:buAutoNum type="arabicPeriod"/>
            </a:pPr>
            <a:r>
              <a:rPr lang="en-US" dirty="0"/>
              <a:t>Best data to represent mapping of the sea floor</a:t>
            </a:r>
          </a:p>
          <a:p>
            <a:pPr marL="228600" indent="-228600">
              <a:buAutoNum type="arabicPeriod"/>
            </a:pPr>
            <a:r>
              <a:rPr lang="en-US" dirty="0"/>
              <a:t>Pretty accurate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824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Interpolation constructs new data points based on a known discrete set of points</a:t>
            </a:r>
          </a:p>
          <a:p>
            <a:pPr marL="228600" indent="-228600">
              <a:buAutoNum type="arabicPeriod"/>
            </a:pPr>
            <a:r>
              <a:rPr lang="en-US" dirty="0"/>
              <a:t>Many different techniques: Spline, inverse distance weighted, and the one we will use is called kriging</a:t>
            </a:r>
          </a:p>
          <a:p>
            <a:pPr marL="228600" indent="-228600">
              <a:buAutoNum type="arabicPeriod"/>
            </a:pPr>
            <a:r>
              <a:rPr lang="en-IN" dirty="0"/>
              <a:t>After initial collection of data, we can increase resolution, construct mapping, and fix original points with the help of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67919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way to do this is by parallelizing the computation -&gt; GPU’s!!</a:t>
            </a:r>
          </a:p>
          <a:p>
            <a:pPr marL="228600" indent="-228600">
              <a:buAutoNum type="arabicPeriod"/>
            </a:pPr>
            <a:r>
              <a:rPr lang="en-US" dirty="0"/>
              <a:t>The hardware is cased and protected on the AUV so that it can run correctly</a:t>
            </a:r>
          </a:p>
          <a:p>
            <a:pPr marL="228600" indent="-228600">
              <a:buAutoNum type="arabicPeriod"/>
            </a:pPr>
            <a:r>
              <a:rPr lang="en-US" dirty="0"/>
              <a:t>Has already been done by company called </a:t>
            </a:r>
            <a:r>
              <a:rPr lang="en-US" dirty="0" err="1"/>
              <a:t>Greensea</a:t>
            </a:r>
            <a:r>
              <a:rPr lang="en-US" dirty="0"/>
              <a:t> IQ who ran ML models on their AUVs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52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CPU is better for more complex tasks, but GPU is better for pre-programmed, more mundane tasks on a large amount of memory</a:t>
            </a:r>
          </a:p>
          <a:p>
            <a:pPr marL="228600" indent="-228600">
              <a:buAutoNum type="arabicPeriod"/>
            </a:pPr>
            <a:r>
              <a:rPr lang="en-US" dirty="0"/>
              <a:t>We can load different parts of our grid (matrix) into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314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07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telier-yuwa.ciao.jp/pronote/pronote/pronote/airborne-lidar-and-bathymetry-nn-194093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udret.ibk.ethz.ch/research/past-projects/polynomial-chaos-krigin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ss.globecomposite.com/case-studies-auv" TargetMode="External"/><Relationship Id="rId5" Type="http://schemas.openxmlformats.org/officeDocument/2006/relationships/image" Target="../media/image16.jpg"/><Relationship Id="rId4" Type="http://schemas.openxmlformats.org/officeDocument/2006/relationships/hyperlink" Target="https://logos-world.net/nvidia-log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hyperlink" Target="https://www.tutorialspoint.com/differences-between-cpu-and-gp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Real Time AUV Interpolation for deep sea mapping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805A9-DA6A-E838-60A5-31AD9118BD44}"/>
              </a:ext>
            </a:extLst>
          </p:cNvPr>
          <p:cNvSpPr txBox="1"/>
          <p:nvPr/>
        </p:nvSpPr>
        <p:spPr>
          <a:xfrm>
            <a:off x="4500372" y="4163240"/>
            <a:ext cx="319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Dev Saxena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8618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2E23-AECC-FD6B-5E1C-561B0EFC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70" y="195861"/>
            <a:ext cx="7965461" cy="994164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31D34-A8D8-ABF7-7FC2-0A89453DF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01D42-12C6-D375-61DF-8F488FA50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24" y="1147519"/>
            <a:ext cx="2649134" cy="537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482CEA-CFC2-086B-B411-9EE4DAE9F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217" y="1265144"/>
            <a:ext cx="2486219" cy="5255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9CDE11-F3B3-11EE-37C4-56B664B43EA2}"/>
              </a:ext>
            </a:extLst>
          </p:cNvPr>
          <p:cNvSpPr txBox="1"/>
          <p:nvPr/>
        </p:nvSpPr>
        <p:spPr>
          <a:xfrm>
            <a:off x="4096512" y="6520294"/>
            <a:ext cx="1999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Grid A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EB05B-98FA-A4BC-A8E2-32E662947536}"/>
              </a:ext>
            </a:extLst>
          </p:cNvPr>
          <p:cNvSpPr txBox="1"/>
          <p:nvPr/>
        </p:nvSpPr>
        <p:spPr>
          <a:xfrm>
            <a:off x="7929585" y="6520294"/>
            <a:ext cx="1999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Grid B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2679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05E5-0888-98E7-027E-80C2DEE58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Further work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4B356-7246-DA74-7562-EE7D4CF6F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on more powerful GPUs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Larger sets for batch sizes and removal fractions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higher-performing variants of each interpolation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59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E9C3-9198-A8D1-F51D-FA1FBF12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Bathymetry data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1C98E-36E4-BDDB-33BB-EB994D36C1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4AE02-5087-8F1F-BEDB-A4F308E9FC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Measurement of the depth of the seafloor, similar to elevation on land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A4E753-96B6-1663-218A-FD4C6F5E4C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61310" y="3781926"/>
            <a:ext cx="5049553" cy="2840373"/>
          </a:xfrm>
        </p:spPr>
      </p:pic>
    </p:spTree>
    <p:extLst>
      <p:ext uri="{BB962C8B-B14F-4D97-AF65-F5344CB8AC3E}">
        <p14:creationId xmlns:p14="http://schemas.microsoft.com/office/powerpoint/2010/main" val="345013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9255-1D36-9C96-5D15-FA67FD64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1711-6710-7AE6-6FB7-8863B0D22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3537" y="2303029"/>
            <a:ext cx="3982488" cy="3497698"/>
          </a:xfrm>
        </p:spPr>
        <p:txBody>
          <a:bodyPr/>
          <a:lstStyle/>
          <a:p>
            <a:r>
              <a:rPr lang="en-US" dirty="0"/>
              <a:t>Spatial technique that uses a limited number of data points to estimate other values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F4EC4-961F-CF53-0360-1572BEB8A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7A243F-3236-DC70-5175-19257579B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94271" y="3011529"/>
            <a:ext cx="5005939" cy="359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7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A7E7-9615-9205-D275-CF7301EC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0EC5-061A-6CEB-3828-070EF12DA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3987985" cy="3497698"/>
          </a:xfrm>
        </p:spPr>
        <p:txBody>
          <a:bodyPr/>
          <a:lstStyle/>
          <a:p>
            <a:r>
              <a:rPr lang="en-US" dirty="0"/>
              <a:t>GPU implementation with hardware on the AUV</a:t>
            </a:r>
          </a:p>
          <a:p>
            <a:r>
              <a:rPr lang="en-US" dirty="0"/>
              <a:t>Saves mission time and money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B2951-E79D-AF14-060E-34D6543C39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232644-3CB0-74AB-4739-216091C9E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53525" y="5038726"/>
            <a:ext cx="2709333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60E4BF-070B-C754-86A0-30BFA6DC1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771774" y="3503321"/>
            <a:ext cx="3987984" cy="32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9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D6F8-0D9B-1E03-6B77-5C87F511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Findings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3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002B-61F6-5D0C-D6C6-04406CE5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0C427-CA47-C3B3-23FA-A5BAB0E3D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792E2-4047-28B9-2BFE-8A28E59D9B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with each latitude completely filled with longitudes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Simulates situations to artificially increase data collection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Accounts for hardware or geographical limitations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5EE66E-46C5-7B13-0323-035643FF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45" y="2303028"/>
            <a:ext cx="4607778" cy="323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6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8D442-B48B-DFA4-DE88-863198B3C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6FC7-D883-C0DD-5DBD-4B9065AD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B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BDFFE4-1D88-C451-141F-1E3BD0AF69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5C490-4EA9-07FA-B646-F19188B3CE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to have missing longitude data in each latitude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Simulates situations where noise or hardware limitations miss certain coordinates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36B62-9AE5-DFDD-DE71-F26F6BA3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93" y="813190"/>
            <a:ext cx="50673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>
            <a:extLst>
              <a:ext uri="{FF2B5EF4-FFF2-40B4-BE49-F238E27FC236}">
                <a16:creationId xmlns:a16="http://schemas.microsoft.com/office/drawing/2014/main" id="{1EE0F940-A4B4-CEA4-F9DF-8FFB5F90DB07}"/>
              </a:ext>
            </a:extLst>
          </p:cNvPr>
          <p:cNvSpPr/>
          <p:nvPr/>
        </p:nvSpPr>
        <p:spPr>
          <a:xfrm>
            <a:off x="9406128" y="3178629"/>
            <a:ext cx="402336" cy="270096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E9E2EAE-75EA-BB8C-20E5-4E7246FD4072}"/>
              </a:ext>
            </a:extLst>
          </p:cNvPr>
          <p:cNvSpPr/>
          <p:nvPr/>
        </p:nvSpPr>
        <p:spPr>
          <a:xfrm>
            <a:off x="4306824" y="3178628"/>
            <a:ext cx="402336" cy="270096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3A78B-B03F-08AB-A0C9-B7A76510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Design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A613-E18E-E27D-8CFD-74126B9869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64627B-B88B-9AAD-4B19-AE2DAAEF1333}"/>
              </a:ext>
            </a:extLst>
          </p:cNvPr>
          <p:cNvSpPr/>
          <p:nvPr/>
        </p:nvSpPr>
        <p:spPr>
          <a:xfrm>
            <a:off x="3274423" y="2420983"/>
            <a:ext cx="2455817" cy="757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Grid A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6EFD00-1BD3-8968-FAF6-B09923E350CB}"/>
              </a:ext>
            </a:extLst>
          </p:cNvPr>
          <p:cNvSpPr/>
          <p:nvPr/>
        </p:nvSpPr>
        <p:spPr>
          <a:xfrm>
            <a:off x="8364583" y="2420983"/>
            <a:ext cx="2455817" cy="757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Grid B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577EE4-EE65-D2EA-4F43-96E6F8F9C74A}"/>
              </a:ext>
            </a:extLst>
          </p:cNvPr>
          <p:cNvSpPr/>
          <p:nvPr/>
        </p:nvSpPr>
        <p:spPr>
          <a:xfrm>
            <a:off x="3538728" y="3575304"/>
            <a:ext cx="1865376" cy="4846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CPU &amp; GPU Bilinear Interpolation</a:t>
            </a:r>
            <a:endParaRPr lang="en-IN" sz="11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058F82-1A0E-453F-E089-09ABC65BA68E}"/>
              </a:ext>
            </a:extLst>
          </p:cNvPr>
          <p:cNvSpPr/>
          <p:nvPr/>
        </p:nvSpPr>
        <p:spPr>
          <a:xfrm>
            <a:off x="3538728" y="4212336"/>
            <a:ext cx="1865376" cy="4846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CPU &amp; GPU Cubic Spline Interpolation</a:t>
            </a:r>
            <a:endParaRPr lang="en-IN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9000A1-855E-8C57-F3F7-D5865FB761E5}"/>
              </a:ext>
            </a:extLst>
          </p:cNvPr>
          <p:cNvSpPr/>
          <p:nvPr/>
        </p:nvSpPr>
        <p:spPr>
          <a:xfrm>
            <a:off x="3538728" y="4849368"/>
            <a:ext cx="1865376" cy="4846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CPU &amp; GPU Ordinary Kriging Interpolation</a:t>
            </a:r>
            <a:endParaRPr lang="en-IN" sz="11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595846-1E14-CB79-86C7-C1F55526F907}"/>
              </a:ext>
            </a:extLst>
          </p:cNvPr>
          <p:cNvSpPr/>
          <p:nvPr/>
        </p:nvSpPr>
        <p:spPr>
          <a:xfrm>
            <a:off x="8674608" y="3575304"/>
            <a:ext cx="1865376" cy="4846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CPU &amp; GPU Bilinear Interpolation</a:t>
            </a:r>
            <a:endParaRPr lang="en-IN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D8173-F217-13BA-8D6B-441EFE0F548C}"/>
              </a:ext>
            </a:extLst>
          </p:cNvPr>
          <p:cNvSpPr/>
          <p:nvPr/>
        </p:nvSpPr>
        <p:spPr>
          <a:xfrm>
            <a:off x="8674608" y="4212336"/>
            <a:ext cx="1865376" cy="4846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CPU &amp; GPU Cubic Spline Interpolation</a:t>
            </a:r>
            <a:endParaRPr lang="en-IN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2A580F-5E03-8A6E-2A75-ED55D0FF2EF7}"/>
              </a:ext>
            </a:extLst>
          </p:cNvPr>
          <p:cNvSpPr/>
          <p:nvPr/>
        </p:nvSpPr>
        <p:spPr>
          <a:xfrm>
            <a:off x="8674608" y="4849368"/>
            <a:ext cx="1865376" cy="4846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CPU &amp; GPU Ordinary Kriging Interpolation</a:t>
            </a:r>
            <a:endParaRPr lang="en-IN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8CA3B-3879-FDA5-4983-445BDC4B0CA3}"/>
              </a:ext>
            </a:extLst>
          </p:cNvPr>
          <p:cNvSpPr/>
          <p:nvPr/>
        </p:nvSpPr>
        <p:spPr>
          <a:xfrm>
            <a:off x="3498015" y="5879591"/>
            <a:ext cx="1946801" cy="4846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Runtimes &amp; Results</a:t>
            </a:r>
            <a:endParaRPr lang="en-IN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0633EC-915D-AE6B-7356-E6C5B4DF5126}"/>
              </a:ext>
            </a:extLst>
          </p:cNvPr>
          <p:cNvSpPr/>
          <p:nvPr/>
        </p:nvSpPr>
        <p:spPr>
          <a:xfrm>
            <a:off x="8633895" y="5879592"/>
            <a:ext cx="1946801" cy="4846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Runtimes &amp; Results</a:t>
            </a:r>
            <a:endParaRPr lang="en-IN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060254-4F81-D9EE-230F-5D0B845382AA}"/>
              </a:ext>
            </a:extLst>
          </p:cNvPr>
          <p:cNvSpPr txBox="1"/>
          <p:nvPr/>
        </p:nvSpPr>
        <p:spPr>
          <a:xfrm>
            <a:off x="5870448" y="2624328"/>
            <a:ext cx="1207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Points to generate:</a:t>
            </a:r>
          </a:p>
          <a:p>
            <a:r>
              <a:rPr lang="en-US" sz="1200" dirty="0"/>
              <a:t>{1000, 5000,…}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8E25C-2F6F-B35A-6DD3-861D5B1F4311}"/>
              </a:ext>
            </a:extLst>
          </p:cNvPr>
          <p:cNvSpPr txBox="1"/>
          <p:nvPr/>
        </p:nvSpPr>
        <p:spPr>
          <a:xfrm>
            <a:off x="10948416" y="2624327"/>
            <a:ext cx="120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Removal Fraction:</a:t>
            </a:r>
          </a:p>
          <a:p>
            <a:r>
              <a:rPr lang="en-US" sz="1200" dirty="0"/>
              <a:t>{0.01, 0.1 ,…}</a:t>
            </a:r>
            <a:endParaRPr lang="en-IN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C4789E-2681-8F32-A472-77699D646362}"/>
              </a:ext>
            </a:extLst>
          </p:cNvPr>
          <p:cNvSpPr/>
          <p:nvPr/>
        </p:nvSpPr>
        <p:spPr>
          <a:xfrm>
            <a:off x="5858256" y="2240280"/>
            <a:ext cx="1094232" cy="384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Parameters</a:t>
            </a:r>
            <a:endParaRPr lang="en-IN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D7310E-F676-6967-266E-E83C06080204}"/>
              </a:ext>
            </a:extLst>
          </p:cNvPr>
          <p:cNvSpPr/>
          <p:nvPr/>
        </p:nvSpPr>
        <p:spPr>
          <a:xfrm>
            <a:off x="10948416" y="2240281"/>
            <a:ext cx="1094232" cy="384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Parameters</a:t>
            </a:r>
            <a:endParaRPr lang="en-IN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5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9EEA-E851-A331-20AD-EAE70B89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parallel processing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AD936F-EF67-98F6-033F-DD70B7C14A7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400" y="2542476"/>
            <a:ext cx="7035437" cy="3593147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913140B-BEF0-46E4-3A28-DEF61DFFC36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3226" r="3226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9E50A-B28F-2F71-8075-2E9FD952D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761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{4618D99A-A0FD-4AEC-90D1-AEEE7320071F}tf78438558_win32</Template>
  <TotalTime>1340</TotalTime>
  <Words>363</Words>
  <Application>Microsoft Office PowerPoint</Application>
  <PresentationFormat>Widescreen</PresentationFormat>
  <Paragraphs>61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Custom</vt:lpstr>
      <vt:lpstr>Real Time AUV Interpolation for deep sea mapping </vt:lpstr>
      <vt:lpstr>Bathymetry data</vt:lpstr>
      <vt:lpstr>interpolation</vt:lpstr>
      <vt:lpstr>Real time processing</vt:lpstr>
      <vt:lpstr>Experimental Findings</vt:lpstr>
      <vt:lpstr>Grid A</vt:lpstr>
      <vt:lpstr>Grid B</vt:lpstr>
      <vt:lpstr>Testing Design</vt:lpstr>
      <vt:lpstr>GPU parallel processing</vt:lpstr>
      <vt:lpstr>results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DEVANSHU SAXENA</dc:creator>
  <cp:lastModifiedBy>DEVANSHU SAXENA</cp:lastModifiedBy>
  <cp:revision>11</cp:revision>
  <dcterms:created xsi:type="dcterms:W3CDTF">2025-04-23T18:54:35Z</dcterms:created>
  <dcterms:modified xsi:type="dcterms:W3CDTF">2025-04-24T17:15:13Z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