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Lst>
  <p:notesMasterIdLst>
    <p:notesMasterId r:id="rId5"/>
  </p:notesMasterIdLst>
  <p:sldIdLst>
    <p:sldId id="256" r:id="rId6"/>
  </p:sldIdLst>
  <p:sldSz cy="21945600" cx="32918400"/>
  <p:notesSz cx="31235650" cy="21126450"/>
  <p:embeddedFontLst>
    <p:embeddedFont>
      <p:font typeface="Inter"/>
      <p:regular r:id="rId7"/>
      <p:bold r:id="rId8"/>
      <p:italic r:id="rId9"/>
      <p:boldItalic r:id="rId1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hCAEzdHodXXVP6Ucz67Q4OlKuH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customschemas.google.com/relationships/presentationmetadata" Target="metadata"/><Relationship Id="rId10" Type="http://schemas.openxmlformats.org/officeDocument/2006/relationships/font" Target="fonts/Inter-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font" Target="fonts/Int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Inter-regular.fntdata"/><Relationship Id="rId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3123550" y="10035050"/>
            <a:ext cx="24988500" cy="95069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txBox="1"/>
          <p:nvPr>
            <p:ph idx="1" type="body"/>
          </p:nvPr>
        </p:nvSpPr>
        <p:spPr>
          <a:xfrm>
            <a:off x="3123550" y="10035050"/>
            <a:ext cx="24988500" cy="9506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1:notes"/>
          <p:cNvSpPr/>
          <p:nvPr>
            <p:ph idx="2" type="sldImg"/>
          </p:nvPr>
        </p:nvSpPr>
        <p:spPr>
          <a:xfrm>
            <a:off x="5206975" y="1584475"/>
            <a:ext cx="20824800" cy="7922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2"/>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2"/>
          <p:cNvSpPr txBox="1"/>
          <p:nvPr>
            <p:ph idx="1" type="body"/>
          </p:nvPr>
        </p:nvSpPr>
        <p:spPr>
          <a:xfrm>
            <a:off x="1645920" y="5135040"/>
            <a:ext cx="2896668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12"/>
          <p:cNvSpPr txBox="1"/>
          <p:nvPr>
            <p:ph idx="2" type="body"/>
          </p:nvPr>
        </p:nvSpPr>
        <p:spPr>
          <a:xfrm>
            <a:off x="1645920" y="11783160"/>
            <a:ext cx="2896668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3"/>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13"/>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13"/>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7" name="Google Shape;47;p13"/>
          <p:cNvSpPr txBox="1"/>
          <p:nvPr>
            <p:ph idx="4"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4"/>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1" name="Google Shape;51;p14"/>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5" name="Shape 55"/>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6" name="Shape 56"/>
        <p:cNvGrpSpPr/>
        <p:nvPr/>
      </p:nvGrpSpPr>
      <p:grpSpPr>
        <a:xfrm>
          <a:off x="0" y="0"/>
          <a:ext cx="0" cy="0"/>
          <a:chOff x="0" y="0"/>
          <a:chExt cx="0" cy="0"/>
        </a:xfrm>
      </p:grpSpPr>
      <p:sp>
        <p:nvSpPr>
          <p:cNvPr id="57" name="Google Shape;57;p17"/>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7"/>
          <p:cNvSpPr txBox="1"/>
          <p:nvPr>
            <p:ph idx="1" type="subTitle"/>
          </p:nvPr>
        </p:nvSpPr>
        <p:spPr>
          <a:xfrm>
            <a:off x="1645920" y="5135040"/>
            <a:ext cx="28966680" cy="12728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59" name="Shape 59"/>
        <p:cNvGrpSpPr/>
        <p:nvPr/>
      </p:nvGrpSpPr>
      <p:grpSpPr>
        <a:xfrm>
          <a:off x="0" y="0"/>
          <a:ext cx="0" cy="0"/>
          <a:chOff x="0" y="0"/>
          <a:chExt cx="0" cy="0"/>
        </a:xfrm>
      </p:grpSpPr>
      <p:sp>
        <p:nvSpPr>
          <p:cNvPr id="60" name="Google Shape;60;p18"/>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8"/>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2" name="Shape 62"/>
        <p:cNvGrpSpPr/>
        <p:nvPr/>
      </p:nvGrpSpPr>
      <p:grpSpPr>
        <a:xfrm>
          <a:off x="0" y="0"/>
          <a:ext cx="0" cy="0"/>
          <a:chOff x="0" y="0"/>
          <a:chExt cx="0" cy="0"/>
        </a:xfrm>
      </p:grpSpPr>
      <p:sp>
        <p:nvSpPr>
          <p:cNvPr id="63" name="Google Shape;63;p19"/>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5" name="Google Shape;65;p19"/>
          <p:cNvSpPr txBox="1"/>
          <p:nvPr>
            <p:ph idx="2"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20"/>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68" name="Shape 68"/>
        <p:cNvGrpSpPr/>
        <p:nvPr/>
      </p:nvGrpSpPr>
      <p:grpSpPr>
        <a:xfrm>
          <a:off x="0" y="0"/>
          <a:ext cx="0" cy="0"/>
          <a:chOff x="0" y="0"/>
          <a:chExt cx="0" cy="0"/>
        </a:xfrm>
      </p:grpSpPr>
      <p:sp>
        <p:nvSpPr>
          <p:cNvPr id="69" name="Google Shape;69;p21"/>
          <p:cNvSpPr txBox="1"/>
          <p:nvPr>
            <p:ph idx="1" type="subTitle"/>
          </p:nvPr>
        </p:nvSpPr>
        <p:spPr>
          <a:xfrm>
            <a:off x="1645920" y="874080"/>
            <a:ext cx="29625120" cy="16989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0" name="Shape 70"/>
        <p:cNvGrpSpPr/>
        <p:nvPr/>
      </p:nvGrpSpPr>
      <p:grpSpPr>
        <a:xfrm>
          <a:off x="0" y="0"/>
          <a:ext cx="0" cy="0"/>
          <a:chOff x="0" y="0"/>
          <a:chExt cx="0" cy="0"/>
        </a:xfrm>
      </p:grpSpPr>
      <p:sp>
        <p:nvSpPr>
          <p:cNvPr id="71" name="Google Shape;71;p22"/>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22"/>
          <p:cNvSpPr txBox="1"/>
          <p:nvPr>
            <p:ph idx="2"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22"/>
          <p:cNvSpPr txBox="1"/>
          <p:nvPr>
            <p:ph idx="3"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 name="Google Shape;11;p4"/>
          <p:cNvSpPr txBox="1"/>
          <p:nvPr>
            <p:ph idx="1" type="subTitle"/>
          </p:nvPr>
        </p:nvSpPr>
        <p:spPr>
          <a:xfrm>
            <a:off x="1645920" y="5135040"/>
            <a:ext cx="28966680" cy="127285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5" name="Shape 75"/>
        <p:cNvGrpSpPr/>
        <p:nvPr/>
      </p:nvGrpSpPr>
      <p:grpSpPr>
        <a:xfrm>
          <a:off x="0" y="0"/>
          <a:ext cx="0" cy="0"/>
          <a:chOff x="0" y="0"/>
          <a:chExt cx="0" cy="0"/>
        </a:xfrm>
      </p:grpSpPr>
      <p:sp>
        <p:nvSpPr>
          <p:cNvPr id="76" name="Google Shape;76;p23"/>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8" name="Google Shape;78;p23"/>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9" name="Google Shape;79;p23"/>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0" name="Shape 80"/>
        <p:cNvGrpSpPr/>
        <p:nvPr/>
      </p:nvGrpSpPr>
      <p:grpSpPr>
        <a:xfrm>
          <a:off x="0" y="0"/>
          <a:ext cx="0" cy="0"/>
          <a:chOff x="0" y="0"/>
          <a:chExt cx="0" cy="0"/>
        </a:xfrm>
      </p:grpSpPr>
      <p:sp>
        <p:nvSpPr>
          <p:cNvPr id="81" name="Google Shape;81;p24"/>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4"/>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24"/>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4" name="Google Shape;84;p24"/>
          <p:cNvSpPr txBox="1"/>
          <p:nvPr>
            <p:ph idx="3" type="body"/>
          </p:nvPr>
        </p:nvSpPr>
        <p:spPr>
          <a:xfrm>
            <a:off x="1645920" y="11783160"/>
            <a:ext cx="2896632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5" name="Shape 85"/>
        <p:cNvGrpSpPr/>
        <p:nvPr/>
      </p:nvGrpSpPr>
      <p:grpSpPr>
        <a:xfrm>
          <a:off x="0" y="0"/>
          <a:ext cx="0" cy="0"/>
          <a:chOff x="0" y="0"/>
          <a:chExt cx="0" cy="0"/>
        </a:xfrm>
      </p:grpSpPr>
      <p:sp>
        <p:nvSpPr>
          <p:cNvPr id="86" name="Google Shape;86;p25"/>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5"/>
          <p:cNvSpPr txBox="1"/>
          <p:nvPr>
            <p:ph idx="1" type="body"/>
          </p:nvPr>
        </p:nvSpPr>
        <p:spPr>
          <a:xfrm>
            <a:off x="1645920" y="5135040"/>
            <a:ext cx="2896668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8" name="Google Shape;88;p25"/>
          <p:cNvSpPr txBox="1"/>
          <p:nvPr>
            <p:ph idx="2" type="body"/>
          </p:nvPr>
        </p:nvSpPr>
        <p:spPr>
          <a:xfrm>
            <a:off x="1645920" y="11783160"/>
            <a:ext cx="2896668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89" name="Shape 89"/>
        <p:cNvGrpSpPr/>
        <p:nvPr/>
      </p:nvGrpSpPr>
      <p:grpSpPr>
        <a:xfrm>
          <a:off x="0" y="0"/>
          <a:ext cx="0" cy="0"/>
          <a:chOff x="0" y="0"/>
          <a:chExt cx="0" cy="0"/>
        </a:xfrm>
      </p:grpSpPr>
      <p:sp>
        <p:nvSpPr>
          <p:cNvPr id="90" name="Google Shape;90;p26"/>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6"/>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26"/>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3" name="Google Shape;93;p26"/>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4" name="Google Shape;94;p26"/>
          <p:cNvSpPr txBox="1"/>
          <p:nvPr>
            <p:ph idx="4"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5" name="Shape 95"/>
        <p:cNvGrpSpPr/>
        <p:nvPr/>
      </p:nvGrpSpPr>
      <p:grpSpPr>
        <a:xfrm>
          <a:off x="0" y="0"/>
          <a:ext cx="0" cy="0"/>
          <a:chOff x="0" y="0"/>
          <a:chExt cx="0" cy="0"/>
        </a:xfrm>
      </p:grpSpPr>
      <p:sp>
        <p:nvSpPr>
          <p:cNvPr id="96" name="Google Shape;96;p27"/>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7"/>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8" name="Google Shape;98;p27"/>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5"/>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5"/>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6"/>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8" name="Google Shape;18;p6"/>
          <p:cNvSpPr txBox="1"/>
          <p:nvPr>
            <p:ph idx="2"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7"/>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8"/>
          <p:cNvSpPr txBox="1"/>
          <p:nvPr>
            <p:ph idx="1" type="subTitle"/>
          </p:nvPr>
        </p:nvSpPr>
        <p:spPr>
          <a:xfrm>
            <a:off x="1645920" y="874080"/>
            <a:ext cx="29625120" cy="1698912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9"/>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9"/>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 name="Google Shape;26;p9"/>
          <p:cNvSpPr txBox="1"/>
          <p:nvPr>
            <p:ph idx="2" type="body"/>
          </p:nvPr>
        </p:nvSpPr>
        <p:spPr>
          <a:xfrm>
            <a:off x="164592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9"/>
          <p:cNvSpPr txBox="1"/>
          <p:nvPr>
            <p:ph idx="3" type="body"/>
          </p:nvPr>
        </p:nvSpPr>
        <p:spPr>
          <a:xfrm>
            <a:off x="1648836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0"/>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0"/>
          <p:cNvSpPr txBox="1"/>
          <p:nvPr>
            <p:ph idx="1" type="body"/>
          </p:nvPr>
        </p:nvSpPr>
        <p:spPr>
          <a:xfrm>
            <a:off x="1645920" y="5135040"/>
            <a:ext cx="14135400" cy="1272816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1" name="Google Shape;31;p10"/>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10"/>
          <p:cNvSpPr txBox="1"/>
          <p:nvPr>
            <p:ph idx="3" type="body"/>
          </p:nvPr>
        </p:nvSpPr>
        <p:spPr>
          <a:xfrm>
            <a:off x="16488360" y="1178316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1"/>
          <p:cNvSpPr txBox="1"/>
          <p:nvPr>
            <p:ph type="title"/>
          </p:nvPr>
        </p:nvSpPr>
        <p:spPr>
          <a:xfrm>
            <a:off x="1645920" y="874080"/>
            <a:ext cx="29625120" cy="366408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1"/>
          <p:cNvSpPr txBox="1"/>
          <p:nvPr>
            <p:ph idx="1" type="body"/>
          </p:nvPr>
        </p:nvSpPr>
        <p:spPr>
          <a:xfrm>
            <a:off x="164592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11"/>
          <p:cNvSpPr txBox="1"/>
          <p:nvPr>
            <p:ph idx="2" type="body"/>
          </p:nvPr>
        </p:nvSpPr>
        <p:spPr>
          <a:xfrm>
            <a:off x="16488360" y="5135040"/>
            <a:ext cx="1413540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7" name="Google Shape;37;p11"/>
          <p:cNvSpPr txBox="1"/>
          <p:nvPr>
            <p:ph idx="3" type="body"/>
          </p:nvPr>
        </p:nvSpPr>
        <p:spPr>
          <a:xfrm>
            <a:off x="1645920" y="11783160"/>
            <a:ext cx="28966320" cy="607104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2"/>
          <p:cNvSpPr txBox="1"/>
          <p:nvPr>
            <p:ph type="title"/>
          </p:nvPr>
        </p:nvSpPr>
        <p:spPr>
          <a:xfrm>
            <a:off x="1645920" y="874080"/>
            <a:ext cx="29625120" cy="36637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
          <p:cNvSpPr txBox="1"/>
          <p:nvPr>
            <p:ph idx="1" type="body"/>
          </p:nvPr>
        </p:nvSpPr>
        <p:spPr>
          <a:xfrm>
            <a:off x="1645920" y="5135040"/>
            <a:ext cx="28966680" cy="127281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5"/>
          <p:cNvSpPr txBox="1"/>
          <p:nvPr>
            <p:ph type="title"/>
          </p:nvPr>
        </p:nvSpPr>
        <p:spPr>
          <a:xfrm>
            <a:off x="1645920" y="874080"/>
            <a:ext cx="29625120" cy="366372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4" name="Google Shape;54;p15"/>
          <p:cNvSpPr txBox="1"/>
          <p:nvPr>
            <p:ph idx="1" type="body"/>
          </p:nvPr>
        </p:nvSpPr>
        <p:spPr>
          <a:xfrm>
            <a:off x="1645920" y="5135040"/>
            <a:ext cx="28967400" cy="1272816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txBox="1"/>
          <p:nvPr/>
        </p:nvSpPr>
        <p:spPr>
          <a:xfrm>
            <a:off x="26041825" y="435713"/>
            <a:ext cx="6608400" cy="10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latin typeface="Inter"/>
                <a:ea typeface="Inter"/>
                <a:cs typeface="Inter"/>
                <a:sym typeface="Inter"/>
              </a:rPr>
              <a:t>Systems Lab 2025 Dr. Yilmaz </a:t>
            </a:r>
            <a:endParaRPr sz="3400">
              <a:latin typeface="Inter"/>
              <a:ea typeface="Inter"/>
              <a:cs typeface="Inter"/>
              <a:sym typeface="Inter"/>
            </a:endParaRPr>
          </a:p>
          <a:p>
            <a:pPr indent="0" lvl="0" marL="0" rtl="0" algn="l">
              <a:spcBef>
                <a:spcPts val="0"/>
              </a:spcBef>
              <a:spcAft>
                <a:spcPts val="0"/>
              </a:spcAft>
              <a:buNone/>
            </a:pPr>
            <a:r>
              <a:t/>
            </a:r>
            <a:endParaRPr sz="3400">
              <a:latin typeface="Inter"/>
              <a:ea typeface="Inter"/>
              <a:cs typeface="Inter"/>
              <a:sym typeface="Inter"/>
            </a:endParaRPr>
          </a:p>
        </p:txBody>
      </p:sp>
      <p:sp>
        <p:nvSpPr>
          <p:cNvPr id="104" name="Google Shape;104;p1"/>
          <p:cNvSpPr txBox="1"/>
          <p:nvPr/>
        </p:nvSpPr>
        <p:spPr>
          <a:xfrm>
            <a:off x="228600" y="3236700"/>
            <a:ext cx="11023500" cy="4711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3000">
                <a:solidFill>
                  <a:schemeClr val="dk1"/>
                </a:solidFill>
                <a:latin typeface="Inter"/>
                <a:ea typeface="Inter"/>
                <a:cs typeface="Inter"/>
                <a:sym typeface="Inter"/>
              </a:rPr>
              <a:t>AI is used very prominently in today's day, especially in schools. Students tend to use it as a way to get assignments done. Students also tend to take AI text content, and paraphrase it </a:t>
            </a:r>
            <a:r>
              <a:rPr lang="en-US" sz="3000">
                <a:solidFill>
                  <a:schemeClr val="dk1"/>
                </a:solidFill>
                <a:latin typeface="Inter"/>
                <a:ea typeface="Inter"/>
                <a:cs typeface="Inter"/>
                <a:sym typeface="Inter"/>
              </a:rPr>
              <a:t>in</a:t>
            </a:r>
            <a:r>
              <a:rPr lang="en-US" sz="3000">
                <a:solidFill>
                  <a:schemeClr val="dk1"/>
                </a:solidFill>
                <a:latin typeface="Inter"/>
                <a:ea typeface="Inter"/>
                <a:cs typeface="Inter"/>
                <a:sym typeface="Inter"/>
              </a:rPr>
              <a:t> order to evade detectors. This leads to difficulty telling original work from AI generated text, especially for teachers. Current AI detectors accuracy isn’t that high. Also, the use of AI is a problem because it can lead to students having a lack of knowledge in key </a:t>
            </a:r>
            <a:r>
              <a:rPr lang="en-US" sz="3000">
                <a:solidFill>
                  <a:schemeClr val="dk1"/>
                </a:solidFill>
                <a:latin typeface="Inter"/>
                <a:ea typeface="Inter"/>
                <a:cs typeface="Inter"/>
                <a:sym typeface="Inter"/>
              </a:rPr>
              <a:t>areas</a:t>
            </a:r>
            <a:r>
              <a:rPr lang="en-US" sz="3000">
                <a:solidFill>
                  <a:schemeClr val="dk1"/>
                </a:solidFill>
                <a:latin typeface="Inter"/>
                <a:ea typeface="Inter"/>
                <a:cs typeface="Inter"/>
                <a:sym typeface="Inter"/>
              </a:rPr>
              <a:t>. This study aims to create a better AI detector to solve these issues.</a:t>
            </a:r>
            <a:endParaRPr sz="3000">
              <a:solidFill>
                <a:schemeClr val="dk1"/>
              </a:solidFill>
              <a:latin typeface="Inter"/>
              <a:ea typeface="Inter"/>
              <a:cs typeface="Inter"/>
              <a:sym typeface="Inter"/>
            </a:endParaRPr>
          </a:p>
        </p:txBody>
      </p:sp>
      <p:sp>
        <p:nvSpPr>
          <p:cNvPr id="105" name="Google Shape;105;p1"/>
          <p:cNvSpPr txBox="1"/>
          <p:nvPr/>
        </p:nvSpPr>
        <p:spPr>
          <a:xfrm>
            <a:off x="22961425" y="3416325"/>
            <a:ext cx="9688800" cy="218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3000">
                <a:solidFill>
                  <a:schemeClr val="dk1"/>
                </a:solidFill>
                <a:latin typeface="Inter"/>
                <a:ea typeface="Inter"/>
                <a:cs typeface="Inter"/>
                <a:sym typeface="Inter"/>
              </a:rPr>
              <a:t>TextVerify achieved 91.9% accuracy, which is higher than any of the AI detection tools used today. Figure 2 illustrates the </a:t>
            </a:r>
            <a:r>
              <a:rPr lang="en-US" sz="3000">
                <a:solidFill>
                  <a:schemeClr val="dk1"/>
                </a:solidFill>
                <a:latin typeface="Inter"/>
                <a:ea typeface="Inter"/>
                <a:cs typeface="Inter"/>
                <a:sym typeface="Inter"/>
              </a:rPr>
              <a:t>accuracy</a:t>
            </a:r>
            <a:r>
              <a:rPr lang="en-US" sz="3000">
                <a:solidFill>
                  <a:schemeClr val="dk1"/>
                </a:solidFill>
                <a:latin typeface="Inter"/>
                <a:ea typeface="Inter"/>
                <a:cs typeface="Inter"/>
                <a:sym typeface="Inter"/>
              </a:rPr>
              <a:t> TextVerify has with different types of AI and human written text.</a:t>
            </a:r>
            <a:endParaRPr sz="3000">
              <a:solidFill>
                <a:schemeClr val="dk1"/>
              </a:solidFill>
              <a:latin typeface="Inter"/>
              <a:ea typeface="Inter"/>
              <a:cs typeface="Inter"/>
              <a:sym typeface="Inter"/>
            </a:endParaRPr>
          </a:p>
          <a:p>
            <a:pPr indent="0" lvl="0" marL="0" rtl="0" algn="l">
              <a:spcBef>
                <a:spcPts val="0"/>
              </a:spcBef>
              <a:spcAft>
                <a:spcPts val="0"/>
              </a:spcAft>
              <a:buNone/>
            </a:pPr>
            <a:r>
              <a:t/>
            </a:r>
            <a:endParaRPr sz="1800"/>
          </a:p>
        </p:txBody>
      </p:sp>
      <p:pic>
        <p:nvPicPr>
          <p:cNvPr id="106" name="Google Shape;106;p1"/>
          <p:cNvPicPr preferRelativeResize="0"/>
          <p:nvPr/>
        </p:nvPicPr>
        <p:blipFill>
          <a:blip r:embed="rId3">
            <a:alphaModFix/>
          </a:blip>
          <a:stretch>
            <a:fillRect/>
          </a:stretch>
        </p:blipFill>
        <p:spPr>
          <a:xfrm>
            <a:off x="22821625" y="5837563"/>
            <a:ext cx="9968401" cy="4602499"/>
          </a:xfrm>
          <a:prstGeom prst="rect">
            <a:avLst/>
          </a:prstGeom>
          <a:noFill/>
          <a:ln>
            <a:noFill/>
          </a:ln>
        </p:spPr>
      </p:pic>
      <p:sp>
        <p:nvSpPr>
          <p:cNvPr id="107" name="Google Shape;107;p1"/>
          <p:cNvSpPr txBox="1"/>
          <p:nvPr/>
        </p:nvSpPr>
        <p:spPr>
          <a:xfrm>
            <a:off x="152400" y="9308100"/>
            <a:ext cx="11184600" cy="25593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3000">
                <a:solidFill>
                  <a:schemeClr val="dk1"/>
                </a:solidFill>
                <a:latin typeface="Inter"/>
                <a:ea typeface="Inter"/>
                <a:cs typeface="Inter"/>
                <a:sym typeface="Inter"/>
              </a:rPr>
              <a:t>Some commonly used AI Detectors are GPTZero, CrossPlag, and Copyleaks. They detect well on older GPT generations, but do not work as well with GPT 4 or AI that was paraphrased. </a:t>
            </a:r>
            <a:r>
              <a:rPr lang="en-US" sz="3000">
                <a:solidFill>
                  <a:schemeClr val="dk1"/>
                </a:solidFill>
                <a:highlight>
                  <a:srgbClr val="FFFFFF"/>
                </a:highlight>
                <a:latin typeface="Inter"/>
                <a:ea typeface="Inter"/>
                <a:cs typeface="Inter"/>
                <a:sym typeface="Inter"/>
              </a:rPr>
              <a:t>Unlike conventional AI detectors, TextVerify employs advanced retrieval-based methods—a sophisticated technique that fetches and compares relevant information from a vast database. By leveraging cosine similarity scoring and precise database matching, it ensures highly accurate text verification.</a:t>
            </a:r>
            <a:endParaRPr sz="3000">
              <a:solidFill>
                <a:schemeClr val="dk1"/>
              </a:solidFill>
              <a:highlight>
                <a:srgbClr val="FFFFFF"/>
              </a:highlight>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t/>
            </a:r>
            <a:endParaRPr sz="3000">
              <a:solidFill>
                <a:srgbClr val="404040"/>
              </a:solidFill>
              <a:highlight>
                <a:srgbClr val="FFFFFF"/>
              </a:highlight>
              <a:latin typeface="Inter"/>
              <a:ea typeface="Inter"/>
              <a:cs typeface="Inter"/>
              <a:sym typeface="Inter"/>
            </a:endParaRPr>
          </a:p>
        </p:txBody>
      </p:sp>
      <p:sp>
        <p:nvSpPr>
          <p:cNvPr id="108" name="Google Shape;108;p1"/>
          <p:cNvSpPr txBox="1"/>
          <p:nvPr/>
        </p:nvSpPr>
        <p:spPr>
          <a:xfrm>
            <a:off x="23060600" y="12647350"/>
            <a:ext cx="9688800" cy="3832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3000">
                <a:solidFill>
                  <a:schemeClr val="dk1"/>
                </a:solidFill>
                <a:latin typeface="Inter"/>
                <a:ea typeface="Inter"/>
                <a:cs typeface="Inter"/>
                <a:sym typeface="Inter"/>
              </a:rPr>
              <a:t>I solved the problem of AI Detection using Retrieval Methods with 91.9% accuracy. Some future work includes improvements in AI text detection for other purposes besides school. Also, someone can use retrieval methods along with other methods (watermarking, statistical outlier) to improve classifying shorter text as AI generated or not. </a:t>
            </a:r>
            <a:endParaRPr sz="3000">
              <a:solidFill>
                <a:schemeClr val="dk1"/>
              </a:solidFill>
              <a:latin typeface="Inter"/>
              <a:ea typeface="Inter"/>
              <a:cs typeface="Inter"/>
              <a:sym typeface="Inter"/>
            </a:endParaRPr>
          </a:p>
          <a:p>
            <a:pPr indent="0" lvl="0" marL="0" rtl="0" algn="just">
              <a:lnSpc>
                <a:spcPct val="115000"/>
              </a:lnSpc>
              <a:spcBef>
                <a:spcPts val="0"/>
              </a:spcBef>
              <a:spcAft>
                <a:spcPts val="0"/>
              </a:spcAft>
              <a:buNone/>
            </a:pPr>
            <a:r>
              <a:t/>
            </a:r>
            <a:endParaRPr sz="3000">
              <a:solidFill>
                <a:schemeClr val="dk1"/>
              </a:solidFill>
              <a:latin typeface="Inter"/>
              <a:ea typeface="Inter"/>
              <a:cs typeface="Inter"/>
              <a:sym typeface="Inter"/>
            </a:endParaRPr>
          </a:p>
          <a:p>
            <a:pPr indent="0" lvl="0" marL="0" rtl="0" algn="l">
              <a:spcBef>
                <a:spcPts val="0"/>
              </a:spcBef>
              <a:spcAft>
                <a:spcPts val="0"/>
              </a:spcAft>
              <a:buNone/>
            </a:pPr>
            <a:r>
              <a:t/>
            </a:r>
            <a:endParaRPr sz="1800"/>
          </a:p>
        </p:txBody>
      </p:sp>
      <p:sp>
        <p:nvSpPr>
          <p:cNvPr id="109" name="Google Shape;109;p1"/>
          <p:cNvSpPr txBox="1"/>
          <p:nvPr/>
        </p:nvSpPr>
        <p:spPr>
          <a:xfrm>
            <a:off x="24247350" y="10527301"/>
            <a:ext cx="5449500" cy="708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3400">
                <a:solidFill>
                  <a:schemeClr val="dk1"/>
                </a:solidFill>
                <a:latin typeface="Inter"/>
                <a:ea typeface="Inter"/>
                <a:cs typeface="Inter"/>
                <a:sym typeface="Inter"/>
              </a:rPr>
              <a:t>Figure 2: Results</a:t>
            </a:r>
            <a:endParaRPr i="1" sz="3400">
              <a:solidFill>
                <a:schemeClr val="dk1"/>
              </a:solidFill>
              <a:latin typeface="Inter"/>
              <a:ea typeface="Inter"/>
              <a:cs typeface="Inter"/>
              <a:sym typeface="Inter"/>
            </a:endParaRPr>
          </a:p>
        </p:txBody>
      </p:sp>
      <p:sp>
        <p:nvSpPr>
          <p:cNvPr id="110" name="Google Shape;110;p1"/>
          <p:cNvSpPr/>
          <p:nvPr/>
        </p:nvSpPr>
        <p:spPr>
          <a:xfrm>
            <a:off x="6892175" y="0"/>
            <a:ext cx="17924400" cy="21816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5300">
              <a:latin typeface="Inter"/>
              <a:ea typeface="Inter"/>
              <a:cs typeface="Inter"/>
              <a:sym typeface="Inter"/>
            </a:endParaRPr>
          </a:p>
          <a:p>
            <a:pPr indent="0" lvl="0" marL="0" rtl="0" algn="ctr">
              <a:spcBef>
                <a:spcPts val="0"/>
              </a:spcBef>
              <a:spcAft>
                <a:spcPts val="0"/>
              </a:spcAft>
              <a:buNone/>
            </a:pPr>
            <a:r>
              <a:rPr lang="en-US" sz="5300">
                <a:latin typeface="Inter"/>
                <a:ea typeface="Inter"/>
                <a:cs typeface="Inter"/>
                <a:sym typeface="Inter"/>
              </a:rPr>
              <a:t>TextVerify: A Better AI Detection Model </a:t>
            </a:r>
            <a:endParaRPr sz="5300">
              <a:latin typeface="Inter"/>
              <a:ea typeface="Inter"/>
              <a:cs typeface="Inter"/>
              <a:sym typeface="Inter"/>
            </a:endParaRPr>
          </a:p>
          <a:p>
            <a:pPr indent="0" lvl="0" marL="0" rtl="0" algn="ctr">
              <a:spcBef>
                <a:spcPts val="0"/>
              </a:spcBef>
              <a:spcAft>
                <a:spcPts val="0"/>
              </a:spcAft>
              <a:buNone/>
            </a:pPr>
            <a:r>
              <a:rPr lang="en-US" sz="5300">
                <a:latin typeface="Inter"/>
                <a:ea typeface="Inter"/>
                <a:cs typeface="Inter"/>
                <a:sym typeface="Inter"/>
              </a:rPr>
              <a:t>Dev Bhatia</a:t>
            </a:r>
            <a:endParaRPr sz="5300">
              <a:latin typeface="Inter"/>
              <a:ea typeface="Inter"/>
              <a:cs typeface="Inter"/>
              <a:sym typeface="Inter"/>
            </a:endParaRPr>
          </a:p>
          <a:p>
            <a:pPr indent="0" lvl="0" marL="0" rtl="0" algn="ctr">
              <a:spcBef>
                <a:spcPts val="0"/>
              </a:spcBef>
              <a:spcAft>
                <a:spcPts val="0"/>
              </a:spcAft>
              <a:buNone/>
            </a:pPr>
            <a:r>
              <a:t/>
            </a:r>
            <a:endParaRPr sz="5300">
              <a:latin typeface="Inter"/>
              <a:ea typeface="Inter"/>
              <a:cs typeface="Inter"/>
              <a:sym typeface="Inter"/>
            </a:endParaRPr>
          </a:p>
        </p:txBody>
      </p:sp>
      <p:sp>
        <p:nvSpPr>
          <p:cNvPr id="111" name="Google Shape;111;p1"/>
          <p:cNvSpPr txBox="1"/>
          <p:nvPr/>
        </p:nvSpPr>
        <p:spPr>
          <a:xfrm>
            <a:off x="11252125" y="8994025"/>
            <a:ext cx="11184600" cy="62034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US" sz="3000">
                <a:solidFill>
                  <a:schemeClr val="dk1"/>
                </a:solidFill>
                <a:latin typeface="Inter"/>
                <a:ea typeface="Inter"/>
                <a:cs typeface="Inter"/>
                <a:sym typeface="Inter"/>
              </a:rPr>
              <a:t>TextVerify is accessible through a website. </a:t>
            </a:r>
            <a:r>
              <a:rPr lang="en-US" sz="3000">
                <a:solidFill>
                  <a:schemeClr val="dk1"/>
                </a:solidFill>
                <a:latin typeface="Inter"/>
                <a:ea typeface="Inter"/>
                <a:cs typeface="Inter"/>
                <a:sym typeface="Inter"/>
              </a:rPr>
              <a:t>Which takes 2 inputs: (1) </a:t>
            </a:r>
            <a:r>
              <a:rPr lang="en-US" sz="3000">
                <a:solidFill>
                  <a:schemeClr val="dk1"/>
                </a:solidFill>
                <a:latin typeface="Inter"/>
                <a:ea typeface="Inter"/>
                <a:cs typeface="Inter"/>
                <a:sym typeface="Inter"/>
              </a:rPr>
              <a:t>student written text to be tested for AI generation, (2) the prompt. To </a:t>
            </a:r>
            <a:r>
              <a:rPr lang="en-US" sz="3000">
                <a:solidFill>
                  <a:schemeClr val="dk1"/>
                </a:solidFill>
                <a:latin typeface="Inter"/>
                <a:ea typeface="Inter"/>
                <a:cs typeface="Inter"/>
                <a:sym typeface="Inter"/>
              </a:rPr>
              <a:t>achieve</a:t>
            </a:r>
            <a:r>
              <a:rPr lang="en-US" sz="3000">
                <a:solidFill>
                  <a:schemeClr val="dk1"/>
                </a:solidFill>
                <a:latin typeface="Inter"/>
                <a:ea typeface="Inter"/>
                <a:cs typeface="Inter"/>
                <a:sym typeface="Inter"/>
              </a:rPr>
              <a:t> this, we use a Doc2Vec encoder to encode the student text. Then, we generate responses with AI to the prompt, after that we Doc2Vec encode those responses, and store them in a database. Finally, a threshold (T) is set and the cosine similarity score is calculated. If the cosine similarity score between any vector in the database and the input text vector is higher than T, then the input text is judged as AI Generated. The results are shown to the user. </a:t>
            </a:r>
            <a:endParaRPr sz="3000">
              <a:solidFill>
                <a:schemeClr val="dk1"/>
              </a:solidFill>
              <a:latin typeface="Inter"/>
              <a:ea typeface="Inter"/>
              <a:cs typeface="Inter"/>
              <a:sym typeface="Inter"/>
            </a:endParaRPr>
          </a:p>
          <a:p>
            <a:pPr indent="0" lvl="0" marL="457200" rtl="0" algn="just">
              <a:lnSpc>
                <a:spcPct val="115000"/>
              </a:lnSpc>
              <a:spcBef>
                <a:spcPts val="0"/>
              </a:spcBef>
              <a:spcAft>
                <a:spcPts val="0"/>
              </a:spcAft>
              <a:buClr>
                <a:schemeClr val="dk1"/>
              </a:buClr>
              <a:buSzPts val="1100"/>
              <a:buFont typeface="Arial"/>
              <a:buNone/>
            </a:pPr>
            <a:r>
              <a:t/>
            </a:r>
            <a:endParaRPr sz="3400">
              <a:solidFill>
                <a:schemeClr val="dk1"/>
              </a:solidFill>
              <a:latin typeface="Inter"/>
              <a:ea typeface="Inter"/>
              <a:cs typeface="Inter"/>
              <a:sym typeface="Inter"/>
            </a:endParaRPr>
          </a:p>
        </p:txBody>
      </p:sp>
      <p:pic>
        <p:nvPicPr>
          <p:cNvPr id="112" name="Google Shape;112;p1"/>
          <p:cNvPicPr preferRelativeResize="0"/>
          <p:nvPr/>
        </p:nvPicPr>
        <p:blipFill>
          <a:blip r:embed="rId4">
            <a:alphaModFix/>
          </a:blip>
          <a:stretch>
            <a:fillRect/>
          </a:stretch>
        </p:blipFill>
        <p:spPr>
          <a:xfrm>
            <a:off x="12678675" y="2747350"/>
            <a:ext cx="9968400" cy="5680925"/>
          </a:xfrm>
          <a:prstGeom prst="rect">
            <a:avLst/>
          </a:prstGeom>
          <a:noFill/>
          <a:ln>
            <a:noFill/>
          </a:ln>
        </p:spPr>
      </p:pic>
      <p:sp>
        <p:nvSpPr>
          <p:cNvPr id="113" name="Google Shape;113;p1"/>
          <p:cNvSpPr txBox="1"/>
          <p:nvPr/>
        </p:nvSpPr>
        <p:spPr>
          <a:xfrm>
            <a:off x="12931181" y="8030700"/>
            <a:ext cx="66084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3000">
                <a:solidFill>
                  <a:schemeClr val="dk1"/>
                </a:solidFill>
                <a:latin typeface="Inter"/>
                <a:ea typeface="Inter"/>
                <a:cs typeface="Inter"/>
                <a:sym typeface="Inter"/>
              </a:rPr>
              <a:t>Figure 1: Flowchart</a:t>
            </a:r>
            <a:endParaRPr i="1" sz="3000">
              <a:solidFill>
                <a:schemeClr val="dk1"/>
              </a:solidFill>
              <a:latin typeface="Inter"/>
              <a:ea typeface="Inter"/>
              <a:cs typeface="Inter"/>
              <a:sym typeface="Inter"/>
            </a:endParaRPr>
          </a:p>
        </p:txBody>
      </p:sp>
      <p:sp>
        <p:nvSpPr>
          <p:cNvPr id="114" name="Google Shape;114;p1"/>
          <p:cNvSpPr txBox="1"/>
          <p:nvPr/>
        </p:nvSpPr>
        <p:spPr>
          <a:xfrm>
            <a:off x="-369350" y="15109650"/>
            <a:ext cx="11621400" cy="47115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lang="en-US" sz="3000">
                <a:solidFill>
                  <a:schemeClr val="dk1"/>
                </a:solidFill>
                <a:highlight>
                  <a:srgbClr val="FFFFFF"/>
                </a:highlight>
                <a:latin typeface="Inter"/>
                <a:ea typeface="Inter"/>
                <a:cs typeface="Inter"/>
                <a:sym typeface="Inter"/>
              </a:rPr>
              <a:t>TextVerify begins by converting the input text into a numerical vector representation using Doc2Vec, a technique that captures semantic meaning. The system maintains a pre-processed database of AI-generated content, where each entry is similarly encoded into vectors using the same Doc2Vec model. During verification, the algorithm calculates cosine similarity scores between the input vector and all vectors in the reference database. This metric quantifies how closely the input text resembles known AI-generated content. If the similarity score exceeds a predetermined confidence threshold, the system classifies the text as likely AI-generated. The entire process is illustrated in Figure 1.</a:t>
            </a:r>
            <a:endParaRPr sz="3000">
              <a:solidFill>
                <a:schemeClr val="dk1"/>
              </a:solidFill>
              <a:latin typeface="Inter"/>
              <a:ea typeface="Inter"/>
              <a:cs typeface="Inter"/>
              <a:sym typeface="Inter"/>
            </a:endParaRPr>
          </a:p>
          <a:p>
            <a:pPr indent="0" lvl="0" marL="457200" rtl="0" algn="just">
              <a:lnSpc>
                <a:spcPct val="115000"/>
              </a:lnSpc>
              <a:spcBef>
                <a:spcPts val="0"/>
              </a:spcBef>
              <a:spcAft>
                <a:spcPts val="0"/>
              </a:spcAft>
              <a:buClr>
                <a:schemeClr val="dk1"/>
              </a:buClr>
              <a:buSzPts val="1100"/>
              <a:buFont typeface="Arial"/>
              <a:buNone/>
            </a:pPr>
            <a:r>
              <a:t/>
            </a:r>
            <a:endParaRPr sz="3400">
              <a:solidFill>
                <a:schemeClr val="dk1"/>
              </a:solidFill>
              <a:latin typeface="Inter"/>
              <a:ea typeface="Inter"/>
              <a:cs typeface="Inter"/>
              <a:sym typeface="Inter"/>
            </a:endParaRPr>
          </a:p>
        </p:txBody>
      </p:sp>
      <p:pic>
        <p:nvPicPr>
          <p:cNvPr id="115" name="Google Shape;115;p1"/>
          <p:cNvPicPr preferRelativeResize="0"/>
          <p:nvPr/>
        </p:nvPicPr>
        <p:blipFill>
          <a:blip r:embed="rId5">
            <a:alphaModFix/>
          </a:blip>
          <a:stretch>
            <a:fillRect/>
          </a:stretch>
        </p:blipFill>
        <p:spPr>
          <a:xfrm>
            <a:off x="11719487" y="15045000"/>
            <a:ext cx="9174624" cy="6077801"/>
          </a:xfrm>
          <a:prstGeom prst="rect">
            <a:avLst/>
          </a:prstGeom>
          <a:noFill/>
          <a:ln cap="flat" cmpd="sng" w="28575">
            <a:solidFill>
              <a:srgbClr val="CC4125"/>
            </a:solidFill>
            <a:prstDash val="solid"/>
            <a:round/>
            <a:headEnd len="sm" w="sm" type="none"/>
            <a:tailEnd len="sm" w="sm" type="none"/>
          </a:ln>
        </p:spPr>
      </p:pic>
      <p:sp>
        <p:nvSpPr>
          <p:cNvPr id="116" name="Google Shape;116;p1"/>
          <p:cNvSpPr txBox="1"/>
          <p:nvPr/>
        </p:nvSpPr>
        <p:spPr>
          <a:xfrm>
            <a:off x="12152688" y="21275200"/>
            <a:ext cx="830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3000">
                <a:latin typeface="Inter"/>
                <a:ea typeface="Inter"/>
                <a:cs typeface="Inter"/>
                <a:sym typeface="Inter"/>
              </a:rPr>
              <a:t>Figure 3: TextVerify Website Home Page </a:t>
            </a:r>
            <a:endParaRPr i="1" sz="3000">
              <a:latin typeface="Inter"/>
              <a:ea typeface="Inter"/>
              <a:cs typeface="Inter"/>
              <a:sym typeface="Inter"/>
            </a:endParaRPr>
          </a:p>
        </p:txBody>
      </p:sp>
      <p:pic>
        <p:nvPicPr>
          <p:cNvPr id="117" name="Google Shape;117;p1"/>
          <p:cNvPicPr preferRelativeResize="0"/>
          <p:nvPr/>
        </p:nvPicPr>
        <p:blipFill>
          <a:blip r:embed="rId6">
            <a:alphaModFix/>
          </a:blip>
          <a:stretch>
            <a:fillRect/>
          </a:stretch>
        </p:blipFill>
        <p:spPr>
          <a:xfrm>
            <a:off x="21067150" y="16861263"/>
            <a:ext cx="11809894" cy="3832801"/>
          </a:xfrm>
          <a:prstGeom prst="rect">
            <a:avLst/>
          </a:prstGeom>
          <a:noFill/>
          <a:ln cap="flat" cmpd="sng" w="28575">
            <a:solidFill>
              <a:srgbClr val="CC4125"/>
            </a:solidFill>
            <a:prstDash val="solid"/>
            <a:round/>
            <a:headEnd len="sm" w="sm" type="none"/>
            <a:tailEnd len="sm" w="sm" type="none"/>
          </a:ln>
        </p:spPr>
      </p:pic>
      <p:sp>
        <p:nvSpPr>
          <p:cNvPr id="118" name="Google Shape;118;p1"/>
          <p:cNvSpPr txBox="1"/>
          <p:nvPr/>
        </p:nvSpPr>
        <p:spPr>
          <a:xfrm>
            <a:off x="23271750" y="21075200"/>
            <a:ext cx="7400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3000">
                <a:latin typeface="Inter"/>
                <a:ea typeface="Inter"/>
                <a:cs typeface="Inter"/>
                <a:sym typeface="Inter"/>
              </a:rPr>
              <a:t>Figure 4: TextVerify Website Report</a:t>
            </a:r>
            <a:endParaRPr i="1" sz="3000">
              <a:latin typeface="Inter"/>
              <a:ea typeface="Inter"/>
              <a:cs typeface="Inter"/>
              <a:sym typeface="Inter"/>
            </a:endParaRPr>
          </a:p>
        </p:txBody>
      </p:sp>
      <p:pic>
        <p:nvPicPr>
          <p:cNvPr id="119" name="Google Shape;119;p1"/>
          <p:cNvPicPr preferRelativeResize="0"/>
          <p:nvPr/>
        </p:nvPicPr>
        <p:blipFill>
          <a:blip r:embed="rId7">
            <a:alphaModFix/>
          </a:blip>
          <a:stretch>
            <a:fillRect/>
          </a:stretch>
        </p:blipFill>
        <p:spPr>
          <a:xfrm>
            <a:off x="1686815" y="1652"/>
            <a:ext cx="3512935" cy="2181600"/>
          </a:xfrm>
          <a:prstGeom prst="rect">
            <a:avLst/>
          </a:prstGeom>
          <a:noFill/>
          <a:ln>
            <a:noFill/>
          </a:ln>
        </p:spPr>
      </p:pic>
      <p:sp>
        <p:nvSpPr>
          <p:cNvPr id="120" name="Google Shape;120;p1"/>
          <p:cNvSpPr/>
          <p:nvPr/>
        </p:nvSpPr>
        <p:spPr>
          <a:xfrm>
            <a:off x="280000" y="1962300"/>
            <a:ext cx="9968400" cy="13413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5300">
                <a:latin typeface="Inter"/>
                <a:ea typeface="Inter"/>
                <a:cs typeface="Inter"/>
                <a:sym typeface="Inter"/>
              </a:rPr>
              <a:t>Introduction </a:t>
            </a:r>
            <a:endParaRPr sz="5300">
              <a:latin typeface="Inter"/>
              <a:ea typeface="Inter"/>
              <a:cs typeface="Inter"/>
              <a:sym typeface="Inter"/>
            </a:endParaRPr>
          </a:p>
        </p:txBody>
      </p:sp>
      <p:sp>
        <p:nvSpPr>
          <p:cNvPr id="121" name="Google Shape;121;p1"/>
          <p:cNvSpPr/>
          <p:nvPr/>
        </p:nvSpPr>
        <p:spPr>
          <a:xfrm>
            <a:off x="127600" y="7975788"/>
            <a:ext cx="9968400" cy="13413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5300">
                <a:solidFill>
                  <a:schemeClr val="dk1"/>
                </a:solidFill>
                <a:latin typeface="Inter"/>
                <a:ea typeface="Inter"/>
                <a:cs typeface="Inter"/>
                <a:sym typeface="Inter"/>
              </a:rPr>
              <a:t>Related Work and Novelty</a:t>
            </a:r>
            <a:endParaRPr sz="5300">
              <a:latin typeface="Inter"/>
              <a:ea typeface="Inter"/>
              <a:cs typeface="Inter"/>
              <a:sym typeface="Inter"/>
            </a:endParaRPr>
          </a:p>
        </p:txBody>
      </p:sp>
      <p:sp>
        <p:nvSpPr>
          <p:cNvPr id="122" name="Google Shape;122;p1"/>
          <p:cNvSpPr/>
          <p:nvPr/>
        </p:nvSpPr>
        <p:spPr>
          <a:xfrm>
            <a:off x="51400" y="14141697"/>
            <a:ext cx="9968400" cy="10248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5300">
                <a:solidFill>
                  <a:schemeClr val="dk1"/>
                </a:solidFill>
                <a:latin typeface="Inter"/>
                <a:ea typeface="Inter"/>
                <a:cs typeface="Inter"/>
                <a:sym typeface="Inter"/>
              </a:rPr>
              <a:t>Methods</a:t>
            </a:r>
            <a:endParaRPr sz="5300">
              <a:solidFill>
                <a:schemeClr val="dk1"/>
              </a:solidFill>
              <a:latin typeface="Inter"/>
              <a:ea typeface="Inter"/>
              <a:cs typeface="Inter"/>
              <a:sym typeface="Inter"/>
            </a:endParaRPr>
          </a:p>
        </p:txBody>
      </p:sp>
      <p:sp>
        <p:nvSpPr>
          <p:cNvPr id="123" name="Google Shape;123;p1"/>
          <p:cNvSpPr/>
          <p:nvPr/>
        </p:nvSpPr>
        <p:spPr>
          <a:xfrm>
            <a:off x="22885225" y="1899700"/>
            <a:ext cx="9968400" cy="13413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5300">
                <a:solidFill>
                  <a:schemeClr val="dk1"/>
                </a:solidFill>
                <a:latin typeface="Inter"/>
                <a:ea typeface="Inter"/>
                <a:cs typeface="Inter"/>
                <a:sym typeface="Inter"/>
              </a:rPr>
              <a:t>Results</a:t>
            </a:r>
            <a:endParaRPr sz="5300">
              <a:solidFill>
                <a:schemeClr val="dk1"/>
              </a:solidFill>
              <a:latin typeface="Inter"/>
              <a:ea typeface="Inter"/>
              <a:cs typeface="Inter"/>
              <a:sym typeface="Inter"/>
            </a:endParaRPr>
          </a:p>
        </p:txBody>
      </p:sp>
      <p:sp>
        <p:nvSpPr>
          <p:cNvPr id="124" name="Google Shape;124;p1"/>
          <p:cNvSpPr/>
          <p:nvPr/>
        </p:nvSpPr>
        <p:spPr>
          <a:xfrm>
            <a:off x="23037625" y="11250600"/>
            <a:ext cx="9968400" cy="1341300"/>
          </a:xfrm>
          <a:prstGeom prst="roundRect">
            <a:avLst>
              <a:gd fmla="val 16667" name="adj"/>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5300">
                <a:solidFill>
                  <a:schemeClr val="dk1"/>
                </a:solidFill>
                <a:latin typeface="Inter"/>
                <a:ea typeface="Inter"/>
                <a:cs typeface="Inter"/>
                <a:sym typeface="Inter"/>
              </a:rPr>
              <a:t>Conclusion and Future Work</a:t>
            </a:r>
            <a:endParaRPr sz="53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